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1"/>
  </p:sldMasterIdLst>
  <p:notesMasterIdLst>
    <p:notesMasterId r:id="rId24"/>
  </p:notesMasterIdLst>
  <p:sldIdLst>
    <p:sldId id="256" r:id="rId2"/>
    <p:sldId id="268" r:id="rId3"/>
    <p:sldId id="259" r:id="rId4"/>
    <p:sldId id="258" r:id="rId5"/>
    <p:sldId id="266" r:id="rId6"/>
    <p:sldId id="260" r:id="rId7"/>
    <p:sldId id="271" r:id="rId8"/>
    <p:sldId id="267" r:id="rId9"/>
    <p:sldId id="261" r:id="rId10"/>
    <p:sldId id="257" r:id="rId11"/>
    <p:sldId id="262" r:id="rId12"/>
    <p:sldId id="264" r:id="rId13"/>
    <p:sldId id="275" r:id="rId14"/>
    <p:sldId id="274" r:id="rId15"/>
    <p:sldId id="272" r:id="rId16"/>
    <p:sldId id="273" r:id="rId17"/>
    <p:sldId id="276" r:id="rId18"/>
    <p:sldId id="277" r:id="rId19"/>
    <p:sldId id="279" r:id="rId20"/>
    <p:sldId id="278" r:id="rId21"/>
    <p:sldId id="265" r:id="rId22"/>
    <p:sldId id="26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6" autoAdjust="0"/>
    <p:restoredTop sz="88698" autoAdjust="0"/>
  </p:normalViewPr>
  <p:slideViewPr>
    <p:cSldViewPr snapToGrid="0">
      <p:cViewPr>
        <p:scale>
          <a:sx n="78" d="100"/>
          <a:sy n="78" d="100"/>
        </p:scale>
        <p:origin x="96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udent\Documents\Fall%20Semester%202018\NEDSI%20Conference\CarsCleaned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/>
              <a:t>Target Variable</a:t>
            </a:r>
            <a:r>
              <a:rPr lang="en-US" sz="1400" b="0" baseline="0"/>
              <a:t> Distribution</a:t>
            </a:r>
            <a:endParaRPr lang="en-US" sz="1400" b="0"/>
          </a:p>
        </c:rich>
      </c:tx>
      <c:layout>
        <c:manualLayout>
          <c:xMode val="edge"/>
          <c:yMode val="edge"/>
          <c:x val="0.22239587166090224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%of Total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EC5-4592-A06B-C9B853A5A6A3}"/>
              </c:ext>
            </c:extLst>
          </c:dPt>
          <c:dLbls>
            <c:dLbl>
              <c:idx val="0"/>
              <c:layout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DEC5-4592-A06B-C9B853A5A6A3}"/>
                </c:ext>
              </c:extLst>
            </c:dLbl>
            <c:dLbl>
              <c:idx val="1"/>
              <c:spPr>
                <a:noFill/>
                <a:ln>
                  <a:solidFill>
                    <a:schemeClr val="tx1"/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DEC5-4592-A06B-C9B853A5A6A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Sheet1!$A$3:$A$4</c:f>
              <c:strCache>
                <c:ptCount val="2"/>
                <c:pt idx="0">
                  <c:v>Not Fraudulent</c:v>
                </c:pt>
                <c:pt idx="1">
                  <c:v>Fraudulent</c:v>
                </c:pt>
              </c:strCache>
            </c:strRef>
          </c:cat>
          <c:val>
            <c:numRef>
              <c:f>Sheet1!$B$3:$B$4</c:f>
              <c:numCache>
                <c:formatCode>0.00%</c:formatCode>
                <c:ptCount val="2"/>
                <c:pt idx="0">
                  <c:v>0.99827251436937992</c:v>
                </c:pt>
                <c:pt idx="1">
                  <c:v>1.727485630620034E-3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EC5-4592-A06B-C9B853A5A6A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46603104"/>
        <c:axId val="446607696"/>
      </c:barChart>
      <c:catAx>
        <c:axId val="446603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6607696"/>
        <c:crosses val="autoZero"/>
        <c:auto val="1"/>
        <c:lblAlgn val="ctr"/>
        <c:lblOffset val="100"/>
        <c:noMultiLvlLbl val="0"/>
      </c:catAx>
      <c:valAx>
        <c:axId val="44660769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6603104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 b="1" dirty="0"/>
              <a:t>Target Variable Distribution</a:t>
            </a:r>
          </a:p>
        </c:rich>
      </c:tx>
      <c:layout>
        <c:manualLayout>
          <c:xMode val="edge"/>
          <c:yMode val="edge"/>
          <c:x val="0.3012210850141302"/>
          <c:y val="3.07325973642562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053631063154597"/>
          <c:y val="9.6737040558006387E-2"/>
          <c:w val="0.75680613181301715"/>
          <c:h val="0.826487144703532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CarsCleaned!$B$9</c:f>
              <c:strCache>
                <c:ptCount val="1"/>
                <c:pt idx="0">
                  <c:v>DAMAGE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9C9-488E-9D9B-75BD30C9D578}"/>
              </c:ext>
            </c:extLst>
          </c:dPt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CarsCleaned!$A$10:$A$11</c:f>
              <c:strCache>
                <c:ptCount val="2"/>
                <c:pt idx="0">
                  <c:v>Major Damage</c:v>
                </c:pt>
                <c:pt idx="1">
                  <c:v>Minor/No Damage</c:v>
                </c:pt>
              </c:strCache>
            </c:strRef>
          </c:cat>
          <c:val>
            <c:numRef>
              <c:f>CarsCleaned!$B$10:$B$11</c:f>
              <c:numCache>
                <c:formatCode>0.00%</c:formatCode>
                <c:ptCount val="2"/>
                <c:pt idx="0">
                  <c:v>0.90900000000000003</c:v>
                </c:pt>
                <c:pt idx="1">
                  <c:v>9.0999999999999998E-2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9C9-488E-9D9B-75BD30C9D57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20286808"/>
        <c:axId val="420288776"/>
      </c:barChart>
      <c:catAx>
        <c:axId val="420286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0288776"/>
        <c:crosses val="autoZero"/>
        <c:auto val="1"/>
        <c:lblAlgn val="ctr"/>
        <c:lblOffset val="100"/>
        <c:noMultiLvlLbl val="0"/>
      </c:catAx>
      <c:valAx>
        <c:axId val="420288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028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9B904-D371-4615-BD56-9CCF8636D098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B8B87-BF98-4B6E-8CC0-D91372B05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57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Questions:  How many of</a:t>
            </a:r>
            <a:r>
              <a:rPr lang="en-US" baseline="0" dirty="0" smtClean="0"/>
              <a:t> you are familiar with binary classification?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have a model which is 99% accurate, who thinks this is a good model?</a:t>
            </a:r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B8B87-BF98-4B6E-8CC0-D91372B058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B8B87-BF98-4B6E-8CC0-D91372B058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62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Testing dataset is on the left</a:t>
            </a:r>
          </a:p>
          <a:p>
            <a:r>
              <a:rPr lang="en-US" dirty="0" smtClean="0"/>
              <a:t>Training dataset in on the right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B8B87-BF98-4B6E-8CC0-D91372B058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50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728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6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961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4/28/2019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534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336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4/28/2019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082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4/28/2019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048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4/28/2019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57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4/28/2019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12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4/28/2019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60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4/28/2019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250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351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method to determine the size of the resampled data in imbalanced classification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Matthew Bonas; Son Nguyen, Ph. D.</a:t>
            </a:r>
          </a:p>
          <a:p>
            <a:r>
              <a:rPr lang="en-US" dirty="0" smtClean="0"/>
              <a:t>Bryant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35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Resampling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5" y="2638044"/>
            <a:ext cx="4352545" cy="310198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Numerous resampling methods were initially used to balance the data</a:t>
            </a:r>
          </a:p>
          <a:p>
            <a:r>
              <a:rPr lang="en-US" dirty="0" smtClean="0"/>
              <a:t>Oversampling Methods</a:t>
            </a:r>
          </a:p>
          <a:p>
            <a:pPr lvl="1"/>
            <a:r>
              <a:rPr lang="en-US" dirty="0" smtClean="0"/>
              <a:t>Synthetic </a:t>
            </a:r>
            <a:r>
              <a:rPr lang="en-US" dirty="0"/>
              <a:t>Minority Oversampling Technique (SMOTE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Random Oversampling</a:t>
            </a:r>
            <a:endParaRPr lang="en-US" dirty="0"/>
          </a:p>
          <a:p>
            <a:r>
              <a:rPr lang="en-US" dirty="0" smtClean="0"/>
              <a:t>Undersampling Methods</a:t>
            </a:r>
          </a:p>
          <a:p>
            <a:pPr lvl="1"/>
            <a:r>
              <a:rPr lang="en-US" dirty="0" err="1"/>
              <a:t>T</a:t>
            </a:r>
            <a:r>
              <a:rPr lang="en-US" dirty="0" err="1" smtClean="0"/>
              <a:t>omek</a:t>
            </a:r>
            <a:r>
              <a:rPr lang="en-US" dirty="0" smtClean="0"/>
              <a:t> Links</a:t>
            </a:r>
          </a:p>
          <a:p>
            <a:pPr lvl="1"/>
            <a:r>
              <a:rPr lang="en-US" dirty="0" smtClean="0"/>
              <a:t>Cluster Centroids</a:t>
            </a:r>
          </a:p>
          <a:p>
            <a:pPr lvl="1"/>
            <a:r>
              <a:rPr lang="en-US" dirty="0" smtClean="0"/>
              <a:t>Random Under-Sampling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650542"/>
              </p:ext>
            </p:extLst>
          </p:nvPr>
        </p:nvGraphicFramePr>
        <p:xfrm>
          <a:off x="6783976" y="2638044"/>
          <a:ext cx="3320143" cy="3101980"/>
        </p:xfrm>
        <a:graphic>
          <a:graphicData uri="http://schemas.openxmlformats.org/drawingml/2006/table">
            <a:tbl>
              <a:tblPr/>
              <a:tblGrid>
                <a:gridCol w="1722585">
                  <a:extLst>
                    <a:ext uri="{9D8B030D-6E8A-4147-A177-3AD203B41FA5}">
                      <a16:colId xmlns:a16="http://schemas.microsoft.com/office/drawing/2014/main" val="2652759382"/>
                    </a:ext>
                  </a:extLst>
                </a:gridCol>
                <a:gridCol w="1597558">
                  <a:extLst>
                    <a:ext uri="{9D8B030D-6E8A-4147-A177-3AD203B41FA5}">
                      <a16:colId xmlns:a16="http://schemas.microsoft.com/office/drawing/2014/main" val="2479564210"/>
                    </a:ext>
                  </a:extLst>
                </a:gridCol>
              </a:tblGrid>
              <a:tr h="51079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7620" marR="7620" marT="762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Balanced Accuracy</a:t>
                      </a:r>
                    </a:p>
                  </a:txBody>
                  <a:tcPr marL="7620" marR="7620" marT="7620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510627"/>
                  </a:ext>
                </a:extLst>
              </a:tr>
              <a:tr h="549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Random Under-sampling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87624"/>
                  </a:ext>
                </a:extLst>
              </a:tr>
              <a:tr h="51030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SMOTE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2545223"/>
                  </a:ext>
                </a:extLst>
              </a:tr>
              <a:tr h="51030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Random Oversampling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5553517"/>
                  </a:ext>
                </a:extLst>
              </a:tr>
              <a:tr h="51030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Tomek Links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7875586"/>
                  </a:ext>
                </a:extLst>
              </a:tr>
              <a:tr h="51030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Cluster Centroids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0378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979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 Card Fraud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211" y="2430983"/>
            <a:ext cx="5930168" cy="405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0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73" y="2442888"/>
            <a:ext cx="4995911" cy="34922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442888"/>
            <a:ext cx="5066275" cy="349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30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Accident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5" y="2638044"/>
            <a:ext cx="4481715" cy="3101983"/>
          </a:xfrm>
        </p:spPr>
        <p:txBody>
          <a:bodyPr/>
          <a:lstStyle/>
          <a:p>
            <a:r>
              <a:rPr lang="en-US" dirty="0" smtClean="0"/>
              <a:t>Contains a list of car accidents throughout the United States from 2015</a:t>
            </a:r>
          </a:p>
          <a:p>
            <a:r>
              <a:rPr lang="en-US" dirty="0" smtClean="0"/>
              <a:t>Approximately 81,000 observations with 28 variables</a:t>
            </a:r>
          </a:p>
          <a:p>
            <a:pPr lvl="1"/>
            <a:r>
              <a:rPr lang="en-US" dirty="0" smtClean="0"/>
              <a:t>Target Variable: DEFORMED (major damage, minor/no damage)</a:t>
            </a:r>
          </a:p>
          <a:p>
            <a:pPr lvl="1"/>
            <a:r>
              <a:rPr lang="en-US" dirty="0" smtClean="0"/>
              <a:t>Other variables include weather, time, month, object hit, age, gender, state, etc.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8285503"/>
              </p:ext>
            </p:extLst>
          </p:nvPr>
        </p:nvGraphicFramePr>
        <p:xfrm>
          <a:off x="6712851" y="2406717"/>
          <a:ext cx="3248013" cy="35646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23794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Accident 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443" y="2387144"/>
            <a:ext cx="5971113" cy="4042644"/>
          </a:xfrm>
        </p:spPr>
      </p:pic>
    </p:spTree>
    <p:extLst>
      <p:ext uri="{BB962C8B-B14F-4D97-AF65-F5344CB8AC3E}">
        <p14:creationId xmlns:p14="http://schemas.microsoft.com/office/powerpoint/2010/main" val="1500313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Overfitting?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Overfitting occurs when the model learns the noise and the extensive detail in the training data to the point that it negatively impacts the performance of the model overall</a:t>
            </a:r>
          </a:p>
          <a:p>
            <a:pPr lvl="1"/>
            <a:r>
              <a:rPr lang="en-US" dirty="0" smtClean="0"/>
              <a:t>The noise and randomness of the training data is learned by the model</a:t>
            </a:r>
          </a:p>
          <a:p>
            <a:pPr lvl="2"/>
            <a:r>
              <a:rPr lang="en-US" dirty="0" smtClean="0"/>
              <a:t>Does not apply to any new data being tested by the model which will then negatively impact the models predictive power</a:t>
            </a:r>
          </a:p>
          <a:p>
            <a:r>
              <a:rPr lang="en-US" dirty="0" smtClean="0"/>
              <a:t>Random forests themselves do not overfit the data solely based on the number of trees in the forest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89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Overfitting Results (Credit Card)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503" y="2635251"/>
            <a:ext cx="4614043" cy="3104776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786" y="2635251"/>
            <a:ext cx="4767263" cy="310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49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Overfitting Results (Cars)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043" y="2478667"/>
            <a:ext cx="5605914" cy="3754906"/>
          </a:xfrm>
        </p:spPr>
      </p:pic>
    </p:spTree>
    <p:extLst>
      <p:ext uri="{BB962C8B-B14F-4D97-AF65-F5344CB8AC3E}">
        <p14:creationId xmlns:p14="http://schemas.microsoft.com/office/powerpoint/2010/main" val="749664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should Random Oversampling be used?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/>
          <a:lstStyle/>
          <a:p>
            <a:r>
              <a:rPr lang="en-US" dirty="0" smtClean="0"/>
              <a:t>Initial hypothesis was that with smaller datasets ROS would not have a negative effect of the predictive power relative to RUS</a:t>
            </a:r>
          </a:p>
          <a:p>
            <a:r>
              <a:rPr lang="en-US" dirty="0" smtClean="0"/>
              <a:t>NBA Hall of Fame dataset</a:t>
            </a:r>
          </a:p>
          <a:p>
            <a:pPr lvl="1"/>
            <a:r>
              <a:rPr lang="en-US" dirty="0" smtClean="0"/>
              <a:t>Approx. 1500 observations with 74 variables (including dummy variables)</a:t>
            </a:r>
          </a:p>
          <a:p>
            <a:pPr lvl="1"/>
            <a:r>
              <a:rPr lang="en-US" dirty="0" smtClean="0"/>
              <a:t>98.9% majority (not in HOF) and 1.1% minority (in HOF)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16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Basketball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777" y="2487558"/>
            <a:ext cx="4736523" cy="33256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5121" y="2487557"/>
            <a:ext cx="5100901" cy="332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92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758" y="2631392"/>
            <a:ext cx="4486656" cy="1141497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8321" y="849086"/>
            <a:ext cx="4815840" cy="516118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What is imbalanced data?</a:t>
            </a:r>
          </a:p>
          <a:p>
            <a:r>
              <a:rPr lang="en-US" dirty="0" smtClean="0"/>
              <a:t>Oversampling v. Undersampling</a:t>
            </a:r>
          </a:p>
          <a:p>
            <a:r>
              <a:rPr lang="en-US" dirty="0" smtClean="0"/>
              <a:t>Multiple Resampling</a:t>
            </a:r>
          </a:p>
          <a:p>
            <a:r>
              <a:rPr lang="en-US" dirty="0" smtClean="0"/>
              <a:t>Random Forests</a:t>
            </a:r>
          </a:p>
          <a:p>
            <a:r>
              <a:rPr lang="en-US" dirty="0" smtClean="0"/>
              <a:t>Credit Card Fraud Dataset</a:t>
            </a:r>
          </a:p>
          <a:p>
            <a:r>
              <a:rPr lang="en-US" dirty="0" smtClean="0"/>
              <a:t>Initial Resampling Results &amp; Models</a:t>
            </a:r>
          </a:p>
          <a:p>
            <a:r>
              <a:rPr lang="en-US" dirty="0" smtClean="0"/>
              <a:t>Multiple Resampling Results (Credit Card)</a:t>
            </a:r>
          </a:p>
          <a:p>
            <a:r>
              <a:rPr lang="en-US" dirty="0" smtClean="0"/>
              <a:t>Car Accident Dataset</a:t>
            </a:r>
          </a:p>
          <a:p>
            <a:r>
              <a:rPr lang="en-US" dirty="0" smtClean="0"/>
              <a:t>Multiple Resampling Results (Car Accident)</a:t>
            </a:r>
          </a:p>
          <a:p>
            <a:r>
              <a:rPr lang="en-US" dirty="0" smtClean="0"/>
              <a:t>Overfitting?</a:t>
            </a:r>
          </a:p>
          <a:p>
            <a:r>
              <a:rPr lang="en-US" dirty="0" smtClean="0"/>
              <a:t>Overfitting </a:t>
            </a:r>
            <a:r>
              <a:rPr lang="en-US" dirty="0" smtClean="0"/>
              <a:t>Results</a:t>
            </a:r>
          </a:p>
          <a:p>
            <a:r>
              <a:rPr lang="en-US" dirty="0" smtClean="0"/>
              <a:t>When should oversampling be used?</a:t>
            </a:r>
            <a:endParaRPr lang="en-US" dirty="0" smtClean="0"/>
          </a:p>
          <a:p>
            <a:r>
              <a:rPr lang="en-US" dirty="0" smtClean="0"/>
              <a:t>Future Study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434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resampled, most models had the highest balanced accuracy around the area of random undersampling</a:t>
            </a:r>
          </a:p>
          <a:p>
            <a:r>
              <a:rPr lang="en-US" dirty="0" smtClean="0"/>
              <a:t>As the S-Value of the resampled data increases the balanced accuracy of the model decreased in larger datasets</a:t>
            </a:r>
          </a:p>
          <a:p>
            <a:r>
              <a:rPr lang="en-US" dirty="0" smtClean="0"/>
              <a:t>Random undersampling performed as well, if not better, than random oversampling in all cases</a:t>
            </a:r>
          </a:p>
          <a:p>
            <a:pPr lvl="1"/>
            <a:r>
              <a:rPr lang="en-US" dirty="0" smtClean="0"/>
              <a:t>RUS also takes less time to complete v. ROS</a:t>
            </a:r>
          </a:p>
          <a:p>
            <a:r>
              <a:rPr lang="en-US" dirty="0" smtClean="0"/>
              <a:t>The function created allows the user to test any dataset to see which S-Value is optimal for that specific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35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resampling methods to be used during multiple resampling </a:t>
            </a:r>
          </a:p>
          <a:p>
            <a:pPr lvl="1"/>
            <a:r>
              <a:rPr lang="en-US" dirty="0" smtClean="0"/>
              <a:t>Comparison to performance by ROS and RUS</a:t>
            </a:r>
          </a:p>
          <a:p>
            <a:r>
              <a:rPr lang="en-US" dirty="0" smtClean="0"/>
              <a:t>Explore how different resampling methods compare in terms of overfitting the model versus ROS</a:t>
            </a:r>
          </a:p>
          <a:p>
            <a:r>
              <a:rPr lang="en-US" dirty="0" smtClean="0"/>
              <a:t>Using different predictive models within the function to see if they are optimized at different S-Values</a:t>
            </a:r>
          </a:p>
          <a:p>
            <a:pPr lvl="1"/>
            <a:r>
              <a:rPr lang="en-US" dirty="0" smtClean="0"/>
              <a:t>Support Vector Machines, Neural Networks,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58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br>
              <a:rPr lang="en-US" dirty="0" smtClean="0"/>
            </a:br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Further Questions?</a:t>
            </a:r>
          </a:p>
          <a:p>
            <a:r>
              <a:rPr lang="en-US" dirty="0" smtClean="0"/>
              <a:t>Contact me at:</a:t>
            </a:r>
          </a:p>
          <a:p>
            <a:r>
              <a:rPr lang="en-US" dirty="0" smtClean="0"/>
              <a:t>mbonas@bryant.edu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80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imbalanced Data?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31137" y="2638044"/>
                <a:ext cx="3951950" cy="3649545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Common in binary classification problems</a:t>
                </a:r>
              </a:p>
              <a:p>
                <a:pPr lvl="1"/>
                <a:r>
                  <a:rPr lang="en-US" dirty="0" smtClean="0"/>
                  <a:t>Rare disease classification, bankruptcy/fraud prediction, etc.</a:t>
                </a:r>
              </a:p>
              <a:p>
                <a:r>
                  <a:rPr lang="en-US" dirty="0" smtClean="0"/>
                  <a:t>One class of the target variable composes the vast majority of the dataset</a:t>
                </a:r>
              </a:p>
              <a:p>
                <a:r>
                  <a:rPr lang="en-US" dirty="0" smtClean="0"/>
                  <a:t>Causes problems in terms of accuracy when using predictive models</a:t>
                </a:r>
              </a:p>
              <a:p>
                <a:pPr lvl="1"/>
                <a:r>
                  <a:rPr lang="en-US" dirty="0" smtClean="0"/>
                  <a:t>Accuracy v. Balanced Accuracy</a:t>
                </a:r>
              </a:p>
              <a:p>
                <a:pPr lvl="2"/>
                <a:r>
                  <a:rPr lang="en-US" i="1" dirty="0"/>
                  <a:t>Balanced Accuracy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en-US" i="1" dirty="0"/>
                  <a:t>)</a:t>
                </a:r>
              </a:p>
              <a:p>
                <a:pPr lvl="2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7" y="2638044"/>
                <a:ext cx="3951950" cy="3649545"/>
              </a:xfrm>
              <a:blipFill>
                <a:blip r:embed="rId3"/>
                <a:stretch>
                  <a:fillRect l="-772" t="-6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0201288"/>
              </p:ext>
            </p:extLst>
          </p:nvPr>
        </p:nvGraphicFramePr>
        <p:xfrm>
          <a:off x="6307985" y="2638043"/>
          <a:ext cx="3652880" cy="36495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9159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Oversampling v. Under-sampling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4195790" cy="3101983"/>
          </a:xfrm>
        </p:spPr>
        <p:txBody>
          <a:bodyPr>
            <a:normAutofit/>
          </a:bodyPr>
          <a:lstStyle/>
          <a:p>
            <a:r>
              <a:rPr lang="en-US" dirty="0" smtClean="0"/>
              <a:t>Oversampling is done by adding additional minority class observations to the dataset until it is balanced</a:t>
            </a:r>
          </a:p>
          <a:p>
            <a:pPr lvl="1"/>
            <a:r>
              <a:rPr lang="en-US" dirty="0" smtClean="0"/>
              <a:t>Allows for all of the data to be retained but it can take a long time to complete</a:t>
            </a:r>
          </a:p>
          <a:p>
            <a:pPr lvl="1"/>
            <a:r>
              <a:rPr lang="en-US" dirty="0" smtClean="0"/>
              <a:t>Duplication, synthetic creation, etc.</a:t>
            </a:r>
          </a:p>
          <a:p>
            <a:pPr lvl="1"/>
            <a:r>
              <a:rPr lang="en-US" dirty="0" smtClean="0"/>
              <a:t>i.e. SMOTE and ROS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265" y="2451551"/>
            <a:ext cx="3592596" cy="32884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554265" y="5740027"/>
            <a:ext cx="3592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Golas</a:t>
            </a:r>
            <a:r>
              <a:rPr lang="en-US" sz="800" dirty="0" smtClean="0"/>
              <a:t>, Edward. “Bankruptcy Prediction Using Multiple Under-Sampling: A Study of North American Companies.” Bryant University, 2018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10481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Oversampling v. under-sampling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4099995" cy="3101983"/>
          </a:xfrm>
        </p:spPr>
        <p:txBody>
          <a:bodyPr/>
          <a:lstStyle/>
          <a:p>
            <a:r>
              <a:rPr lang="en-US" dirty="0"/>
              <a:t>Undersampling is done by removing majority class observations until the dataset is balanced </a:t>
            </a:r>
          </a:p>
          <a:p>
            <a:pPr lvl="1"/>
            <a:r>
              <a:rPr lang="en-US" dirty="0"/>
              <a:t>Completes in a relatively short amount of time but a large amount of data is lost from removal</a:t>
            </a:r>
          </a:p>
          <a:p>
            <a:pPr lvl="1"/>
            <a:r>
              <a:rPr lang="en-US" dirty="0"/>
              <a:t>Random selection, nearest neighbors, etc.</a:t>
            </a:r>
          </a:p>
          <a:p>
            <a:pPr lvl="1"/>
            <a:r>
              <a:rPr lang="en-US" dirty="0" smtClean="0"/>
              <a:t>i.e. </a:t>
            </a:r>
            <a:r>
              <a:rPr lang="en-US" dirty="0" err="1" smtClean="0"/>
              <a:t>Tomek</a:t>
            </a:r>
            <a:r>
              <a:rPr lang="en-US" dirty="0" smtClean="0"/>
              <a:t> </a:t>
            </a:r>
            <a:r>
              <a:rPr lang="en-US" dirty="0"/>
              <a:t>Links, RUS, Cluster Centroids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" r="2473"/>
          <a:stretch/>
        </p:blipFill>
        <p:spPr bwMode="auto">
          <a:xfrm>
            <a:off x="6677051" y="2473234"/>
            <a:ext cx="3459725" cy="3266793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677051" y="5740027"/>
            <a:ext cx="3469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Golas</a:t>
            </a:r>
            <a:r>
              <a:rPr lang="en-US" sz="800" dirty="0" smtClean="0"/>
              <a:t>, Edward. “Bankruptcy Prediction Using Multiple Under-Sampling: A Study of North American Companies.” Bryant University, 2018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480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Resampling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7083" y="2816984"/>
            <a:ext cx="3779520" cy="2535195"/>
          </a:xfrm>
        </p:spPr>
        <p:txBody>
          <a:bodyPr>
            <a:normAutofit/>
          </a:bodyPr>
          <a:lstStyle/>
          <a:p>
            <a:r>
              <a:rPr lang="en-US" dirty="0" smtClean="0"/>
              <a:t>S-value = #of observations in </a:t>
            </a:r>
            <a:r>
              <a:rPr lang="en-US" dirty="0" smtClean="0"/>
              <a:t>each target category in the resampled </a:t>
            </a:r>
            <a:r>
              <a:rPr lang="en-US" dirty="0" smtClean="0"/>
              <a:t>dataset</a:t>
            </a:r>
          </a:p>
          <a:p>
            <a:r>
              <a:rPr lang="en-US" dirty="0" smtClean="0"/>
              <a:t>S-value = size of minority class</a:t>
            </a:r>
          </a:p>
          <a:p>
            <a:pPr lvl="1"/>
            <a:r>
              <a:rPr lang="en-US" dirty="0" smtClean="0"/>
              <a:t>Undersampling</a:t>
            </a:r>
          </a:p>
          <a:p>
            <a:r>
              <a:rPr lang="en-US" dirty="0" smtClean="0"/>
              <a:t>S-value = size of majority class</a:t>
            </a:r>
          </a:p>
          <a:p>
            <a:pPr lvl="1"/>
            <a:r>
              <a:rPr lang="en-US" dirty="0" smtClean="0"/>
              <a:t>Oversampling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651" y="2429137"/>
            <a:ext cx="5907405" cy="33108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5432651" y="5740027"/>
            <a:ext cx="59074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Golas</a:t>
            </a:r>
            <a:r>
              <a:rPr lang="en-US" sz="800" dirty="0" smtClean="0"/>
              <a:t>, Edward. “Bankruptcy Prediction Using Multiple Under-Sampling: A Study of North American Companies.” Bryant University, 2018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90375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s-Value gives you the best results?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96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7" y="2638044"/>
            <a:ext cx="4596384" cy="310198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Random </a:t>
            </a:r>
            <a:r>
              <a:rPr lang="en-US" dirty="0"/>
              <a:t>Forests were used with the different resampling methods</a:t>
            </a:r>
          </a:p>
          <a:p>
            <a:pPr lvl="1"/>
            <a:r>
              <a:rPr lang="en-US" dirty="0"/>
              <a:t>Initial testing revealed that random forest performed better (and faster) in terms of balanced accuracy versus other types of predictive models </a:t>
            </a:r>
          </a:p>
          <a:p>
            <a:pPr lvl="2"/>
            <a:r>
              <a:rPr lang="en-US" dirty="0"/>
              <a:t>i.e. Decision Tree, Support Vector Machines, Neural </a:t>
            </a:r>
            <a:r>
              <a:rPr lang="en-US" dirty="0" smtClean="0"/>
              <a:t>Networks</a:t>
            </a:r>
          </a:p>
          <a:p>
            <a:r>
              <a:rPr lang="en-US" dirty="0" smtClean="0"/>
              <a:t>Random </a:t>
            </a:r>
            <a:r>
              <a:rPr lang="en-US" dirty="0"/>
              <a:t>Forests are a collection of decision trees</a:t>
            </a:r>
          </a:p>
          <a:p>
            <a:pPr lvl="1"/>
            <a:r>
              <a:rPr lang="en-US" dirty="0"/>
              <a:t>A random sample of data is used to train the trees, with the rest of the data being used for estimating error and variable importance</a:t>
            </a:r>
          </a:p>
          <a:p>
            <a:pPr lvl="1"/>
            <a:r>
              <a:rPr lang="en-US" dirty="0"/>
              <a:t>The final result is formed by taking a vote of the results each individual tree got </a:t>
            </a:r>
          </a:p>
        </p:txBody>
      </p:sp>
      <p:pic>
        <p:nvPicPr>
          <p:cNvPr id="1026" name="Picture 2" descr="Image result for random forest simplifi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929" y="2855370"/>
            <a:ext cx="3893911" cy="266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07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 Card Fraud</a:t>
            </a:r>
            <a:r>
              <a:rPr lang="en-US" dirty="0" smtClean="0"/>
              <a:t>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Credit Card Fraud dataset obtained from </a:t>
            </a:r>
            <a:r>
              <a:rPr lang="en-US" dirty="0" err="1" smtClean="0"/>
              <a:t>Kaggle</a:t>
            </a:r>
            <a:endParaRPr lang="en-US" dirty="0" smtClean="0"/>
          </a:p>
          <a:p>
            <a:pPr lvl="1"/>
            <a:r>
              <a:rPr lang="en-US" dirty="0" smtClean="0"/>
              <a:t>284,807 observations with 31 variables</a:t>
            </a:r>
          </a:p>
          <a:p>
            <a:pPr lvl="2"/>
            <a:r>
              <a:rPr lang="en-US" dirty="0" smtClean="0"/>
              <a:t>Observations represent purchases made over a 2 day period in September 2013</a:t>
            </a:r>
          </a:p>
          <a:p>
            <a:pPr lvl="1"/>
            <a:r>
              <a:rPr lang="en-US" dirty="0" smtClean="0"/>
              <a:t>Time, Amount, Class (target), V1-V28</a:t>
            </a:r>
          </a:p>
          <a:p>
            <a:pPr lvl="2"/>
            <a:r>
              <a:rPr lang="en-US" dirty="0" smtClean="0"/>
              <a:t>V1-V28 are PCA variables already created for data privacy reasons</a:t>
            </a:r>
          </a:p>
          <a:p>
            <a:r>
              <a:rPr lang="en-US" dirty="0" smtClean="0"/>
              <a:t>Target Variable Distribution</a:t>
            </a:r>
          </a:p>
          <a:p>
            <a:pPr lvl="1"/>
            <a:r>
              <a:rPr lang="en-US" dirty="0" smtClean="0"/>
              <a:t>Class 0 (Not Fraudulent): 99.83%</a:t>
            </a:r>
          </a:p>
          <a:p>
            <a:pPr lvl="1"/>
            <a:r>
              <a:rPr lang="en-US" dirty="0" smtClean="0"/>
              <a:t>Class 1 (Fraudulent): 0.17%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90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570</TotalTime>
  <Words>964</Words>
  <Application>Microsoft Office PowerPoint</Application>
  <PresentationFormat>Widescreen</PresentationFormat>
  <Paragraphs>133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Cambria Math</vt:lpstr>
      <vt:lpstr>Gill Sans MT</vt:lpstr>
      <vt:lpstr>Parcel</vt:lpstr>
      <vt:lpstr>A method to determine the size of the resampled data in imbalanced classification</vt:lpstr>
      <vt:lpstr>Outline</vt:lpstr>
      <vt:lpstr>What is imbalanced Data?</vt:lpstr>
      <vt:lpstr>Oversampling v. Under-sampling</vt:lpstr>
      <vt:lpstr>Oversampling v. under-sampling</vt:lpstr>
      <vt:lpstr>Multiple Resampling</vt:lpstr>
      <vt:lpstr>What s-Value gives you the best results?</vt:lpstr>
      <vt:lpstr>Random Forest Model</vt:lpstr>
      <vt:lpstr>Credit Card Fraud Dataset</vt:lpstr>
      <vt:lpstr>Resampling Methods</vt:lpstr>
      <vt:lpstr>Credit Card Fraud Results</vt:lpstr>
      <vt:lpstr>More Results</vt:lpstr>
      <vt:lpstr>Car Accident Dataset</vt:lpstr>
      <vt:lpstr>Car Accident Results</vt:lpstr>
      <vt:lpstr>Overfitting?</vt:lpstr>
      <vt:lpstr>Overfitting Results (Credit Card)</vt:lpstr>
      <vt:lpstr>Overfitting Results (Cars)</vt:lpstr>
      <vt:lpstr>When should Random Oversampling be used?</vt:lpstr>
      <vt:lpstr>Basketball Results</vt:lpstr>
      <vt:lpstr>Conclusion</vt:lpstr>
      <vt:lpstr>Future Study</vt:lpstr>
      <vt:lpstr>Thank you! Any Questions?</vt:lpstr>
    </vt:vector>
  </TitlesOfParts>
  <Company>Bryant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fraud detection using multiple resampling</dc:title>
  <dc:creator>Matthew Bonas</dc:creator>
  <cp:lastModifiedBy>Matthew Bonas</cp:lastModifiedBy>
  <cp:revision>62</cp:revision>
  <dcterms:created xsi:type="dcterms:W3CDTF">2019-03-21T17:01:08Z</dcterms:created>
  <dcterms:modified xsi:type="dcterms:W3CDTF">2019-04-28T15:37:19Z</dcterms:modified>
</cp:coreProperties>
</file>