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7"/>
  </p:handoutMasterIdLst>
  <p:sldIdLst>
    <p:sldId id="288" r:id="rId2"/>
    <p:sldId id="296" r:id="rId3"/>
    <p:sldId id="261" r:id="rId4"/>
    <p:sldId id="291" r:id="rId5"/>
    <p:sldId id="268" r:id="rId6"/>
    <p:sldId id="263" r:id="rId7"/>
    <p:sldId id="280" r:id="rId8"/>
    <p:sldId id="262" r:id="rId9"/>
    <p:sldId id="264" r:id="rId10"/>
    <p:sldId id="266" r:id="rId11"/>
    <p:sldId id="265" r:id="rId12"/>
    <p:sldId id="267" r:id="rId13"/>
    <p:sldId id="279" r:id="rId14"/>
    <p:sldId id="298" r:id="rId15"/>
    <p:sldId id="299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C6E8"/>
    <a:srgbClr val="6600CC"/>
    <a:srgbClr val="800080"/>
    <a:srgbClr val="E7CE39"/>
    <a:srgbClr val="FE4122"/>
    <a:srgbClr val="D51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0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Insilicos\presentations\Netflix%20Prize\RMSE%20progres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761662095979452"/>
          <c:y val="5.8928437516739089E-2"/>
          <c:w val="0.84065498735802779"/>
          <c:h val="0.78313487599764209"/>
        </c:manualLayout>
      </c:layout>
      <c:lineChart>
        <c:grouping val="standard"/>
        <c:varyColors val="0"/>
        <c:ser>
          <c:idx val="0"/>
          <c:order val="0"/>
          <c:dPt>
            <c:idx val="1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20CA-49E2-81D0-2BA5D50C352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CA-49E2-81D0-2BA5D50C352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0CA-49E2-81D0-2BA5D50C352E}"/>
                </c:ext>
              </c:extLst>
            </c:dLbl>
            <c:dLbl>
              <c:idx val="2"/>
              <c:layout>
                <c:manualLayout>
                  <c:x val="4.8070841239721773E-2"/>
                  <c:y val="1.1513923453868802E-2"/>
                </c:manualLayout>
              </c:layout>
              <c:tx>
                <c:rich>
                  <a:bodyPr/>
                  <a:lstStyle/>
                  <a:p>
                    <a:r>
                      <a:rPr lang="en-US" sz="1200" b="1"/>
                      <a:t>8.43%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0CA-49E2-81D0-2BA5D50C352E}"/>
                </c:ext>
              </c:extLst>
            </c:dLbl>
            <c:dLbl>
              <c:idx val="3"/>
              <c:layout>
                <c:manualLayout>
                  <c:x val="2.0240354206198508E-2"/>
                  <c:y val="6.9084628670120999E-3"/>
                </c:manualLayout>
              </c:layout>
              <c:tx>
                <c:rich>
                  <a:bodyPr/>
                  <a:lstStyle/>
                  <a:p>
                    <a:r>
                      <a:rPr lang="en-US" sz="1200" b="1"/>
                      <a:t>9.44%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CA-49E2-81D0-2BA5D50C352E}"/>
                </c:ext>
              </c:extLst>
            </c:dLbl>
            <c:dLbl>
              <c:idx val="4"/>
              <c:layout>
                <c:manualLayout>
                  <c:x val="2.0240354206198595E-2"/>
                  <c:y val="6.9084628670120999E-3"/>
                </c:manualLayout>
              </c:layout>
              <c:tx>
                <c:rich>
                  <a:bodyPr/>
                  <a:lstStyle/>
                  <a:p>
                    <a:r>
                      <a:rPr lang="en-US" sz="1200" b="1"/>
                      <a:t>10.09%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0CA-49E2-81D0-2BA5D50C35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Sheet1!$B$1:$B$5</c:f>
              <c:strCache>
                <c:ptCount val="5"/>
                <c:pt idx="0">
                  <c:v>trivial algorithm</c:v>
                </c:pt>
                <c:pt idx="1">
                  <c:v>Cinematch</c:v>
                </c:pt>
                <c:pt idx="2">
                  <c:v>2007 Progress Prize</c:v>
                </c:pt>
                <c:pt idx="3">
                  <c:v>2008 Progress Prize</c:v>
                </c:pt>
                <c:pt idx="4">
                  <c:v>Grand Prize</c:v>
                </c:pt>
              </c:strCache>
            </c:strRef>
          </c:cat>
          <c:val>
            <c:numRef>
              <c:f>Sheet1!$C$1:$C$5</c:f>
              <c:numCache>
                <c:formatCode>General</c:formatCode>
                <c:ptCount val="5"/>
                <c:pt idx="0" formatCode="0.0000">
                  <c:v>1.054</c:v>
                </c:pt>
                <c:pt idx="1">
                  <c:v>0.95140000000000002</c:v>
                </c:pt>
                <c:pt idx="2">
                  <c:v>0.87120000000000064</c:v>
                </c:pt>
                <c:pt idx="3">
                  <c:v>0.86160000000000103</c:v>
                </c:pt>
                <c:pt idx="4">
                  <c:v>0.85540000000000005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0CA-49E2-81D0-2BA5D50C352E}"/>
            </c:ext>
          </c:extLst>
        </c:ser>
        <c:ser>
          <c:idx val="1"/>
          <c:order val="1"/>
          <c:tx>
            <c:v>10%</c:v>
          </c:tx>
          <c:marker>
            <c:symbol val="none"/>
          </c:marker>
          <c:dLbls>
            <c:dLbl>
              <c:idx val="0"/>
              <c:layout>
                <c:manualLayout>
                  <c:x val="-4.325443091211352E-2"/>
                  <c:y val="3.2133751138250601E-2"/>
                </c:manualLayout>
              </c:layout>
              <c:tx>
                <c:rich>
                  <a:bodyPr/>
                  <a:lstStyle/>
                  <a:p>
                    <a:pPr>
                      <a:defRPr sz="1200" b="1"/>
                    </a:pPr>
                    <a:r>
                      <a:rPr lang="en-US" sz="1200" b="1"/>
                      <a:t>10.00%</a:t>
                    </a:r>
                  </a:p>
                </c:rich>
              </c:tx>
              <c:spPr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0CA-49E2-81D0-2BA5D50C352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0CA-49E2-81D0-2BA5D50C352E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19050">
                <a:solidFill>
                  <a:srgbClr val="FF0000"/>
                </a:solidFill>
                <a:prstDash val="dash"/>
              </a:ln>
            </c:spPr>
            <c:trendlineType val="linear"/>
            <c:dispRSqr val="0"/>
            <c:dispEq val="0"/>
          </c:trendline>
          <c:val>
            <c:numRef>
              <c:f>Sheet1!$E$1:$E$5</c:f>
              <c:numCache>
                <c:formatCode>General</c:formatCode>
                <c:ptCount val="5"/>
                <c:pt idx="0">
                  <c:v>0.85629999999999995</c:v>
                </c:pt>
                <c:pt idx="4">
                  <c:v>0.85629999999999995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0CA-49E2-81D0-2BA5D50C352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9596288"/>
        <c:axId val="89823872"/>
      </c:lineChart>
      <c:catAx>
        <c:axId val="89596288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89823872"/>
        <c:crosses val="autoZero"/>
        <c:auto val="1"/>
        <c:lblAlgn val="ctr"/>
        <c:lblOffset val="100"/>
        <c:noMultiLvlLbl val="0"/>
      </c:catAx>
      <c:valAx>
        <c:axId val="89823872"/>
        <c:scaling>
          <c:orientation val="minMax"/>
          <c:max val="1.06"/>
          <c:min val="0.8500000000000006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RMS Error on Quiz Set</a:t>
                </a:r>
              </a:p>
            </c:rich>
          </c:tx>
          <c:overlay val="0"/>
        </c:title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895962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170248" cy="480223"/>
          </a:xfrm>
          <a:prstGeom prst="rect">
            <a:avLst/>
          </a:prstGeom>
        </p:spPr>
        <p:txBody>
          <a:bodyPr vert="horz" lIns="93949" tIns="46975" rIns="93949" bIns="4697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12" y="3"/>
            <a:ext cx="3170248" cy="480223"/>
          </a:xfrm>
          <a:prstGeom prst="rect">
            <a:avLst/>
          </a:prstGeom>
        </p:spPr>
        <p:txBody>
          <a:bodyPr vert="horz" lIns="93949" tIns="46975" rIns="93949" bIns="46975" rtlCol="0"/>
          <a:lstStyle>
            <a:lvl1pPr algn="r">
              <a:defRPr sz="1200"/>
            </a:lvl1pPr>
          </a:lstStyle>
          <a:p>
            <a:fld id="{A51596FC-B29C-451D-B99C-01F701EB2073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352"/>
            <a:ext cx="3170248" cy="480223"/>
          </a:xfrm>
          <a:prstGeom prst="rect">
            <a:avLst/>
          </a:prstGeom>
        </p:spPr>
        <p:txBody>
          <a:bodyPr vert="horz" lIns="93949" tIns="46975" rIns="93949" bIns="4697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12" y="9119352"/>
            <a:ext cx="3170248" cy="480223"/>
          </a:xfrm>
          <a:prstGeom prst="rect">
            <a:avLst/>
          </a:prstGeom>
        </p:spPr>
        <p:txBody>
          <a:bodyPr vert="horz" lIns="93949" tIns="46975" rIns="93949" bIns="46975" rtlCol="0" anchor="b"/>
          <a:lstStyle>
            <a:lvl1pPr algn="r">
              <a:defRPr sz="1200"/>
            </a:lvl1pPr>
          </a:lstStyle>
          <a:p>
            <a:fld id="{18DCB677-C44F-472D-93C4-5BA6F37B0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package" Target="../embeddings/Microsoft_Excel_Worksheet2.xlsx"/><Relationship Id="rId7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package" Target="../embeddings/Microsoft_Excel_Worksheet5.xlsx"/><Relationship Id="rId7" Type="http://schemas.openxmlformats.org/officeDocument/2006/relationships/package" Target="../embeddings/Microsoft_Excel_Worksheet7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6.xlsx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300038"/>
            <a:ext cx="8334375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Matrix Factorization in Action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2362200"/>
          <a:ext cx="3352800" cy="2752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Worksheet" r:id="rId3" imgW="3829185" imgH="3143250" progId="Excel.Sheet.12">
                  <p:embed/>
                </p:oleObj>
              </mc:Choice>
              <mc:Fallback>
                <p:oleObj name="Worksheet" r:id="rId3" imgW="3829185" imgH="314325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3352800" cy="2752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181600" y="1828800"/>
          <a:ext cx="3429000" cy="1595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Worksheet" r:id="rId5" imgW="3829185" imgH="1781085" progId="Excel.Sheet.12">
                  <p:embed/>
                </p:oleObj>
              </mc:Choice>
              <mc:Fallback>
                <p:oleObj name="Worksheet" r:id="rId5" imgW="3829185" imgH="1781085" progId="Excel.Shee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828800"/>
                        <a:ext cx="3429000" cy="1595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0" y="2743200"/>
            <a:ext cx="239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&lt; a bunch of numbers &gt;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5943600" y="3886200"/>
          <a:ext cx="1979083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Worksheet" r:id="rId7" imgW="2095500" imgH="2914650" progId="Excel.Sheet.12">
                  <p:embed/>
                </p:oleObj>
              </mc:Choice>
              <mc:Fallback>
                <p:oleObj name="Worksheet" r:id="rId7" imgW="2095500" imgH="2914650" progId="Excel.Shee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886200"/>
                        <a:ext cx="1979083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6664954" y="5146047"/>
            <a:ext cx="1337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&lt; a bunch of</a:t>
            </a:r>
          </a:p>
          <a:p>
            <a:pPr algn="ctr"/>
            <a:r>
              <a:rPr lang="en-US" i="1" dirty="0"/>
              <a:t>numbers &gt;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14800" y="3657600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14800" y="3657600"/>
            <a:ext cx="127323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reduced-rank</a:t>
            </a:r>
          </a:p>
          <a:p>
            <a:pPr algn="ctr"/>
            <a:r>
              <a:rPr lang="en-US" sz="1400" dirty="0"/>
              <a:t>singular</a:t>
            </a:r>
          </a:p>
          <a:p>
            <a:pPr algn="ctr"/>
            <a:r>
              <a:rPr lang="en-US" sz="1400" dirty="0"/>
              <a:t>value</a:t>
            </a:r>
          </a:p>
          <a:p>
            <a:pPr algn="ctr"/>
            <a:r>
              <a:rPr lang="en-US" sz="1400" dirty="0"/>
              <a:t>decomposition</a:t>
            </a:r>
          </a:p>
          <a:p>
            <a:pPr algn="ctr"/>
            <a:r>
              <a:rPr lang="en-US" sz="1400" dirty="0"/>
              <a:t>(sort of)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Matrix Factorization in Action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486400" y="2438400"/>
          <a:ext cx="3352800" cy="2752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Worksheet" r:id="rId3" imgW="3829185" imgH="3143250" progId="Excel.Sheet.12">
                  <p:embed/>
                </p:oleObj>
              </mc:Choice>
              <mc:Fallback>
                <p:oleObj name="Worksheet" r:id="rId3" imgW="3829185" imgH="314325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438400"/>
                        <a:ext cx="3352800" cy="2752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28600" y="1828800"/>
          <a:ext cx="3429000" cy="1595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Worksheet" r:id="rId5" imgW="3829185" imgH="1781085" progId="Excel.Sheet.12">
                  <p:embed/>
                </p:oleObj>
              </mc:Choice>
              <mc:Fallback>
                <p:oleObj name="Worksheet" r:id="rId5" imgW="3829185" imgH="1781085" progId="Excel.Shee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28800"/>
                        <a:ext cx="3429000" cy="1595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762000" y="3886200"/>
          <a:ext cx="1979083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Worksheet" r:id="rId7" imgW="2095500" imgH="2914650" progId="Excel.Sheet.12">
                  <p:embed/>
                </p:oleObj>
              </mc:Choice>
              <mc:Fallback>
                <p:oleObj name="Worksheet" r:id="rId7" imgW="2095500" imgH="2914650" progId="Excel.Shee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1979083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505200" y="3810000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5200" y="3886200"/>
            <a:ext cx="14157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multiply and add</a:t>
            </a:r>
          </a:p>
          <a:p>
            <a:pPr algn="ctr"/>
            <a:r>
              <a:rPr lang="en-US" sz="1400" dirty="0"/>
              <a:t>features</a:t>
            </a:r>
          </a:p>
          <a:p>
            <a:pPr algn="ctr"/>
            <a:r>
              <a:rPr lang="en-US" sz="1400" dirty="0"/>
              <a:t>(dot product)</a:t>
            </a:r>
          </a:p>
          <a:p>
            <a:pPr algn="ctr"/>
            <a:r>
              <a:rPr lang="en-US" sz="1400" dirty="0"/>
              <a:t>for desired</a:t>
            </a:r>
          </a:p>
          <a:p>
            <a:pPr algn="ctr"/>
            <a:r>
              <a:rPr lang="en-US" sz="1400" dirty="0"/>
              <a:t>&lt; </a:t>
            </a:r>
            <a:r>
              <a:rPr lang="en-US" sz="1400" i="1" dirty="0"/>
              <a:t>user</a:t>
            </a:r>
            <a:r>
              <a:rPr lang="en-US" sz="1400" dirty="0"/>
              <a:t>, </a:t>
            </a:r>
            <a:r>
              <a:rPr lang="en-US" sz="1400" i="1" dirty="0"/>
              <a:t>movie</a:t>
            </a:r>
            <a:r>
              <a:rPr lang="en-US" sz="1400" dirty="0"/>
              <a:t> &gt;</a:t>
            </a:r>
          </a:p>
          <a:p>
            <a:pPr algn="ctr"/>
            <a:r>
              <a:rPr lang="en-US" sz="1400" dirty="0"/>
              <a:t>prediction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43891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Netflix Prize Progress: Major Milestones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990600" y="1295400"/>
          <a:ext cx="7315200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00400" y="5715000"/>
          <a:ext cx="4953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DATE: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Oct. 2007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Oct. 2008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July 2009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WINNER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baseline="0" dirty="0" err="1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BellKor</a:t>
                      </a:r>
                      <a:endParaRPr lang="en-US" sz="1400" b="1" i="1" baseline="0" dirty="0">
                        <a:solidFill>
                          <a:srgbClr val="00206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baseline="0" dirty="0" err="1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BellKor</a:t>
                      </a:r>
                      <a:r>
                        <a:rPr lang="en-US" sz="1400" b="1" i="1" baseline="0" dirty="0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 in </a:t>
                      </a:r>
                      <a:r>
                        <a:rPr lang="en-US" sz="1400" b="1" i="1" baseline="0" dirty="0" err="1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BigChaos</a:t>
                      </a:r>
                      <a:endParaRPr lang="en-US" sz="1400" b="1" i="1" baseline="0" dirty="0">
                        <a:solidFill>
                          <a:srgbClr val="002060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baseline="0" dirty="0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???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90600"/>
            <a:ext cx="7086600" cy="562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43891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Final Test 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37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025E-6 L 0.11806 -0.3228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-16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4684"/>
            <a:ext cx="8229600" cy="972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"That 20 minutes was worth a million dollars."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6182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78028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1242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Netflix uses "</a:t>
            </a:r>
            <a:r>
              <a:rPr lang="en-US" sz="2400" b="1" dirty="0"/>
              <a:t>straightforward statistical linear models”</a:t>
            </a:r>
            <a:r>
              <a:rPr lang="en-US" sz="2400" dirty="0"/>
              <a:t> with a lot of data conditioning</a:t>
            </a:r>
          </a:p>
          <a:p>
            <a:endParaRPr lang="en-US" sz="2400" dirty="0"/>
          </a:p>
          <a:p>
            <a:r>
              <a:rPr lang="en-US" dirty="0"/>
              <a:t>The most accurate algorithm in 2007 used an ensemble method of </a:t>
            </a:r>
            <a:r>
              <a:rPr lang="en-US" dirty="0">
                <a:solidFill>
                  <a:srgbClr val="FF0000"/>
                </a:solidFill>
              </a:rPr>
              <a:t>107 different algorithmic approaches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i="1" dirty="0"/>
              <a:t>“Our experience is that most efforts should be concentrated in deriving substantially </a:t>
            </a:r>
            <a:r>
              <a:rPr lang="en-US" i="1" dirty="0">
                <a:solidFill>
                  <a:srgbClr val="FF0000"/>
                </a:solidFill>
              </a:rPr>
              <a:t>different approaches, rather than refining a single technique</a:t>
            </a:r>
            <a:r>
              <a:rPr lang="en-US" i="1" dirty="0"/>
              <a:t>.</a:t>
            </a:r>
            <a:r>
              <a:rPr lang="en-US" dirty="0"/>
              <a:t> </a:t>
            </a:r>
            <a:r>
              <a:rPr lang="en-US" i="1" dirty="0"/>
              <a:t>Consequently, our solution is an ensemble of many methods.”</a:t>
            </a:r>
          </a:p>
          <a:p>
            <a:endParaRPr lang="en-US" dirty="0"/>
          </a:p>
          <a:p>
            <a:r>
              <a:rPr lang="en-US" dirty="0"/>
              <a:t>Netflix Never Used its $1m Algorithm! 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15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itle 2"/>
          <p:cNvSpPr>
            <a:spLocks noGrp="1"/>
          </p:cNvSpPr>
          <p:nvPr>
            <p:ph type="title"/>
          </p:nvPr>
        </p:nvSpPr>
        <p:spPr>
          <a:xfrm>
            <a:off x="475862" y="937363"/>
            <a:ext cx="8229600" cy="73282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Netflix Viewing Recommendations</a:t>
            </a:r>
          </a:p>
        </p:txBody>
      </p:sp>
      <p:pic>
        <p:nvPicPr>
          <p:cNvPr id="47108" name="Picture 4" descr="netflixtrials_thumb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950" y="2306214"/>
            <a:ext cx="61912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1981200" y="3124200"/>
            <a:ext cx="19050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78028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The Netflix Prize Contest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124200"/>
          </a:xfrm>
        </p:spPr>
        <p:txBody>
          <a:bodyPr>
            <a:normAutofit/>
          </a:bodyPr>
          <a:lstStyle/>
          <a:p>
            <a:r>
              <a:rPr lang="en-US" sz="2400" i="1" dirty="0"/>
              <a:t>GOAL</a:t>
            </a:r>
            <a:r>
              <a:rPr lang="en-US" sz="2400" dirty="0"/>
              <a:t>: use </a:t>
            </a:r>
            <a:r>
              <a:rPr lang="en-US" sz="2400" i="1" dirty="0"/>
              <a:t>training data</a:t>
            </a:r>
            <a:r>
              <a:rPr lang="en-US" sz="2400" dirty="0"/>
              <a:t> to build a recommender system, which, when applied to </a:t>
            </a:r>
            <a:r>
              <a:rPr lang="en-US" sz="2400" i="1" dirty="0"/>
              <a:t>qualifying data</a:t>
            </a:r>
            <a:r>
              <a:rPr lang="en-US" sz="2400" dirty="0"/>
              <a:t>, improves error rate by 10% relative to Netflix’s existing system</a:t>
            </a:r>
          </a:p>
          <a:p>
            <a:endParaRPr lang="en-US" sz="2400" dirty="0"/>
          </a:p>
          <a:p>
            <a:r>
              <a:rPr lang="en-US" sz="2400" i="1" dirty="0"/>
              <a:t>PRIZE</a:t>
            </a:r>
            <a:r>
              <a:rPr lang="en-US" sz="2400" dirty="0"/>
              <a:t>: first team to 10% wins $1,000,000</a:t>
            </a:r>
          </a:p>
          <a:p>
            <a:pPr lvl="1"/>
            <a:r>
              <a:rPr lang="en-US" dirty="0"/>
              <a:t>Annual Progress Prizes of $50,000 also possible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78028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The Netflix Prize Contest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2209800"/>
          </a:xfrm>
        </p:spPr>
        <p:txBody>
          <a:bodyPr>
            <a:normAutofit/>
          </a:bodyPr>
          <a:lstStyle/>
          <a:p>
            <a:r>
              <a:rPr lang="en-US" sz="2400" i="1" dirty="0"/>
              <a:t>PARTICIPATION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51051 contestants on 41305 teams from 186 different countries</a:t>
            </a:r>
          </a:p>
          <a:p>
            <a:pPr lvl="1"/>
            <a:r>
              <a:rPr lang="en-US" dirty="0"/>
              <a:t>44014 valid submissions from 5169 different teams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05800" cy="78028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Model Building and Submission 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969269" y="2438400"/>
            <a:ext cx="50292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99,072,112</a:t>
            </a:r>
          </a:p>
        </p:txBody>
      </p:sp>
      <p:sp>
        <p:nvSpPr>
          <p:cNvPr id="6" name="Rectangle 5"/>
          <p:cNvSpPr/>
          <p:nvPr/>
        </p:nvSpPr>
        <p:spPr>
          <a:xfrm>
            <a:off x="6150869" y="2438400"/>
            <a:ext cx="1371600" cy="381000"/>
          </a:xfrm>
          <a:prstGeom prst="rect">
            <a:avLst/>
          </a:prstGeom>
          <a:solidFill>
            <a:srgbClr val="88C6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1,408,395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5200" y="5040868"/>
            <a:ext cx="1371600" cy="381000"/>
          </a:xfrm>
          <a:prstGeom prst="rect">
            <a:avLst/>
          </a:prstGeom>
          <a:solidFill>
            <a:srgbClr val="FE41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1,408,789</a:t>
            </a:r>
          </a:p>
        </p:txBody>
      </p:sp>
      <p:sp>
        <p:nvSpPr>
          <p:cNvPr id="8" name="Rectangle 7"/>
          <p:cNvSpPr/>
          <p:nvPr/>
        </p:nvSpPr>
        <p:spPr>
          <a:xfrm>
            <a:off x="2133600" y="5040868"/>
            <a:ext cx="13716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1,408,342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02869" y="1981200"/>
            <a:ext cx="126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set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542186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quiz set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63599" y="5421868"/>
            <a:ext cx="88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set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0482" y="6031468"/>
            <a:ext cx="1929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qualifying set</a:t>
            </a:r>
          </a:p>
          <a:p>
            <a:pPr algn="ctr"/>
            <a:r>
              <a:rPr lang="en-US" b="1" i="1" dirty="0"/>
              <a:t>(ratings unknown)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6327" y="1992868"/>
            <a:ext cx="108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probe set</a:t>
            </a:r>
          </a:p>
        </p:txBody>
      </p:sp>
      <p:sp>
        <p:nvSpPr>
          <p:cNvPr id="18" name="Left Brace 17"/>
          <p:cNvSpPr/>
          <p:nvPr/>
        </p:nvSpPr>
        <p:spPr>
          <a:xfrm rot="5400000" flipH="1">
            <a:off x="3352800" y="4495800"/>
            <a:ext cx="304800" cy="27432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urved Right Arrow 34"/>
          <p:cNvSpPr/>
          <p:nvPr/>
        </p:nvSpPr>
        <p:spPr>
          <a:xfrm rot="10800000">
            <a:off x="4093470" y="2514598"/>
            <a:ext cx="457200" cy="106680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urved Right Arrow 35"/>
          <p:cNvSpPr/>
          <p:nvPr/>
        </p:nvSpPr>
        <p:spPr>
          <a:xfrm>
            <a:off x="2417069" y="2590800"/>
            <a:ext cx="457200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71800" y="3429000"/>
            <a:ext cx="104547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78869" y="297180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tuning</a:t>
            </a:r>
          </a:p>
        </p:txBody>
      </p:sp>
      <p:sp>
        <p:nvSpPr>
          <p:cNvPr id="39" name="Right Brace 38"/>
          <p:cNvSpPr/>
          <p:nvPr/>
        </p:nvSpPr>
        <p:spPr>
          <a:xfrm>
            <a:off x="7598669" y="1981200"/>
            <a:ext cx="304800" cy="12954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903469" y="2286000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ratings</a:t>
            </a:r>
          </a:p>
          <a:p>
            <a:r>
              <a:rPr lang="en-US" b="1" i="1" dirty="0"/>
              <a:t>known</a:t>
            </a:r>
          </a:p>
        </p:txBody>
      </p:sp>
      <p:sp>
        <p:nvSpPr>
          <p:cNvPr id="42" name="Arc 41"/>
          <p:cNvSpPr/>
          <p:nvPr/>
        </p:nvSpPr>
        <p:spPr>
          <a:xfrm flipV="1">
            <a:off x="1295400" y="2057400"/>
            <a:ext cx="5562600" cy="1600200"/>
          </a:xfrm>
          <a:prstGeom prst="arc">
            <a:avLst>
              <a:gd name="adj1" fmla="val 16394614"/>
              <a:gd name="adj2" fmla="val 13310"/>
            </a:avLst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91200" y="3429000"/>
            <a:ext cx="96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validate</a:t>
            </a:r>
          </a:p>
        </p:txBody>
      </p:sp>
      <p:sp>
        <p:nvSpPr>
          <p:cNvPr id="44" name="Chevron 43"/>
          <p:cNvSpPr/>
          <p:nvPr/>
        </p:nvSpPr>
        <p:spPr>
          <a:xfrm rot="16200000">
            <a:off x="2971800" y="3048000"/>
            <a:ext cx="1066800" cy="2743200"/>
          </a:xfrm>
          <a:prstGeom prst="chevron">
            <a:avLst>
              <a:gd name="adj" fmla="val 8784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90800" y="4507468"/>
            <a:ext cx="18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make predictions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" y="4800600"/>
            <a:ext cx="1353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RMSE on</a:t>
            </a:r>
          </a:p>
          <a:p>
            <a:pPr algn="ctr"/>
            <a:r>
              <a:rPr lang="en-US" b="1" dirty="0"/>
              <a:t>public</a:t>
            </a:r>
          </a:p>
          <a:p>
            <a:pPr algn="ctr"/>
            <a:r>
              <a:rPr lang="en-US" b="1" dirty="0" err="1"/>
              <a:t>leaderboard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593319" y="4800600"/>
            <a:ext cx="1340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RMSE kept</a:t>
            </a:r>
          </a:p>
          <a:p>
            <a:pPr algn="ctr"/>
            <a:r>
              <a:rPr lang="en-US" b="1" dirty="0"/>
              <a:t>secret for</a:t>
            </a:r>
          </a:p>
          <a:p>
            <a:pPr algn="ctr"/>
            <a:r>
              <a:rPr lang="en-US" b="1" dirty="0"/>
              <a:t>final scoring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5029200" y="5105400"/>
            <a:ext cx="533400" cy="228600"/>
          </a:xfrm>
          <a:prstGeom prst="rightArrow">
            <a:avLst/>
          </a:prstGeom>
          <a:solidFill>
            <a:srgbClr val="88C6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0800000">
            <a:off x="1447800" y="5105400"/>
            <a:ext cx="533400" cy="228600"/>
          </a:xfrm>
          <a:prstGeom prst="rightArrow">
            <a:avLst/>
          </a:prstGeom>
          <a:solidFill>
            <a:srgbClr val="88C6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Why the Netflix Prize Was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30480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Massive dataset</a:t>
            </a:r>
          </a:p>
          <a:p>
            <a:r>
              <a:rPr lang="en-US" dirty="0"/>
              <a:t>Very sparse – matrix only 1.2% occupied</a:t>
            </a:r>
          </a:p>
          <a:p>
            <a:r>
              <a:rPr lang="en-US" dirty="0"/>
              <a:t>Extreme variation in number of ratings per user</a:t>
            </a:r>
          </a:p>
          <a:p>
            <a:r>
              <a:rPr lang="en-US" dirty="0"/>
              <a:t>Statistical properties of qualifying  and probe sets different from training set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733800" y="1981200"/>
          <a:ext cx="5105400" cy="4179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Worksheet" r:id="rId3" imgW="3781357" imgH="3095535" progId="Excel.Sheet.12">
                  <p:embed/>
                </p:oleObj>
              </mc:Choice>
              <mc:Fallback>
                <p:oleObj name="Worksheet" r:id="rId3" imgW="3781357" imgH="3095535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81200"/>
                        <a:ext cx="5105400" cy="4179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Dealing with Size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MEMORY:</a:t>
            </a:r>
          </a:p>
          <a:p>
            <a:pPr lvl="1"/>
            <a:r>
              <a:rPr lang="en-US" dirty="0"/>
              <a:t>2 GB bare minimum for common algorithms</a:t>
            </a:r>
          </a:p>
          <a:p>
            <a:pPr lvl="1"/>
            <a:r>
              <a:rPr lang="en-US" dirty="0"/>
              <a:t>4+ GB required for some algorithms</a:t>
            </a:r>
          </a:p>
          <a:p>
            <a:pPr lvl="1"/>
            <a:r>
              <a:rPr lang="en-US" dirty="0"/>
              <a:t>need 64-bit machine with 4+ GB RAM if serious</a:t>
            </a:r>
          </a:p>
          <a:p>
            <a:r>
              <a:rPr lang="en-US" dirty="0"/>
              <a:t>SPEED:</a:t>
            </a:r>
          </a:p>
          <a:p>
            <a:pPr lvl="1"/>
            <a:r>
              <a:rPr lang="en-US" dirty="0"/>
              <a:t>Program in languages that compile to fast machine code</a:t>
            </a:r>
          </a:p>
          <a:p>
            <a:pPr lvl="1"/>
            <a:r>
              <a:rPr lang="en-US" dirty="0"/>
              <a:t>64-bit processor</a:t>
            </a:r>
          </a:p>
          <a:p>
            <a:pPr lvl="1"/>
            <a:r>
              <a:rPr lang="en-US" dirty="0"/>
              <a:t>Exploit low-level parallelism in code (SIMD on Intel x86/x64)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5648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Common Types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438400"/>
            <a:ext cx="5257800" cy="3505200"/>
          </a:xfrm>
        </p:spPr>
        <p:txBody>
          <a:bodyPr/>
          <a:lstStyle/>
          <a:p>
            <a:r>
              <a:rPr lang="en-US" dirty="0"/>
              <a:t>Global effects</a:t>
            </a:r>
          </a:p>
          <a:p>
            <a:r>
              <a:rPr lang="en-US" dirty="0"/>
              <a:t>Nearest neighbors</a:t>
            </a:r>
          </a:p>
          <a:p>
            <a:r>
              <a:rPr lang="en-US" dirty="0"/>
              <a:t>Matrix factorization</a:t>
            </a:r>
          </a:p>
          <a:p>
            <a:r>
              <a:rPr lang="en-US" dirty="0"/>
              <a:t>Restricted Boltzmann machine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Nearest Neighbors in Action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85800" y="1981200"/>
          <a:ext cx="5198226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Worksheet" r:id="rId3" imgW="3829185" imgH="3143250" progId="Excel.Sheet.12">
                  <p:embed/>
                </p:oleObj>
              </mc:Choice>
              <mc:Fallback>
                <p:oleObj name="Worksheet" r:id="rId3" imgW="3829185" imgH="3143250" progId="Excel.Shee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5198226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4724400" y="4067300"/>
            <a:ext cx="609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24400" y="4876800"/>
            <a:ext cx="609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hape 9"/>
          <p:cNvCxnSpPr>
            <a:stCxn id="7" idx="0"/>
          </p:cNvCxnSpPr>
          <p:nvPr/>
        </p:nvCxnSpPr>
        <p:spPr>
          <a:xfrm rot="5400000" flipH="1" flipV="1">
            <a:off x="5456711" y="3253841"/>
            <a:ext cx="385949" cy="1240971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/>
          <p:nvPr/>
        </p:nvCxnSpPr>
        <p:spPr>
          <a:xfrm rot="5400000" flipH="1" flipV="1">
            <a:off x="5454732" y="4071259"/>
            <a:ext cx="385949" cy="1240971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600" y="3352800"/>
            <a:ext cx="2350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Identical preferences –</a:t>
            </a:r>
          </a:p>
          <a:p>
            <a:r>
              <a:rPr lang="en-US" b="1" dirty="0"/>
              <a:t>strong weight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4191000"/>
            <a:ext cx="2188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Similar preferences –</a:t>
            </a:r>
          </a:p>
          <a:p>
            <a:r>
              <a:rPr lang="en-US" b="1" dirty="0"/>
              <a:t>moderate weight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2753</TotalTime>
  <Words>389</Words>
  <Application>Microsoft Office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Wingdings 2</vt:lpstr>
      <vt:lpstr>Flow</vt:lpstr>
      <vt:lpstr>Worksheet</vt:lpstr>
      <vt:lpstr>PowerPoint Presentation</vt:lpstr>
      <vt:lpstr>Netflix Viewing Recommendations</vt:lpstr>
      <vt:lpstr>The Netflix Prize Contest</vt:lpstr>
      <vt:lpstr>The Netflix Prize Contest</vt:lpstr>
      <vt:lpstr>Model Building and Submission Process</vt:lpstr>
      <vt:lpstr>Why the Netflix Prize Was Hard</vt:lpstr>
      <vt:lpstr>Dealing with Size of the Data</vt:lpstr>
      <vt:lpstr>Common Types of Algorithms</vt:lpstr>
      <vt:lpstr>Nearest Neighbors in Action</vt:lpstr>
      <vt:lpstr>Matrix Factorization in Action</vt:lpstr>
      <vt:lpstr>Matrix Factorization in Action</vt:lpstr>
      <vt:lpstr>Netflix Prize Progress: Major Milestones</vt:lpstr>
      <vt:lpstr>Final Test Scores</vt:lpstr>
      <vt:lpstr>"That 20 minutes was worth a million dollars."</vt:lpstr>
      <vt:lpstr>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Netflix Prize Contest</dc:title>
  <dc:creator>James Jeffry Howbert</dc:creator>
  <cp:lastModifiedBy>Son Nguyen</cp:lastModifiedBy>
  <cp:revision>271</cp:revision>
  <dcterms:created xsi:type="dcterms:W3CDTF">2006-08-16T00:00:00Z</dcterms:created>
  <dcterms:modified xsi:type="dcterms:W3CDTF">2019-11-01T07:26:03Z</dcterms:modified>
</cp:coreProperties>
</file>