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80" Type="http://schemas.openxmlformats.org/officeDocument/2006/relationships/viewProps" Target="viewProps.xml" /><Relationship Id="rId7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2" Type="http://schemas.openxmlformats.org/officeDocument/2006/relationships/tableStyles" Target="tableStyles.xml" /><Relationship Id="rId8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How are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related?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Prediction</a:t>
            </a:r>
            <a:r>
              <a:rPr/>
              <a:t> </a:t>
            </a:r>
            <a:r>
              <a:rPr/>
              <a:t>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is continous, we have a </a:t>
                </a:r>
                <a:r>
                  <a:rPr b="1"/>
                  <a:t>regression</a:t>
                </a:r>
                <a:r>
                  <a:rPr/>
                  <a:t> problem.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is categorical, we have a </a:t>
                </a:r>
                <a:r>
                  <a:rPr b="1"/>
                  <a:t>classification</a:t>
                </a:r>
                <a:r>
                  <a:rPr/>
                  <a:t> problem.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is binary, we have a </a:t>
                </a:r>
                <a:r>
                  <a:rPr b="1"/>
                  <a:t>binary classification</a:t>
                </a:r>
                <a:r>
                  <a:rPr/>
                  <a:t> problem.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Prediction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This is a regression problem since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is continuous.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</a:t>
                      </a:r>
                      <a:r>
                        <a:rPr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Y</a:t>
                      </a:r>
                      <a:r>
                        <a:rPr/>
                        <a:t> 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Prediction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This is a binary classification Problem since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is binary.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graphicFrame><p:nvGraphicFramePr><p:cNvPr id="6" name="Content Placeholder 5" /><p:cNvGraphicFramePr><a:graphicFrameLocks noGrp="1" /></p:cNvGraphicFramePr><p:nvPr><p:ph idx="1" /></p:nvPr></p:nvGraphicFramePr><p:xfrm><a:off x="457200" y="1600200" /><a:ext cx="8229600" cy="4521200" /></p:xfrm><a:graphic><a:graphicData uri="http://schemas.openxmlformats.org/drawingml/2006/table"><a:tbl><a:tblPr firstRow="1" bandRow="1"><a:tableStyleId>{5C22544A-7EE6-4342-B048-85BDC9FD1C3A}</a:tableStyleId></a:tblPr><a:tblGrid><a:gridCol w="1638300" /><a:gridCol w="1638300" /><a:gridCol w="1638300" /><a:gridCol w="1638300" /><a:gridCol w="1638300" /></a:tblGrid><a:tr h="0"><a:tc><a:txBody><a:bodyPr /><a:lstStyle /><a:p><a:pPr lvl="0" marL="0" indent="0"><a:buNone /></a:pPr><a14:m><m:oMath xmlns:m="http://schemas.openxmlformats.org/officeDocument/2006/math"><m:sSub><m:e><m:r><m:t>X</m:t></m:r></m:e><m:sub><m:r><m:t>1</m:t></m:r></m:sub></m:sSub></m:oMath></a14:m></a:p></a:txBody><a:tcPr /></a:tc><a:tc><a:txBody><a:bodyPr /><a:lstStyle /><a:p><a:pPr lvl="0" marL="0" indent="0"><a:buNone /></a:pPr><a14:m><m:oMath xmlns:m="http://schemas.openxmlformats.org/officeDocument/2006/math"><m:sSub><m:e><m:r><m:t>X</m:t></m:r></m:e><m:sub><m:r><m:t>2</m:t></m:r></m:sub></m:sSub></m:oMath></a14:m></a:p></a:txBody><a:tcPr /></a:tc><a:tc><a:txBody><a:bodyPr /><a:lstStyle /><a:p><a:pPr lvl="0" marL="0" indent="0"><a:buNone /></a:pPr><a:r><a:rPr /><a:t>…</a:t></a:r></a:p></a:txBody><a:tcPr /></a:tc><a:tc><a:txBody><a:bodyPr /><a:lstStyle /><a:p><a:pPr lvl="0" marL="0" indent="0"><a:buNone /></a:pPr><a14:m><m:oMath xmlns:m="http://schemas.openxmlformats.org/officeDocument/2006/math"><m:sSub><m:e><m:r><m:t>X</m:t></m:r></m:e><m:sub><m:r><m:t>35</m:t></m:r></m:sub></m:sSub></m:oMath></a14:m></a:p></a:txBody><a:tcPr /></a:tc><a:tc><a:txBody><a:bodyPr /><a:lstStyle /><a:p><a:pPr lvl="0" marL="0" indent="0"><a:buNone /></a:pPr><a14:m><m:oMath xmlns:m="http://schemas.openxmlformats.org/officeDocument/2006/math"><m:r><m:t>Y</m:t></m:r></m:oMath></a14:m></a:p></a:txBody><a:tcPr /></a:tc></a:tr><a:tr h="0"><a:tc><a:txBody><a:bodyPr /><a:lstStyle /><a:p><a:pPr lvl="0" marL="0" indent="0"><a:buNone /></a:pPr><a:r><a:rPr /><a:t>1</a:t></a:r></a:p></a:txBody></a:tc><a:tc><a:txBody><a:bodyPr /><a:lstStyle /><a:p><a:pPr lvl="0" marL="0" indent="0"><a:buNone /></a:pPr><a:r><a:rPr /><a:t>-1</a:t></a:r></a:p></a:txBody></a:tc><a:tc><a:txBody><a:bodyPr /><a:lstStyle /><a:p><a:pPr lvl="0" marL="0" indent="0"><a:buNone /></a:pPr><a:r><a:rPr /><a:t>…</a:t></a:r></a:p></a:txBody></a:tc><a:tc><a:txBody><a:bodyPr /><a:lstStyle /><a:p><a:pPr lvl="0" marL="0" indent="0"><a:buNone /></a:pPr><a:r><a:rPr /><a:t>2</a:t></a:r></a:p></a:txBody></a:tc><a:tc><a:txBody><a:bodyPr /><a:lstStyle /><a:p><a:pPr lvl="0" marL="0" indent="0"><a:buNone /></a:pPr><a:r><a:rPr /><a:t>Tree</a:t></a:r></a:p></a:txBody></a:tc></a:tr><a:tr h="0"><a:tc><a:txBody><a:bodyPr /><a:lstStyle /><a:p><a:pPr lvl="0" marL="0" indent="0"><a:buNone /></a:pPr><a:r><a:rPr /><a:t>2.1</a:t></a:r></a:p></a:txBody></a:tc><a:tc><a:txBody><a:bodyPr /><a:lstStyle /><a:p><a:pPr lvl="0" marL="0" indent="0"><a:buNone /></a:pPr><a:r><a:rPr /><a:t>0</a:t></a:r></a:p></a:txBody></a:tc><a:tc><a:txBody><a:bodyPr /><a:lstStyle /><a:p><a:pPr lvl="0" marL="0" indent="0"><a:buNone /></a:pPr><a:r><a:rPr /><a:t>…</a:t></a:r></a:p></a:txBody></a:tc><a:tc><a:txBody><a:bodyPr /><a:lstStyle /><a:p><a:pPr lvl="0" marL="0" indent="0"><a:buNone /></a:pPr><a:r><a:rPr /><a:t>6</a:t></a:r></a:p></a:txBody></a:tc><a:tc><a:txBody><a:bodyPr /><a:lstStyle /><a:p><a:pPr lvl="0" marL="0" indent="0"><a:buNone /></a:pPr><a:r><a:rPr /><a:t>Not</a:t></a:r><a:r><a:rPr /><a:t> </a:t></a:r><a:r><a:rPr /><a:t>a</a:t></a:r><a:r><a:rPr /><a:t> </a:t></a:r><a:r><a:rPr /><a:t>Tree</a:t></a:r></a:p></a:txBody></a:tc></a:tr><a:tr h="0"><a:tc><a:txBody><a:bodyPr /><a:lstStyle /><a:p><a:pPr lvl="0" marL="0" indent="0"><a:buNone /></a:pPr><a:r><a:rPr /><a:t>3</a:t></a:r></a:p></a:txBody></a:tc><a:tc><a:txBody><a:bodyPr /><a:lstStyle /><a:p><a:pPr lvl="0" marL="0" indent="0"><a:buNone /></a:pPr><a:r><a:rPr /><a:t>0</a:t></a:r></a:p></a:txBody></a:tc><a:tc><a:txBody><a:bodyPr /><a:lstStyle /><a:p><a:pPr lvl="0" marL="0" indent="0"><a:buNone /></a:pPr><a:r><a:rPr /><a:t>…</a:t></a:r></a:p></a:txBody></a:tc><a:tc><a:txBody><a:bodyPr /><a:lstStyle /><a:p><a:pPr lvl="0" marL="0" indent="0"><a:buNone /></a:pPr><a:r><a:rPr /><a:t>8</a:t></a:r></a:p></a:txBody></a:tc><a:tc><a:txBody><a:bodyPr /><a:lstStyle /><a:p><a:pPr lvl="0" marL="0" indent="0"><a:buNone /></a:pPr><a:r><a:rPr /><a:t>Tree</a:t></a:r></a:p></a:txBody></a:tc></a:tr></a:tbl></a:graphicData></a:graphic></p:graphicFrame></p:spTree></p:cSld>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Consider the data: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</a:t>
                      </a:r>
                      <a:r>
                        <a:rPr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Y</a:t>
                      </a:r>
                      <a:r>
                        <a:rPr/>
                        <a:t> 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We will fit these data by polynomial model.</a:t>
                </a:r>
              </a:p>
              <a:p>
                <a:pPr lvl="1"/>
                <a:r>
                  <a:rPr/>
                  <a:t>In polynomial model,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is a polynomial function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-- Attaching packages -------------------------------------------------------------------------------- tidyverse 1.3.0 --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v ggplot2 3.3.2     v purrr   0.3.4
## v tibble  3.0.2     v dplyr   1.0.0
## v tidyr   1.1.0     v stringr 1.4.0
## v readr   1.3.1     v forcats 0.5.0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-- Conflicts ----------------------------------------------------------------------------------- tidyverse_conflicts() --
## x dplyr::filter() masks stats::filter()
## x dplyr::lag()    masks stats::lag()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Overfitting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author: Son Nguyen font-family: Garamond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_overfitting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</a:p>
              <a:p>
                <a:pPr lvl="1"/>
                <a:r>
                  <a:rPr/>
                  <a:t>We will fit these data by </a:t>
                </a:r>
                <a:r>
                  <a:rPr b="1"/>
                  <a:t>polynomial model</a:t>
                </a:r>
                <a:r>
                  <a:rPr/>
                  <a:t>.</a:t>
                </a:r>
              </a:p>
              <a:p>
                <a:pPr lvl="1"/>
                <a:r>
                  <a:rPr/>
                  <a:t>In polynomial model,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is a polynomial function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Overfitting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Polynomial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In polynomial model, we need to specify the degree of the polynomial,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. Let try a few.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1</m:t>
                    </m:r>
                  </m:oMath>
                </a14:m>
                <a:r>
                  <a:rPr/>
                  <a:t>, we have a familiar </a:t>
                </a:r>
                <a:r>
                  <a:rPr b="1"/>
                  <a:t>linear model</a:t>
                </a:r>
                <a:r>
                  <a:rPr/>
                  <a:t>.</a:t>
                </a:r>
              </a:p>
              <a:p>
                <a:pPr lvl="1"/>
                <a:r>
                  <a:rPr b="1"/>
                  <a:t>Question: Does increasing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 b="1"/>
                  <a:t> resuls in a better model?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Overfitting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Polynomial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_overfitting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Overfitting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Polynomial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2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_overfitting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Overfitting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Polynomial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3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_overfitting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Overfitting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Polynomial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4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Max Kuhn. Chapter 4.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_overfitting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Overfitting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Polynomial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5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_overfitting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Overfitting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Polynomial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6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_overfitting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Overfitting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Polynomial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b="1"/>
                  <a:t>Question</a:t>
                </a:r>
                <a:r>
                  <a:rPr/>
                  <a:t>: What are the errors when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&gt;</m:t>
                    </m:r>
                    <m:r>
                      <m:t>6</m:t>
                    </m:r>
                  </m:oMath>
                </a14:m>
                <a:r>
                  <a:rPr/>
                  <a:t>?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Overfitting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Polynomial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b="1"/>
                  <a:t>Question</a:t>
                </a:r>
                <a:r>
                  <a:rPr/>
                  <a:t>: What are the errors when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&gt;</m:t>
                    </m:r>
                    <m:r>
                      <m:t>6</m:t>
                    </m:r>
                  </m:oMath>
                </a14:m>
                <a:r>
                  <a:rPr/>
                  <a:t>?</a:t>
                </a:r>
              </a:p>
              <a:p>
                <a:pPr lvl="1"/>
                <a:r>
                  <a:rPr b="1"/>
                  <a:t>Answer</a:t>
                </a:r>
                <a:r>
                  <a:rPr/>
                  <a:t>: The errors are all zeros. (There are actually many solutions for each degree greater than 6.)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Overfitting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Polynomial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Question</a:t>
            </a:r>
            <a:r>
              <a:rPr/>
              <a:t>: What is the best model?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Overfitting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Polynomial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Question</a:t>
            </a:r>
            <a:r>
              <a:rPr/>
              <a:t>: What is the best model?</a:t>
            </a:r>
          </a:p>
          <a:p>
            <a:pPr lvl="1"/>
            <a:r>
              <a:rPr b="1"/>
              <a:t>Answer</a:t>
            </a:r>
            <a:r>
              <a:rPr/>
              <a:t>: We do not know. We need a validation dataset to validate the models.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Overfitting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Polynomial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errors we have seen are called </a:t>
            </a:r>
            <a:r>
              <a:rPr b="1"/>
              <a:t>training errors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Prediction</a:t>
            </a:r>
            <a:r>
              <a:rPr/>
              <a:t> </a:t>
            </a:r>
            <a:r>
              <a:rPr/>
              <a:t>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Given data of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t>=</m:t>
                    </m:r>
                    <m:r>
                      <m:t>[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,</m:t>
                    </m:r>
                    <m:r>
                      <m:t>.</m:t>
                    </m:r>
                    <m:r>
                      <m:t>.</m:t>
                    </m:r>
                    <m:r>
                      <m:t>.</m:t>
                    </m:r>
                    <m: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d</m:t>
                        </m:r>
                      </m:sub>
                    </m:sSub>
                    <m:r>
                      <m:t>]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. Find the relation between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Overfitting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Polynomial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Let’s validate these models with a validation dataset</a:t>
            </a:r>
          </a:p>
          <a:p>
            <a:pPr lvl="1"/>
            <a:r>
              <a:rPr/>
              <a:t>Validation Data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</a:t>
                      </a:r>
                      <a:r>
                        <a:rPr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Y</a:t>
                      </a:r>
                      <a:r>
                        <a:rPr/>
                        <a:t> 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Overfitting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Polynomial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_overfitting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Overfitting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Polynomial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2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_overfitting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Overfitting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Polynomial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3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_overfitting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Overfitting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Polynomial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4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_overfitting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Prediction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One Input Variable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</p:txBody>
          </p:sp>
        </mc:Choice>
      </mc:AlternateContent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Overfitting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Polynomial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5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_overfitting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Overfitting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Polynomial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6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_overfitting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Overfitting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Polynomial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Training Error vs. Validation Error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graphicFrame><p:nvGraphicFramePr><p:cNvPr id="6" name="Content Placeholder 5" /><p:cNvGraphicFramePr><a:graphicFrameLocks noGrp="1" /></p:cNvGraphicFramePr><p:nvPr><p:ph idx="1" /></p:nvPr></p:nvGraphicFramePr><p:xfrm><a:off x="457200" y="1600200" /><a:ext cx="8229600" cy="4521200" /></p:xfrm><a:graphic><a:graphicData uri="http://schemas.openxmlformats.org/drawingml/2006/table"><a:tbl><a:tblPr firstRow="1" bandRow="1"><a:tableStyleId>{5C22544A-7EE6-4342-B048-85BDC9FD1C3A}</a:tableStyleId></a:tblPr><a:tblGrid><a:gridCol w="2743200" /><a:gridCol w="2743200" /><a:gridCol w="2743200" /></a:tblGrid><a:tr h="0"><a:tc><a:txBody><a:bodyPr /><a:lstStyle /><a:p><a:endParaRPr /></a:p></a:txBody><a:tcPr /></a:tc><a:tc><a:txBody><a:bodyPr /><a:lstStyle /><a:p><a:pPr lvl="0" marL="0" indent="0"><a:buNone /></a:pPr><a:r><a:rPr /><a:t>Training</a:t></a:r><a:r><a:rPr /><a:t> </a:t></a:r><a:r><a:rPr /><a:t>Error</a:t></a:r></a:p></a:txBody><a:tcPr /></a:tc><a:tc><a:txBody><a:bodyPr /><a:lstStyle /><a:p><a:pPr lvl="0" marL="0" indent="0"><a:buNone /></a:pPr><a:r><a:rPr /><a:t>Validation</a:t></a:r><a:r><a:rPr /><a:t> </a:t></a:r><a:r><a:rPr /><a:t>Error</a:t></a:r></a:p></a:txBody><a:tcPr /></a:tc></a:tr><a:tr h="0"><a:tc><a:txBody><a:bodyPr /><a:lstStyle /><a:p><a:pPr lvl="0" marL="0" indent="0"><a:buNone /></a:pPr><a14:m><m:oMath xmlns:m="http://schemas.openxmlformats.org/officeDocument/2006/math"><m:r><m:t>n</m:t></m:r><m:r><m:t>=</m:t></m:r><m:r><m:t>1</m:t></m:r></m:oMath></a14:m></a:p></a:txBody></a:tc><a:tc><a:txBody><a:bodyPr /><a:lstStyle /><a:p><a:pPr lvl="0" marL="0" indent="0"><a:buNone /></a:pPr><a:r><a:rPr /><a:t>0.4443277</a:t></a:r></a:p></a:txBody></a:tc><a:tc><a:txBody><a:bodyPr /><a:lstStyle /><a:p><a:pPr lvl="0" marL="0" indent="0"><a:buNone /></a:pPr><a:r><a:rPr /><a:t>3.726484</a:t></a:r></a:p></a:txBody></a:tc></a:tr><a:tr h="0"><a:tc><a:txBody><a:bodyPr /><a:lstStyle /><a:p><a:pPr lvl="0" marL="0" indent="0"><a:buNone /></a:pPr><a14:m><m:oMath xmlns:m="http://schemas.openxmlformats.org/officeDocument/2006/math"><m:r><m:t>n</m:t></m:r><m:r><m:t>=</m:t></m:r><m:r><m:t>2</m:t></m:r></m:oMath></a14:m></a:p></a:txBody></a:tc><a:tc><a:txBody><a:bodyPr /><a:lstStyle /><a:p><a:pPr lvl="0" marL="0" indent="0"><a:buNone /></a:pPr><a:r><a:rPr /><a:t>0.2104958</a:t></a:r></a:p></a:txBody></a:tc><a:tc><a:txBody><a:bodyPr /><a:lstStyle /><a:p><a:pPr lvl="0" marL="0" indent="0"><a:buNone /></a:pPr><a:r><a:rPr /><a:t>2.304728</a:t></a:r></a:p></a:txBody></a:tc></a:tr><a:tr h="0"><a:tc><a:txBody><a:bodyPr /><a:lstStyle /><a:p><a:pPr lvl="0" marL="0" indent="0"><a:buNone /></a:pPr><a14:m><m:oMath xmlns:m="http://schemas.openxmlformats.org/officeDocument/2006/math"><m:r><m:t>n</m:t></m:r><m:r><m:t>=</m:t></m:r><m:r><m:t>3</m:t></m:r></m:oMath></a14:m></a:p></a:txBody></a:tc><a:tc><a:txBody><a:bodyPr /><a:lstStyle /><a:p><a:pPr lvl="0" marL="0" indent="0"><a:buNone /></a:pPr><a:r><a:rPr /><a:t>0.1724256</a:t></a:r></a:p></a:txBody></a:tc><a:tc><a:txBody><a:bodyPr /><a:lstStyle /><a:p><a:pPr lvl="0" marL="0" indent="0"><a:buNone /></a:pPr><a:r><a:rPr b="1" /><a:t>1.955191</a:t></a:r><a:r><a:rPr b="1" /><a:t> </a:t></a:r><a:r><a:rPr b="1" /><a:t>(Best!)</a:t></a:r></a:p></a:txBody></a:tc></a:tr><a:tr h="0"><a:tc><a:txBody><a:bodyPr /><a:lstStyle /><a:p><a:pPr lvl="0" marL="0" indent="0"><a:buNone /></a:pPr><a14:m><m:oMath xmlns:m="http://schemas.openxmlformats.org/officeDocument/2006/math"><m:r><m:t>n</m:t></m:r><m:r><m:t>=</m:t></m:r><m:r><m:t>4</m:t></m:r></m:oMath></a14:m></a:p></a:txBody></a:tc><a:tc><a:txBody><a:bodyPr /><a:lstStyle /><a:p><a:pPr lvl="0" marL="0" indent="0"><a:buNone /></a:pPr><a:r><a:rPr /><a:t>0.08719074</a:t></a:r></a:p></a:txBody></a:tc><a:tc><a:txBody><a:bodyPr /><a:lstStyle /><a:p><a:pPr lvl="0" marL="0" indent="0"><a:buNone /></a:pPr><a:r><a:rPr /><a:t>2.515661</a:t></a:r></a:p></a:txBody></a:tc></a:tr><a:tr h="0"><a:tc><a:txBody><a:bodyPr /><a:lstStyle /><a:p><a:pPr lvl="0" marL="0" indent="0"><a:buNone /></a:pPr><a14:m><m:oMath xmlns:m="http://schemas.openxmlformats.org/officeDocument/2006/math"><m:r><m:t>n</m:t></m:r><m:r><m:t>=</m:t></m:r><m:r><m:t>5</m:t></m:r></m:oMath></a14:m></a:p></a:txBody></a:tc><a:tc><a:txBody><a:bodyPr /><a:lstStyle /><a:p><a:pPr lvl="0" marL="0" indent="0"><a:buNone /></a:pPr><a:r><a:rPr /><a:t>0.05131475</a:t></a:r></a:p></a:txBody></a:tc><a:tc><a:txBody><a:bodyPr /><a:lstStyle /><a:p><a:pPr lvl="0" marL="0" indent="0"><a:buNone /></a:pPr><a:r><a:rPr /><a:t>5.987636</a:t></a:r></a:p></a:txBody></a:tc></a:tr><a:tr h="0"><a:tc><a:txBody><a:bodyPr /><a:lstStyle /><a:p><a:pPr lvl="0" marL="0" indent="0"><a:buNone /></a:pPr><a14:m><m:oMath xmlns:m="http://schemas.openxmlformats.org/officeDocument/2006/math"><m:r><m:t>n</m:t></m:r><m:r><m:t>=</m:t></m:r><m:r><m:t>6</m:t></m:r></m:oMath></a14:m></a:p></a:txBody></a:tc><a:tc><a:txBody><a:bodyPr /><a:lstStyle /><a:p><a:pPr lvl="0" marL="0" indent="0"><a:buNone /></a:pPr><a:r><a:rPr /><a:t>0</a:t></a:r></a:p></a:txBody></a:tc><a:tc><a:txBody><a:bodyPr /><a:lstStyle /><a:p><a:pPr lvl="0" marL="0" indent="0"><a:buNone /></a:pPr><a:r><a:rPr /><a:t>18.24475</a:t></a:r></a:p></a:txBody></a:tc></a:tr></a:tbl></a:graphicData></a:graphic></p:graphicFrame></p:spTree></p:cSld>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Overfitting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Polynomial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Training Error vs. Validation Error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Attaching package: 'reshape2'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 is masked from 'package:tidyr':
## 
##     smiths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_overfitting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Overfitting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Polynomial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As the degree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increases, the training errors decrease</a:t>
                </a:r>
              </a:p>
              <a:p>
                <a:pPr lvl="1"/>
                <a:r>
                  <a:rPr/>
                  <a:t>Model 6 (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6</m:t>
                    </m:r>
                  </m:oMath>
                </a14:m>
                <a:r>
                  <a:rPr/>
                  <a:t>) is the best (perfect) in training but the worst in validation.</a:t>
                </a:r>
                <a:br/>
              </a:p>
              <a:p>
                <a:pPr lvl="1"/>
                <a:r>
                  <a:rPr/>
                  <a:t>The best model is the model with the best (lowest) error in </a:t>
                </a:r>
                <a:r>
                  <a:rPr b="1"/>
                  <a:t>validation data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Overfitting - Polynomial Model ## - Model 4, 5 and 6 are </a:t>
                </a:r>
                <a:r>
                  <a:rPr b="1"/>
                  <a:t>overfitted</a:t>
                </a:r>
                <a:r>
                  <a:rPr/>
                  <a:t> - Model 1 and 2 are </a:t>
                </a:r>
                <a:r>
                  <a:rPr b="1"/>
                  <a:t>underfitted</a:t>
                </a:r>
                <a:r>
                  <a:rPr/>
                  <a:t> - Model 3 is the best model.</a:t>
                </a:r>
              </a:p>
            </p:txBody>
          </p:sp>
        </mc:Choice>
      </mc:AlternateContent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Overfitting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Regression</a:t>
            </a:r>
          </a:p>
        </p:txBody>
      </p:sp>
      <p:pic>
        <p:nvPicPr>
          <p:cNvPr descr="overfit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87600"/>
            <a:ext cx="8229600" cy="294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</a:t>
                      </a:r>
                      <a:r>
                        <a:rPr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Y</a:t>
                      </a:r>
                      <a:r>
                        <a:rPr/>
                        <a:t> 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Overfitting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Classification</a:t>
            </a:r>
          </a:p>
        </p:txBody>
      </p:sp>
      <p:pic>
        <p:nvPicPr>
          <p:cNvPr descr="overfit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24100"/>
            <a:ext cx="8229600" cy="307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</a:t>
            </a:r>
            <a:r>
              <a:rPr/>
              <a:t> </a:t>
            </a:r>
            <a:r>
              <a:rPr/>
              <a:t>Complexity/Capacity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In polynomial models, the larger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, the more complex/capable the model.</a:t>
                </a:r>
              </a:p>
              <a:p>
                <a:pPr lvl="1"/>
                <a:r>
                  <a:rPr/>
                  <a:t>Model complexity can be measured by the number of parameters/unknown of the model.</a:t>
                </a:r>
              </a:p>
            </p:txBody>
          </p:sp>
        </mc:Choice>
      </mc:AlternateContent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</a:t>
            </a:r>
            <a:r>
              <a:rPr/>
              <a:t> </a:t>
            </a:r>
            <a:r>
              <a:rPr/>
              <a:t>Complexity/Capacity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Linear model: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t>=</m:t>
                      </m:r>
                      <m:r>
                        <m:t>a</m:t>
                      </m:r>
                      <m:r>
                        <m:t>x</m:t>
                      </m:r>
                      <m:r>
                        <m:t>+</m:t>
                      </m:r>
                      <m:r>
                        <m:t>b</m:t>
                      </m:r>
                    </m:oMath>
                  </m:oMathPara>
                </a14:m>
              </a:p>
              <a:p>
                <a:pPr lvl="1"/>
                <a:r>
                  <a:rPr b="1"/>
                  <a:t>Question</a:t>
                </a:r>
                <a:r>
                  <a:rPr/>
                  <a:t>: How many unknowns/parameters in linear model?</a:t>
                </a:r>
              </a:p>
            </p:txBody>
          </p:sp>
        </mc:Choice>
      </mc:AlternateContent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</a:t>
            </a:r>
            <a:r>
              <a:rPr/>
              <a:t> </a:t>
            </a:r>
            <a:r>
              <a:rPr/>
              <a:t>Complexity/Capacity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Linear model </a:t>
                </a:r>
                <a14:m>
                  <m:oMath xmlns:m="http://schemas.openxmlformats.org/officeDocument/2006/math">
                    <m:r>
                      <m:t>(</m:t>
                    </m:r>
                    <m:r>
                      <m:t>n</m:t>
                    </m:r>
                    <m:r>
                      <m:t>=</m:t>
                    </m:r>
                    <m:r>
                      <m:t>1</m:t>
                    </m:r>
                    <m:r>
                      <m:t>)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t>=</m:t>
                      </m:r>
                      <m:r>
                        <m:t>a</m:t>
                      </m:r>
                      <m:r>
                        <m:t>x</m:t>
                      </m:r>
                      <m:r>
                        <m:t>+</m:t>
                      </m:r>
                      <m:r>
                        <m:t>b</m:t>
                      </m:r>
                    </m:oMath>
                  </m:oMathPara>
                </a14:m>
              </a:p>
              <a:p>
                <a:pPr lvl="1"/>
                <a:r>
                  <a:rPr b="1"/>
                  <a:t>Question</a:t>
                </a:r>
                <a:r>
                  <a:rPr/>
                  <a:t>: How many unknowns/parameters in linear model?</a:t>
                </a:r>
              </a:p>
              <a:p>
                <a:pPr lvl="1"/>
                <a:r>
                  <a:rPr b="1"/>
                  <a:t>Answer</a:t>
                </a:r>
                <a:r>
                  <a:rPr/>
                  <a:t>: Two unknowns/paramters: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</a:p>
            </p:txBody>
          </p:sp>
        </mc:Choice>
      </mc:AlternateContent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</a:t>
            </a:r>
            <a:r>
              <a:rPr/>
              <a:t> </a:t>
            </a:r>
            <a:r>
              <a:rPr/>
              <a:t>Complexity/Capacity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Quadratic model </a:t>
                </a:r>
                <a14:m>
                  <m:oMath xmlns:m="http://schemas.openxmlformats.org/officeDocument/2006/math">
                    <m:r>
                      <m:t>(</m:t>
                    </m:r>
                    <m:r>
                      <m:t>n</m:t>
                    </m:r>
                    <m:r>
                      <m:t>=</m:t>
                    </m:r>
                    <m:r>
                      <m:t>2</m:t>
                    </m:r>
                    <m:r>
                      <m:t>)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t>=</m:t>
                      </m:r>
                      <m:r>
                        <m:t>a</m:t>
                      </m:r>
                      <m:sSup>
                        <m:e>
                          <m:r>
                            <m:t>x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+</m:t>
                      </m:r>
                      <m:r>
                        <m:t>b</m:t>
                      </m:r>
                      <m:r>
                        <m:t>x</m:t>
                      </m:r>
                      <m:r>
                        <m:t>+</m:t>
                      </m:r>
                      <m:r>
                        <m:t>c</m:t>
                      </m:r>
                    </m:oMath>
                  </m:oMathPara>
                </a14:m>
              </a:p>
              <a:p>
                <a:pPr lvl="1"/>
                <a:r>
                  <a:rPr/>
                  <a:t>Three unknowns: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Quadratic model has </a:t>
                </a:r>
                <a:r>
                  <a:rPr b="1"/>
                  <a:t>more unknowns/parameters</a:t>
                </a:r>
                <a:r>
                  <a:rPr/>
                  <a:t> then linear model. Thus, quadratic model is </a:t>
                </a:r>
                <a:r>
                  <a:rPr b="1"/>
                  <a:t>more complex</a:t>
                </a:r>
                <a:r>
                  <a:rPr/>
                  <a:t> than linear model</a:t>
                </a:r>
              </a:p>
            </p:txBody>
          </p:sp>
        </mc:Choice>
      </mc:AlternateContent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</a:t>
            </a:r>
            <a:r>
              <a:rPr/>
              <a:t> </a:t>
            </a:r>
            <a:r>
              <a:rPr/>
              <a:t>Complexity/Capacity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mode complex the model, the easier it becomes overfitted!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</a:t>
            </a:r>
            <a:r>
              <a:rPr/>
              <a:t> </a:t>
            </a:r>
            <a:r>
              <a:rPr/>
              <a:t>Complexity/Capacity</a:t>
            </a:r>
          </a:p>
        </p:txBody>
      </p:sp>
      <p:pic>
        <p:nvPicPr>
          <p:cNvPr descr="complexit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57400"/>
            <a:ext cx="8229600" cy="360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</a:t>
            </a:r>
            <a:r>
              <a:rPr/>
              <a:t> </a:t>
            </a:r>
            <a:r>
              <a:rPr/>
              <a:t>Tuning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We just “tuned” the the parameter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The parameter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called </a:t>
                </a:r>
                <a:r>
                  <a:rPr b="1"/>
                  <a:t>tuning parameter</a:t>
                </a:r>
                <a:r>
                  <a:rPr/>
                  <a:t>, or </a:t>
                </a:r>
                <a:r>
                  <a:rPr b="1"/>
                  <a:t>hyperparameter</a:t>
                </a:r>
              </a:p>
            </p:txBody>
          </p:sp>
        </mc:Choice>
      </mc:AlternateContent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</a:t>
            </a:r>
            <a:r>
              <a:rPr/>
              <a:t> </a:t>
            </a:r>
            <a:r>
              <a:rPr/>
              <a:t>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Model tuning is the process of finding the </a:t>
            </a:r>
            <a:r>
              <a:rPr b="1"/>
              <a:t>best</a:t>
            </a:r>
            <a:r>
              <a:rPr/>
              <a:t> values for the tuning parameters of the model</a:t>
            </a:r>
          </a:p>
          <a:p>
            <a:pPr lvl="1"/>
            <a:r>
              <a:rPr/>
              <a:t>This is done through </a:t>
            </a:r>
            <a:r>
              <a:rPr b="1"/>
              <a:t>trying out</a:t>
            </a:r>
            <a:r>
              <a:rPr/>
              <a:t> many values for the tuning parameters then select the best values.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</a:t>
            </a:r>
            <a:r>
              <a:rPr/>
              <a:t> </a:t>
            </a:r>
            <a:r>
              <a:rPr/>
              <a:t>Training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Model training is the process of finding the unknown/parameters of the model</a:t>
                </a:r>
              </a:p>
              <a:p>
                <a:pPr lvl="1"/>
                <a:r>
                  <a:rPr b="1"/>
                  <a:t>Example</a:t>
                </a:r>
                <a:r>
                  <a:rPr/>
                  <a:t>: Training linear model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t>=</m:t>
                    </m:r>
                    <m:r>
                      <m:t>a</m:t>
                    </m:r>
                    <m:r>
                      <m:t>x</m:t>
                    </m:r>
                    <m:r>
                      <m:t>+</m:t>
                    </m:r>
                    <m:r>
                      <m:t>b</m:t>
                    </m:r>
                  </m:oMath>
                </a14:m>
                <a:r>
                  <a:rPr/>
                  <a:t> is to find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that best fit the data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How are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related?</a:t>
                </a:r>
              </a:p>
            </p:txBody>
          </p:sp>
        </mc:Choice>
      </mc:AlternateContent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vs. Model</a:t>
            </a:r>
            <a:r>
              <a:rPr/>
              <a:t> </a:t>
            </a:r>
            <a:r>
              <a:rPr/>
              <a:t>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Model training finds the </a:t>
            </a:r>
            <a:r>
              <a:rPr b="1"/>
              <a:t>parameters</a:t>
            </a:r>
          </a:p>
          <a:p>
            <a:pPr lvl="1"/>
            <a:r>
              <a:rPr/>
              <a:t>Model tuning finds </a:t>
            </a:r>
            <a:r>
              <a:rPr b="1"/>
              <a:t>hyperparameters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</a:t>
            </a:r>
            <a:r>
              <a:rPr/>
              <a:t> </a:t>
            </a:r>
            <a:r>
              <a:rPr/>
              <a:t>vs. Family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polynomial model is a </a:t>
            </a:r>
            <a:r>
              <a:rPr b="1"/>
              <a:t>family</a:t>
            </a:r>
            <a:r>
              <a:rPr/>
              <a:t> of models.</a:t>
            </a:r>
            <a:br/>
          </a:p>
          <a:p>
            <a:pPr lvl="1"/>
            <a:r>
              <a:rPr/>
              <a:t>Linear model is just </a:t>
            </a:r>
            <a:r>
              <a:rPr b="1"/>
              <a:t>one</a:t>
            </a:r>
            <a:r>
              <a:rPr/>
              <a:t> model</a:t>
            </a:r>
          </a:p>
          <a:p>
            <a:pPr lvl="1"/>
            <a:r>
              <a:rPr/>
              <a:t>A family of models has “tuning parameters”.</a:t>
            </a:r>
          </a:p>
          <a:p>
            <a:pPr lvl="1"/>
            <a:r>
              <a:rPr/>
              <a:t>A single model, say, linear model, does not have tuning parameter</a:t>
            </a:r>
          </a:p>
          <a:p>
            <a:pPr lvl="1"/>
            <a:r>
              <a:rPr/>
              <a:t>Some model has multiple tuning parameters.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Splitting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need validation data for model tuning.</a:t>
            </a:r>
          </a:p>
          <a:p>
            <a:pPr lvl="1"/>
            <a:r>
              <a:rPr b="1"/>
              <a:t>Question</a:t>
            </a:r>
            <a:r>
              <a:rPr/>
              <a:t>: How can one of obtain validation data?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Splitting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need validation data for model tuning.</a:t>
            </a:r>
          </a:p>
          <a:p>
            <a:pPr lvl="1"/>
            <a:r>
              <a:rPr b="1"/>
              <a:t>Question</a:t>
            </a:r>
            <a:r>
              <a:rPr/>
              <a:t>: How can one of obtain validation data?</a:t>
            </a:r>
          </a:p>
          <a:p>
            <a:pPr lvl="1"/>
            <a:r>
              <a:rPr b="1"/>
              <a:t>Answer</a:t>
            </a:r>
            <a:r>
              <a:rPr/>
              <a:t>: We do not use the entire data to train models. We use a portion of it for training and save data for validation and testing.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Splitting:</a:t>
            </a:r>
            <a:r>
              <a:rPr/>
              <a:t> </a:t>
            </a:r>
            <a:r>
              <a:rPr/>
              <a:t>Train-Validation-Test</a:t>
            </a:r>
          </a:p>
        </p:txBody>
      </p:sp>
      <p:pic>
        <p:nvPicPr>
          <p:cNvPr descr="trai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82900"/>
            <a:ext cx="8229600" cy="195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k-folds</a:t>
            </a:r>
            <a:r>
              <a:rPr/>
              <a:t> </a:t>
            </a:r>
            <a:r>
              <a:rPr/>
              <a:t>Cross</a:t>
            </a:r>
            <a:r>
              <a:rPr/>
              <a:t> </a:t>
            </a:r>
            <a:r>
              <a:rPr/>
              <a:t>Validation</a:t>
            </a:r>
          </a:p>
        </p:txBody>
      </p:sp>
      <p:pic>
        <p:nvPicPr>
          <p:cNvPr descr="kfol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66900"/>
            <a:ext cx="8229600" cy="400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k-folds</a:t>
            </a:r>
            <a:r>
              <a:rPr/>
              <a:t> </a:t>
            </a:r>
            <a:r>
              <a:rPr/>
              <a:t>Cross</a:t>
            </a:r>
            <a:r>
              <a:rPr/>
              <a:t> </a:t>
            </a:r>
            <a:r>
              <a:rPr/>
              <a:t>Validation</a:t>
            </a:r>
          </a:p>
        </p:txBody>
      </p:sp>
      <p:pic>
        <p:nvPicPr>
          <p:cNvPr descr="kfold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959100"/>
            <a:ext cx="8229600" cy="181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k-folds</a:t>
            </a:r>
            <a:r>
              <a:rPr/>
              <a:t> </a:t>
            </a:r>
            <a:r>
              <a:rPr/>
              <a:t>Cross</a:t>
            </a:r>
            <a:r>
              <a:rPr/>
              <a:t> </a:t>
            </a:r>
            <a:r>
              <a:rPr/>
              <a:t>Validation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test</a:t>
            </a:r>
          </a:p>
        </p:txBody>
      </p:sp>
      <p:pic>
        <p:nvPicPr>
          <p:cNvPr descr="val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27200"/>
            <a:ext cx="8229600" cy="4279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Prediction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Multiple Input Variables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graphicFrame><p:nvGraphicFramePr><p:cNvPr id="6" name="Content Placeholder 5" /><p:cNvGraphicFramePr><a:graphicFrameLocks noGrp="1" /></p:cNvGraphicFramePr><p:nvPr><p:ph idx="1" /></p:nvPr></p:nvGraphicFramePr><p:xfrm><a:off x="457200" y="1600200" /><a:ext cx="8229600" cy="4521200" /></p:xfrm><a:graphic><a:graphicData uri="http://schemas.openxmlformats.org/drawingml/2006/table"><a:tbl><a:tblPr firstRow="1" bandRow="1"><a:tableStyleId>{5C22544A-7EE6-4342-B048-85BDC9FD1C3A}</a:tableStyleId></a:tblPr><a:tblGrid><a:gridCol w="1638300" /><a:gridCol w="1638300" /><a:gridCol w="1638300" /><a:gridCol w="1638300" /><a:gridCol w="1638300" /></a:tblGrid><a:tr h="0"><a:tc><a:txBody><a:bodyPr /><a:lstStyle /><a:p><a:pPr lvl="0" marL="0" indent="0"><a:buNone /></a:pPr><a14:m><m:oMath xmlns:m="http://schemas.openxmlformats.org/officeDocument/2006/math"><m:sSub><m:e><m:r><m:t>X</m:t></m:r></m:e><m:sub><m:r><m:t>1</m:t></m:r></m:sub></m:sSub></m:oMath></a14:m></a:p></a:txBody><a:tcPr /></a:tc><a:tc><a:txBody><a:bodyPr /><a:lstStyle /><a:p><a:pPr lvl="0" marL="0" indent="0"><a:buNone /></a:pPr><a14:m><m:oMath xmlns:m="http://schemas.openxmlformats.org/officeDocument/2006/math"><m:sSub><m:e><m:r><m:t>X</m:t></m:r></m:e><m:sub><m:r><m:t>2</m:t></m:r></m:sub></m:sSub></m:oMath></a14:m></a:p></a:txBody><a:tcPr /></a:tc><a:tc><a:txBody><a:bodyPr /><a:lstStyle /><a:p><a:pPr lvl="0" marL="0" indent="0"><a:buNone /></a:pPr><a:r><a:rPr /><a:t>…</a:t></a:r></a:p></a:txBody><a:tcPr /></a:tc><a:tc><a:txBody><a:bodyPr /><a:lstStyle /><a:p><a:pPr lvl="0" marL="0" indent="0"><a:buNone /></a:pPr><a14:m><m:oMath xmlns:m="http://schemas.openxmlformats.org/officeDocument/2006/math"><m:sSub><m:e><m:r><m:t>X</m:t></m:r></m:e><m:sub><m:r><m:t>35</m:t></m:r></m:sub></m:sSub></m:oMath></a14:m></a:p></a:txBody><a:tcPr /></a:tc><a:tc><a:txBody><a:bodyPr /><a:lstStyle /><a:p><a:pPr lvl="0" marL="0" indent="0"><a:buNone /></a:pPr><a14:m><m:oMath xmlns:m="http://schemas.openxmlformats.org/officeDocument/2006/math"><m:r><m:t>Y</m:t></m:r></m:oMath></a14:m></a:p></a:txBody><a:tcPr /></a:tc></a:tr><a:tr h="0"><a:tc><a:txBody><a:bodyPr /><a:lstStyle /><a:p><a:pPr lvl="0" marL="0" indent="0"><a:buNone /></a:pPr><a:r><a:rPr /><a:t>1</a:t></a:r></a:p></a:txBody></a:tc><a:tc><a:txBody><a:bodyPr /><a:lstStyle /><a:p><a:pPr lvl="0" marL="0" indent="0"><a:buNone /></a:pPr><a:r><a:rPr /><a:t>-1</a:t></a:r></a:p></a:txBody></a:tc><a:tc><a:txBody><a:bodyPr /><a:lstStyle /><a:p><a:pPr lvl="0" marL="0" indent="0"><a:buNone /></a:pPr><a:r><a:rPr /><a:t>…</a:t></a:r></a:p></a:txBody></a:tc><a:tc><a:txBody><a:bodyPr /><a:lstStyle /><a:p><a:pPr lvl="0" marL="0" indent="0"><a:buNone /></a:pPr><a:r><a:rPr /><a:t>2</a:t></a:r></a:p></a:txBody></a:tc><a:tc><a:txBody><a:bodyPr /><a:lstStyle /><a:p><a:pPr lvl="0" marL="0" indent="0"><a:buNone /></a:pPr><a:r><a:rPr /><a:t>Tree</a:t></a:r></a:p></a:txBody></a:tc></a:tr><a:tr h="0"><a:tc><a:txBody><a:bodyPr /><a:lstStyle /><a:p><a:pPr lvl="0" marL="0" indent="0"><a:buNone /></a:pPr><a:r><a:rPr /><a:t>2.1</a:t></a:r></a:p></a:txBody></a:tc><a:tc><a:txBody><a:bodyPr /><a:lstStyle /><a:p><a:pPr lvl="0" marL="0" indent="0"><a:buNone /></a:pPr><a:r><a:rPr /><a:t>0</a:t></a:r></a:p></a:txBody></a:tc><a:tc><a:txBody><a:bodyPr /><a:lstStyle /><a:p><a:pPr lvl="0" marL="0" indent="0"><a:buNone /></a:pPr><a:r><a:rPr /><a:t>…</a:t></a:r></a:p></a:txBody></a:tc><a:tc><a:txBody><a:bodyPr /><a:lstStyle /><a:p><a:pPr lvl="0" marL="0" indent="0"><a:buNone /></a:pPr><a:r><a:rPr /><a:t>6</a:t></a:r></a:p></a:txBody></a:tc><a:tc><a:txBody><a:bodyPr /><a:lstStyle /><a:p><a:pPr lvl="0" marL="0" indent="0"><a:buNone /></a:pPr><a:r><a:rPr /><a:t>Not</a:t></a:r><a:r><a:rPr /><a:t> </a:t></a:r><a:r><a:rPr /><a:t>a</a:t></a:r><a:r><a:rPr /><a:t> </a:t></a:r><a:r><a:rPr /><a:t>Tree</a:t></a:r></a:p></a:txBody></a:tc></a:tr><a:tr h="0"><a:tc><a:txBody><a:bodyPr /><a:lstStyle /><a:p><a:pPr lvl="0" marL="0" indent="0"><a:buNone /></a:pPr><a:r><a:rPr /><a:t>3</a:t></a:r></a:p></a:txBody></a:tc><a:tc><a:txBody><a:bodyPr /><a:lstStyle /><a:p><a:pPr lvl="0" marL="0" indent="0"><a:buNone /></a:pPr><a:r><a:rPr /><a:t>0</a:t></a:r></a:p></a:txBody></a:tc><a:tc><a:txBody><a:bodyPr /><a:lstStyle /><a:p><a:pPr lvl="0" marL="0" indent="0"><a:buNone /></a:pPr><a:r><a:rPr /><a:t>…</a:t></a:r></a:p></a:txBody></a:tc><a:tc><a:txBody><a:bodyPr /><a:lstStyle /><a:p><a:pPr lvl="0" marL="0" indent="0"><a:buNone /></a:pPr><a:r><a:rPr /><a:t>8</a:t></a:r></a:p></a:txBody></a:tc><a:tc><a:txBody><a:bodyPr /><a:lstStyle /><a:p><a:pPr lvl="0" marL="0" indent="0"><a:buNone /></a:pPr><a:r><a:rPr /><a:t>Tree</a:t></a:r></a:p></a:txBody></a:tc></a:tr></a:tbl></a:graphicData></a:graphic></p:graphicFrame></p:spTree></p:cSld>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dcterms:created xsi:type="dcterms:W3CDTF">2020-08-29T15:04:00Z</dcterms:created>
  <dcterms:modified xsi:type="dcterms:W3CDTF">2020-08-29T15:04:00Z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