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318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>
        <p:scale>
          <a:sx n="66" d="100"/>
          <a:sy n="66" d="100"/>
        </p:scale>
        <p:origin x="348" y="6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A3142A-1214-416C-B78C-1A4F8155E68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BB199D-EB38-4D78-95F2-8840A2976B85}">
      <dgm:prSet/>
      <dgm:spPr/>
      <dgm:t>
        <a:bodyPr/>
        <a:lstStyle/>
        <a:p>
          <a:pPr>
            <a:lnSpc>
              <a:spcPct val="100000"/>
            </a:lnSpc>
          </a:pPr>
          <a:r>
            <a:rPr lang="es-PE"/>
            <a:t>La entidad financiera ha establecido metas de colocaciones más alta para el último trimestre del año 2024.</a:t>
          </a:r>
          <a:endParaRPr lang="en-US"/>
        </a:p>
      </dgm:t>
    </dgm:pt>
    <dgm:pt modelId="{69DACD85-B7AC-489B-ADF8-01EDFFDD8D28}" type="parTrans" cxnId="{2F64285E-8306-4D2F-BABA-B1EBEA34EADF}">
      <dgm:prSet/>
      <dgm:spPr/>
      <dgm:t>
        <a:bodyPr/>
        <a:lstStyle/>
        <a:p>
          <a:endParaRPr lang="en-US"/>
        </a:p>
      </dgm:t>
    </dgm:pt>
    <dgm:pt modelId="{A9140D49-9DE1-452B-80FB-A59DF11B2F19}" type="sibTrans" cxnId="{2F64285E-8306-4D2F-BABA-B1EBEA34EADF}">
      <dgm:prSet/>
      <dgm:spPr/>
      <dgm:t>
        <a:bodyPr/>
        <a:lstStyle/>
        <a:p>
          <a:endParaRPr lang="en-US"/>
        </a:p>
      </dgm:t>
    </dgm:pt>
    <dgm:pt modelId="{1309E7E4-E697-45F2-B670-463112ECEF2D}">
      <dgm:prSet/>
      <dgm:spPr/>
      <dgm:t>
        <a:bodyPr/>
        <a:lstStyle/>
        <a:p>
          <a:pPr>
            <a:lnSpc>
              <a:spcPct val="100000"/>
            </a:lnSpc>
          </a:pPr>
          <a:r>
            <a:rPr lang="es-PE" dirty="0"/>
            <a:t>Para alcanzar estas metas es importante comprender las variables y como estas influyen en la aprobación de una solicitud de  crédito.</a:t>
          </a:r>
          <a:endParaRPr lang="en-US" dirty="0"/>
        </a:p>
      </dgm:t>
    </dgm:pt>
    <dgm:pt modelId="{4B57DB8B-064B-4B12-AF6D-350DB82B1C21}" type="parTrans" cxnId="{AF7E4C9F-0477-4E00-9B8E-910BC85B4BB3}">
      <dgm:prSet/>
      <dgm:spPr/>
      <dgm:t>
        <a:bodyPr/>
        <a:lstStyle/>
        <a:p>
          <a:endParaRPr lang="en-US"/>
        </a:p>
      </dgm:t>
    </dgm:pt>
    <dgm:pt modelId="{2C6CAD6B-6697-4331-B0E5-9809CADF9E8D}" type="sibTrans" cxnId="{AF7E4C9F-0477-4E00-9B8E-910BC85B4BB3}">
      <dgm:prSet/>
      <dgm:spPr/>
      <dgm:t>
        <a:bodyPr/>
        <a:lstStyle/>
        <a:p>
          <a:endParaRPr lang="en-US"/>
        </a:p>
      </dgm:t>
    </dgm:pt>
    <dgm:pt modelId="{E6BE55BE-4F6F-4E2E-B713-41822D7B433C}" type="pres">
      <dgm:prSet presAssocID="{0BA3142A-1214-416C-B78C-1A4F8155E682}" presName="root" presStyleCnt="0">
        <dgm:presLayoutVars>
          <dgm:dir/>
          <dgm:resizeHandles val="exact"/>
        </dgm:presLayoutVars>
      </dgm:prSet>
      <dgm:spPr/>
    </dgm:pt>
    <dgm:pt modelId="{C2CDA5FB-E59F-4622-A490-F17C1D9AC94B}" type="pres">
      <dgm:prSet presAssocID="{76BB199D-EB38-4D78-95F2-8840A2976B85}" presName="compNode" presStyleCnt="0"/>
      <dgm:spPr/>
    </dgm:pt>
    <dgm:pt modelId="{9453B857-7041-4B3B-8996-F472395199FB}" type="pres">
      <dgm:prSet presAssocID="{76BB199D-EB38-4D78-95F2-8840A2976B85}" presName="bgRect" presStyleLbl="bgShp" presStyleIdx="0" presStyleCnt="2"/>
      <dgm:spPr/>
    </dgm:pt>
    <dgm:pt modelId="{FBB120FF-3065-4E88-850B-EB3D6342EC34}" type="pres">
      <dgm:prSet presAssocID="{76BB199D-EB38-4D78-95F2-8840A2976B8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6DF8F170-7901-45D6-A15C-F6A3CFCFF5B2}" type="pres">
      <dgm:prSet presAssocID="{76BB199D-EB38-4D78-95F2-8840A2976B85}" presName="spaceRect" presStyleCnt="0"/>
      <dgm:spPr/>
    </dgm:pt>
    <dgm:pt modelId="{A846BBAA-0976-428E-BB8D-DEF076474A54}" type="pres">
      <dgm:prSet presAssocID="{76BB199D-EB38-4D78-95F2-8840A2976B85}" presName="parTx" presStyleLbl="revTx" presStyleIdx="0" presStyleCnt="2">
        <dgm:presLayoutVars>
          <dgm:chMax val="0"/>
          <dgm:chPref val="0"/>
        </dgm:presLayoutVars>
      </dgm:prSet>
      <dgm:spPr/>
    </dgm:pt>
    <dgm:pt modelId="{E9C7B6B3-B936-4647-AE6D-7A8FD86A5713}" type="pres">
      <dgm:prSet presAssocID="{A9140D49-9DE1-452B-80FB-A59DF11B2F19}" presName="sibTrans" presStyleCnt="0"/>
      <dgm:spPr/>
    </dgm:pt>
    <dgm:pt modelId="{D5F00DEA-BDE8-4B6B-BFC0-A0A7FE067471}" type="pres">
      <dgm:prSet presAssocID="{1309E7E4-E697-45F2-B670-463112ECEF2D}" presName="compNode" presStyleCnt="0"/>
      <dgm:spPr/>
    </dgm:pt>
    <dgm:pt modelId="{23AA5750-7EBC-42D9-B70B-0CFE34EE3072}" type="pres">
      <dgm:prSet presAssocID="{1309E7E4-E697-45F2-B670-463112ECEF2D}" presName="bgRect" presStyleLbl="bgShp" presStyleIdx="1" presStyleCnt="2"/>
      <dgm:spPr/>
    </dgm:pt>
    <dgm:pt modelId="{9AEFBF5D-E10F-4A4B-8D8C-9E42B8516FFD}" type="pres">
      <dgm:prSet presAssocID="{1309E7E4-E697-45F2-B670-463112ECEF2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1D177337-E171-4143-A6B9-4CC7651D7537}" type="pres">
      <dgm:prSet presAssocID="{1309E7E4-E697-45F2-B670-463112ECEF2D}" presName="spaceRect" presStyleCnt="0"/>
      <dgm:spPr/>
    </dgm:pt>
    <dgm:pt modelId="{B811A329-DA54-491F-A7A1-0AAD7669B8D5}" type="pres">
      <dgm:prSet presAssocID="{1309E7E4-E697-45F2-B670-463112ECEF2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64FFE22-A950-48E1-9DDF-68D9492F0604}" type="presOf" srcId="{76BB199D-EB38-4D78-95F2-8840A2976B85}" destId="{A846BBAA-0976-428E-BB8D-DEF076474A54}" srcOrd="0" destOrd="0" presId="urn:microsoft.com/office/officeart/2018/2/layout/IconVerticalSolidList"/>
    <dgm:cxn modelId="{BCFF5237-6F46-486F-999E-0DDE6B1AEE3C}" type="presOf" srcId="{0BA3142A-1214-416C-B78C-1A4F8155E682}" destId="{E6BE55BE-4F6F-4E2E-B713-41822D7B433C}" srcOrd="0" destOrd="0" presId="urn:microsoft.com/office/officeart/2018/2/layout/IconVerticalSolidList"/>
    <dgm:cxn modelId="{2F64285E-8306-4D2F-BABA-B1EBEA34EADF}" srcId="{0BA3142A-1214-416C-B78C-1A4F8155E682}" destId="{76BB199D-EB38-4D78-95F2-8840A2976B85}" srcOrd="0" destOrd="0" parTransId="{69DACD85-B7AC-489B-ADF8-01EDFFDD8D28}" sibTransId="{A9140D49-9DE1-452B-80FB-A59DF11B2F19}"/>
    <dgm:cxn modelId="{E782A88B-44D3-4116-8623-31EB136E5E25}" type="presOf" srcId="{1309E7E4-E697-45F2-B670-463112ECEF2D}" destId="{B811A329-DA54-491F-A7A1-0AAD7669B8D5}" srcOrd="0" destOrd="0" presId="urn:microsoft.com/office/officeart/2018/2/layout/IconVerticalSolidList"/>
    <dgm:cxn modelId="{AF7E4C9F-0477-4E00-9B8E-910BC85B4BB3}" srcId="{0BA3142A-1214-416C-B78C-1A4F8155E682}" destId="{1309E7E4-E697-45F2-B670-463112ECEF2D}" srcOrd="1" destOrd="0" parTransId="{4B57DB8B-064B-4B12-AF6D-350DB82B1C21}" sibTransId="{2C6CAD6B-6697-4331-B0E5-9809CADF9E8D}"/>
    <dgm:cxn modelId="{566084CB-3FAB-4889-8608-C4D5272DCABA}" type="presParOf" srcId="{E6BE55BE-4F6F-4E2E-B713-41822D7B433C}" destId="{C2CDA5FB-E59F-4622-A490-F17C1D9AC94B}" srcOrd="0" destOrd="0" presId="urn:microsoft.com/office/officeart/2018/2/layout/IconVerticalSolidList"/>
    <dgm:cxn modelId="{0B6E749C-B57D-4F9D-8981-E1B6DC568692}" type="presParOf" srcId="{C2CDA5FB-E59F-4622-A490-F17C1D9AC94B}" destId="{9453B857-7041-4B3B-8996-F472395199FB}" srcOrd="0" destOrd="0" presId="urn:microsoft.com/office/officeart/2018/2/layout/IconVerticalSolidList"/>
    <dgm:cxn modelId="{2B3C35FC-DB24-4DEA-9DD6-806A0D399250}" type="presParOf" srcId="{C2CDA5FB-E59F-4622-A490-F17C1D9AC94B}" destId="{FBB120FF-3065-4E88-850B-EB3D6342EC34}" srcOrd="1" destOrd="0" presId="urn:microsoft.com/office/officeart/2018/2/layout/IconVerticalSolidList"/>
    <dgm:cxn modelId="{988E628C-43E5-4678-B042-F164D3F1C29D}" type="presParOf" srcId="{C2CDA5FB-E59F-4622-A490-F17C1D9AC94B}" destId="{6DF8F170-7901-45D6-A15C-F6A3CFCFF5B2}" srcOrd="2" destOrd="0" presId="urn:microsoft.com/office/officeart/2018/2/layout/IconVerticalSolidList"/>
    <dgm:cxn modelId="{92C3F22D-DFDD-45F5-BB26-1188EB045428}" type="presParOf" srcId="{C2CDA5FB-E59F-4622-A490-F17C1D9AC94B}" destId="{A846BBAA-0976-428E-BB8D-DEF076474A54}" srcOrd="3" destOrd="0" presId="urn:microsoft.com/office/officeart/2018/2/layout/IconVerticalSolidList"/>
    <dgm:cxn modelId="{7D624325-AD9F-42ED-B54B-CD72C40730C9}" type="presParOf" srcId="{E6BE55BE-4F6F-4E2E-B713-41822D7B433C}" destId="{E9C7B6B3-B936-4647-AE6D-7A8FD86A5713}" srcOrd="1" destOrd="0" presId="urn:microsoft.com/office/officeart/2018/2/layout/IconVerticalSolidList"/>
    <dgm:cxn modelId="{6A92013A-D812-49F5-883E-D8F14CD9641A}" type="presParOf" srcId="{E6BE55BE-4F6F-4E2E-B713-41822D7B433C}" destId="{D5F00DEA-BDE8-4B6B-BFC0-A0A7FE067471}" srcOrd="2" destOrd="0" presId="urn:microsoft.com/office/officeart/2018/2/layout/IconVerticalSolidList"/>
    <dgm:cxn modelId="{AC3EBD8D-95B0-4F9E-BA21-872731BF7A3A}" type="presParOf" srcId="{D5F00DEA-BDE8-4B6B-BFC0-A0A7FE067471}" destId="{23AA5750-7EBC-42D9-B70B-0CFE34EE3072}" srcOrd="0" destOrd="0" presId="urn:microsoft.com/office/officeart/2018/2/layout/IconVerticalSolidList"/>
    <dgm:cxn modelId="{F6A16A2C-4715-4702-A9BD-71669D2CA1D7}" type="presParOf" srcId="{D5F00DEA-BDE8-4B6B-BFC0-A0A7FE067471}" destId="{9AEFBF5D-E10F-4A4B-8D8C-9E42B8516FFD}" srcOrd="1" destOrd="0" presId="urn:microsoft.com/office/officeart/2018/2/layout/IconVerticalSolidList"/>
    <dgm:cxn modelId="{A0C68B07-1702-442E-B23C-965B4E6B3DF6}" type="presParOf" srcId="{D5F00DEA-BDE8-4B6B-BFC0-A0A7FE067471}" destId="{1D177337-E171-4143-A6B9-4CC7651D7537}" srcOrd="2" destOrd="0" presId="urn:microsoft.com/office/officeart/2018/2/layout/IconVerticalSolidList"/>
    <dgm:cxn modelId="{BA5566D2-B7D2-4A87-A563-CA6BABD5A4BC}" type="presParOf" srcId="{D5F00DEA-BDE8-4B6B-BFC0-A0A7FE067471}" destId="{B811A329-DA54-491F-A7A1-0AAD7669B8D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3B857-7041-4B3B-8996-F472395199FB}">
      <dsp:nvSpPr>
        <dsp:cNvPr id="0" name=""/>
        <dsp:cNvSpPr/>
      </dsp:nvSpPr>
      <dsp:spPr>
        <a:xfrm>
          <a:off x="0" y="707092"/>
          <a:ext cx="6075348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120FF-3065-4E88-850B-EB3D6342EC34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6BBAA-0976-428E-BB8D-DEF076474A54}">
      <dsp:nvSpPr>
        <dsp:cNvPr id="0" name=""/>
        <dsp:cNvSpPr/>
      </dsp:nvSpPr>
      <dsp:spPr>
        <a:xfrm>
          <a:off x="1507738" y="707092"/>
          <a:ext cx="4567609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kern="1200"/>
            <a:t>La entidad financiera ha establecido metas de colocaciones más alta para el último trimestre del año 2024.</a:t>
          </a:r>
          <a:endParaRPr lang="en-US" sz="1700" kern="1200"/>
        </a:p>
      </dsp:txBody>
      <dsp:txXfrm>
        <a:off x="1507738" y="707092"/>
        <a:ext cx="4567609" cy="1305401"/>
      </dsp:txXfrm>
    </dsp:sp>
    <dsp:sp modelId="{23AA5750-7EBC-42D9-B70B-0CFE34EE3072}">
      <dsp:nvSpPr>
        <dsp:cNvPr id="0" name=""/>
        <dsp:cNvSpPr/>
      </dsp:nvSpPr>
      <dsp:spPr>
        <a:xfrm>
          <a:off x="0" y="2338844"/>
          <a:ext cx="6075348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EFBF5D-E10F-4A4B-8D8C-9E42B8516FFD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1A329-DA54-491F-A7A1-0AAD7669B8D5}">
      <dsp:nvSpPr>
        <dsp:cNvPr id="0" name=""/>
        <dsp:cNvSpPr/>
      </dsp:nvSpPr>
      <dsp:spPr>
        <a:xfrm>
          <a:off x="1507738" y="2338844"/>
          <a:ext cx="4567609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kern="1200" dirty="0"/>
            <a:t>Para alcanzar estas metas es importante comprender las variables y como estas influyen en la aprobación de una solicitud de  crédito.</a:t>
          </a:r>
          <a:endParaRPr lang="en-US" sz="1700" kern="1200" dirty="0"/>
        </a:p>
      </dsp:txBody>
      <dsp:txXfrm>
        <a:off x="1507738" y="2338844"/>
        <a:ext cx="4567609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ED766-E552-4A55-A38C-AB73C716C38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810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ar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6951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609601" y="3266586"/>
            <a:ext cx="5140569" cy="2219814"/>
          </a:xfrm>
          <a:prstGeom prst="rect">
            <a:avLst/>
          </a:prstGeom>
        </p:spPr>
        <p:txBody>
          <a:bodyPr/>
          <a:lstStyle>
            <a:lvl1pPr>
              <a:defRPr sz="6000">
                <a:solidFill>
                  <a:srgbClr val="482784"/>
                </a:solidFill>
                <a:latin typeface="Zizou Slab Bold" pitchFamily="50" charset="0"/>
              </a:defRPr>
            </a:lvl1pPr>
          </a:lstStyle>
          <a:p>
            <a:r>
              <a:rPr lang="es-ES"/>
              <a:t>Presentación</a:t>
            </a:r>
            <a:br>
              <a:rPr lang="es-ES"/>
            </a:br>
            <a:r>
              <a:rPr lang="es-ES"/>
              <a:t>UPC 2021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821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306"/>
          <a:stretch/>
        </p:blipFill>
        <p:spPr>
          <a:xfrm>
            <a:off x="569456" y="-197"/>
            <a:ext cx="11012944" cy="70584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5" t="13429" r="1523" b="2769"/>
          <a:stretch/>
        </p:blipFill>
        <p:spPr>
          <a:xfrm>
            <a:off x="0" y="-197"/>
            <a:ext cx="12192000" cy="699917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1891795"/>
            <a:ext cx="7647250" cy="321519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57" y="2449903"/>
            <a:ext cx="448032" cy="173468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648" y="4184591"/>
            <a:ext cx="919749" cy="79978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C78EABA-7789-260F-2308-2FE03D087759}"/>
              </a:ext>
            </a:extLst>
          </p:cNvPr>
          <p:cNvSpPr txBox="1"/>
          <p:nvPr/>
        </p:nvSpPr>
        <p:spPr>
          <a:xfrm>
            <a:off x="3316513" y="2292599"/>
            <a:ext cx="7107761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</a:rPr>
              <a:t>Trabajo Parcial</a:t>
            </a:r>
          </a:p>
          <a:p>
            <a:endParaRPr lang="es-MX" sz="3200" dirty="0">
              <a:solidFill>
                <a:schemeClr val="bg1"/>
              </a:solidFill>
            </a:endParaRPr>
          </a:p>
          <a:p>
            <a:r>
              <a:rPr lang="es-MX" sz="3200" dirty="0">
                <a:solidFill>
                  <a:schemeClr val="bg1"/>
                </a:solidFill>
              </a:rPr>
              <a:t>Curso: Modelos Gráficos Probabilísticos</a:t>
            </a:r>
          </a:p>
          <a:p>
            <a:endParaRPr lang="en-GB" sz="32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488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8FC2AE-E218-0686-C68D-C8B41C61909A}"/>
              </a:ext>
            </a:extLst>
          </p:cNvPr>
          <p:cNvSpPr txBox="1"/>
          <p:nvPr/>
        </p:nvSpPr>
        <p:spPr>
          <a:xfrm>
            <a:off x="559499" y="4332655"/>
            <a:ext cx="393469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Integrantes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pt-BR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Valdez Jara, Bryan Luis </a:t>
            </a:r>
          </a:p>
        </p:txBody>
      </p:sp>
    </p:spTree>
    <p:extLst>
      <p:ext uri="{BB962C8B-B14F-4D97-AF65-F5344CB8AC3E}">
        <p14:creationId xmlns:p14="http://schemas.microsoft.com/office/powerpoint/2010/main" val="522054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155D863-8FE0-8F91-DF8B-49CDAAB7D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s-PE" dirty="0">
                <a:solidFill>
                  <a:schemeClr val="accent1"/>
                </a:solidFill>
              </a:rPr>
              <a:t>Introducción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1CCBFE-0448-7EDC-B243-D3BCAA2C8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pPr algn="just"/>
            <a:r>
              <a:rPr lang="es-PE" sz="2000" dirty="0"/>
              <a:t>Proyecto desarrollado para una entidad financiera que otorga créditos vehiculares a clientes de manera  física y remota. </a:t>
            </a:r>
          </a:p>
          <a:p>
            <a:pPr algn="just"/>
            <a:r>
              <a:rPr lang="es-PE" sz="2000" dirty="0"/>
              <a:t>Modelo probabilístico que ayude a identificar a los clientes con mayor potencial crediticio.</a:t>
            </a:r>
            <a:endParaRPr lang="es-PE" sz="3200" dirty="0"/>
          </a:p>
        </p:txBody>
      </p:sp>
      <p:pic>
        <p:nvPicPr>
          <p:cNvPr id="1026" name="Picture 2" descr="5 puntos a considerar sobre la cuota inicial de un crédito vehicular | Blog  Comparabien">
            <a:extLst>
              <a:ext uri="{FF2B5EF4-FFF2-40B4-BE49-F238E27FC236}">
                <a16:creationId xmlns:a16="http://schemas.microsoft.com/office/drawing/2014/main" id="{52600CE6-8024-7551-997C-D54E16851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600" y="3533657"/>
            <a:ext cx="4230170" cy="237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82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23BFE-3ACC-4373-EE59-E9944AD0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Descripción del problema </a:t>
            </a:r>
          </a:p>
        </p:txBody>
      </p:sp>
      <p:pic>
        <p:nvPicPr>
          <p:cNvPr id="2050" name="Picture 2" descr="Problemática | el encanto">
            <a:extLst>
              <a:ext uri="{FF2B5EF4-FFF2-40B4-BE49-F238E27FC236}">
                <a16:creationId xmlns:a16="http://schemas.microsoft.com/office/drawing/2014/main" id="{10AA74BB-962F-A277-DA13-36B5C941A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117" y="1886440"/>
            <a:ext cx="3095625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52" name="Marcador de texto 2">
            <a:extLst>
              <a:ext uri="{FF2B5EF4-FFF2-40B4-BE49-F238E27FC236}">
                <a16:creationId xmlns:a16="http://schemas.microsoft.com/office/drawing/2014/main" id="{D3A40734-FB4C-2643-0761-E7FEDEC998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1640841"/>
              </p:ext>
            </p:extLst>
          </p:nvPr>
        </p:nvGraphicFramePr>
        <p:xfrm>
          <a:off x="838200" y="1825625"/>
          <a:ext cx="607534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881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3F8BEF-2A47-4F0E-87CC-D3A4D9AD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>
            <a:normAutofit/>
          </a:bodyPr>
          <a:lstStyle/>
          <a:p>
            <a:r>
              <a:rPr lang="es-PE" dirty="0"/>
              <a:t>Descripción del conjunto de datos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5EFFFE-8B44-9CF5-0764-C609FDAA5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7456"/>
            <a:ext cx="5097780" cy="379574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PE" sz="2400" dirty="0"/>
              <a:t>Fuente Interna: Son los datos que corresponden al registro de la solicitud de crédito como:</a:t>
            </a:r>
          </a:p>
          <a:p>
            <a:r>
              <a:rPr lang="es-PE" sz="2400" dirty="0"/>
              <a:t>Datos financieros</a:t>
            </a:r>
          </a:p>
          <a:p>
            <a:pPr lvl="1"/>
            <a:r>
              <a:rPr lang="es-PE" dirty="0"/>
              <a:t>Ingresos, gastos y deudas</a:t>
            </a:r>
          </a:p>
          <a:p>
            <a:r>
              <a:rPr lang="es-PE" sz="2400" dirty="0"/>
              <a:t>Datos de empleo</a:t>
            </a:r>
          </a:p>
          <a:p>
            <a:pPr lvl="1"/>
            <a:r>
              <a:rPr lang="es-PE" dirty="0"/>
              <a:t>Cargo, tipo, antigüedad</a:t>
            </a:r>
          </a:p>
          <a:p>
            <a:r>
              <a:rPr lang="es-PE" sz="2400" dirty="0"/>
              <a:t>Datos de crédito</a:t>
            </a:r>
          </a:p>
          <a:p>
            <a:pPr lvl="1"/>
            <a:r>
              <a:rPr lang="es-PE" dirty="0"/>
              <a:t>Monto, plazo inicial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661AF0-4823-6EF3-C31F-5CB67C90255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56020" y="2177456"/>
            <a:ext cx="5097780" cy="379574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PE" sz="2200" dirty="0"/>
              <a:t>Fuente Externa: Son los datos que se obtienen por terceros:</a:t>
            </a:r>
          </a:p>
          <a:p>
            <a:r>
              <a:rPr lang="es-PE" sz="2200" dirty="0"/>
              <a:t>Historial crediticio de centrales de riesgo</a:t>
            </a:r>
          </a:p>
          <a:p>
            <a:pPr lvl="1"/>
            <a:r>
              <a:rPr lang="es-PE" sz="2200" dirty="0"/>
              <a:t>Reporte, score</a:t>
            </a:r>
          </a:p>
          <a:p>
            <a:r>
              <a:rPr lang="es-PE" sz="2200" dirty="0"/>
              <a:t>Información del vehículo del sector automotriz</a:t>
            </a:r>
          </a:p>
          <a:p>
            <a:pPr lvl="1"/>
            <a:r>
              <a:rPr lang="es-PE" sz="2200" dirty="0"/>
              <a:t>Valor, tendencia</a:t>
            </a:r>
          </a:p>
          <a:p>
            <a:r>
              <a:rPr lang="es-PE" sz="2200" dirty="0"/>
              <a:t>Información sociodemográfica de la RENIEC</a:t>
            </a:r>
          </a:p>
          <a:p>
            <a:pPr marL="114300" indent="0">
              <a:buNone/>
            </a:pPr>
            <a:endParaRPr lang="es-PE" sz="2200" dirty="0"/>
          </a:p>
        </p:txBody>
      </p:sp>
    </p:spTree>
    <p:extLst>
      <p:ext uri="{BB962C8B-B14F-4D97-AF65-F5344CB8AC3E}">
        <p14:creationId xmlns:p14="http://schemas.microsoft.com/office/powerpoint/2010/main" val="276110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C65DC-0355-1008-5B1D-E0BB2029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A0E8D0-DC76-CAA6-0758-5F385D7F3A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F39606-AD3A-7F51-8AA4-0155FC82147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PE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C459E84-65CD-760C-CC32-27F177552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963842"/>
              </p:ext>
            </p:extLst>
          </p:nvPr>
        </p:nvGraphicFramePr>
        <p:xfrm>
          <a:off x="863601" y="1932084"/>
          <a:ext cx="5156198" cy="25595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5599">
                  <a:extLst>
                    <a:ext uri="{9D8B030D-6E8A-4147-A177-3AD203B41FA5}">
                      <a16:colId xmlns:a16="http://schemas.microsoft.com/office/drawing/2014/main" val="151384108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101621045"/>
                    </a:ext>
                  </a:extLst>
                </a:gridCol>
                <a:gridCol w="482599">
                  <a:extLst>
                    <a:ext uri="{9D8B030D-6E8A-4147-A177-3AD203B41FA5}">
                      <a16:colId xmlns:a16="http://schemas.microsoft.com/office/drawing/2014/main" val="651631086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100336738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308052096"/>
                    </a:ext>
                  </a:extLst>
                </a:gridCol>
              </a:tblGrid>
              <a:tr h="278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Dato </a:t>
                      </a:r>
                      <a:endParaRPr lang="es-P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299" marR="542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Tipo de dato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299" marR="542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Fuente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299" marR="542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descripción 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299" marR="542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Estructura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299" marR="54299" marT="0" marB="0"/>
                </a:tc>
                <a:extLst>
                  <a:ext uri="{0D108BD9-81ED-4DB2-BD59-A6C34878D82A}">
                    <a16:rowId xmlns:a16="http://schemas.microsoft.com/office/drawing/2014/main" val="1152440950"/>
                  </a:ext>
                </a:extLst>
              </a:tr>
              <a:tr h="3016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RANGO_EDAD</a:t>
                      </a:r>
                      <a:endParaRPr lang="es-P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299" marR="542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Categórico </a:t>
                      </a:r>
                      <a:endParaRPr lang="es-P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299" marR="542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 err="1">
                          <a:effectLst/>
                        </a:rPr>
                        <a:t>Reniec</a:t>
                      </a:r>
                      <a:endParaRPr lang="es-P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299" marR="542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Rango de edad del cliente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299" marR="542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Semi-Estructurado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299" marR="54299" marT="0" marB="0"/>
                </a:tc>
                <a:extLst>
                  <a:ext uri="{0D108BD9-81ED-4DB2-BD59-A6C34878D82A}">
                    <a16:rowId xmlns:a16="http://schemas.microsoft.com/office/drawing/2014/main" val="1561223664"/>
                  </a:ext>
                </a:extLst>
              </a:tr>
              <a:tr h="4524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RANGO_INGRESO</a:t>
                      </a:r>
                      <a:endParaRPr lang="es-P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299" marR="542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Categórico </a:t>
                      </a:r>
                      <a:endParaRPr lang="es-P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299" marR="542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Interna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299" marR="542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Indica el rango de ingreso del cliente </a:t>
                      </a:r>
                      <a:endParaRPr lang="es-P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299" marR="542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Estructurado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299" marR="54299" marT="0" marB="0"/>
                </a:tc>
                <a:extLst>
                  <a:ext uri="{0D108BD9-81ED-4DB2-BD59-A6C34878D82A}">
                    <a16:rowId xmlns:a16="http://schemas.microsoft.com/office/drawing/2014/main" val="562060465"/>
                  </a:ext>
                </a:extLst>
              </a:tr>
              <a:tr h="3016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TIPO_INGRESO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299" marR="542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Categórico </a:t>
                      </a:r>
                      <a:endParaRPr lang="es-P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299" marR="542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Interna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299" marR="542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Indica el tipo de ingreso </a:t>
                      </a:r>
                      <a:endParaRPr lang="es-P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299" marR="542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Estructurado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299" marR="54299" marT="0" marB="0"/>
                </a:tc>
                <a:extLst>
                  <a:ext uri="{0D108BD9-81ED-4DB2-BD59-A6C34878D82A}">
                    <a16:rowId xmlns:a16="http://schemas.microsoft.com/office/drawing/2014/main" val="3834468600"/>
                  </a:ext>
                </a:extLst>
              </a:tr>
              <a:tr h="4524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PERFIL_SCORE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299" marR="542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Categórico </a:t>
                      </a:r>
                      <a:endParaRPr lang="es-P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299" marR="542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Interna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299" marR="542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Indica el perfil crediticio del cliente</a:t>
                      </a:r>
                      <a:endParaRPr lang="es-P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299" marR="542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Estructurado</a:t>
                      </a:r>
                      <a:endParaRPr lang="es-P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299" marR="54299" marT="0" marB="0"/>
                </a:tc>
                <a:extLst>
                  <a:ext uri="{0D108BD9-81ED-4DB2-BD59-A6C34878D82A}">
                    <a16:rowId xmlns:a16="http://schemas.microsoft.com/office/drawing/2014/main" val="3378945713"/>
                  </a:ext>
                </a:extLst>
              </a:tr>
              <a:tr h="603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CLASE_VEHICULO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299" marR="542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Categórico </a:t>
                      </a:r>
                      <a:endParaRPr lang="es-P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299" marR="542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Interna</a:t>
                      </a:r>
                      <a:endParaRPr lang="es-P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299" marR="542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Indica la clase del vehículo que el cliente comprara</a:t>
                      </a:r>
                      <a:endParaRPr lang="es-P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299" marR="542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Estructurado</a:t>
                      </a:r>
                      <a:endParaRPr lang="es-P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299" marR="54299" marT="0" marB="0"/>
                </a:tc>
                <a:extLst>
                  <a:ext uri="{0D108BD9-81ED-4DB2-BD59-A6C34878D82A}">
                    <a16:rowId xmlns:a16="http://schemas.microsoft.com/office/drawing/2014/main" val="3340549547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85C9D92A-F9A4-90CF-5D95-1D20EB0BA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039980"/>
              </p:ext>
            </p:extLst>
          </p:nvPr>
        </p:nvGraphicFramePr>
        <p:xfrm>
          <a:off x="6172200" y="1932084"/>
          <a:ext cx="5156200" cy="28943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7985">
                  <a:extLst>
                    <a:ext uri="{9D8B030D-6E8A-4147-A177-3AD203B41FA5}">
                      <a16:colId xmlns:a16="http://schemas.microsoft.com/office/drawing/2014/main" val="233802625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573643274"/>
                    </a:ext>
                  </a:extLst>
                </a:gridCol>
                <a:gridCol w="537210">
                  <a:extLst>
                    <a:ext uri="{9D8B030D-6E8A-4147-A177-3AD203B41FA5}">
                      <a16:colId xmlns:a16="http://schemas.microsoft.com/office/drawing/2014/main" val="2562214886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275689957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2579815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Dato </a:t>
                      </a:r>
                      <a:endParaRPr lang="es-P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Tipo de dato</a:t>
                      </a:r>
                      <a:endParaRPr lang="es-P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Fuente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descripción 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Estructura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422928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ESTADO_VEHICULO</a:t>
                      </a:r>
                      <a:endParaRPr lang="es-P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Categórico </a:t>
                      </a:r>
                      <a:endParaRPr lang="es-P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Interna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Indica el estado del vehículo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Estructurado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865678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MONTO_FINANCIAMIENTO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Categórico </a:t>
                      </a:r>
                      <a:endParaRPr lang="es-P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Interna</a:t>
                      </a:r>
                      <a:endParaRPr lang="es-P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Indica el monto solicitado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Estructurado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256552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RANGO_PLAZO</a:t>
                      </a:r>
                      <a:endParaRPr lang="es-P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Categórico </a:t>
                      </a:r>
                      <a:endParaRPr lang="es-P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Interna</a:t>
                      </a:r>
                      <a:endParaRPr lang="es-P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Indica el rango de la fecha de amortización</a:t>
                      </a:r>
                      <a:endParaRPr lang="es-P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Estructurado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119368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FLG_INMUEBLE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Categórico 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Interna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Indica si el cliente cuenta con inmueble </a:t>
                      </a:r>
                      <a:endParaRPr lang="es-P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Estructurado</a:t>
                      </a:r>
                      <a:endParaRPr lang="es-P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49437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APROBADO</a:t>
                      </a:r>
                      <a:endParaRPr lang="es-P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Categórico 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Interna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Indica si el crédito es aprobado 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Estructurado</a:t>
                      </a:r>
                      <a:endParaRPr lang="es-P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5121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061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7CEE83E-9C46-A965-5D8A-94FC4EA5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s-PE" sz="5400" dirty="0"/>
              <a:t>Propuesta del modelo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550E9DB-70E3-DC5B-40FA-BC051986C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s-PE" sz="2200" dirty="0"/>
              <a:t>Objetivo: Identificar a los clientes con mayor  probabilidad de aprobación de crédito basado en 10 características</a:t>
            </a:r>
          </a:p>
          <a:p>
            <a:r>
              <a:rPr lang="es-PE" sz="2200" dirty="0"/>
              <a:t>Metodología: Modelo de red bayesiano</a:t>
            </a:r>
          </a:p>
        </p:txBody>
      </p:sp>
      <p:pic>
        <p:nvPicPr>
          <p:cNvPr id="8" name="Imagen 7" descr="Una captura de pantalla de un videojuego&#10;&#10;Descripción generada automáticamente con confianza media">
            <a:extLst>
              <a:ext uri="{FF2B5EF4-FFF2-40B4-BE49-F238E27FC236}">
                <a16:creationId xmlns:a16="http://schemas.microsoft.com/office/drawing/2014/main" id="{6120B152-4868-BA97-A29C-A13AECB64E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8" r="2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0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00B1A42-F795-2C4A-300D-8781D894D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377508"/>
            <a:ext cx="6716272" cy="410298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282A334-C0D6-08B3-C646-7B232BA8E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411" y="130628"/>
            <a:ext cx="4404241" cy="63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63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D91AB31-4C7A-B885-FE5D-7B7384AE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5400" dirty="0"/>
              <a:t>Inferencias</a:t>
            </a:r>
            <a:endParaRPr lang="es-PE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F58526D-9A4B-CA4E-5539-37368EA2F9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s-PE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El rango de ingreso del cliente influye en el perfil score del cliente y a la vez en la aprobación de crédito.</a:t>
            </a:r>
          </a:p>
          <a:p>
            <a:pPr marL="800100" lvl="1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PE" sz="14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Los solicitantes con ingresos [7.5k a +] probablemente tengan un score de crédito bueno y, por lo tanto, una mayor probabilidad de aprobación.</a:t>
            </a:r>
            <a:endParaRPr lang="es-PE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0100" lvl="1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PE" sz="14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Los solicitantes con ingresos [Menor a 2.5k] pueden tener un score de crédito más bajo y una menor probabilidad de aprobación.</a:t>
            </a:r>
            <a:endParaRPr lang="es-PE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00" lvl="1" indent="0">
              <a:buNone/>
            </a:pPr>
            <a:endParaRPr lang="es-PE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s-PE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La relación entre la edad (RE) y la aprobación del crédito (A).</a:t>
            </a:r>
            <a:endParaRPr lang="es-P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s-PE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El estado del vehículo (EV) y la clase del vehículo (CV) influyen en la aprobación del crédito.</a:t>
            </a:r>
            <a:endParaRPr lang="es-P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s-PE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El rango de financiamiento (RF) y su relación con la aprobación del crédito (A)</a:t>
            </a:r>
            <a:endParaRPr lang="es-P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s-PE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El rango de plazos (RP) y su impacto en la aprobación del crédito(A).</a:t>
            </a:r>
            <a:endParaRPr lang="es-P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s-PE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Tener una propiedad inmueble (I) y su efecto en la aprobación del crédito (A)</a:t>
            </a:r>
            <a:endParaRPr lang="es-P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546112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498</Words>
  <Application>Microsoft Office PowerPoint</Application>
  <PresentationFormat>Panorámica</PresentationFormat>
  <Paragraphs>100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Zizou Slab Bold</vt:lpstr>
      <vt:lpstr>Tema de Office</vt:lpstr>
      <vt:lpstr>Presentación de PowerPoint</vt:lpstr>
      <vt:lpstr>Presentación de PowerPoint</vt:lpstr>
      <vt:lpstr>Introducción</vt:lpstr>
      <vt:lpstr>Descripción del problema </vt:lpstr>
      <vt:lpstr>Descripción del conjunto de datos </vt:lpstr>
      <vt:lpstr>Datos</vt:lpstr>
      <vt:lpstr>Propuesta del modelo</vt:lpstr>
      <vt:lpstr>Presentación de PowerPoint</vt:lpstr>
      <vt:lpstr>Inferencias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e202210910 (Valdez Jara, Bryan Luis)</cp:lastModifiedBy>
  <cp:revision>20</cp:revision>
  <dcterms:modified xsi:type="dcterms:W3CDTF">2024-06-04T00:22:46Z</dcterms:modified>
</cp:coreProperties>
</file>