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sldIdLst>
    <p:sldId id="256" r:id="rId2"/>
    <p:sldId id="267" r:id="rId3"/>
    <p:sldId id="257" r:id="rId4"/>
    <p:sldId id="258" r:id="rId5"/>
    <p:sldId id="259" r:id="rId6"/>
    <p:sldId id="260" r:id="rId7"/>
    <p:sldId id="261" r:id="rId8"/>
    <p:sldId id="269" r:id="rId9"/>
    <p:sldId id="263" r:id="rId10"/>
    <p:sldId id="264" r:id="rId11"/>
    <p:sldId id="265" r:id="rId12"/>
    <p:sldId id="270" r:id="rId13"/>
  </p:sldIdLst>
  <p:sldSz cx="14630400" cy="8229600"/>
  <p:notesSz cx="8229600" cy="14630400"/>
  <p:embeddedFontLst>
    <p:embeddedFont>
      <p:font typeface="Roboto" panose="02000000000000000000" pitchFamily="2" charset="0"/>
      <p:regular r:id="rId15"/>
      <p:bold r:id="rId16"/>
    </p:embeddedFont>
    <p:embeddedFont>
      <p:font typeface="Roboto Slab" pitchFamily="2" charset="0"/>
      <p:regular r:id="rId17"/>
    </p:embeddedFont>
  </p:embeddedFontLst>
  <p:defaultText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37" d="100"/>
          <a:sy n="37" d="100"/>
        </p:scale>
        <p:origin x="105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3210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869C84-74BD-A49D-9CE6-59AF09B5F2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8A23A5-DFF0-29CC-3A76-471234A6E8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6AB248-DADA-0D51-23EE-E3C8379B2AD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408C3C-885C-F544-F8FA-E2FFC26E1FC4}"/>
              </a:ext>
            </a:extLst>
          </p:cNvPr>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4099824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B25A66-876E-1971-3D73-616B9AF8F6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EE4A06-4F22-B485-9DBC-1F95E6DC68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75D637-A652-414F-3526-E36A70137C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851B13-6797-3932-6CF8-8BC3DC07DEEA}"/>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736866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hyperlink" Target="https://tictacdigital.blogspot.com/" TargetMode="External"/><Relationship Id="rId2" Type="http://schemas.openxmlformats.org/officeDocument/2006/relationships/image" Target="../media/image24.gif"/><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www.checkboxtechnology.com/everything-you-need-to-know-about-iot/" TargetMode="External"/><Relationship Id="rId5" Type="http://schemas.openxmlformats.org/officeDocument/2006/relationships/image" Target="../media/image5.jpeg"/><Relationship Id="rId4" Type="http://schemas.openxmlformats.org/officeDocument/2006/relationships/hyperlink" Target="https://www.jasminsoftware.es/blog/realidad-aumentad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www.womgp.com/blog/futuro-la-realidad-aumentada-la-realidad-virtua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s://the-tech-trend.com/big-data/5-examples-of-using-ar-and-iot-in-the-exciting-real-world/"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www.elektronikpraxis.vogel.de/so-funktioniert-lte-narrowband-iot-a-665905/" TargetMode="External"/><Relationship Id="rId5" Type="http://schemas.openxmlformats.org/officeDocument/2006/relationships/image" Target="../media/image13.jpg"/><Relationship Id="rId4" Type="http://schemas.openxmlformats.org/officeDocument/2006/relationships/hyperlink" Target="https://carlosyabraham.blogspot.com/2013/02/protocolos-de-comunicacion.html"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tynmagazine.com/ring-la-compania-de-seguridad-para-el-hogar-de-amazon/" TargetMode="External"/><Relationship Id="rId3" Type="http://schemas.openxmlformats.org/officeDocument/2006/relationships/image" Target="../media/image14.jpeg"/><Relationship Id="rId7"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hyperlink" Target="https://saturnmap.pages.dev/new-cbilyp-navigating-the-world-with-google-maps-a-comprehensive-guide-iychhr-pics/" TargetMode="External"/><Relationship Id="rId5" Type="http://schemas.openxmlformats.org/officeDocument/2006/relationships/image" Target="../media/image15.jpg"/><Relationship Id="rId4" Type="http://schemas.openxmlformats.org/officeDocument/2006/relationships/hyperlink" Target="https://love-and-i.com/google-nest-home-k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6" name="Text 3"/>
          <p:cNvSpPr/>
          <p:nvPr/>
        </p:nvSpPr>
        <p:spPr>
          <a:xfrm>
            <a:off x="1270040" y="5350907"/>
            <a:ext cx="2236946" cy="396835"/>
          </a:xfrm>
          <a:prstGeom prst="rect">
            <a:avLst/>
          </a:prstGeom>
          <a:noFill/>
          <a:ln/>
        </p:spPr>
        <p:txBody>
          <a:bodyPr wrap="none" lIns="0" tIns="0" rIns="0" bIns="0" rtlCol="0" anchor="t"/>
          <a:lstStyle/>
          <a:p>
            <a:pPr marL="0" indent="0" algn="l">
              <a:lnSpc>
                <a:spcPts val="3100"/>
              </a:lnSpc>
              <a:buNone/>
            </a:pPr>
            <a:endParaRPr lang="en-US" sz="2200" dirty="0"/>
          </a:p>
        </p:txBody>
      </p:sp>
      <p:pic>
        <p:nvPicPr>
          <p:cNvPr id="11" name="Imagen 10">
            <a:extLst>
              <a:ext uri="{FF2B5EF4-FFF2-40B4-BE49-F238E27FC236}">
                <a16:creationId xmlns:a16="http://schemas.microsoft.com/office/drawing/2014/main" id="{6A70BFB4-702B-964E-AD69-6A605272E0B6}"/>
              </a:ext>
            </a:extLst>
          </p:cNvPr>
          <p:cNvPicPr>
            <a:picLocks noChangeAspect="1"/>
          </p:cNvPicPr>
          <p:nvPr/>
        </p:nvPicPr>
        <p:blipFill>
          <a:blip r:embed="rId3"/>
          <a:stretch>
            <a:fillRect/>
          </a:stretch>
        </p:blipFill>
        <p:spPr>
          <a:xfrm>
            <a:off x="0" y="0"/>
            <a:ext cx="14630400" cy="8229601"/>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38545" y="1230511"/>
            <a:ext cx="6955988"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Integración de AR con IoT</a:t>
            </a:r>
            <a:endParaRPr lang="en-US" sz="4450" dirty="0"/>
          </a:p>
        </p:txBody>
      </p:sp>
      <p:sp>
        <p:nvSpPr>
          <p:cNvPr id="3" name="Text 1"/>
          <p:cNvSpPr/>
          <p:nvPr/>
        </p:nvSpPr>
        <p:spPr>
          <a:xfrm>
            <a:off x="1220033" y="3543538"/>
            <a:ext cx="3358991" cy="354330"/>
          </a:xfrm>
          <a:prstGeom prst="rect">
            <a:avLst/>
          </a:prstGeom>
          <a:noFill/>
          <a:ln/>
        </p:spPr>
        <p:txBody>
          <a:bodyPr wrap="none" lIns="0" tIns="0" rIns="0" bIns="0" rtlCol="0" anchor="t"/>
          <a:lstStyle/>
          <a:p>
            <a:pPr marL="0" indent="0" algn="r">
              <a:lnSpc>
                <a:spcPts val="2750"/>
              </a:lnSpc>
              <a:buNone/>
            </a:pPr>
            <a:r>
              <a:rPr lang="en-US" sz="2200" dirty="0">
                <a:solidFill>
                  <a:srgbClr val="D6E5EF"/>
                </a:solidFill>
                <a:latin typeface="Roboto Slab" pitchFamily="34" charset="0"/>
                <a:ea typeface="Roboto Slab" pitchFamily="34" charset="-122"/>
                <a:cs typeface="Roboto Slab" pitchFamily="34" charset="-120"/>
              </a:rPr>
              <a:t>Mejora de la Información</a:t>
            </a:r>
            <a:endParaRPr lang="en-US" sz="2200" dirty="0"/>
          </a:p>
        </p:txBody>
      </p:sp>
      <p:sp>
        <p:nvSpPr>
          <p:cNvPr id="4" name="Text 2"/>
          <p:cNvSpPr/>
          <p:nvPr/>
        </p:nvSpPr>
        <p:spPr>
          <a:xfrm>
            <a:off x="793790" y="4033957"/>
            <a:ext cx="3785235" cy="1814513"/>
          </a:xfrm>
          <a:prstGeom prst="rect">
            <a:avLst/>
          </a:prstGeom>
          <a:noFill/>
          <a:ln/>
        </p:spPr>
        <p:txBody>
          <a:bodyPr wrap="square" lIns="0" tIns="0" rIns="0" bIns="0" rtlCol="0" anchor="t"/>
          <a:lstStyle/>
          <a:p>
            <a:pPr marL="0" indent="0" algn="r">
              <a:lnSpc>
                <a:spcPts val="2850"/>
              </a:lnSpc>
              <a:buNone/>
            </a:pPr>
            <a:r>
              <a:rPr lang="en-US" sz="1750" dirty="0">
                <a:solidFill>
                  <a:srgbClr val="D6E5EF"/>
                </a:solidFill>
                <a:latin typeface="Roboto" pitchFamily="34" charset="0"/>
                <a:ea typeface="Roboto" pitchFamily="34" charset="-122"/>
                <a:cs typeface="Roboto" pitchFamily="34" charset="-120"/>
              </a:rPr>
              <a:t>La realidad aumentada (RA) mejora la forma en que adquirimos, entendemos y mostramos información sin distraernos del mundo real.</a:t>
            </a:r>
            <a:endParaRPr lang="en-US" sz="1750" dirty="0"/>
          </a:p>
        </p:txBody>
      </p:sp>
      <p:pic>
        <p:nvPicPr>
          <p:cNvPr id="5" name="Image 0" descr="preencoded.png"/>
          <p:cNvPicPr>
            <a:picLocks noChangeAspect="1"/>
          </p:cNvPicPr>
          <p:nvPr/>
        </p:nvPicPr>
        <p:blipFill>
          <a:blip r:embed="rId3"/>
          <a:stretch>
            <a:fillRect/>
          </a:stretch>
        </p:blipFill>
        <p:spPr>
          <a:xfrm>
            <a:off x="5032653" y="2413516"/>
            <a:ext cx="4564975" cy="4564975"/>
          </a:xfrm>
          <a:prstGeom prst="rect">
            <a:avLst/>
          </a:prstGeom>
        </p:spPr>
      </p:pic>
      <p:sp>
        <p:nvSpPr>
          <p:cNvPr id="6" name="Text 3"/>
          <p:cNvSpPr/>
          <p:nvPr/>
        </p:nvSpPr>
        <p:spPr>
          <a:xfrm>
            <a:off x="5571411" y="4209098"/>
            <a:ext cx="339328" cy="424220"/>
          </a:xfrm>
          <a:prstGeom prst="rect">
            <a:avLst/>
          </a:prstGeom>
          <a:noFill/>
          <a:ln/>
        </p:spPr>
        <p:txBody>
          <a:bodyPr wrap="none" lIns="0" tIns="0" rIns="0" bIns="0" rtlCol="0" anchor="t"/>
          <a:lstStyle/>
          <a:p>
            <a:pPr marL="0" indent="0" algn="l">
              <a:lnSpc>
                <a:spcPts val="4250"/>
              </a:lnSpc>
              <a:buNone/>
            </a:pPr>
            <a:r>
              <a:rPr lang="en-US" sz="2650" dirty="0">
                <a:solidFill>
                  <a:srgbClr val="D6E5EF"/>
                </a:solidFill>
                <a:latin typeface="Roboto Slab" pitchFamily="34" charset="0"/>
                <a:ea typeface="Roboto Slab" pitchFamily="34" charset="-122"/>
                <a:cs typeface="Roboto Slab" pitchFamily="34" charset="-120"/>
              </a:rPr>
              <a:t>1</a:t>
            </a:r>
            <a:endParaRPr lang="en-US" sz="2650" dirty="0"/>
          </a:p>
        </p:txBody>
      </p:sp>
      <p:sp>
        <p:nvSpPr>
          <p:cNvPr id="7" name="Text 4"/>
          <p:cNvSpPr/>
          <p:nvPr/>
        </p:nvSpPr>
        <p:spPr>
          <a:xfrm>
            <a:off x="9937790" y="249864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Sinergia AR-IoT</a:t>
            </a:r>
            <a:endParaRPr lang="en-US" sz="2200" dirty="0"/>
          </a:p>
        </p:txBody>
      </p:sp>
      <p:sp>
        <p:nvSpPr>
          <p:cNvPr id="8" name="Text 5"/>
          <p:cNvSpPr/>
          <p:nvPr/>
        </p:nvSpPr>
        <p:spPr>
          <a:xfrm>
            <a:off x="9937790" y="2989064"/>
            <a:ext cx="3898821" cy="1451610"/>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La integración de AR con IoT revoluciona industrias al combinar datos en tiempo real con experiencias visuales interactivas.</a:t>
            </a:r>
            <a:endParaRPr lang="en-US" sz="1750" dirty="0"/>
          </a:p>
        </p:txBody>
      </p:sp>
      <p:pic>
        <p:nvPicPr>
          <p:cNvPr id="9" name="Image 1" descr="preencoded.png"/>
          <p:cNvPicPr>
            <a:picLocks noChangeAspect="1"/>
          </p:cNvPicPr>
          <p:nvPr/>
        </p:nvPicPr>
        <p:blipFill>
          <a:blip r:embed="rId4"/>
          <a:stretch>
            <a:fillRect/>
          </a:stretch>
        </p:blipFill>
        <p:spPr>
          <a:xfrm>
            <a:off x="5032653" y="2413516"/>
            <a:ext cx="4564975" cy="4564975"/>
          </a:xfrm>
          <a:prstGeom prst="rect">
            <a:avLst/>
          </a:prstGeom>
        </p:spPr>
      </p:pic>
      <p:sp>
        <p:nvSpPr>
          <p:cNvPr id="10" name="Text 6"/>
          <p:cNvSpPr/>
          <p:nvPr/>
        </p:nvSpPr>
        <p:spPr>
          <a:xfrm>
            <a:off x="8170307" y="3258026"/>
            <a:ext cx="339328" cy="424220"/>
          </a:xfrm>
          <a:prstGeom prst="rect">
            <a:avLst/>
          </a:prstGeom>
          <a:noFill/>
          <a:ln/>
        </p:spPr>
        <p:txBody>
          <a:bodyPr wrap="none" lIns="0" tIns="0" rIns="0" bIns="0" rtlCol="0" anchor="t"/>
          <a:lstStyle/>
          <a:p>
            <a:pPr marL="0" indent="0" algn="l">
              <a:lnSpc>
                <a:spcPts val="4250"/>
              </a:lnSpc>
              <a:buNone/>
            </a:pPr>
            <a:r>
              <a:rPr lang="en-US" sz="2650" dirty="0">
                <a:solidFill>
                  <a:srgbClr val="D6E5EF"/>
                </a:solidFill>
                <a:latin typeface="Roboto Slab" pitchFamily="34" charset="0"/>
                <a:ea typeface="Roboto Slab" pitchFamily="34" charset="-122"/>
                <a:cs typeface="Roboto Slab" pitchFamily="34" charset="-120"/>
              </a:rPr>
              <a:t>2</a:t>
            </a:r>
            <a:endParaRPr lang="en-US" sz="2650" dirty="0"/>
          </a:p>
        </p:txBody>
      </p:sp>
      <p:sp>
        <p:nvSpPr>
          <p:cNvPr id="11" name="Text 7"/>
          <p:cNvSpPr/>
          <p:nvPr/>
        </p:nvSpPr>
        <p:spPr>
          <a:xfrm>
            <a:off x="9937790" y="495121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Dashboard AR</a:t>
            </a:r>
            <a:endParaRPr lang="en-US" sz="2200" dirty="0"/>
          </a:p>
        </p:txBody>
      </p:sp>
      <p:sp>
        <p:nvSpPr>
          <p:cNvPr id="12" name="Text 8"/>
          <p:cNvSpPr/>
          <p:nvPr/>
        </p:nvSpPr>
        <p:spPr>
          <a:xfrm>
            <a:off x="9937790" y="5441633"/>
            <a:ext cx="3898821" cy="1451610"/>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Los Dashboards AR superponen información digital en el entorno físico, facilitando la comprensión de datos en tiempo real.</a:t>
            </a:r>
            <a:endParaRPr lang="en-US" sz="1750" dirty="0"/>
          </a:p>
        </p:txBody>
      </p:sp>
      <p:pic>
        <p:nvPicPr>
          <p:cNvPr id="13" name="Image 2" descr="preencoded.png"/>
          <p:cNvPicPr>
            <a:picLocks noChangeAspect="1"/>
          </p:cNvPicPr>
          <p:nvPr/>
        </p:nvPicPr>
        <p:blipFill>
          <a:blip r:embed="rId5"/>
          <a:stretch>
            <a:fillRect/>
          </a:stretch>
        </p:blipFill>
        <p:spPr>
          <a:xfrm>
            <a:off x="5032653" y="2413516"/>
            <a:ext cx="4564975" cy="4564975"/>
          </a:xfrm>
          <a:prstGeom prst="rect">
            <a:avLst/>
          </a:prstGeom>
        </p:spPr>
      </p:pic>
      <p:sp>
        <p:nvSpPr>
          <p:cNvPr id="14" name="Text 9"/>
          <p:cNvSpPr/>
          <p:nvPr/>
        </p:nvSpPr>
        <p:spPr>
          <a:xfrm>
            <a:off x="7694533" y="5984200"/>
            <a:ext cx="339328" cy="424220"/>
          </a:xfrm>
          <a:prstGeom prst="rect">
            <a:avLst/>
          </a:prstGeom>
          <a:noFill/>
          <a:ln/>
        </p:spPr>
        <p:txBody>
          <a:bodyPr wrap="none" lIns="0" tIns="0" rIns="0" bIns="0" rtlCol="0" anchor="t"/>
          <a:lstStyle/>
          <a:p>
            <a:pPr marL="0" indent="0" algn="l">
              <a:lnSpc>
                <a:spcPts val="4250"/>
              </a:lnSpc>
              <a:buNone/>
            </a:pPr>
            <a:r>
              <a:rPr lang="en-US" sz="2650" dirty="0">
                <a:solidFill>
                  <a:srgbClr val="D6E5EF"/>
                </a:solidFill>
                <a:latin typeface="Roboto Slab" pitchFamily="34" charset="0"/>
                <a:ea typeface="Roboto Slab" pitchFamily="34" charset="-122"/>
                <a:cs typeface="Roboto Slab" pitchFamily="34" charset="-120"/>
              </a:rPr>
              <a:t>3</a:t>
            </a:r>
            <a:endParaRPr lang="en-US" sz="265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2047637" y="1490959"/>
            <a:ext cx="8443198"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Implementación en la Industria</a:t>
            </a:r>
            <a:endParaRPr lang="en-US" sz="4450" dirty="0"/>
          </a:p>
        </p:txBody>
      </p:sp>
      <p:pic>
        <p:nvPicPr>
          <p:cNvPr id="3" name="Image 0" descr="preencoded.png"/>
          <p:cNvPicPr>
            <a:picLocks noChangeAspect="1"/>
          </p:cNvPicPr>
          <p:nvPr/>
        </p:nvPicPr>
        <p:blipFill>
          <a:blip r:embed="rId3"/>
          <a:stretch>
            <a:fillRect/>
          </a:stretch>
        </p:blipFill>
        <p:spPr>
          <a:xfrm>
            <a:off x="793790" y="3038832"/>
            <a:ext cx="566976" cy="566976"/>
          </a:xfrm>
          <a:prstGeom prst="rect">
            <a:avLst/>
          </a:prstGeom>
        </p:spPr>
      </p:pic>
      <p:sp>
        <p:nvSpPr>
          <p:cNvPr id="4" name="Text 1"/>
          <p:cNvSpPr/>
          <p:nvPr/>
        </p:nvSpPr>
        <p:spPr>
          <a:xfrm>
            <a:off x="1587579" y="2999184"/>
            <a:ext cx="2211705" cy="708660"/>
          </a:xfrm>
          <a:prstGeom prst="rect">
            <a:avLst/>
          </a:prstGeom>
          <a:noFill/>
          <a:ln/>
        </p:spPr>
        <p:txBody>
          <a:bodyPr wrap="squar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Mantenimiento Predictivo</a:t>
            </a:r>
            <a:endParaRPr lang="en-US" sz="2200" dirty="0"/>
          </a:p>
        </p:txBody>
      </p:sp>
      <p:sp>
        <p:nvSpPr>
          <p:cNvPr id="5" name="Text 2"/>
          <p:cNvSpPr/>
          <p:nvPr/>
        </p:nvSpPr>
        <p:spPr>
          <a:xfrm>
            <a:off x="1587579" y="3843933"/>
            <a:ext cx="2211705" cy="217741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Siemens utiliza IoT, Big Data y automatización para monitorear máquinas y predecir fallos en fábricas inteligentes.</a:t>
            </a:r>
            <a:endParaRPr lang="en-US" sz="1750" dirty="0"/>
          </a:p>
        </p:txBody>
      </p:sp>
      <p:pic>
        <p:nvPicPr>
          <p:cNvPr id="6" name="Image 1" descr="preencoded.png"/>
          <p:cNvPicPr>
            <a:picLocks noChangeAspect="1"/>
          </p:cNvPicPr>
          <p:nvPr/>
        </p:nvPicPr>
        <p:blipFill>
          <a:blip r:embed="rId4"/>
          <a:stretch>
            <a:fillRect/>
          </a:stretch>
        </p:blipFill>
        <p:spPr>
          <a:xfrm>
            <a:off x="4139446" y="3038832"/>
            <a:ext cx="566976" cy="566976"/>
          </a:xfrm>
          <a:prstGeom prst="rect">
            <a:avLst/>
          </a:prstGeom>
        </p:spPr>
      </p:pic>
      <p:sp>
        <p:nvSpPr>
          <p:cNvPr id="7" name="Text 3"/>
          <p:cNvSpPr/>
          <p:nvPr/>
        </p:nvSpPr>
        <p:spPr>
          <a:xfrm>
            <a:off x="4933236" y="2999184"/>
            <a:ext cx="2211824" cy="708660"/>
          </a:xfrm>
          <a:prstGeom prst="rect">
            <a:avLst/>
          </a:prstGeom>
          <a:noFill/>
          <a:ln/>
        </p:spPr>
        <p:txBody>
          <a:bodyPr wrap="squar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Monitoreo Ambiental</a:t>
            </a:r>
            <a:endParaRPr lang="en-US" sz="2200" dirty="0"/>
          </a:p>
        </p:txBody>
      </p:sp>
      <p:sp>
        <p:nvSpPr>
          <p:cNvPr id="8" name="Text 4"/>
          <p:cNvSpPr/>
          <p:nvPr/>
        </p:nvSpPr>
        <p:spPr>
          <a:xfrm>
            <a:off x="4933236" y="3843933"/>
            <a:ext cx="2211824" cy="254031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Barcelona utiliza sensores IoT y aplicaciones móviles para informar a los ciudadanos sobre la calidad del aire en tiempo real.</a:t>
            </a:r>
            <a:endParaRPr lang="en-US" sz="1750" dirty="0"/>
          </a:p>
        </p:txBody>
      </p:sp>
      <p:pic>
        <p:nvPicPr>
          <p:cNvPr id="9" name="Image 2" descr="preencoded.png"/>
          <p:cNvPicPr>
            <a:picLocks noChangeAspect="1"/>
          </p:cNvPicPr>
          <p:nvPr/>
        </p:nvPicPr>
        <p:blipFill>
          <a:blip r:embed="rId5"/>
          <a:stretch>
            <a:fillRect/>
          </a:stretch>
        </p:blipFill>
        <p:spPr>
          <a:xfrm>
            <a:off x="7485221" y="3038832"/>
            <a:ext cx="566976" cy="566976"/>
          </a:xfrm>
          <a:prstGeom prst="rect">
            <a:avLst/>
          </a:prstGeom>
        </p:spPr>
      </p:pic>
      <p:sp>
        <p:nvSpPr>
          <p:cNvPr id="10" name="Text 5"/>
          <p:cNvSpPr/>
          <p:nvPr/>
        </p:nvSpPr>
        <p:spPr>
          <a:xfrm>
            <a:off x="8279011" y="2999184"/>
            <a:ext cx="2211824"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Domótica</a:t>
            </a:r>
            <a:endParaRPr lang="en-US" sz="2200" dirty="0"/>
          </a:p>
        </p:txBody>
      </p:sp>
      <p:sp>
        <p:nvSpPr>
          <p:cNvPr id="11" name="Text 6"/>
          <p:cNvSpPr/>
          <p:nvPr/>
        </p:nvSpPr>
        <p:spPr>
          <a:xfrm>
            <a:off x="8279011" y="3489603"/>
            <a:ext cx="2211824" cy="254031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IKEA Place permite a los usuarios visualizar muebles en sus hogares antes de comprar, utilizando modelos 3D y ARKit/ARCore.</a:t>
            </a:r>
            <a:endParaRPr lang="en-US" sz="1750" dirty="0"/>
          </a:p>
        </p:txBody>
      </p:sp>
      <p:pic>
        <p:nvPicPr>
          <p:cNvPr id="12" name="Image 3" descr="preencoded.png"/>
          <p:cNvPicPr>
            <a:picLocks noChangeAspect="1"/>
          </p:cNvPicPr>
          <p:nvPr/>
        </p:nvPicPr>
        <p:blipFill>
          <a:blip r:embed="rId6"/>
          <a:stretch>
            <a:fillRect/>
          </a:stretch>
        </p:blipFill>
        <p:spPr>
          <a:xfrm>
            <a:off x="10830997" y="3038832"/>
            <a:ext cx="566976" cy="566976"/>
          </a:xfrm>
          <a:prstGeom prst="rect">
            <a:avLst/>
          </a:prstGeom>
        </p:spPr>
      </p:pic>
      <p:sp>
        <p:nvSpPr>
          <p:cNvPr id="13" name="Text 7"/>
          <p:cNvSpPr/>
          <p:nvPr/>
        </p:nvSpPr>
        <p:spPr>
          <a:xfrm>
            <a:off x="11624786" y="2999184"/>
            <a:ext cx="2211824"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Salud</a:t>
            </a:r>
            <a:endParaRPr lang="en-US" sz="2200" dirty="0"/>
          </a:p>
        </p:txBody>
      </p:sp>
      <p:sp>
        <p:nvSpPr>
          <p:cNvPr id="14" name="Text 8"/>
          <p:cNvSpPr/>
          <p:nvPr/>
        </p:nvSpPr>
        <p:spPr>
          <a:xfrm>
            <a:off x="11624786" y="3489603"/>
            <a:ext cx="2211824" cy="2903220"/>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AccuVein utiliza AR para ayudar a los profesionales de la salud a visualizar las venas de los pacientes, mejorando la precisión en la inserción de agujas.</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A156C4BE-3DD8-62DB-5A48-09641C2D2536}"/>
              </a:ext>
            </a:extLst>
          </p:cNvPr>
          <p:cNvSpPr/>
          <p:nvPr/>
        </p:nvSpPr>
        <p:spPr>
          <a:xfrm>
            <a:off x="5365602" y="761232"/>
            <a:ext cx="8443198"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Conclusion</a:t>
            </a:r>
            <a:endParaRPr lang="en-US" sz="4450" dirty="0"/>
          </a:p>
        </p:txBody>
      </p:sp>
      <p:sp>
        <p:nvSpPr>
          <p:cNvPr id="5" name="Text 1">
            <a:extLst>
              <a:ext uri="{FF2B5EF4-FFF2-40B4-BE49-F238E27FC236}">
                <a16:creationId xmlns:a16="http://schemas.microsoft.com/office/drawing/2014/main" id="{2E8E9F66-0447-D6F0-E34F-DB9972B073B0}"/>
              </a:ext>
            </a:extLst>
          </p:cNvPr>
          <p:cNvSpPr/>
          <p:nvPr/>
        </p:nvSpPr>
        <p:spPr>
          <a:xfrm>
            <a:off x="584784" y="2097795"/>
            <a:ext cx="6469159" cy="5112901"/>
          </a:xfrm>
          <a:prstGeom prst="rect">
            <a:avLst/>
          </a:prstGeom>
          <a:noFill/>
          <a:ln/>
        </p:spPr>
        <p:txBody>
          <a:bodyPr wrap="square" lIns="0" tIns="0" rIns="0" bIns="0" rtlCol="0" anchor="t"/>
          <a:lstStyle/>
          <a:p>
            <a:pPr marL="0" indent="0" algn="just">
              <a:lnSpc>
                <a:spcPts val="2850"/>
              </a:lnSpc>
              <a:buNone/>
            </a:pPr>
            <a:r>
              <a:rPr lang="es-MX" sz="2800" dirty="0">
                <a:solidFill>
                  <a:srgbClr val="D6E5EF"/>
                </a:solidFill>
                <a:latin typeface="Roboto" pitchFamily="34" charset="0"/>
                <a:ea typeface="Roboto" pitchFamily="34" charset="-122"/>
                <a:cs typeface="Roboto" pitchFamily="34" charset="-120"/>
              </a:rPr>
              <a:t>En conclusión, la Realidad Aumentada y el Internet de las Cosas son tecnologías que están redefiniendo nuestra interacción con el entorno y entre nosotros mismos. A lo largo de esta exposición, hemos visto cómo la RA enriquece nuestras experiencias cotidianas al superponer información digital sobre la realidad, mientras que el </a:t>
            </a:r>
            <a:r>
              <a:rPr lang="es-MX" sz="2800" dirty="0" err="1">
                <a:solidFill>
                  <a:srgbClr val="D6E5EF"/>
                </a:solidFill>
                <a:latin typeface="Roboto" pitchFamily="34" charset="0"/>
                <a:ea typeface="Roboto" pitchFamily="34" charset="-122"/>
                <a:cs typeface="Roboto" pitchFamily="34" charset="-120"/>
              </a:rPr>
              <a:t>IoT</a:t>
            </a:r>
            <a:r>
              <a:rPr lang="es-MX" sz="2800" dirty="0">
                <a:solidFill>
                  <a:srgbClr val="D6E5EF"/>
                </a:solidFill>
                <a:latin typeface="Roboto" pitchFamily="34" charset="0"/>
                <a:ea typeface="Roboto" pitchFamily="34" charset="-122"/>
                <a:cs typeface="Roboto" pitchFamily="34" charset="-120"/>
              </a:rPr>
              <a:t> nos conecta a través de dispositivos inteligentes que facilitan nuestra vida diaria.</a:t>
            </a:r>
          </a:p>
          <a:p>
            <a:pPr marL="0" indent="0" algn="just">
              <a:lnSpc>
                <a:spcPts val="2850"/>
              </a:lnSpc>
              <a:buNone/>
            </a:pPr>
            <a:endParaRPr lang="en-US" sz="2800" dirty="0"/>
          </a:p>
        </p:txBody>
      </p:sp>
      <p:pic>
        <p:nvPicPr>
          <p:cNvPr id="7" name="Imagen 6" descr="Imagen que contiene agua, exterior, señal, hombre&#10;&#10;El contenido generado por IA puede ser incorrecto.">
            <a:extLst>
              <a:ext uri="{FF2B5EF4-FFF2-40B4-BE49-F238E27FC236}">
                <a16:creationId xmlns:a16="http://schemas.microsoft.com/office/drawing/2014/main" id="{7AC35996-86F1-095B-3131-0485AC1479D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576459" y="2097795"/>
            <a:ext cx="6860210" cy="3858868"/>
          </a:xfrm>
          <a:prstGeom prst="rect">
            <a:avLst/>
          </a:prstGeom>
        </p:spPr>
      </p:pic>
    </p:spTree>
    <p:extLst>
      <p:ext uri="{BB962C8B-B14F-4D97-AF65-F5344CB8AC3E}">
        <p14:creationId xmlns:p14="http://schemas.microsoft.com/office/powerpoint/2010/main" val="2064772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9C4D9-0A70-A255-0D56-C7E2BED9E787}"/>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833980D3-EDAE-2FE6-161C-F3135CCFFD47}"/>
              </a:ext>
            </a:extLst>
          </p:cNvPr>
          <p:cNvSpPr/>
          <p:nvPr/>
        </p:nvSpPr>
        <p:spPr>
          <a:xfrm>
            <a:off x="1895764" y="845967"/>
            <a:ext cx="12149852"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INTRODUCCION</a:t>
            </a:r>
            <a:endParaRPr lang="en-US" sz="4450" dirty="0"/>
          </a:p>
        </p:txBody>
      </p:sp>
      <p:sp>
        <p:nvSpPr>
          <p:cNvPr id="3" name="Text 1">
            <a:extLst>
              <a:ext uri="{FF2B5EF4-FFF2-40B4-BE49-F238E27FC236}">
                <a16:creationId xmlns:a16="http://schemas.microsoft.com/office/drawing/2014/main" id="{9B316DBA-E46F-8695-0A60-D4894D3E6E84}"/>
              </a:ext>
            </a:extLst>
          </p:cNvPr>
          <p:cNvSpPr/>
          <p:nvPr/>
        </p:nvSpPr>
        <p:spPr>
          <a:xfrm>
            <a:off x="1002795" y="2663190"/>
            <a:ext cx="13042821" cy="3439062"/>
          </a:xfrm>
          <a:prstGeom prst="rect">
            <a:avLst/>
          </a:prstGeom>
          <a:noFill/>
          <a:ln/>
        </p:spPr>
        <p:txBody>
          <a:bodyPr wrap="square" lIns="0" tIns="0" rIns="0" bIns="0" rtlCol="0" anchor="t"/>
          <a:lstStyle/>
          <a:p>
            <a:pPr marL="0" indent="0" algn="just">
              <a:lnSpc>
                <a:spcPts val="2850"/>
              </a:lnSpc>
              <a:buNone/>
            </a:pPr>
            <a:endParaRPr lang="en-US" sz="4400" dirty="0">
              <a:latin typeface="Roboto" panose="02000000000000000000" pitchFamily="2" charset="0"/>
              <a:ea typeface="Roboto" panose="02000000000000000000" pitchFamily="2" charset="0"/>
              <a:cs typeface="Roboto" panose="02000000000000000000" pitchFamily="2" charset="0"/>
            </a:endParaRPr>
          </a:p>
        </p:txBody>
      </p:sp>
      <p:sp>
        <p:nvSpPr>
          <p:cNvPr id="6" name="Text 3">
            <a:extLst>
              <a:ext uri="{FF2B5EF4-FFF2-40B4-BE49-F238E27FC236}">
                <a16:creationId xmlns:a16="http://schemas.microsoft.com/office/drawing/2014/main" id="{0A24AF56-86B2-AF28-DD9E-24D4D03A25C0}"/>
              </a:ext>
            </a:extLst>
          </p:cNvPr>
          <p:cNvSpPr/>
          <p:nvPr/>
        </p:nvSpPr>
        <p:spPr>
          <a:xfrm>
            <a:off x="1270040" y="5350907"/>
            <a:ext cx="2236946" cy="396835"/>
          </a:xfrm>
          <a:prstGeom prst="rect">
            <a:avLst/>
          </a:prstGeom>
          <a:noFill/>
          <a:ln/>
        </p:spPr>
        <p:txBody>
          <a:bodyPr wrap="none" lIns="0" tIns="0" rIns="0" bIns="0" rtlCol="0" anchor="t"/>
          <a:lstStyle/>
          <a:p>
            <a:pPr marL="0" indent="0" algn="l">
              <a:lnSpc>
                <a:spcPts val="3100"/>
              </a:lnSpc>
              <a:buNone/>
            </a:pPr>
            <a:endParaRPr lang="en-US" sz="2200" dirty="0"/>
          </a:p>
        </p:txBody>
      </p:sp>
      <p:sp>
        <p:nvSpPr>
          <p:cNvPr id="4" name="Text 1">
            <a:extLst>
              <a:ext uri="{FF2B5EF4-FFF2-40B4-BE49-F238E27FC236}">
                <a16:creationId xmlns:a16="http://schemas.microsoft.com/office/drawing/2014/main" id="{2EBAC30E-F293-ED7B-6A3C-B2A140E2EA7F}"/>
              </a:ext>
            </a:extLst>
          </p:cNvPr>
          <p:cNvSpPr/>
          <p:nvPr/>
        </p:nvSpPr>
        <p:spPr>
          <a:xfrm>
            <a:off x="584784" y="2097795"/>
            <a:ext cx="6469159" cy="5112901"/>
          </a:xfrm>
          <a:prstGeom prst="rect">
            <a:avLst/>
          </a:prstGeom>
          <a:noFill/>
          <a:ln/>
        </p:spPr>
        <p:txBody>
          <a:bodyPr wrap="square" lIns="0" tIns="0" rIns="0" bIns="0" rtlCol="0" anchor="t"/>
          <a:lstStyle/>
          <a:p>
            <a:pPr marL="0" indent="0" algn="just">
              <a:lnSpc>
                <a:spcPts val="2850"/>
              </a:lnSpc>
              <a:buNone/>
            </a:pPr>
            <a:r>
              <a:rPr lang="en-US" sz="2800" dirty="0">
                <a:solidFill>
                  <a:srgbClr val="D6E5EF"/>
                </a:solidFill>
                <a:latin typeface="Roboto" pitchFamily="34" charset="0"/>
                <a:ea typeface="Roboto" pitchFamily="34" charset="-122"/>
                <a:cs typeface="Roboto" pitchFamily="34" charset="-120"/>
              </a:rPr>
              <a:t>Este documento explora la integración de la tecnología IoT con la Realidad Aumentada (AR), destacando su impacto en diversas industrias. Se abordarán los fundamentos de AR, su implementación en plataformas móviles, y los protocolos de comunicación IoT. Además, se presentarán ejemplos de aplicaciones reales y casos de uso en mantenimiento predictivo, monitoreo ambiental, domótica y salud.</a:t>
            </a:r>
            <a:endParaRPr lang="en-US" sz="2800" dirty="0"/>
          </a:p>
        </p:txBody>
      </p:sp>
      <p:pic>
        <p:nvPicPr>
          <p:cNvPr id="7" name="Imagen 6">
            <a:extLst>
              <a:ext uri="{FF2B5EF4-FFF2-40B4-BE49-F238E27FC236}">
                <a16:creationId xmlns:a16="http://schemas.microsoft.com/office/drawing/2014/main" id="{28F8D569-A9A9-3115-54C3-89A1AC5BA08F}"/>
              </a:ext>
            </a:extLst>
          </p:cNvPr>
          <p:cNvPicPr>
            <a:picLocks noChangeAspect="1"/>
          </p:cNvPicPr>
          <p:nvPr/>
        </p:nvPicPr>
        <p:blipFill>
          <a:blip r:embed="rId3"/>
          <a:srcRect r="55786"/>
          <a:stretch/>
        </p:blipFill>
        <p:spPr>
          <a:xfrm>
            <a:off x="8161673" y="0"/>
            <a:ext cx="6468727" cy="8229600"/>
          </a:xfrm>
          <a:prstGeom prst="rect">
            <a:avLst/>
          </a:prstGeom>
        </p:spPr>
      </p:pic>
    </p:spTree>
    <p:extLst>
      <p:ext uri="{BB962C8B-B14F-4D97-AF65-F5344CB8AC3E}">
        <p14:creationId xmlns:p14="http://schemas.microsoft.com/office/powerpoint/2010/main" val="37745299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1547277" y="583390"/>
            <a:ext cx="10982444"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Introducción a la Integración de IoT y AR</a:t>
            </a:r>
            <a:endParaRPr lang="en-US" sz="4450" dirty="0"/>
          </a:p>
        </p:txBody>
      </p:sp>
      <p:sp>
        <p:nvSpPr>
          <p:cNvPr id="3" name="Text 1"/>
          <p:cNvSpPr/>
          <p:nvPr/>
        </p:nvSpPr>
        <p:spPr>
          <a:xfrm>
            <a:off x="1991414" y="1917877"/>
            <a:ext cx="2835235" cy="354330"/>
          </a:xfrm>
          <a:prstGeom prst="rect">
            <a:avLst/>
          </a:prstGeom>
          <a:noFill/>
          <a:ln/>
        </p:spPr>
        <p:txBody>
          <a:bodyPr wrap="none" lIns="0" tIns="0" rIns="0" bIns="0" rtlCol="0" anchor="t"/>
          <a:lstStyle/>
          <a:p>
            <a:pPr marL="0" indent="0" algn="l">
              <a:lnSpc>
                <a:spcPts val="2750"/>
              </a:lnSpc>
              <a:buNone/>
            </a:pPr>
            <a:r>
              <a:rPr lang="en-US" sz="2400" dirty="0">
                <a:solidFill>
                  <a:srgbClr val="76B9FF"/>
                </a:solidFill>
                <a:latin typeface="Roboto Slab" pitchFamily="34" charset="0"/>
                <a:ea typeface="Roboto Slab" pitchFamily="34" charset="-122"/>
                <a:cs typeface="Roboto Slab" pitchFamily="34" charset="-120"/>
              </a:rPr>
              <a:t>El Vínculo IoT-AR</a:t>
            </a:r>
            <a:endParaRPr lang="en-US" sz="2400" dirty="0"/>
          </a:p>
        </p:txBody>
      </p:sp>
      <p:sp>
        <p:nvSpPr>
          <p:cNvPr id="4" name="Text 2"/>
          <p:cNvSpPr/>
          <p:nvPr/>
        </p:nvSpPr>
        <p:spPr>
          <a:xfrm>
            <a:off x="762536" y="2384668"/>
            <a:ext cx="6244709" cy="1814513"/>
          </a:xfrm>
          <a:prstGeom prst="rect">
            <a:avLst/>
          </a:prstGeom>
          <a:noFill/>
          <a:ln/>
        </p:spPr>
        <p:txBody>
          <a:bodyPr wrap="square" lIns="0" tIns="0" rIns="0" bIns="0" rtlCol="0" anchor="t"/>
          <a:lstStyle/>
          <a:p>
            <a:pPr marL="0" indent="0" algn="just">
              <a:lnSpc>
                <a:spcPts val="2850"/>
              </a:lnSpc>
              <a:buNone/>
            </a:pPr>
            <a:r>
              <a:rPr lang="en-US" sz="2400" dirty="0">
                <a:solidFill>
                  <a:srgbClr val="D6E5EF"/>
                </a:solidFill>
                <a:latin typeface="Roboto" pitchFamily="34" charset="0"/>
                <a:ea typeface="Roboto" pitchFamily="34" charset="-122"/>
                <a:cs typeface="Roboto" pitchFamily="34" charset="-120"/>
              </a:rPr>
              <a:t>La conexión de dispositivos inteligentes a través de IoT ha transformado nuestra interacción con el entorno. El seguimiento de estos dispositivos permite la recolección y análisis de información en tiempo real, facilitando la toma de decisiones informadas.</a:t>
            </a:r>
            <a:endParaRPr lang="en-US" sz="2400" dirty="0"/>
          </a:p>
        </p:txBody>
      </p:sp>
      <p:sp>
        <p:nvSpPr>
          <p:cNvPr id="5" name="Text 3"/>
          <p:cNvSpPr/>
          <p:nvPr/>
        </p:nvSpPr>
        <p:spPr>
          <a:xfrm>
            <a:off x="7965281" y="5080770"/>
            <a:ext cx="4328636" cy="354330"/>
          </a:xfrm>
          <a:prstGeom prst="rect">
            <a:avLst/>
          </a:prstGeom>
          <a:noFill/>
          <a:ln/>
        </p:spPr>
        <p:txBody>
          <a:bodyPr wrap="none" lIns="0" tIns="0" rIns="0" bIns="0" rtlCol="0" anchor="t"/>
          <a:lstStyle/>
          <a:p>
            <a:pPr marL="0" indent="0" algn="l">
              <a:lnSpc>
                <a:spcPts val="2750"/>
              </a:lnSpc>
              <a:buNone/>
            </a:pPr>
            <a:r>
              <a:rPr lang="en-US" sz="2400" dirty="0">
                <a:solidFill>
                  <a:srgbClr val="76B9FF"/>
                </a:solidFill>
                <a:latin typeface="Roboto Slab" pitchFamily="34" charset="0"/>
                <a:ea typeface="Roboto Slab" pitchFamily="34" charset="-122"/>
                <a:cs typeface="Roboto Slab" pitchFamily="34" charset="-120"/>
              </a:rPr>
              <a:t>Realidad Aumentada en Móviles</a:t>
            </a:r>
            <a:endParaRPr lang="en-US" sz="2400" dirty="0"/>
          </a:p>
        </p:txBody>
      </p:sp>
      <p:sp>
        <p:nvSpPr>
          <p:cNvPr id="6" name="Text 4"/>
          <p:cNvSpPr/>
          <p:nvPr/>
        </p:nvSpPr>
        <p:spPr>
          <a:xfrm>
            <a:off x="7599521" y="5679876"/>
            <a:ext cx="6244709" cy="2366843"/>
          </a:xfrm>
          <a:prstGeom prst="rect">
            <a:avLst/>
          </a:prstGeom>
          <a:noFill/>
          <a:ln/>
        </p:spPr>
        <p:txBody>
          <a:bodyPr wrap="square" lIns="0" tIns="0" rIns="0" bIns="0" rtlCol="0" anchor="t"/>
          <a:lstStyle/>
          <a:p>
            <a:pPr marL="0" indent="0" algn="just">
              <a:lnSpc>
                <a:spcPts val="2850"/>
              </a:lnSpc>
              <a:buNone/>
            </a:pPr>
            <a:r>
              <a:rPr lang="en-US" sz="2400" dirty="0">
                <a:solidFill>
                  <a:srgbClr val="D6E5EF"/>
                </a:solidFill>
                <a:latin typeface="Roboto" pitchFamily="34" charset="0"/>
                <a:ea typeface="Roboto" pitchFamily="34" charset="-122"/>
                <a:cs typeface="Roboto" pitchFamily="34" charset="-120"/>
              </a:rPr>
              <a:t>La incorporación de la Realidad Aumentada (AR) en aplicaciones móviles ofrece una solución revolucionaria al combinar datos digitales con el mundo tangible, facilitando la visualización intuitiva de información sensorial.</a:t>
            </a:r>
            <a:endParaRPr lang="en-US" sz="2400" dirty="0"/>
          </a:p>
        </p:txBody>
      </p:sp>
      <p:cxnSp>
        <p:nvCxnSpPr>
          <p:cNvPr id="8" name="Conector recto 7">
            <a:extLst>
              <a:ext uri="{FF2B5EF4-FFF2-40B4-BE49-F238E27FC236}">
                <a16:creationId xmlns:a16="http://schemas.microsoft.com/office/drawing/2014/main" id="{D07CE77A-F5FC-A9D4-C68E-72D00CC11113}"/>
              </a:ext>
            </a:extLst>
          </p:cNvPr>
          <p:cNvCxnSpPr/>
          <p:nvPr/>
        </p:nvCxnSpPr>
        <p:spPr>
          <a:xfrm>
            <a:off x="0" y="4676503"/>
            <a:ext cx="146304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9" name="Conector recto 8">
            <a:extLst>
              <a:ext uri="{FF2B5EF4-FFF2-40B4-BE49-F238E27FC236}">
                <a16:creationId xmlns:a16="http://schemas.microsoft.com/office/drawing/2014/main" id="{607C340B-64BA-7B44-8C19-E293B6CC7278}"/>
              </a:ext>
            </a:extLst>
          </p:cNvPr>
          <p:cNvCxnSpPr>
            <a:cxnSpLocks/>
          </p:cNvCxnSpPr>
          <p:nvPr/>
        </p:nvCxnSpPr>
        <p:spPr>
          <a:xfrm flipV="1">
            <a:off x="6244046" y="1672046"/>
            <a:ext cx="1721235" cy="6374674"/>
          </a:xfrm>
          <a:prstGeom prst="line">
            <a:avLst/>
          </a:prstGeom>
        </p:spPr>
        <p:style>
          <a:lnRef idx="3">
            <a:schemeClr val="accent3"/>
          </a:lnRef>
          <a:fillRef idx="0">
            <a:schemeClr val="accent3"/>
          </a:fillRef>
          <a:effectRef idx="2">
            <a:schemeClr val="accent3"/>
          </a:effectRef>
          <a:fontRef idx="minor">
            <a:schemeClr val="tx1"/>
          </a:fontRef>
        </p:style>
      </p:cxnSp>
      <p:sp>
        <p:nvSpPr>
          <p:cNvPr id="14" name="Rectángulo 13">
            <a:extLst>
              <a:ext uri="{FF2B5EF4-FFF2-40B4-BE49-F238E27FC236}">
                <a16:creationId xmlns:a16="http://schemas.microsoft.com/office/drawing/2014/main" id="{62D0BF13-AB87-02EA-7757-E38CA18E1139}"/>
              </a:ext>
            </a:extLst>
          </p:cNvPr>
          <p:cNvSpPr/>
          <p:nvPr/>
        </p:nvSpPr>
        <p:spPr>
          <a:xfrm>
            <a:off x="130630" y="4845639"/>
            <a:ext cx="6792686" cy="3201080"/>
          </a:xfrm>
          <a:custGeom>
            <a:avLst/>
            <a:gdLst>
              <a:gd name="connsiteX0" fmla="*/ 0 w 5799909"/>
              <a:gd name="connsiteY0" fmla="*/ 0 h 2965949"/>
              <a:gd name="connsiteX1" fmla="*/ 5799909 w 5799909"/>
              <a:gd name="connsiteY1" fmla="*/ 0 h 2965949"/>
              <a:gd name="connsiteX2" fmla="*/ 5799909 w 5799909"/>
              <a:gd name="connsiteY2" fmla="*/ 2965949 h 2965949"/>
              <a:gd name="connsiteX3" fmla="*/ 0 w 5799909"/>
              <a:gd name="connsiteY3" fmla="*/ 2965949 h 2965949"/>
              <a:gd name="connsiteX4" fmla="*/ 0 w 5799909"/>
              <a:gd name="connsiteY4" fmla="*/ 0 h 2965949"/>
              <a:gd name="connsiteX0" fmla="*/ 0 w 6688184"/>
              <a:gd name="connsiteY0" fmla="*/ 235131 h 3201080"/>
              <a:gd name="connsiteX1" fmla="*/ 6688184 w 6688184"/>
              <a:gd name="connsiteY1" fmla="*/ 0 h 3201080"/>
              <a:gd name="connsiteX2" fmla="*/ 5799909 w 6688184"/>
              <a:gd name="connsiteY2" fmla="*/ 3201080 h 3201080"/>
              <a:gd name="connsiteX3" fmla="*/ 0 w 6688184"/>
              <a:gd name="connsiteY3" fmla="*/ 3201080 h 3201080"/>
              <a:gd name="connsiteX4" fmla="*/ 0 w 6688184"/>
              <a:gd name="connsiteY4" fmla="*/ 235131 h 3201080"/>
              <a:gd name="connsiteX0" fmla="*/ 0 w 6792686"/>
              <a:gd name="connsiteY0" fmla="*/ 26126 h 3201080"/>
              <a:gd name="connsiteX1" fmla="*/ 6792686 w 6792686"/>
              <a:gd name="connsiteY1" fmla="*/ 0 h 3201080"/>
              <a:gd name="connsiteX2" fmla="*/ 5904411 w 6792686"/>
              <a:gd name="connsiteY2" fmla="*/ 3201080 h 3201080"/>
              <a:gd name="connsiteX3" fmla="*/ 104502 w 6792686"/>
              <a:gd name="connsiteY3" fmla="*/ 3201080 h 3201080"/>
              <a:gd name="connsiteX4" fmla="*/ 0 w 6792686"/>
              <a:gd name="connsiteY4" fmla="*/ 26126 h 3201080"/>
              <a:gd name="connsiteX0" fmla="*/ 0 w 6792686"/>
              <a:gd name="connsiteY0" fmla="*/ 26126 h 3201080"/>
              <a:gd name="connsiteX1" fmla="*/ 6792686 w 6792686"/>
              <a:gd name="connsiteY1" fmla="*/ 0 h 3201080"/>
              <a:gd name="connsiteX2" fmla="*/ 5904411 w 6792686"/>
              <a:gd name="connsiteY2" fmla="*/ 3201080 h 3201080"/>
              <a:gd name="connsiteX3" fmla="*/ 26125 w 6792686"/>
              <a:gd name="connsiteY3" fmla="*/ 3201080 h 3201080"/>
              <a:gd name="connsiteX4" fmla="*/ 0 w 6792686"/>
              <a:gd name="connsiteY4" fmla="*/ 26126 h 3201080"/>
              <a:gd name="connsiteX0" fmla="*/ 0 w 6792686"/>
              <a:gd name="connsiteY0" fmla="*/ 26126 h 3201080"/>
              <a:gd name="connsiteX1" fmla="*/ 6792686 w 6792686"/>
              <a:gd name="connsiteY1" fmla="*/ 0 h 3201080"/>
              <a:gd name="connsiteX2" fmla="*/ 5904411 w 6792686"/>
              <a:gd name="connsiteY2" fmla="*/ 3201080 h 3201080"/>
              <a:gd name="connsiteX3" fmla="*/ 26125 w 6792686"/>
              <a:gd name="connsiteY3" fmla="*/ 3201080 h 3201080"/>
              <a:gd name="connsiteX4" fmla="*/ 0 w 6792686"/>
              <a:gd name="connsiteY4" fmla="*/ 26126 h 320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2686" h="3201080">
                <a:moveTo>
                  <a:pt x="0" y="26126"/>
                </a:moveTo>
                <a:lnTo>
                  <a:pt x="6792686" y="0"/>
                </a:lnTo>
                <a:lnTo>
                  <a:pt x="5904411" y="3201080"/>
                </a:lnTo>
                <a:cubicBezTo>
                  <a:pt x="3944982" y="3201080"/>
                  <a:pt x="2142308" y="3122703"/>
                  <a:pt x="26125" y="3201080"/>
                </a:cubicBezTo>
                <a:lnTo>
                  <a:pt x="0" y="26126"/>
                </a:lnTo>
                <a:close/>
              </a:path>
            </a:pathLst>
          </a:custGeom>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15" name="Rectángulo 13">
            <a:extLst>
              <a:ext uri="{FF2B5EF4-FFF2-40B4-BE49-F238E27FC236}">
                <a16:creationId xmlns:a16="http://schemas.microsoft.com/office/drawing/2014/main" id="{CF6EAC8E-3E43-963D-7C43-446C79131B6A}"/>
              </a:ext>
            </a:extLst>
          </p:cNvPr>
          <p:cNvSpPr/>
          <p:nvPr/>
        </p:nvSpPr>
        <p:spPr>
          <a:xfrm rot="10800000" flipH="1" flipV="1">
            <a:off x="7423404" y="1528169"/>
            <a:ext cx="7036914" cy="2992074"/>
          </a:xfrm>
          <a:custGeom>
            <a:avLst/>
            <a:gdLst>
              <a:gd name="connsiteX0" fmla="*/ 0 w 5799909"/>
              <a:gd name="connsiteY0" fmla="*/ 0 h 2965949"/>
              <a:gd name="connsiteX1" fmla="*/ 5799909 w 5799909"/>
              <a:gd name="connsiteY1" fmla="*/ 0 h 2965949"/>
              <a:gd name="connsiteX2" fmla="*/ 5799909 w 5799909"/>
              <a:gd name="connsiteY2" fmla="*/ 2965949 h 2965949"/>
              <a:gd name="connsiteX3" fmla="*/ 0 w 5799909"/>
              <a:gd name="connsiteY3" fmla="*/ 2965949 h 2965949"/>
              <a:gd name="connsiteX4" fmla="*/ 0 w 5799909"/>
              <a:gd name="connsiteY4" fmla="*/ 0 h 2965949"/>
              <a:gd name="connsiteX0" fmla="*/ 0 w 6688184"/>
              <a:gd name="connsiteY0" fmla="*/ 235131 h 3201080"/>
              <a:gd name="connsiteX1" fmla="*/ 6688184 w 6688184"/>
              <a:gd name="connsiteY1" fmla="*/ 0 h 3201080"/>
              <a:gd name="connsiteX2" fmla="*/ 5799909 w 6688184"/>
              <a:gd name="connsiteY2" fmla="*/ 3201080 h 3201080"/>
              <a:gd name="connsiteX3" fmla="*/ 0 w 6688184"/>
              <a:gd name="connsiteY3" fmla="*/ 3201080 h 3201080"/>
              <a:gd name="connsiteX4" fmla="*/ 0 w 6688184"/>
              <a:gd name="connsiteY4" fmla="*/ 235131 h 3201080"/>
              <a:gd name="connsiteX0" fmla="*/ 0 w 6792686"/>
              <a:gd name="connsiteY0" fmla="*/ 26126 h 3201080"/>
              <a:gd name="connsiteX1" fmla="*/ 6792686 w 6792686"/>
              <a:gd name="connsiteY1" fmla="*/ 0 h 3201080"/>
              <a:gd name="connsiteX2" fmla="*/ 5904411 w 6792686"/>
              <a:gd name="connsiteY2" fmla="*/ 3201080 h 3201080"/>
              <a:gd name="connsiteX3" fmla="*/ 104502 w 6792686"/>
              <a:gd name="connsiteY3" fmla="*/ 3201080 h 3201080"/>
              <a:gd name="connsiteX4" fmla="*/ 0 w 6792686"/>
              <a:gd name="connsiteY4" fmla="*/ 26126 h 3201080"/>
              <a:gd name="connsiteX0" fmla="*/ 0 w 6792686"/>
              <a:gd name="connsiteY0" fmla="*/ 26126 h 3201080"/>
              <a:gd name="connsiteX1" fmla="*/ 6792686 w 6792686"/>
              <a:gd name="connsiteY1" fmla="*/ 0 h 3201080"/>
              <a:gd name="connsiteX2" fmla="*/ 5904411 w 6792686"/>
              <a:gd name="connsiteY2" fmla="*/ 3201080 h 3201080"/>
              <a:gd name="connsiteX3" fmla="*/ 26125 w 6792686"/>
              <a:gd name="connsiteY3" fmla="*/ 3201080 h 3201080"/>
              <a:gd name="connsiteX4" fmla="*/ 0 w 6792686"/>
              <a:gd name="connsiteY4" fmla="*/ 26126 h 3201080"/>
              <a:gd name="connsiteX0" fmla="*/ 0 w 6792686"/>
              <a:gd name="connsiteY0" fmla="*/ 26126 h 3201080"/>
              <a:gd name="connsiteX1" fmla="*/ 6792686 w 6792686"/>
              <a:gd name="connsiteY1" fmla="*/ 0 h 3201080"/>
              <a:gd name="connsiteX2" fmla="*/ 5904411 w 6792686"/>
              <a:gd name="connsiteY2" fmla="*/ 3201080 h 3201080"/>
              <a:gd name="connsiteX3" fmla="*/ 26125 w 6792686"/>
              <a:gd name="connsiteY3" fmla="*/ 3201080 h 3201080"/>
              <a:gd name="connsiteX4" fmla="*/ 0 w 6792686"/>
              <a:gd name="connsiteY4" fmla="*/ 26126 h 3201080"/>
              <a:gd name="connsiteX0" fmla="*/ 0 w 6792686"/>
              <a:gd name="connsiteY0" fmla="*/ 26126 h 3201080"/>
              <a:gd name="connsiteX1" fmla="*/ 6792686 w 6792686"/>
              <a:gd name="connsiteY1" fmla="*/ 0 h 3201080"/>
              <a:gd name="connsiteX2" fmla="*/ 6730369 w 6792686"/>
              <a:gd name="connsiteY2" fmla="*/ 3201080 h 3201080"/>
              <a:gd name="connsiteX3" fmla="*/ 26125 w 6792686"/>
              <a:gd name="connsiteY3" fmla="*/ 3201080 h 3201080"/>
              <a:gd name="connsiteX4" fmla="*/ 0 w 6792686"/>
              <a:gd name="connsiteY4" fmla="*/ 26126 h 3201080"/>
              <a:gd name="connsiteX0" fmla="*/ 0 w 6730369"/>
              <a:gd name="connsiteY0" fmla="*/ 0 h 3174954"/>
              <a:gd name="connsiteX1" fmla="*/ 5666378 w 6730369"/>
              <a:gd name="connsiteY1" fmla="*/ 235132 h 3174954"/>
              <a:gd name="connsiteX2" fmla="*/ 6730369 w 6730369"/>
              <a:gd name="connsiteY2" fmla="*/ 3174954 h 3174954"/>
              <a:gd name="connsiteX3" fmla="*/ 26125 w 6730369"/>
              <a:gd name="connsiteY3" fmla="*/ 3174954 h 3174954"/>
              <a:gd name="connsiteX4" fmla="*/ 0 w 6730369"/>
              <a:gd name="connsiteY4" fmla="*/ 0 h 3174954"/>
              <a:gd name="connsiteX0" fmla="*/ 0 w 6730369"/>
              <a:gd name="connsiteY0" fmla="*/ 0 h 3174954"/>
              <a:gd name="connsiteX1" fmla="*/ 5866611 w 6730369"/>
              <a:gd name="connsiteY1" fmla="*/ 156754 h 3174954"/>
              <a:gd name="connsiteX2" fmla="*/ 6730369 w 6730369"/>
              <a:gd name="connsiteY2" fmla="*/ 3174954 h 3174954"/>
              <a:gd name="connsiteX3" fmla="*/ 26125 w 6730369"/>
              <a:gd name="connsiteY3" fmla="*/ 3174954 h 3174954"/>
              <a:gd name="connsiteX4" fmla="*/ 0 w 6730369"/>
              <a:gd name="connsiteY4" fmla="*/ 0 h 3174954"/>
              <a:gd name="connsiteX0" fmla="*/ 0 w 6730369"/>
              <a:gd name="connsiteY0" fmla="*/ 0 h 3174954"/>
              <a:gd name="connsiteX1" fmla="*/ 6692571 w 6730369"/>
              <a:gd name="connsiteY1" fmla="*/ 26126 h 3174954"/>
              <a:gd name="connsiteX2" fmla="*/ 6730369 w 6730369"/>
              <a:gd name="connsiteY2" fmla="*/ 3174954 h 3174954"/>
              <a:gd name="connsiteX3" fmla="*/ 26125 w 6730369"/>
              <a:gd name="connsiteY3" fmla="*/ 3174954 h 3174954"/>
              <a:gd name="connsiteX4" fmla="*/ 0 w 6730369"/>
              <a:gd name="connsiteY4" fmla="*/ 0 h 3174954"/>
              <a:gd name="connsiteX0" fmla="*/ 1000066 w 6704244"/>
              <a:gd name="connsiteY0" fmla="*/ 261257 h 3148828"/>
              <a:gd name="connsiteX1" fmla="*/ 6666446 w 6704244"/>
              <a:gd name="connsiteY1" fmla="*/ 0 h 3148828"/>
              <a:gd name="connsiteX2" fmla="*/ 6704244 w 6704244"/>
              <a:gd name="connsiteY2" fmla="*/ 3148828 h 3148828"/>
              <a:gd name="connsiteX3" fmla="*/ 0 w 6704244"/>
              <a:gd name="connsiteY3" fmla="*/ 3148828 h 3148828"/>
              <a:gd name="connsiteX4" fmla="*/ 1000066 w 6704244"/>
              <a:gd name="connsiteY4" fmla="*/ 261257 h 3148828"/>
              <a:gd name="connsiteX0" fmla="*/ 799833 w 6704244"/>
              <a:gd name="connsiteY0" fmla="*/ 209006 h 3148828"/>
              <a:gd name="connsiteX1" fmla="*/ 6666446 w 6704244"/>
              <a:gd name="connsiteY1" fmla="*/ 0 h 3148828"/>
              <a:gd name="connsiteX2" fmla="*/ 6704244 w 6704244"/>
              <a:gd name="connsiteY2" fmla="*/ 3148828 h 3148828"/>
              <a:gd name="connsiteX3" fmla="*/ 0 w 6704244"/>
              <a:gd name="connsiteY3" fmla="*/ 3148828 h 3148828"/>
              <a:gd name="connsiteX4" fmla="*/ 799833 w 6704244"/>
              <a:gd name="connsiteY4" fmla="*/ 209006 h 3148828"/>
              <a:gd name="connsiteX0" fmla="*/ 799833 w 6741533"/>
              <a:gd name="connsiteY0" fmla="*/ 52252 h 2992074"/>
              <a:gd name="connsiteX1" fmla="*/ 6741533 w 6741533"/>
              <a:gd name="connsiteY1" fmla="*/ 0 h 2992074"/>
              <a:gd name="connsiteX2" fmla="*/ 6704244 w 6741533"/>
              <a:gd name="connsiteY2" fmla="*/ 2992074 h 2992074"/>
              <a:gd name="connsiteX3" fmla="*/ 0 w 6741533"/>
              <a:gd name="connsiteY3" fmla="*/ 2992074 h 2992074"/>
              <a:gd name="connsiteX4" fmla="*/ 799833 w 6741533"/>
              <a:gd name="connsiteY4" fmla="*/ 52252 h 2992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1533" h="2992074">
                <a:moveTo>
                  <a:pt x="799833" y="52252"/>
                </a:moveTo>
                <a:lnTo>
                  <a:pt x="6741533" y="0"/>
                </a:lnTo>
                <a:lnTo>
                  <a:pt x="6704244" y="2992074"/>
                </a:lnTo>
                <a:cubicBezTo>
                  <a:pt x="4744815" y="2992074"/>
                  <a:pt x="2116183" y="2913697"/>
                  <a:pt x="0" y="2992074"/>
                </a:cubicBezTo>
                <a:lnTo>
                  <a:pt x="799833" y="52252"/>
                </a:lnTo>
                <a:close/>
              </a:path>
            </a:pathLst>
          </a:custGeom>
          <a:blipFill dpi="0"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SV"/>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1240512" y="831711"/>
            <a:ext cx="12149376"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Fundamentos de la Realidad Aumentada (AR)</a:t>
            </a:r>
            <a:endParaRPr lang="en-US" sz="4450" dirty="0"/>
          </a:p>
        </p:txBody>
      </p:sp>
      <p:sp>
        <p:nvSpPr>
          <p:cNvPr id="4" name="Text 2"/>
          <p:cNvSpPr/>
          <p:nvPr/>
        </p:nvSpPr>
        <p:spPr>
          <a:xfrm>
            <a:off x="1530905" y="2140178"/>
            <a:ext cx="3459241" cy="354330"/>
          </a:xfrm>
          <a:prstGeom prst="rect">
            <a:avLst/>
          </a:prstGeom>
          <a:noFill/>
          <a:ln/>
        </p:spPr>
        <p:txBody>
          <a:bodyPr wrap="none" lIns="0" tIns="0" rIns="0" bIns="0" rtlCol="0" anchor="t"/>
          <a:lstStyle/>
          <a:p>
            <a:pPr marL="0" indent="0" algn="l">
              <a:lnSpc>
                <a:spcPts val="2750"/>
              </a:lnSpc>
              <a:buNone/>
            </a:pPr>
            <a:r>
              <a:rPr lang="en-US" sz="2800" dirty="0">
                <a:solidFill>
                  <a:srgbClr val="D6E5EF"/>
                </a:solidFill>
                <a:latin typeface="Roboto Slab" pitchFamily="34" charset="0"/>
                <a:ea typeface="Roboto Slab" pitchFamily="34" charset="-122"/>
                <a:cs typeface="Roboto Slab" pitchFamily="34" charset="-120"/>
              </a:rPr>
              <a:t>Superposición Digital</a:t>
            </a:r>
            <a:endParaRPr lang="en-US" sz="2800" dirty="0"/>
          </a:p>
        </p:txBody>
      </p:sp>
      <p:sp>
        <p:nvSpPr>
          <p:cNvPr id="5" name="Text 3"/>
          <p:cNvSpPr/>
          <p:nvPr/>
        </p:nvSpPr>
        <p:spPr>
          <a:xfrm>
            <a:off x="1530905" y="2578059"/>
            <a:ext cx="3459242" cy="3157033"/>
          </a:xfrm>
          <a:prstGeom prst="rect">
            <a:avLst/>
          </a:prstGeom>
          <a:noFill/>
          <a:ln/>
        </p:spPr>
        <p:txBody>
          <a:bodyPr wrap="square" lIns="0" tIns="0" rIns="0" bIns="0" rtlCol="0" anchor="t"/>
          <a:lstStyle/>
          <a:p>
            <a:pPr marL="0" indent="0" algn="just">
              <a:lnSpc>
                <a:spcPts val="2850"/>
              </a:lnSpc>
              <a:buNone/>
            </a:pPr>
            <a:r>
              <a:rPr lang="en-US" sz="2400" dirty="0">
                <a:solidFill>
                  <a:srgbClr val="D6E5EF"/>
                </a:solidFill>
                <a:latin typeface="Roboto" pitchFamily="34" charset="0"/>
                <a:ea typeface="Roboto" pitchFamily="34" charset="-122"/>
                <a:cs typeface="Roboto" pitchFamily="34" charset="-120"/>
              </a:rPr>
              <a:t>La Realidad Aumentada (AR) superpone elementos digitales sobre el mundo real a través de dispositivos como smartphones o tabletas, enriqueciendo la percepción del entorno físico.</a:t>
            </a:r>
            <a:endParaRPr lang="en-US" sz="2400" dirty="0"/>
          </a:p>
        </p:txBody>
      </p:sp>
      <p:sp>
        <p:nvSpPr>
          <p:cNvPr id="7" name="Text 5"/>
          <p:cNvSpPr/>
          <p:nvPr/>
        </p:nvSpPr>
        <p:spPr>
          <a:xfrm>
            <a:off x="6067483" y="4951612"/>
            <a:ext cx="2945487" cy="354330"/>
          </a:xfrm>
          <a:prstGeom prst="rect">
            <a:avLst/>
          </a:prstGeom>
          <a:noFill/>
          <a:ln/>
        </p:spPr>
        <p:txBody>
          <a:bodyPr wrap="none" lIns="0" tIns="0" rIns="0" bIns="0" rtlCol="0" anchor="t"/>
          <a:lstStyle/>
          <a:p>
            <a:pPr marL="0" indent="0" algn="l">
              <a:lnSpc>
                <a:spcPts val="2750"/>
              </a:lnSpc>
              <a:buNone/>
            </a:pPr>
            <a:r>
              <a:rPr lang="en-US" sz="2800" dirty="0">
                <a:solidFill>
                  <a:srgbClr val="D6E5EF"/>
                </a:solidFill>
                <a:latin typeface="Roboto Slab" pitchFamily="34" charset="0"/>
                <a:ea typeface="Roboto Slab" pitchFamily="34" charset="-122"/>
                <a:cs typeface="Roboto Slab" pitchFamily="34" charset="-120"/>
              </a:rPr>
              <a:t>Aplicaciones Diversas</a:t>
            </a:r>
            <a:endParaRPr lang="en-US" sz="2800" dirty="0"/>
          </a:p>
        </p:txBody>
      </p:sp>
      <p:sp>
        <p:nvSpPr>
          <p:cNvPr id="8" name="Text 6"/>
          <p:cNvSpPr/>
          <p:nvPr/>
        </p:nvSpPr>
        <p:spPr>
          <a:xfrm>
            <a:off x="6067483" y="5488450"/>
            <a:ext cx="3459242" cy="2177415"/>
          </a:xfrm>
          <a:prstGeom prst="rect">
            <a:avLst/>
          </a:prstGeom>
          <a:noFill/>
          <a:ln/>
        </p:spPr>
        <p:txBody>
          <a:bodyPr wrap="square" lIns="0" tIns="0" rIns="0" bIns="0" rtlCol="0" anchor="t"/>
          <a:lstStyle/>
          <a:p>
            <a:pPr marL="0" indent="0" algn="just">
              <a:lnSpc>
                <a:spcPts val="2850"/>
              </a:lnSpc>
              <a:buNone/>
            </a:pPr>
            <a:r>
              <a:rPr lang="en-US" sz="2400" dirty="0">
                <a:solidFill>
                  <a:srgbClr val="D6E5EF"/>
                </a:solidFill>
                <a:latin typeface="Roboto" pitchFamily="34" charset="0"/>
                <a:ea typeface="Roboto" pitchFamily="34" charset="-122"/>
                <a:cs typeface="Roboto" pitchFamily="34" charset="-120"/>
              </a:rPr>
              <a:t>La AR mejora la comprensión de datos y facilita la toma de decisiones en diversas aplicaciones, desde el entretenimiento hasta la educación y la industria.</a:t>
            </a:r>
            <a:endParaRPr lang="en-US" sz="2400" dirty="0"/>
          </a:p>
        </p:txBody>
      </p:sp>
      <p:sp>
        <p:nvSpPr>
          <p:cNvPr id="10" name="Text 8"/>
          <p:cNvSpPr/>
          <p:nvPr/>
        </p:nvSpPr>
        <p:spPr>
          <a:xfrm>
            <a:off x="10604062" y="2140178"/>
            <a:ext cx="3459242" cy="708660"/>
          </a:xfrm>
          <a:prstGeom prst="rect">
            <a:avLst/>
          </a:prstGeom>
          <a:noFill/>
          <a:ln/>
        </p:spPr>
        <p:txBody>
          <a:bodyPr wrap="square" lIns="0" tIns="0" rIns="0" bIns="0" rtlCol="0" anchor="t"/>
          <a:lstStyle/>
          <a:p>
            <a:pPr marL="0" indent="0" algn="l">
              <a:lnSpc>
                <a:spcPts val="2750"/>
              </a:lnSpc>
              <a:buNone/>
            </a:pPr>
            <a:r>
              <a:rPr lang="en-US" sz="2800" dirty="0">
                <a:solidFill>
                  <a:srgbClr val="D6E5EF"/>
                </a:solidFill>
                <a:latin typeface="Roboto Slab" pitchFamily="34" charset="0"/>
                <a:ea typeface="Roboto Slab" pitchFamily="34" charset="-122"/>
                <a:cs typeface="Roboto Slab" pitchFamily="34" charset="-120"/>
              </a:rPr>
              <a:t>Frameworks y Herramientas</a:t>
            </a:r>
            <a:endParaRPr lang="en-US" sz="2800" dirty="0"/>
          </a:p>
        </p:txBody>
      </p:sp>
      <p:sp>
        <p:nvSpPr>
          <p:cNvPr id="11" name="Text 9"/>
          <p:cNvSpPr/>
          <p:nvPr/>
        </p:nvSpPr>
        <p:spPr>
          <a:xfrm>
            <a:off x="10604062" y="2951362"/>
            <a:ext cx="3459242" cy="2177415"/>
          </a:xfrm>
          <a:prstGeom prst="rect">
            <a:avLst/>
          </a:prstGeom>
          <a:noFill/>
          <a:ln/>
        </p:spPr>
        <p:txBody>
          <a:bodyPr wrap="square" lIns="0" tIns="0" rIns="0" bIns="0" rtlCol="0" anchor="t"/>
          <a:lstStyle/>
          <a:p>
            <a:pPr marL="0" indent="0" algn="just">
              <a:lnSpc>
                <a:spcPts val="2850"/>
              </a:lnSpc>
              <a:buNone/>
            </a:pPr>
            <a:r>
              <a:rPr lang="en-US" sz="2400" dirty="0">
                <a:solidFill>
                  <a:srgbClr val="D6E5EF"/>
                </a:solidFill>
                <a:latin typeface="Roboto" pitchFamily="34" charset="0"/>
                <a:ea typeface="Roboto" pitchFamily="34" charset="-122"/>
                <a:cs typeface="Roboto" pitchFamily="34" charset="-120"/>
              </a:rPr>
              <a:t>Se basa en frameworks como ARKit de Apple y ARCore de Google, que permiten la creación de aplicaciones que detectan y mapean el entorno físico de manera precisa y eficaz.</a:t>
            </a:r>
            <a:endParaRPr lang="en-US" sz="2400" dirty="0"/>
          </a:p>
        </p:txBody>
      </p:sp>
      <p:pic>
        <p:nvPicPr>
          <p:cNvPr id="13" name="Imagen 12" descr="Imagen que contiene hombre, foto, vistiendo, parado&#10;&#10;El contenido generado por IA puede ser incorrecto.">
            <a:extLst>
              <a:ext uri="{FF2B5EF4-FFF2-40B4-BE49-F238E27FC236}">
                <a16:creationId xmlns:a16="http://schemas.microsoft.com/office/drawing/2014/main" id="{17CE5DFA-9C82-2E5C-8789-DECFBF310E2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500972" y="2063284"/>
            <a:ext cx="4665207" cy="2705820"/>
          </a:xfrm>
          <a:prstGeom prst="rect">
            <a:avLst/>
          </a:prstGeom>
        </p:spPr>
      </p:pic>
      <p:cxnSp>
        <p:nvCxnSpPr>
          <p:cNvPr id="15" name="Conector recto 14">
            <a:extLst>
              <a:ext uri="{FF2B5EF4-FFF2-40B4-BE49-F238E27FC236}">
                <a16:creationId xmlns:a16="http://schemas.microsoft.com/office/drawing/2014/main" id="{692E08C4-B1C5-4D99-BDDC-2A585C26CBAB}"/>
              </a:ext>
            </a:extLst>
          </p:cNvPr>
          <p:cNvCxnSpPr/>
          <p:nvPr/>
        </p:nvCxnSpPr>
        <p:spPr>
          <a:xfrm>
            <a:off x="5500972" y="4769104"/>
            <a:ext cx="0" cy="3460496"/>
          </a:xfrm>
          <a:prstGeom prst="line">
            <a:avLst/>
          </a:prstGeom>
        </p:spPr>
        <p:style>
          <a:lnRef idx="3">
            <a:schemeClr val="accent3"/>
          </a:lnRef>
          <a:fillRef idx="0">
            <a:schemeClr val="accent3"/>
          </a:fillRef>
          <a:effectRef idx="2">
            <a:schemeClr val="accent3"/>
          </a:effectRef>
          <a:fontRef idx="minor">
            <a:schemeClr val="tx1"/>
          </a:fontRef>
        </p:style>
      </p:cxnSp>
      <p:cxnSp>
        <p:nvCxnSpPr>
          <p:cNvPr id="16" name="Conector recto 15">
            <a:extLst>
              <a:ext uri="{FF2B5EF4-FFF2-40B4-BE49-F238E27FC236}">
                <a16:creationId xmlns:a16="http://schemas.microsoft.com/office/drawing/2014/main" id="{9AD8E050-9329-4D9E-1B72-64BFC92C8084}"/>
              </a:ext>
            </a:extLst>
          </p:cNvPr>
          <p:cNvCxnSpPr/>
          <p:nvPr/>
        </p:nvCxnSpPr>
        <p:spPr>
          <a:xfrm>
            <a:off x="10166179" y="4769104"/>
            <a:ext cx="0" cy="3460496"/>
          </a:xfrm>
          <a:prstGeom prst="line">
            <a:avLst/>
          </a:prstGeom>
        </p:spPr>
        <p:style>
          <a:lnRef idx="3">
            <a:schemeClr val="accent3"/>
          </a:lnRef>
          <a:fillRef idx="0">
            <a:schemeClr val="accent3"/>
          </a:fillRef>
          <a:effectRef idx="2">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2762411" y="374139"/>
            <a:ext cx="9242227"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Ventajas de los Frameworks de AR</a:t>
            </a:r>
            <a:endParaRPr lang="en-US" sz="4450" dirty="0"/>
          </a:p>
        </p:txBody>
      </p:sp>
      <p:sp>
        <p:nvSpPr>
          <p:cNvPr id="3" name="Shape 1"/>
          <p:cNvSpPr/>
          <p:nvPr/>
        </p:nvSpPr>
        <p:spPr>
          <a:xfrm>
            <a:off x="393333" y="1679972"/>
            <a:ext cx="4196358" cy="3391870"/>
          </a:xfrm>
          <a:prstGeom prst="roundRect">
            <a:avLst>
              <a:gd name="adj" fmla="val 1093"/>
            </a:avLst>
          </a:prstGeom>
          <a:solidFill>
            <a:srgbClr val="3F4652"/>
          </a:solidFill>
          <a:ln/>
        </p:spPr>
        <p:txBody>
          <a:bodyPr/>
          <a:lstStyle/>
          <a:p>
            <a:endParaRPr lang="es-SV" dirty="0"/>
          </a:p>
        </p:txBody>
      </p:sp>
      <p:sp>
        <p:nvSpPr>
          <p:cNvPr id="4" name="Text 2"/>
          <p:cNvSpPr/>
          <p:nvPr/>
        </p:nvSpPr>
        <p:spPr>
          <a:xfrm>
            <a:off x="987786" y="1918799"/>
            <a:ext cx="2835235" cy="354330"/>
          </a:xfrm>
          <a:prstGeom prst="rect">
            <a:avLst/>
          </a:prstGeom>
          <a:noFill/>
          <a:ln/>
        </p:spPr>
        <p:txBody>
          <a:bodyPr wrap="none" lIns="0" tIns="0" rIns="0" bIns="0" rtlCol="0" anchor="t"/>
          <a:lstStyle/>
          <a:p>
            <a:pPr marL="0" indent="0" algn="l">
              <a:lnSpc>
                <a:spcPts val="2750"/>
              </a:lnSpc>
              <a:buNone/>
            </a:pPr>
            <a:r>
              <a:rPr lang="en-US" sz="2600" dirty="0">
                <a:solidFill>
                  <a:srgbClr val="D6E5EF"/>
                </a:solidFill>
                <a:latin typeface="Roboto Slab" pitchFamily="34" charset="0"/>
                <a:ea typeface="Roboto Slab" pitchFamily="34" charset="-122"/>
                <a:cs typeface="Roboto Slab" pitchFamily="34" charset="-120"/>
              </a:rPr>
              <a:t>Desarrollo Eficiente</a:t>
            </a:r>
            <a:endParaRPr lang="en-US" sz="2600" dirty="0"/>
          </a:p>
        </p:txBody>
      </p:sp>
      <p:sp>
        <p:nvSpPr>
          <p:cNvPr id="5" name="Text 3"/>
          <p:cNvSpPr/>
          <p:nvPr/>
        </p:nvSpPr>
        <p:spPr>
          <a:xfrm>
            <a:off x="626721" y="2588064"/>
            <a:ext cx="3742730" cy="2168843"/>
          </a:xfrm>
          <a:prstGeom prst="rect">
            <a:avLst/>
          </a:prstGeom>
          <a:noFill/>
          <a:ln/>
        </p:spPr>
        <p:txBody>
          <a:bodyPr wrap="square" lIns="0" tIns="0" rIns="0" bIns="0" rtlCol="0" anchor="t"/>
          <a:lstStyle/>
          <a:p>
            <a:pPr marL="0" indent="0" algn="just">
              <a:lnSpc>
                <a:spcPts val="2850"/>
              </a:lnSpc>
              <a:buNone/>
            </a:pPr>
            <a:r>
              <a:rPr lang="en-US" sz="2400" dirty="0">
                <a:solidFill>
                  <a:srgbClr val="D6E5EF"/>
                </a:solidFill>
                <a:latin typeface="Roboto" pitchFamily="34" charset="0"/>
                <a:ea typeface="Roboto" pitchFamily="34" charset="-122"/>
                <a:cs typeface="Roboto" pitchFamily="34" charset="-120"/>
              </a:rPr>
              <a:t>Dividir el trabajo en el desarrollo de software es beneficioso, permitiendo actualizaciones frecuentes que mejoran la seguridad y la experiencia del usuario.</a:t>
            </a:r>
            <a:endParaRPr lang="en-US" sz="2400" dirty="0"/>
          </a:p>
        </p:txBody>
      </p:sp>
      <p:sp>
        <p:nvSpPr>
          <p:cNvPr id="6" name="Shape 4"/>
          <p:cNvSpPr/>
          <p:nvPr/>
        </p:nvSpPr>
        <p:spPr>
          <a:xfrm>
            <a:off x="4816505" y="4546441"/>
            <a:ext cx="4729009" cy="3391870"/>
          </a:xfrm>
          <a:prstGeom prst="roundRect">
            <a:avLst>
              <a:gd name="adj" fmla="val 1093"/>
            </a:avLst>
          </a:prstGeom>
          <a:solidFill>
            <a:srgbClr val="3F4652"/>
          </a:solidFill>
          <a:ln/>
        </p:spPr>
        <p:txBody>
          <a:bodyPr/>
          <a:lstStyle/>
          <a:p>
            <a:endParaRPr lang="es-SV" dirty="0"/>
          </a:p>
        </p:txBody>
      </p:sp>
      <p:sp>
        <p:nvSpPr>
          <p:cNvPr id="7" name="Text 5"/>
          <p:cNvSpPr/>
          <p:nvPr/>
        </p:nvSpPr>
        <p:spPr>
          <a:xfrm>
            <a:off x="4816507" y="4786833"/>
            <a:ext cx="5050441" cy="708660"/>
          </a:xfrm>
          <a:prstGeom prst="rect">
            <a:avLst/>
          </a:prstGeom>
          <a:noFill/>
          <a:ln/>
        </p:spPr>
        <p:txBody>
          <a:bodyPr wrap="square" lIns="0" tIns="0" rIns="0" bIns="0" rtlCol="0" anchor="t"/>
          <a:lstStyle/>
          <a:p>
            <a:pPr marL="0" indent="0" algn="l">
              <a:lnSpc>
                <a:spcPts val="2750"/>
              </a:lnSpc>
              <a:buNone/>
            </a:pPr>
            <a:r>
              <a:rPr lang="en-US" sz="2600" dirty="0" err="1">
                <a:solidFill>
                  <a:srgbClr val="D6E5EF"/>
                </a:solidFill>
                <a:latin typeface="Roboto Slab" pitchFamily="34" charset="0"/>
                <a:ea typeface="Roboto Slab" pitchFamily="34" charset="-122"/>
                <a:cs typeface="Roboto Slab" pitchFamily="34" charset="-120"/>
              </a:rPr>
              <a:t>Optimización</a:t>
            </a:r>
            <a:r>
              <a:rPr lang="en-US" sz="2600" dirty="0">
                <a:solidFill>
                  <a:srgbClr val="D6E5EF"/>
                </a:solidFill>
                <a:latin typeface="Roboto Slab" pitchFamily="34" charset="0"/>
                <a:ea typeface="Roboto Slab" pitchFamily="34" charset="-122"/>
                <a:cs typeface="Roboto Slab" pitchFamily="34" charset="-120"/>
              </a:rPr>
              <a:t> y </a:t>
            </a:r>
            <a:r>
              <a:rPr lang="en-US" sz="2600" dirty="0" err="1">
                <a:solidFill>
                  <a:srgbClr val="D6E5EF"/>
                </a:solidFill>
                <a:latin typeface="Roboto Slab" pitchFamily="34" charset="0"/>
                <a:ea typeface="Roboto Slab" pitchFamily="34" charset="-122"/>
                <a:cs typeface="Roboto Slab" pitchFamily="34" charset="-120"/>
              </a:rPr>
              <a:t>Accesibilidad</a:t>
            </a:r>
            <a:endParaRPr lang="en-US" sz="2600" dirty="0"/>
          </a:p>
        </p:txBody>
      </p:sp>
      <p:sp>
        <p:nvSpPr>
          <p:cNvPr id="8" name="Text 6"/>
          <p:cNvSpPr/>
          <p:nvPr/>
        </p:nvSpPr>
        <p:spPr>
          <a:xfrm>
            <a:off x="5301208" y="5352431"/>
            <a:ext cx="3742730" cy="1814513"/>
          </a:xfrm>
          <a:prstGeom prst="rect">
            <a:avLst/>
          </a:prstGeom>
          <a:noFill/>
          <a:ln/>
        </p:spPr>
        <p:txBody>
          <a:bodyPr wrap="square" lIns="0" tIns="0" rIns="0" bIns="0" rtlCol="0" anchor="t"/>
          <a:lstStyle/>
          <a:p>
            <a:pPr marL="0" indent="0" algn="just">
              <a:lnSpc>
                <a:spcPts val="2850"/>
              </a:lnSpc>
              <a:buNone/>
            </a:pPr>
            <a:r>
              <a:rPr lang="en-US" sz="2400" dirty="0">
                <a:solidFill>
                  <a:srgbClr val="D6E5EF"/>
                </a:solidFill>
                <a:latin typeface="Roboto" pitchFamily="34" charset="0"/>
                <a:ea typeface="Roboto" pitchFamily="34" charset="-122"/>
                <a:cs typeface="Roboto" pitchFamily="34" charset="-120"/>
              </a:rPr>
              <a:t>Los equipos de desarrollo de frameworks optimizan el software para diversas plataformas, haciéndolo más accesible y permitiendo su uso a gran escala.</a:t>
            </a:r>
            <a:endParaRPr lang="en-US" sz="2400" dirty="0"/>
          </a:p>
        </p:txBody>
      </p:sp>
      <p:sp>
        <p:nvSpPr>
          <p:cNvPr id="9" name="Shape 7"/>
          <p:cNvSpPr/>
          <p:nvPr/>
        </p:nvSpPr>
        <p:spPr>
          <a:xfrm>
            <a:off x="9720373" y="1629097"/>
            <a:ext cx="4729010" cy="3391870"/>
          </a:xfrm>
          <a:prstGeom prst="roundRect">
            <a:avLst>
              <a:gd name="adj" fmla="val 1093"/>
            </a:avLst>
          </a:prstGeom>
          <a:solidFill>
            <a:srgbClr val="3F4652"/>
          </a:solidFill>
          <a:ln/>
        </p:spPr>
        <p:txBody>
          <a:bodyPr/>
          <a:lstStyle/>
          <a:p>
            <a:endParaRPr lang="es-SV" dirty="0"/>
          </a:p>
        </p:txBody>
      </p:sp>
      <p:sp>
        <p:nvSpPr>
          <p:cNvPr id="10" name="Text 8"/>
          <p:cNvSpPr/>
          <p:nvPr/>
        </p:nvSpPr>
        <p:spPr>
          <a:xfrm>
            <a:off x="9915481" y="1877399"/>
            <a:ext cx="3727133" cy="354330"/>
          </a:xfrm>
          <a:prstGeom prst="rect">
            <a:avLst/>
          </a:prstGeom>
          <a:noFill/>
          <a:ln/>
        </p:spPr>
        <p:txBody>
          <a:bodyPr wrap="none" lIns="0" tIns="0" rIns="0" bIns="0" rtlCol="0" anchor="t"/>
          <a:lstStyle/>
          <a:p>
            <a:pPr marL="0" indent="0" algn="l">
              <a:lnSpc>
                <a:spcPts val="2750"/>
              </a:lnSpc>
              <a:buNone/>
            </a:pPr>
            <a:r>
              <a:rPr lang="en-US" sz="2600" dirty="0">
                <a:solidFill>
                  <a:srgbClr val="D6E5EF"/>
                </a:solidFill>
                <a:latin typeface="Roboto Slab" pitchFamily="34" charset="0"/>
                <a:ea typeface="Roboto Slab" pitchFamily="34" charset="-122"/>
                <a:cs typeface="Roboto Slab" pitchFamily="34" charset="-120"/>
              </a:rPr>
              <a:t>Implementación Interactiva</a:t>
            </a:r>
            <a:endParaRPr lang="en-US" sz="2600" dirty="0"/>
          </a:p>
        </p:txBody>
      </p:sp>
      <p:sp>
        <p:nvSpPr>
          <p:cNvPr id="11" name="Text 9"/>
          <p:cNvSpPr/>
          <p:nvPr/>
        </p:nvSpPr>
        <p:spPr>
          <a:xfrm>
            <a:off x="10133273" y="2300287"/>
            <a:ext cx="3742730" cy="1814513"/>
          </a:xfrm>
          <a:prstGeom prst="rect">
            <a:avLst/>
          </a:prstGeom>
          <a:noFill/>
          <a:ln/>
        </p:spPr>
        <p:txBody>
          <a:bodyPr wrap="square" lIns="0" tIns="0" rIns="0" bIns="0" rtlCol="0" anchor="t"/>
          <a:lstStyle/>
          <a:p>
            <a:pPr marL="0" indent="0" algn="just">
              <a:lnSpc>
                <a:spcPts val="2850"/>
              </a:lnSpc>
              <a:buNone/>
            </a:pPr>
            <a:r>
              <a:rPr lang="en-US" sz="2400" dirty="0">
                <a:solidFill>
                  <a:srgbClr val="D6E5EF"/>
                </a:solidFill>
                <a:latin typeface="Roboto" pitchFamily="34" charset="0"/>
                <a:ea typeface="Roboto" pitchFamily="34" charset="-122"/>
                <a:cs typeface="Roboto" pitchFamily="34" charset="-120"/>
              </a:rPr>
              <a:t>Los dispositivos capturan el entorno físico con cámaras y sensores, el software analiza los datos, y los elementos digitales se superponen para una interacción intuitiva.</a:t>
            </a:r>
            <a:endParaRPr lang="en-US" sz="2400" dirty="0"/>
          </a:p>
        </p:txBody>
      </p:sp>
      <p:pic>
        <p:nvPicPr>
          <p:cNvPr id="15" name="Imagen 14" descr="Imagen que contiene animal, tabla, agua, celular&#10;&#10;El contenido generado por IA puede ser incorrecto.">
            <a:extLst>
              <a:ext uri="{FF2B5EF4-FFF2-40B4-BE49-F238E27FC236}">
                <a16:creationId xmlns:a16="http://schemas.microsoft.com/office/drawing/2014/main" id="{2BF423FC-E9EE-CBE7-B184-CB4061498884}"/>
              </a:ext>
            </a:extLst>
          </p:cNvPr>
          <p:cNvPicPr>
            <a:picLocks noChangeAspect="1"/>
          </p:cNvPicPr>
          <p:nvPr/>
        </p:nvPicPr>
        <p:blipFill>
          <a:blip r:embed="rId3">
            <a:extLst>
              <a:ext uri="{837473B0-CC2E-450A-ABE3-18F120FF3D39}">
                <a1611:picAttrSrcUrl xmlns:a1611="http://schemas.microsoft.com/office/drawing/2016/11/main" r:id="rId4"/>
              </a:ext>
            </a:extLst>
          </a:blip>
          <a:srcRect r="20866"/>
          <a:stretch/>
        </p:blipFill>
        <p:spPr>
          <a:xfrm>
            <a:off x="4992825" y="1629097"/>
            <a:ext cx="4349276" cy="27213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68536" y="526852"/>
            <a:ext cx="12390001" cy="596860"/>
          </a:xfrm>
          <a:prstGeom prst="rect">
            <a:avLst/>
          </a:prstGeom>
          <a:noFill/>
          <a:ln/>
        </p:spPr>
        <p:txBody>
          <a:bodyPr wrap="none" lIns="0" tIns="0" rIns="0" bIns="0" rtlCol="0" anchor="t"/>
          <a:lstStyle/>
          <a:p>
            <a:pPr marL="0" indent="0" algn="l">
              <a:lnSpc>
                <a:spcPts val="4700"/>
              </a:lnSpc>
              <a:buNone/>
            </a:pPr>
            <a:r>
              <a:rPr lang="en-US" sz="3750" dirty="0">
                <a:solidFill>
                  <a:srgbClr val="76B9FF"/>
                </a:solidFill>
                <a:latin typeface="Roboto Slab" pitchFamily="34" charset="0"/>
                <a:ea typeface="Roboto Slab" pitchFamily="34" charset="-122"/>
                <a:cs typeface="Roboto Slab" pitchFamily="34" charset="-120"/>
              </a:rPr>
              <a:t>Comparación de Frameworks Multiplataforma para AR</a:t>
            </a:r>
            <a:endParaRPr lang="en-US" sz="3750" dirty="0"/>
          </a:p>
        </p:txBody>
      </p:sp>
      <p:sp>
        <p:nvSpPr>
          <p:cNvPr id="3" name="Shape 1"/>
          <p:cNvSpPr/>
          <p:nvPr/>
        </p:nvSpPr>
        <p:spPr>
          <a:xfrm>
            <a:off x="883325" y="1505664"/>
            <a:ext cx="22860" cy="6196965"/>
          </a:xfrm>
          <a:prstGeom prst="roundRect">
            <a:avLst>
              <a:gd name="adj" fmla="val 125344"/>
            </a:avLst>
          </a:prstGeom>
          <a:solidFill>
            <a:srgbClr val="585F6B"/>
          </a:solidFill>
          <a:ln/>
        </p:spPr>
        <p:txBody>
          <a:bodyPr/>
          <a:lstStyle/>
          <a:p>
            <a:endParaRPr lang="es-SV"/>
          </a:p>
        </p:txBody>
      </p:sp>
      <p:sp>
        <p:nvSpPr>
          <p:cNvPr id="4" name="Shape 2"/>
          <p:cNvSpPr/>
          <p:nvPr/>
        </p:nvSpPr>
        <p:spPr>
          <a:xfrm>
            <a:off x="1075313" y="1923812"/>
            <a:ext cx="573048" cy="22860"/>
          </a:xfrm>
          <a:prstGeom prst="roundRect">
            <a:avLst>
              <a:gd name="adj" fmla="val 125344"/>
            </a:avLst>
          </a:prstGeom>
          <a:solidFill>
            <a:srgbClr val="585F6B"/>
          </a:solidFill>
          <a:ln/>
        </p:spPr>
        <p:txBody>
          <a:bodyPr/>
          <a:lstStyle/>
          <a:p>
            <a:endParaRPr lang="es-SV"/>
          </a:p>
        </p:txBody>
      </p:sp>
      <p:sp>
        <p:nvSpPr>
          <p:cNvPr id="5" name="Shape 3"/>
          <p:cNvSpPr/>
          <p:nvPr/>
        </p:nvSpPr>
        <p:spPr>
          <a:xfrm>
            <a:off x="668476" y="1720453"/>
            <a:ext cx="429697" cy="429697"/>
          </a:xfrm>
          <a:prstGeom prst="roundRect">
            <a:avLst>
              <a:gd name="adj" fmla="val 6668"/>
            </a:avLst>
          </a:prstGeom>
          <a:solidFill>
            <a:srgbClr val="3F4652"/>
          </a:solidFill>
          <a:ln/>
        </p:spPr>
        <p:txBody>
          <a:bodyPr/>
          <a:lstStyle/>
          <a:p>
            <a:endParaRPr lang="es-SV"/>
          </a:p>
        </p:txBody>
      </p:sp>
      <p:sp>
        <p:nvSpPr>
          <p:cNvPr id="6" name="Text 4"/>
          <p:cNvSpPr/>
          <p:nvPr/>
        </p:nvSpPr>
        <p:spPr>
          <a:xfrm>
            <a:off x="740033" y="1756172"/>
            <a:ext cx="286464" cy="358140"/>
          </a:xfrm>
          <a:prstGeom prst="rect">
            <a:avLst/>
          </a:prstGeom>
          <a:noFill/>
          <a:ln/>
        </p:spPr>
        <p:txBody>
          <a:bodyPr wrap="none" lIns="0" tIns="0" rIns="0" bIns="0" rtlCol="0" anchor="t"/>
          <a:lstStyle/>
          <a:p>
            <a:pPr marL="0" indent="0" algn="ctr">
              <a:lnSpc>
                <a:spcPts val="2250"/>
              </a:lnSpc>
              <a:buNone/>
            </a:pPr>
            <a:r>
              <a:rPr lang="en-US" sz="2250" dirty="0">
                <a:solidFill>
                  <a:srgbClr val="D6E5EF"/>
                </a:solidFill>
                <a:latin typeface="Roboto Slab" pitchFamily="34" charset="0"/>
                <a:ea typeface="Roboto Slab" pitchFamily="34" charset="-122"/>
                <a:cs typeface="Roboto Slab" pitchFamily="34" charset="-120"/>
              </a:rPr>
              <a:t>1</a:t>
            </a:r>
            <a:endParaRPr lang="en-US" sz="2250" dirty="0"/>
          </a:p>
        </p:txBody>
      </p:sp>
      <p:sp>
        <p:nvSpPr>
          <p:cNvPr id="7" name="Text 5"/>
          <p:cNvSpPr/>
          <p:nvPr/>
        </p:nvSpPr>
        <p:spPr>
          <a:xfrm>
            <a:off x="1838444" y="1696641"/>
            <a:ext cx="2387798" cy="298490"/>
          </a:xfrm>
          <a:prstGeom prst="rect">
            <a:avLst/>
          </a:prstGeom>
          <a:noFill/>
          <a:ln/>
        </p:spPr>
        <p:txBody>
          <a:bodyPr wrap="none" lIns="0" tIns="0" rIns="0" bIns="0" rtlCol="0" anchor="t"/>
          <a:lstStyle/>
          <a:p>
            <a:pPr marL="0" indent="0" algn="l">
              <a:lnSpc>
                <a:spcPts val="2350"/>
              </a:lnSpc>
              <a:buNone/>
            </a:pPr>
            <a:r>
              <a:rPr lang="en-US" sz="2000" dirty="0">
                <a:solidFill>
                  <a:srgbClr val="D6E5EF"/>
                </a:solidFill>
                <a:latin typeface="Roboto Slab" pitchFamily="34" charset="0"/>
                <a:ea typeface="Roboto Slab" pitchFamily="34" charset="-122"/>
                <a:cs typeface="Roboto Slab" pitchFamily="34" charset="-120"/>
              </a:rPr>
              <a:t>ARCore (Google</a:t>
            </a:r>
            <a:r>
              <a:rPr lang="en-US" sz="1850" dirty="0">
                <a:solidFill>
                  <a:srgbClr val="D6E5EF"/>
                </a:solidFill>
                <a:latin typeface="Roboto Slab" pitchFamily="34" charset="0"/>
                <a:ea typeface="Roboto Slab" pitchFamily="34" charset="-122"/>
                <a:cs typeface="Roboto Slab" pitchFamily="34" charset="-120"/>
              </a:rPr>
              <a:t>)</a:t>
            </a:r>
            <a:endParaRPr lang="en-US" sz="1850" dirty="0"/>
          </a:p>
        </p:txBody>
      </p:sp>
      <p:sp>
        <p:nvSpPr>
          <p:cNvPr id="8" name="Text 6"/>
          <p:cNvSpPr/>
          <p:nvPr/>
        </p:nvSpPr>
        <p:spPr>
          <a:xfrm>
            <a:off x="1838444" y="2109668"/>
            <a:ext cx="12123420" cy="611029"/>
          </a:xfrm>
          <a:prstGeom prst="rect">
            <a:avLst/>
          </a:prstGeom>
          <a:noFill/>
          <a:ln/>
        </p:spPr>
        <p:txBody>
          <a:bodyPr wrap="square" lIns="0" tIns="0" rIns="0" bIns="0" rtlCol="0" anchor="t"/>
          <a:lstStyle/>
          <a:p>
            <a:pPr marL="0" indent="0" algn="l">
              <a:lnSpc>
                <a:spcPts val="2400"/>
              </a:lnSpc>
              <a:buNone/>
            </a:pPr>
            <a:r>
              <a:rPr lang="en-US" dirty="0">
                <a:solidFill>
                  <a:srgbClr val="D6E5EF"/>
                </a:solidFill>
                <a:latin typeface="Roboto" pitchFamily="34" charset="0"/>
                <a:ea typeface="Roboto" pitchFamily="34" charset="-122"/>
                <a:cs typeface="Roboto" pitchFamily="34" charset="-120"/>
              </a:rPr>
              <a:t>Funciona en Android, detecta superficies y ajusta la luz ambiental. Se integra con Unity y Unreal Engine, pero solo está disponible en dispositivos Android compatibles.</a:t>
            </a:r>
            <a:endParaRPr lang="en-US" dirty="0"/>
          </a:p>
        </p:txBody>
      </p:sp>
      <p:sp>
        <p:nvSpPr>
          <p:cNvPr id="9" name="Shape 7"/>
          <p:cNvSpPr/>
          <p:nvPr/>
        </p:nvSpPr>
        <p:spPr>
          <a:xfrm>
            <a:off x="1075313" y="3520797"/>
            <a:ext cx="573048" cy="22860"/>
          </a:xfrm>
          <a:prstGeom prst="roundRect">
            <a:avLst>
              <a:gd name="adj" fmla="val 125344"/>
            </a:avLst>
          </a:prstGeom>
          <a:solidFill>
            <a:srgbClr val="585F6B"/>
          </a:solidFill>
          <a:ln/>
        </p:spPr>
        <p:txBody>
          <a:bodyPr/>
          <a:lstStyle/>
          <a:p>
            <a:endParaRPr lang="es-SV"/>
          </a:p>
        </p:txBody>
      </p:sp>
      <p:sp>
        <p:nvSpPr>
          <p:cNvPr id="10" name="Shape 8"/>
          <p:cNvSpPr/>
          <p:nvPr/>
        </p:nvSpPr>
        <p:spPr>
          <a:xfrm>
            <a:off x="668476" y="3317438"/>
            <a:ext cx="429697" cy="429697"/>
          </a:xfrm>
          <a:prstGeom prst="roundRect">
            <a:avLst>
              <a:gd name="adj" fmla="val 6668"/>
            </a:avLst>
          </a:prstGeom>
          <a:solidFill>
            <a:srgbClr val="3F4652"/>
          </a:solidFill>
          <a:ln/>
        </p:spPr>
        <p:txBody>
          <a:bodyPr/>
          <a:lstStyle/>
          <a:p>
            <a:endParaRPr lang="es-SV"/>
          </a:p>
        </p:txBody>
      </p:sp>
      <p:sp>
        <p:nvSpPr>
          <p:cNvPr id="11" name="Text 9"/>
          <p:cNvSpPr/>
          <p:nvPr/>
        </p:nvSpPr>
        <p:spPr>
          <a:xfrm>
            <a:off x="740033" y="3353157"/>
            <a:ext cx="286464" cy="358140"/>
          </a:xfrm>
          <a:prstGeom prst="rect">
            <a:avLst/>
          </a:prstGeom>
          <a:noFill/>
          <a:ln/>
        </p:spPr>
        <p:txBody>
          <a:bodyPr wrap="none" lIns="0" tIns="0" rIns="0" bIns="0" rtlCol="0" anchor="t"/>
          <a:lstStyle/>
          <a:p>
            <a:pPr marL="0" indent="0" algn="ctr">
              <a:lnSpc>
                <a:spcPts val="2250"/>
              </a:lnSpc>
              <a:buNone/>
            </a:pPr>
            <a:r>
              <a:rPr lang="en-US" sz="2250" dirty="0">
                <a:solidFill>
                  <a:srgbClr val="D6E5EF"/>
                </a:solidFill>
                <a:latin typeface="Roboto Slab" pitchFamily="34" charset="0"/>
                <a:ea typeface="Roboto Slab" pitchFamily="34" charset="-122"/>
                <a:cs typeface="Roboto Slab" pitchFamily="34" charset="-120"/>
              </a:rPr>
              <a:t>2</a:t>
            </a:r>
            <a:endParaRPr lang="en-US" sz="2250" dirty="0"/>
          </a:p>
        </p:txBody>
      </p:sp>
      <p:sp>
        <p:nvSpPr>
          <p:cNvPr id="12" name="Text 10"/>
          <p:cNvSpPr/>
          <p:nvPr/>
        </p:nvSpPr>
        <p:spPr>
          <a:xfrm>
            <a:off x="1838444" y="3293626"/>
            <a:ext cx="2387798" cy="298490"/>
          </a:xfrm>
          <a:prstGeom prst="rect">
            <a:avLst/>
          </a:prstGeom>
          <a:noFill/>
          <a:ln/>
        </p:spPr>
        <p:txBody>
          <a:bodyPr wrap="none" lIns="0" tIns="0" rIns="0" bIns="0" rtlCol="0" anchor="t"/>
          <a:lstStyle/>
          <a:p>
            <a:pPr marL="0" indent="0" algn="l">
              <a:lnSpc>
                <a:spcPts val="2350"/>
              </a:lnSpc>
              <a:buNone/>
            </a:pPr>
            <a:r>
              <a:rPr lang="en-US" sz="2000" dirty="0">
                <a:solidFill>
                  <a:srgbClr val="D6E5EF"/>
                </a:solidFill>
                <a:latin typeface="Roboto Slab" pitchFamily="34" charset="0"/>
                <a:ea typeface="Roboto Slab" pitchFamily="34" charset="-122"/>
                <a:cs typeface="Roboto Slab" pitchFamily="34" charset="-120"/>
              </a:rPr>
              <a:t>ARKit (Apple)</a:t>
            </a:r>
            <a:endParaRPr lang="en-US" sz="2000" dirty="0"/>
          </a:p>
        </p:txBody>
      </p:sp>
      <p:sp>
        <p:nvSpPr>
          <p:cNvPr id="13" name="Text 11"/>
          <p:cNvSpPr/>
          <p:nvPr/>
        </p:nvSpPr>
        <p:spPr>
          <a:xfrm>
            <a:off x="1838444" y="3706654"/>
            <a:ext cx="12123420" cy="611029"/>
          </a:xfrm>
          <a:prstGeom prst="rect">
            <a:avLst/>
          </a:prstGeom>
          <a:noFill/>
          <a:ln/>
        </p:spPr>
        <p:txBody>
          <a:bodyPr wrap="square" lIns="0" tIns="0" rIns="0" bIns="0" rtlCol="0" anchor="t"/>
          <a:lstStyle/>
          <a:p>
            <a:pPr marL="0" indent="0" algn="l">
              <a:lnSpc>
                <a:spcPts val="2400"/>
              </a:lnSpc>
              <a:buNone/>
            </a:pPr>
            <a:r>
              <a:rPr lang="en-US" dirty="0">
                <a:solidFill>
                  <a:srgbClr val="D6E5EF"/>
                </a:solidFill>
                <a:latin typeface="Roboto" pitchFamily="34" charset="0"/>
                <a:ea typeface="Roboto" pitchFamily="34" charset="-122"/>
                <a:cs typeface="Roboto" pitchFamily="34" charset="-120"/>
              </a:rPr>
              <a:t>Diseñado para iOS, ofrece seguimiento facial y detección de objetos en 3D. Optimizado para dispositivos Apple, garantiza precisión y estabilidad, pero solo es compatible con iOS.</a:t>
            </a:r>
            <a:endParaRPr lang="en-US" dirty="0"/>
          </a:p>
        </p:txBody>
      </p:sp>
      <p:sp>
        <p:nvSpPr>
          <p:cNvPr id="14" name="Shape 12"/>
          <p:cNvSpPr/>
          <p:nvPr/>
        </p:nvSpPr>
        <p:spPr>
          <a:xfrm>
            <a:off x="1075313" y="5117783"/>
            <a:ext cx="573048" cy="22860"/>
          </a:xfrm>
          <a:prstGeom prst="roundRect">
            <a:avLst>
              <a:gd name="adj" fmla="val 125344"/>
            </a:avLst>
          </a:prstGeom>
          <a:solidFill>
            <a:srgbClr val="585F6B"/>
          </a:solidFill>
          <a:ln/>
        </p:spPr>
        <p:txBody>
          <a:bodyPr/>
          <a:lstStyle/>
          <a:p>
            <a:endParaRPr lang="es-SV"/>
          </a:p>
        </p:txBody>
      </p:sp>
      <p:sp>
        <p:nvSpPr>
          <p:cNvPr id="15" name="Shape 13"/>
          <p:cNvSpPr/>
          <p:nvPr/>
        </p:nvSpPr>
        <p:spPr>
          <a:xfrm>
            <a:off x="668476" y="4914424"/>
            <a:ext cx="429697" cy="429697"/>
          </a:xfrm>
          <a:prstGeom prst="roundRect">
            <a:avLst>
              <a:gd name="adj" fmla="val 6668"/>
            </a:avLst>
          </a:prstGeom>
          <a:solidFill>
            <a:srgbClr val="3F4652"/>
          </a:solidFill>
          <a:ln/>
        </p:spPr>
        <p:txBody>
          <a:bodyPr/>
          <a:lstStyle/>
          <a:p>
            <a:endParaRPr lang="es-SV"/>
          </a:p>
        </p:txBody>
      </p:sp>
      <p:sp>
        <p:nvSpPr>
          <p:cNvPr id="16" name="Text 14"/>
          <p:cNvSpPr/>
          <p:nvPr/>
        </p:nvSpPr>
        <p:spPr>
          <a:xfrm>
            <a:off x="740033" y="4950143"/>
            <a:ext cx="286464" cy="358140"/>
          </a:xfrm>
          <a:prstGeom prst="rect">
            <a:avLst/>
          </a:prstGeom>
          <a:noFill/>
          <a:ln/>
        </p:spPr>
        <p:txBody>
          <a:bodyPr wrap="none" lIns="0" tIns="0" rIns="0" bIns="0" rtlCol="0" anchor="t"/>
          <a:lstStyle/>
          <a:p>
            <a:pPr marL="0" indent="0" algn="ctr">
              <a:lnSpc>
                <a:spcPts val="2250"/>
              </a:lnSpc>
              <a:buNone/>
            </a:pPr>
            <a:r>
              <a:rPr lang="en-US" sz="2250" dirty="0">
                <a:solidFill>
                  <a:srgbClr val="D6E5EF"/>
                </a:solidFill>
                <a:latin typeface="Roboto Slab" pitchFamily="34" charset="0"/>
                <a:ea typeface="Roboto Slab" pitchFamily="34" charset="-122"/>
                <a:cs typeface="Roboto Slab" pitchFamily="34" charset="-120"/>
              </a:rPr>
              <a:t>3</a:t>
            </a:r>
            <a:endParaRPr lang="en-US" sz="2250" dirty="0"/>
          </a:p>
        </p:txBody>
      </p:sp>
      <p:sp>
        <p:nvSpPr>
          <p:cNvPr id="17" name="Text 15"/>
          <p:cNvSpPr/>
          <p:nvPr/>
        </p:nvSpPr>
        <p:spPr>
          <a:xfrm>
            <a:off x="1838444" y="4890611"/>
            <a:ext cx="2387798" cy="298490"/>
          </a:xfrm>
          <a:prstGeom prst="rect">
            <a:avLst/>
          </a:prstGeom>
          <a:noFill/>
          <a:ln/>
        </p:spPr>
        <p:txBody>
          <a:bodyPr wrap="none" lIns="0" tIns="0" rIns="0" bIns="0" rtlCol="0" anchor="t"/>
          <a:lstStyle/>
          <a:p>
            <a:pPr marL="0" indent="0" algn="l">
              <a:lnSpc>
                <a:spcPts val="2350"/>
              </a:lnSpc>
              <a:buNone/>
            </a:pPr>
            <a:r>
              <a:rPr lang="en-US" sz="2000" dirty="0">
                <a:solidFill>
                  <a:srgbClr val="D6E5EF"/>
                </a:solidFill>
                <a:latin typeface="Roboto Slab" pitchFamily="34" charset="0"/>
                <a:ea typeface="Roboto Slab" pitchFamily="34" charset="-122"/>
                <a:cs typeface="Roboto Slab" pitchFamily="34" charset="-120"/>
              </a:rPr>
              <a:t>Vuforia</a:t>
            </a:r>
            <a:endParaRPr lang="en-US" sz="2000" dirty="0"/>
          </a:p>
        </p:txBody>
      </p:sp>
      <p:sp>
        <p:nvSpPr>
          <p:cNvPr id="18" name="Text 16"/>
          <p:cNvSpPr/>
          <p:nvPr/>
        </p:nvSpPr>
        <p:spPr>
          <a:xfrm>
            <a:off x="1838444" y="5303639"/>
            <a:ext cx="12123420" cy="611029"/>
          </a:xfrm>
          <a:prstGeom prst="rect">
            <a:avLst/>
          </a:prstGeom>
          <a:noFill/>
          <a:ln/>
        </p:spPr>
        <p:txBody>
          <a:bodyPr wrap="square" lIns="0" tIns="0" rIns="0" bIns="0" rtlCol="0" anchor="t"/>
          <a:lstStyle/>
          <a:p>
            <a:pPr marL="0" indent="0" algn="l">
              <a:lnSpc>
                <a:spcPts val="2400"/>
              </a:lnSpc>
              <a:buNone/>
            </a:pPr>
            <a:r>
              <a:rPr lang="en-US" dirty="0">
                <a:solidFill>
                  <a:srgbClr val="D6E5EF"/>
                </a:solidFill>
                <a:latin typeface="Roboto" pitchFamily="34" charset="0"/>
                <a:ea typeface="Roboto" pitchFamily="34" charset="-122"/>
                <a:cs typeface="Roboto" pitchFamily="34" charset="-120"/>
              </a:rPr>
              <a:t>Versátil, funciona en Android, iOS y gafas inteligentes. Permite el reconocimiento de imágenes y objetos, y es compatible con Unity. Algunas funciones avanzadas requieren licencia.</a:t>
            </a:r>
            <a:endParaRPr lang="en-US" dirty="0"/>
          </a:p>
        </p:txBody>
      </p:sp>
      <p:sp>
        <p:nvSpPr>
          <p:cNvPr id="19" name="Shape 17"/>
          <p:cNvSpPr/>
          <p:nvPr/>
        </p:nvSpPr>
        <p:spPr>
          <a:xfrm>
            <a:off x="1075313" y="6714768"/>
            <a:ext cx="573048" cy="22860"/>
          </a:xfrm>
          <a:prstGeom prst="roundRect">
            <a:avLst>
              <a:gd name="adj" fmla="val 125344"/>
            </a:avLst>
          </a:prstGeom>
          <a:solidFill>
            <a:srgbClr val="585F6B"/>
          </a:solidFill>
          <a:ln/>
        </p:spPr>
        <p:txBody>
          <a:bodyPr/>
          <a:lstStyle/>
          <a:p>
            <a:endParaRPr lang="es-SV"/>
          </a:p>
        </p:txBody>
      </p:sp>
      <p:sp>
        <p:nvSpPr>
          <p:cNvPr id="20" name="Shape 18"/>
          <p:cNvSpPr/>
          <p:nvPr/>
        </p:nvSpPr>
        <p:spPr>
          <a:xfrm>
            <a:off x="668476" y="6511409"/>
            <a:ext cx="429697" cy="429697"/>
          </a:xfrm>
          <a:prstGeom prst="roundRect">
            <a:avLst>
              <a:gd name="adj" fmla="val 6668"/>
            </a:avLst>
          </a:prstGeom>
          <a:solidFill>
            <a:srgbClr val="3F4652"/>
          </a:solidFill>
          <a:ln/>
        </p:spPr>
        <p:txBody>
          <a:bodyPr/>
          <a:lstStyle/>
          <a:p>
            <a:endParaRPr lang="es-SV"/>
          </a:p>
        </p:txBody>
      </p:sp>
      <p:sp>
        <p:nvSpPr>
          <p:cNvPr id="21" name="Text 19"/>
          <p:cNvSpPr/>
          <p:nvPr/>
        </p:nvSpPr>
        <p:spPr>
          <a:xfrm>
            <a:off x="740033" y="6547128"/>
            <a:ext cx="286464" cy="358140"/>
          </a:xfrm>
          <a:prstGeom prst="rect">
            <a:avLst/>
          </a:prstGeom>
          <a:noFill/>
          <a:ln/>
        </p:spPr>
        <p:txBody>
          <a:bodyPr wrap="none" lIns="0" tIns="0" rIns="0" bIns="0" rtlCol="0" anchor="t"/>
          <a:lstStyle/>
          <a:p>
            <a:pPr marL="0" indent="0" algn="ctr">
              <a:lnSpc>
                <a:spcPts val="2250"/>
              </a:lnSpc>
              <a:buNone/>
            </a:pPr>
            <a:r>
              <a:rPr lang="en-US" sz="2250" dirty="0">
                <a:solidFill>
                  <a:srgbClr val="D6E5EF"/>
                </a:solidFill>
                <a:latin typeface="Roboto Slab" pitchFamily="34" charset="0"/>
                <a:ea typeface="Roboto Slab" pitchFamily="34" charset="-122"/>
                <a:cs typeface="Roboto Slab" pitchFamily="34" charset="-120"/>
              </a:rPr>
              <a:t>4</a:t>
            </a:r>
            <a:endParaRPr lang="en-US" sz="2250" dirty="0"/>
          </a:p>
        </p:txBody>
      </p:sp>
      <p:sp>
        <p:nvSpPr>
          <p:cNvPr id="22" name="Text 20"/>
          <p:cNvSpPr/>
          <p:nvPr/>
        </p:nvSpPr>
        <p:spPr>
          <a:xfrm>
            <a:off x="1838444" y="6487597"/>
            <a:ext cx="2387798" cy="298490"/>
          </a:xfrm>
          <a:prstGeom prst="rect">
            <a:avLst/>
          </a:prstGeom>
          <a:noFill/>
          <a:ln/>
        </p:spPr>
        <p:txBody>
          <a:bodyPr wrap="none" lIns="0" tIns="0" rIns="0" bIns="0" rtlCol="0" anchor="t"/>
          <a:lstStyle/>
          <a:p>
            <a:pPr marL="0" indent="0" algn="l">
              <a:lnSpc>
                <a:spcPts val="2350"/>
              </a:lnSpc>
              <a:buNone/>
            </a:pPr>
            <a:r>
              <a:rPr lang="en-US" sz="2000" dirty="0">
                <a:solidFill>
                  <a:srgbClr val="D6E5EF"/>
                </a:solidFill>
                <a:latin typeface="Roboto Slab" pitchFamily="34" charset="0"/>
                <a:ea typeface="Roboto Slab" pitchFamily="34" charset="-122"/>
                <a:cs typeface="Roboto Slab" pitchFamily="34" charset="-120"/>
              </a:rPr>
              <a:t>WebXR</a:t>
            </a:r>
            <a:endParaRPr lang="en-US" sz="1850" dirty="0"/>
          </a:p>
        </p:txBody>
      </p:sp>
      <p:sp>
        <p:nvSpPr>
          <p:cNvPr id="23" name="Text 21"/>
          <p:cNvSpPr/>
          <p:nvPr/>
        </p:nvSpPr>
        <p:spPr>
          <a:xfrm>
            <a:off x="1838444" y="6900624"/>
            <a:ext cx="12123420" cy="611029"/>
          </a:xfrm>
          <a:prstGeom prst="rect">
            <a:avLst/>
          </a:prstGeom>
          <a:noFill/>
          <a:ln/>
        </p:spPr>
        <p:txBody>
          <a:bodyPr wrap="square" lIns="0" tIns="0" rIns="0" bIns="0" rtlCol="0" anchor="t"/>
          <a:lstStyle/>
          <a:p>
            <a:pPr marL="0" indent="0" algn="l">
              <a:lnSpc>
                <a:spcPts val="2400"/>
              </a:lnSpc>
              <a:buNone/>
            </a:pPr>
            <a:r>
              <a:rPr lang="en-US" dirty="0">
                <a:solidFill>
                  <a:srgbClr val="D6E5EF"/>
                </a:solidFill>
                <a:latin typeface="Roboto" pitchFamily="34" charset="0"/>
                <a:ea typeface="Roboto" pitchFamily="34" charset="-122"/>
                <a:cs typeface="Roboto" pitchFamily="34" charset="-120"/>
              </a:rPr>
              <a:t>Funciona en navegadores web, permitiendo experiencias AR sin necesidad de aplicaciones nativas. Su rendimiento depende de la compatibilidad del navegador y del hardware.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18661" y="565071"/>
            <a:ext cx="11654314" cy="641747"/>
          </a:xfrm>
          <a:prstGeom prst="rect">
            <a:avLst/>
          </a:prstGeom>
          <a:noFill/>
          <a:ln/>
        </p:spPr>
        <p:txBody>
          <a:bodyPr wrap="none" lIns="0" tIns="0" rIns="0" bIns="0" rtlCol="0" anchor="t"/>
          <a:lstStyle/>
          <a:p>
            <a:pPr marL="0" indent="0" algn="l">
              <a:lnSpc>
                <a:spcPts val="5050"/>
              </a:lnSpc>
              <a:buNone/>
            </a:pPr>
            <a:r>
              <a:rPr lang="en-US" sz="4000" dirty="0">
                <a:solidFill>
                  <a:srgbClr val="76B9FF"/>
                </a:solidFill>
                <a:latin typeface="Roboto Slab" pitchFamily="34" charset="0"/>
                <a:ea typeface="Roboto Slab" pitchFamily="34" charset="-122"/>
                <a:cs typeface="Roboto Slab" pitchFamily="34" charset="-120"/>
              </a:rPr>
              <a:t>Implementación de AR en React Native y Flutter</a:t>
            </a:r>
            <a:endParaRPr lang="en-US" sz="4000" dirty="0"/>
          </a:p>
        </p:txBody>
      </p:sp>
      <p:pic>
        <p:nvPicPr>
          <p:cNvPr id="3" name="Image 0" descr="preencoded.png"/>
          <p:cNvPicPr>
            <a:picLocks noChangeAspect="1"/>
          </p:cNvPicPr>
          <p:nvPr/>
        </p:nvPicPr>
        <p:blipFill>
          <a:blip r:embed="rId3"/>
          <a:stretch>
            <a:fillRect/>
          </a:stretch>
        </p:blipFill>
        <p:spPr>
          <a:xfrm>
            <a:off x="718661" y="1617464"/>
            <a:ext cx="1026676" cy="1511737"/>
          </a:xfrm>
          <a:prstGeom prst="rect">
            <a:avLst/>
          </a:prstGeom>
        </p:spPr>
      </p:pic>
      <p:sp>
        <p:nvSpPr>
          <p:cNvPr id="4" name="Text 1"/>
          <p:cNvSpPr/>
          <p:nvPr/>
        </p:nvSpPr>
        <p:spPr>
          <a:xfrm>
            <a:off x="2053233" y="1822728"/>
            <a:ext cx="2566749" cy="320873"/>
          </a:xfrm>
          <a:prstGeom prst="rect">
            <a:avLst/>
          </a:prstGeom>
          <a:noFill/>
          <a:ln/>
        </p:spPr>
        <p:txBody>
          <a:bodyPr wrap="none" lIns="0" tIns="0" rIns="0" bIns="0" rtlCol="0" anchor="t"/>
          <a:lstStyle/>
          <a:p>
            <a:pPr marL="0" indent="0" algn="l">
              <a:lnSpc>
                <a:spcPts val="2500"/>
              </a:lnSpc>
              <a:buNone/>
            </a:pPr>
            <a:r>
              <a:rPr lang="en-US" sz="2000" dirty="0">
                <a:solidFill>
                  <a:srgbClr val="D6E5EF"/>
                </a:solidFill>
                <a:latin typeface="Roboto Slab" pitchFamily="34" charset="0"/>
                <a:ea typeface="Roboto Slab" pitchFamily="34" charset="-122"/>
                <a:cs typeface="Roboto Slab" pitchFamily="34" charset="-120"/>
              </a:rPr>
              <a:t>React Native</a:t>
            </a:r>
            <a:endParaRPr lang="en-US" sz="2000" dirty="0"/>
          </a:p>
        </p:txBody>
      </p:sp>
      <p:sp>
        <p:nvSpPr>
          <p:cNvPr id="5" name="Text 2"/>
          <p:cNvSpPr/>
          <p:nvPr/>
        </p:nvSpPr>
        <p:spPr>
          <a:xfrm>
            <a:off x="2053233" y="2266712"/>
            <a:ext cx="11858506" cy="657225"/>
          </a:xfrm>
          <a:prstGeom prst="rect">
            <a:avLst/>
          </a:prstGeom>
          <a:noFill/>
          <a:ln/>
        </p:spPr>
        <p:txBody>
          <a:bodyPr wrap="square" lIns="0" tIns="0" rIns="0" bIns="0" rtlCol="0" anchor="t"/>
          <a:lstStyle/>
          <a:p>
            <a:pPr marL="0" indent="0" algn="l">
              <a:lnSpc>
                <a:spcPts val="2550"/>
              </a:lnSpc>
              <a:buNone/>
            </a:pPr>
            <a:r>
              <a:rPr lang="en-US" dirty="0">
                <a:solidFill>
                  <a:srgbClr val="D6E5EF"/>
                </a:solidFill>
                <a:latin typeface="Roboto" pitchFamily="34" charset="0"/>
                <a:ea typeface="Roboto" pitchFamily="34" charset="-122"/>
                <a:cs typeface="Roboto" pitchFamily="34" charset="-120"/>
              </a:rPr>
              <a:t>Utiliza bibliotecas como react-native-arkit y ViroReact para integrar AR en aplicaciones móviles, permitiendo el desarrollo de experiencias AR en dispositivos iOS y Android.</a:t>
            </a:r>
            <a:endParaRPr lang="en-US" dirty="0"/>
          </a:p>
        </p:txBody>
      </p:sp>
      <p:pic>
        <p:nvPicPr>
          <p:cNvPr id="6" name="Image 1" descr="preencoded.png"/>
          <p:cNvPicPr>
            <a:picLocks noChangeAspect="1"/>
          </p:cNvPicPr>
          <p:nvPr/>
        </p:nvPicPr>
        <p:blipFill>
          <a:blip r:embed="rId4"/>
          <a:stretch>
            <a:fillRect/>
          </a:stretch>
        </p:blipFill>
        <p:spPr>
          <a:xfrm>
            <a:off x="718661" y="3129201"/>
            <a:ext cx="1026676" cy="1511737"/>
          </a:xfrm>
          <a:prstGeom prst="rect">
            <a:avLst/>
          </a:prstGeom>
        </p:spPr>
      </p:pic>
      <p:sp>
        <p:nvSpPr>
          <p:cNvPr id="7" name="Text 3"/>
          <p:cNvSpPr/>
          <p:nvPr/>
        </p:nvSpPr>
        <p:spPr>
          <a:xfrm>
            <a:off x="2053233" y="3334464"/>
            <a:ext cx="2566749" cy="320873"/>
          </a:xfrm>
          <a:prstGeom prst="rect">
            <a:avLst/>
          </a:prstGeom>
          <a:noFill/>
          <a:ln/>
        </p:spPr>
        <p:txBody>
          <a:bodyPr wrap="none" lIns="0" tIns="0" rIns="0" bIns="0" rtlCol="0" anchor="t"/>
          <a:lstStyle/>
          <a:p>
            <a:pPr marL="0" indent="0" algn="l">
              <a:lnSpc>
                <a:spcPts val="2500"/>
              </a:lnSpc>
              <a:buNone/>
            </a:pPr>
            <a:r>
              <a:rPr lang="en-US" sz="2000" dirty="0">
                <a:solidFill>
                  <a:srgbClr val="D6E5EF"/>
                </a:solidFill>
                <a:latin typeface="Roboto Slab" pitchFamily="34" charset="0"/>
                <a:ea typeface="Roboto Slab" pitchFamily="34" charset="-122"/>
                <a:cs typeface="Roboto Slab" pitchFamily="34" charset="-120"/>
              </a:rPr>
              <a:t>Flutter</a:t>
            </a:r>
            <a:endParaRPr lang="en-US" sz="2000" dirty="0"/>
          </a:p>
        </p:txBody>
      </p:sp>
      <p:sp>
        <p:nvSpPr>
          <p:cNvPr id="8" name="Text 4"/>
          <p:cNvSpPr/>
          <p:nvPr/>
        </p:nvSpPr>
        <p:spPr>
          <a:xfrm>
            <a:off x="2053233" y="3778448"/>
            <a:ext cx="11858506" cy="657225"/>
          </a:xfrm>
          <a:prstGeom prst="rect">
            <a:avLst/>
          </a:prstGeom>
          <a:noFill/>
          <a:ln/>
        </p:spPr>
        <p:txBody>
          <a:bodyPr wrap="square" lIns="0" tIns="0" rIns="0" bIns="0" rtlCol="0" anchor="t"/>
          <a:lstStyle/>
          <a:p>
            <a:pPr marL="0" indent="0" algn="l">
              <a:lnSpc>
                <a:spcPts val="2550"/>
              </a:lnSpc>
              <a:buNone/>
            </a:pPr>
            <a:r>
              <a:rPr lang="en-US" dirty="0">
                <a:solidFill>
                  <a:srgbClr val="D6E5EF"/>
                </a:solidFill>
                <a:latin typeface="Roboto" pitchFamily="34" charset="0"/>
                <a:ea typeface="Roboto" pitchFamily="34" charset="-122"/>
                <a:cs typeface="Roboto" pitchFamily="34" charset="-120"/>
              </a:rPr>
              <a:t>El plugin ar_flutter_plugin unifica ARCore y ARKit, proporcionando una solución multiplataforma que mantiene un rendimiento comparable a los frameworks nativos.</a:t>
            </a:r>
            <a:endParaRPr lang="en-US" dirty="0"/>
          </a:p>
        </p:txBody>
      </p:sp>
      <p:pic>
        <p:nvPicPr>
          <p:cNvPr id="9" name="Image 2" descr="preencoded.png"/>
          <p:cNvPicPr>
            <a:picLocks noChangeAspect="1"/>
          </p:cNvPicPr>
          <p:nvPr/>
        </p:nvPicPr>
        <p:blipFill>
          <a:blip r:embed="rId5"/>
          <a:stretch>
            <a:fillRect/>
          </a:stretch>
        </p:blipFill>
        <p:spPr>
          <a:xfrm>
            <a:off x="718661" y="4640937"/>
            <a:ext cx="1026676" cy="1511737"/>
          </a:xfrm>
          <a:prstGeom prst="rect">
            <a:avLst/>
          </a:prstGeom>
        </p:spPr>
      </p:pic>
      <p:sp>
        <p:nvSpPr>
          <p:cNvPr id="10" name="Text 5"/>
          <p:cNvSpPr/>
          <p:nvPr/>
        </p:nvSpPr>
        <p:spPr>
          <a:xfrm>
            <a:off x="2053233" y="4846201"/>
            <a:ext cx="2566749" cy="320873"/>
          </a:xfrm>
          <a:prstGeom prst="rect">
            <a:avLst/>
          </a:prstGeom>
          <a:noFill/>
          <a:ln/>
        </p:spPr>
        <p:txBody>
          <a:bodyPr wrap="none" lIns="0" tIns="0" rIns="0" bIns="0" rtlCol="0" anchor="t"/>
          <a:lstStyle/>
          <a:p>
            <a:pPr marL="0" indent="0" algn="l">
              <a:lnSpc>
                <a:spcPts val="2500"/>
              </a:lnSpc>
              <a:buNone/>
            </a:pPr>
            <a:r>
              <a:rPr lang="en-US" sz="2000" dirty="0">
                <a:solidFill>
                  <a:srgbClr val="D6E5EF"/>
                </a:solidFill>
                <a:latin typeface="Roboto Slab" pitchFamily="34" charset="0"/>
                <a:ea typeface="Roboto Slab" pitchFamily="34" charset="-122"/>
                <a:cs typeface="Roboto Slab" pitchFamily="34" charset="-120"/>
              </a:rPr>
              <a:t>Casos de Uso</a:t>
            </a:r>
            <a:endParaRPr lang="en-US" sz="2000" dirty="0"/>
          </a:p>
        </p:txBody>
      </p:sp>
      <p:sp>
        <p:nvSpPr>
          <p:cNvPr id="11" name="Text 6"/>
          <p:cNvSpPr/>
          <p:nvPr/>
        </p:nvSpPr>
        <p:spPr>
          <a:xfrm>
            <a:off x="2053233" y="5290185"/>
            <a:ext cx="11858506" cy="657225"/>
          </a:xfrm>
          <a:prstGeom prst="rect">
            <a:avLst/>
          </a:prstGeom>
          <a:noFill/>
          <a:ln/>
        </p:spPr>
        <p:txBody>
          <a:bodyPr wrap="square" lIns="0" tIns="0" rIns="0" bIns="0" rtlCol="0" anchor="t"/>
          <a:lstStyle/>
          <a:p>
            <a:pPr marL="0" indent="0" algn="l">
              <a:lnSpc>
                <a:spcPts val="2550"/>
              </a:lnSpc>
              <a:buNone/>
            </a:pPr>
            <a:r>
              <a:rPr lang="en-US" dirty="0">
                <a:solidFill>
                  <a:srgbClr val="D6E5EF"/>
                </a:solidFill>
                <a:latin typeface="Roboto" pitchFamily="34" charset="0"/>
                <a:ea typeface="Roboto" pitchFamily="34" charset="-122"/>
                <a:cs typeface="Roboto" pitchFamily="34" charset="-120"/>
              </a:rPr>
              <a:t>Las aplicaciones AR se utilizan para visualizar datos de sensores IoT, mejorando la interacción con el entorno físico. Ejemplos incluyen aplicaciones en salud pediátrica y en la industria.</a:t>
            </a:r>
            <a:endParaRPr lang="en-US" dirty="0"/>
          </a:p>
        </p:txBody>
      </p:sp>
      <p:pic>
        <p:nvPicPr>
          <p:cNvPr id="12" name="Image 3" descr="preencoded.png"/>
          <p:cNvPicPr>
            <a:picLocks noChangeAspect="1"/>
          </p:cNvPicPr>
          <p:nvPr/>
        </p:nvPicPr>
        <p:blipFill>
          <a:blip r:embed="rId6"/>
          <a:stretch>
            <a:fillRect/>
          </a:stretch>
        </p:blipFill>
        <p:spPr>
          <a:xfrm>
            <a:off x="718661" y="6152674"/>
            <a:ext cx="1026676" cy="1511737"/>
          </a:xfrm>
          <a:prstGeom prst="rect">
            <a:avLst/>
          </a:prstGeom>
        </p:spPr>
      </p:pic>
      <p:sp>
        <p:nvSpPr>
          <p:cNvPr id="13" name="Text 7"/>
          <p:cNvSpPr/>
          <p:nvPr/>
        </p:nvSpPr>
        <p:spPr>
          <a:xfrm>
            <a:off x="2053233" y="6357938"/>
            <a:ext cx="2566749" cy="320873"/>
          </a:xfrm>
          <a:prstGeom prst="rect">
            <a:avLst/>
          </a:prstGeom>
          <a:noFill/>
          <a:ln/>
        </p:spPr>
        <p:txBody>
          <a:bodyPr wrap="none" lIns="0" tIns="0" rIns="0" bIns="0" rtlCol="0" anchor="t"/>
          <a:lstStyle/>
          <a:p>
            <a:pPr marL="0" indent="0" algn="l">
              <a:lnSpc>
                <a:spcPts val="2500"/>
              </a:lnSpc>
              <a:buNone/>
            </a:pPr>
            <a:r>
              <a:rPr lang="en-US" sz="2000" dirty="0">
                <a:solidFill>
                  <a:srgbClr val="D6E5EF"/>
                </a:solidFill>
                <a:latin typeface="Roboto Slab" pitchFamily="34" charset="0"/>
                <a:ea typeface="Roboto Slab" pitchFamily="34" charset="-122"/>
                <a:cs typeface="Roboto Slab" pitchFamily="34" charset="-120"/>
              </a:rPr>
              <a:t>Configuración</a:t>
            </a:r>
            <a:endParaRPr lang="en-US" sz="2000" dirty="0"/>
          </a:p>
        </p:txBody>
      </p:sp>
      <p:sp>
        <p:nvSpPr>
          <p:cNvPr id="14" name="Text 8"/>
          <p:cNvSpPr/>
          <p:nvPr/>
        </p:nvSpPr>
        <p:spPr>
          <a:xfrm>
            <a:off x="2053233" y="6801922"/>
            <a:ext cx="11858506" cy="657225"/>
          </a:xfrm>
          <a:prstGeom prst="rect">
            <a:avLst/>
          </a:prstGeom>
          <a:noFill/>
          <a:ln/>
        </p:spPr>
        <p:txBody>
          <a:bodyPr wrap="square" lIns="0" tIns="0" rIns="0" bIns="0" rtlCol="0" anchor="t"/>
          <a:lstStyle/>
          <a:p>
            <a:pPr marL="0" indent="0" algn="l">
              <a:lnSpc>
                <a:spcPts val="2550"/>
              </a:lnSpc>
              <a:buNone/>
            </a:pPr>
            <a:r>
              <a:rPr lang="en-US" dirty="0">
                <a:solidFill>
                  <a:srgbClr val="D6E5EF"/>
                </a:solidFill>
                <a:latin typeface="Roboto" pitchFamily="34" charset="0"/>
                <a:ea typeface="Roboto" pitchFamily="34" charset="-122"/>
                <a:cs typeface="Roboto" pitchFamily="34" charset="-120"/>
              </a:rPr>
              <a:t>Para desarrollar aplicaciones AR, se puede utilizar React Native con ViroReact o Flutter con ar_flutter_plugin, facilitando el desarrollo de prototipos y aplicaciones funcionales.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81FF9-130A-E6A0-72DE-D47D34388346}"/>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1554D428-6674-897D-DB39-A15B1CA5FE29}"/>
              </a:ext>
            </a:extLst>
          </p:cNvPr>
          <p:cNvSpPr/>
          <p:nvPr/>
        </p:nvSpPr>
        <p:spPr>
          <a:xfrm>
            <a:off x="752824" y="370217"/>
            <a:ext cx="10982444" cy="708779"/>
          </a:xfrm>
          <a:prstGeom prst="rect">
            <a:avLst/>
          </a:prstGeom>
          <a:noFill/>
          <a:ln/>
        </p:spPr>
        <p:txBody>
          <a:bodyPr wrap="none" lIns="0" tIns="0" rIns="0" bIns="0" rtlCol="0" anchor="t"/>
          <a:lstStyle/>
          <a:p>
            <a:pPr>
              <a:lnSpc>
                <a:spcPts val="5550"/>
              </a:lnSpc>
            </a:pPr>
            <a:r>
              <a:rPr lang="en-US" sz="4450" dirty="0" err="1">
                <a:solidFill>
                  <a:srgbClr val="76B9FF"/>
                </a:solidFill>
                <a:latin typeface="Roboto Slab" pitchFamily="34" charset="0"/>
                <a:ea typeface="Roboto Slab" pitchFamily="34" charset="-122"/>
                <a:cs typeface="Roboto Slab" pitchFamily="34" charset="-120"/>
              </a:rPr>
              <a:t>Aplicaciones</a:t>
            </a:r>
            <a:r>
              <a:rPr lang="en-US" sz="4450" dirty="0">
                <a:solidFill>
                  <a:srgbClr val="76B9FF"/>
                </a:solidFill>
                <a:latin typeface="Roboto Slab" pitchFamily="34" charset="0"/>
                <a:ea typeface="Roboto Slab" pitchFamily="34" charset="-122"/>
                <a:cs typeface="Roboto Slab" pitchFamily="34" charset="-120"/>
              </a:rPr>
              <a:t> IoT </a:t>
            </a:r>
            <a:r>
              <a:rPr lang="en-US" sz="4450" dirty="0" err="1">
                <a:solidFill>
                  <a:srgbClr val="76B9FF"/>
                </a:solidFill>
                <a:latin typeface="Roboto Slab" pitchFamily="34" charset="0"/>
                <a:ea typeface="Roboto Slab" pitchFamily="34" charset="-122"/>
                <a:cs typeface="Roboto Slab" pitchFamily="34" charset="-120"/>
              </a:rPr>
              <a:t>en</a:t>
            </a:r>
            <a:r>
              <a:rPr lang="en-US" sz="4450" dirty="0">
                <a:solidFill>
                  <a:srgbClr val="76B9FF"/>
                </a:solidFill>
                <a:latin typeface="Roboto Slab" pitchFamily="34" charset="0"/>
                <a:ea typeface="Roboto Slab" pitchFamily="34" charset="-122"/>
                <a:cs typeface="Roboto Slab" pitchFamily="34" charset="-120"/>
              </a:rPr>
              <a:t> </a:t>
            </a:r>
            <a:r>
              <a:rPr lang="en-US" sz="4450" dirty="0" err="1">
                <a:solidFill>
                  <a:srgbClr val="76B9FF"/>
                </a:solidFill>
                <a:latin typeface="Roboto Slab" pitchFamily="34" charset="0"/>
                <a:ea typeface="Roboto Slab" pitchFamily="34" charset="-122"/>
                <a:cs typeface="Roboto Slab" pitchFamily="34" charset="-120"/>
              </a:rPr>
              <a:t>el</a:t>
            </a:r>
            <a:r>
              <a:rPr lang="en-US" sz="4450" dirty="0">
                <a:solidFill>
                  <a:srgbClr val="76B9FF"/>
                </a:solidFill>
                <a:latin typeface="Roboto Slab" pitchFamily="34" charset="0"/>
                <a:ea typeface="Roboto Slab" pitchFamily="34" charset="-122"/>
                <a:cs typeface="Roboto Slab" pitchFamily="34" charset="-120"/>
              </a:rPr>
              <a:t> Desarrollo </a:t>
            </a:r>
            <a:r>
              <a:rPr lang="en-US" sz="4450" dirty="0" err="1">
                <a:solidFill>
                  <a:srgbClr val="76B9FF"/>
                </a:solidFill>
                <a:latin typeface="Roboto Slab" pitchFamily="34" charset="0"/>
                <a:ea typeface="Roboto Slab" pitchFamily="34" charset="-122"/>
                <a:cs typeface="Roboto Slab" pitchFamily="34" charset="-120"/>
              </a:rPr>
              <a:t>Multiplataforma</a:t>
            </a:r>
            <a:endParaRPr lang="en-US" sz="4450" dirty="0"/>
          </a:p>
          <a:p>
            <a:pPr marL="0" indent="0" algn="l">
              <a:lnSpc>
                <a:spcPts val="5550"/>
              </a:lnSpc>
              <a:buNone/>
            </a:pPr>
            <a:endParaRPr lang="en-US" sz="4450" dirty="0"/>
          </a:p>
        </p:txBody>
      </p:sp>
      <p:sp>
        <p:nvSpPr>
          <p:cNvPr id="3" name="Text 1">
            <a:extLst>
              <a:ext uri="{FF2B5EF4-FFF2-40B4-BE49-F238E27FC236}">
                <a16:creationId xmlns:a16="http://schemas.microsoft.com/office/drawing/2014/main" id="{46DF2A4E-90DD-F78D-7238-0B632EBFBF11}"/>
              </a:ext>
            </a:extLst>
          </p:cNvPr>
          <p:cNvSpPr/>
          <p:nvPr/>
        </p:nvSpPr>
        <p:spPr>
          <a:xfrm>
            <a:off x="1991414" y="1917877"/>
            <a:ext cx="2835235" cy="354330"/>
          </a:xfrm>
          <a:prstGeom prst="rect">
            <a:avLst/>
          </a:prstGeom>
          <a:noFill/>
          <a:ln/>
        </p:spPr>
        <p:txBody>
          <a:bodyPr wrap="none" lIns="0" tIns="0" rIns="0" bIns="0" rtlCol="0" anchor="t"/>
          <a:lstStyle/>
          <a:p>
            <a:pPr>
              <a:lnSpc>
                <a:spcPts val="2750"/>
              </a:lnSpc>
            </a:pPr>
            <a:r>
              <a:rPr lang="en-US" sz="2400" dirty="0" err="1">
                <a:solidFill>
                  <a:srgbClr val="76B9FF"/>
                </a:solidFill>
                <a:latin typeface="Roboto Slab" pitchFamily="34" charset="0"/>
                <a:ea typeface="Roboto Slab" pitchFamily="34" charset="-122"/>
                <a:cs typeface="Roboto Slab" pitchFamily="34" charset="-120"/>
              </a:rPr>
              <a:t>Introducción</a:t>
            </a:r>
            <a:r>
              <a:rPr lang="en-US" sz="2400" dirty="0">
                <a:solidFill>
                  <a:srgbClr val="76B9FF"/>
                </a:solidFill>
                <a:latin typeface="Roboto Slab" pitchFamily="34" charset="0"/>
                <a:ea typeface="Roboto Slab" pitchFamily="34" charset="-122"/>
                <a:cs typeface="Roboto Slab" pitchFamily="34" charset="-120"/>
              </a:rPr>
              <a:t> a IoT</a:t>
            </a:r>
            <a:endParaRPr lang="en-US" sz="2400" dirty="0"/>
          </a:p>
          <a:p>
            <a:pPr marL="0" indent="0" algn="l">
              <a:lnSpc>
                <a:spcPts val="2750"/>
              </a:lnSpc>
              <a:buNone/>
            </a:pPr>
            <a:endParaRPr lang="en-US" sz="2400" dirty="0"/>
          </a:p>
        </p:txBody>
      </p:sp>
      <p:sp>
        <p:nvSpPr>
          <p:cNvPr id="4" name="Text 2">
            <a:extLst>
              <a:ext uri="{FF2B5EF4-FFF2-40B4-BE49-F238E27FC236}">
                <a16:creationId xmlns:a16="http://schemas.microsoft.com/office/drawing/2014/main" id="{E8F81481-08FA-349B-B088-B0FDB9D3455E}"/>
              </a:ext>
            </a:extLst>
          </p:cNvPr>
          <p:cNvSpPr/>
          <p:nvPr/>
        </p:nvSpPr>
        <p:spPr>
          <a:xfrm>
            <a:off x="762536" y="2384668"/>
            <a:ext cx="6244709" cy="1814513"/>
          </a:xfrm>
          <a:prstGeom prst="rect">
            <a:avLst/>
          </a:prstGeom>
          <a:noFill/>
          <a:ln/>
        </p:spPr>
        <p:txBody>
          <a:bodyPr wrap="square" lIns="0" tIns="0" rIns="0" bIns="0" rtlCol="0" anchor="t"/>
          <a:lstStyle/>
          <a:p>
            <a:pPr algn="just">
              <a:lnSpc>
                <a:spcPts val="2850"/>
              </a:lnSpc>
            </a:pPr>
            <a:r>
              <a:rPr lang="en-US" sz="2400" dirty="0">
                <a:solidFill>
                  <a:srgbClr val="D6E5EF"/>
                </a:solidFill>
                <a:latin typeface="Roboto" pitchFamily="34" charset="0"/>
                <a:ea typeface="Roboto" pitchFamily="34" charset="-122"/>
                <a:cs typeface="Roboto" pitchFamily="34" charset="-120"/>
              </a:rPr>
              <a:t>Internet de las </a:t>
            </a:r>
            <a:r>
              <a:rPr lang="en-US" sz="2400" dirty="0" err="1">
                <a:solidFill>
                  <a:srgbClr val="D6E5EF"/>
                </a:solidFill>
                <a:latin typeface="Roboto" pitchFamily="34" charset="0"/>
                <a:ea typeface="Roboto" pitchFamily="34" charset="-122"/>
                <a:cs typeface="Roboto" pitchFamily="34" charset="-120"/>
              </a:rPr>
              <a:t>Cosas</a:t>
            </a:r>
            <a:r>
              <a:rPr lang="en-US" sz="2400" dirty="0">
                <a:solidFill>
                  <a:srgbClr val="D6E5EF"/>
                </a:solidFill>
                <a:latin typeface="Roboto" pitchFamily="34" charset="0"/>
                <a:ea typeface="Roboto" pitchFamily="34" charset="-122"/>
                <a:cs typeface="Roboto" pitchFamily="34" charset="-120"/>
              </a:rPr>
              <a:t> (IoT) </a:t>
            </a:r>
            <a:r>
              <a:rPr lang="en-US" sz="2400" dirty="0" err="1">
                <a:solidFill>
                  <a:srgbClr val="D6E5EF"/>
                </a:solidFill>
                <a:latin typeface="Roboto" pitchFamily="34" charset="0"/>
                <a:ea typeface="Roboto" pitchFamily="34" charset="-122"/>
                <a:cs typeface="Roboto" pitchFamily="34" charset="-120"/>
              </a:rPr>
              <a:t>conecta</a:t>
            </a:r>
            <a:r>
              <a:rPr lang="en-US" sz="2400" dirty="0">
                <a:solidFill>
                  <a:srgbClr val="D6E5EF"/>
                </a:solidFill>
                <a:latin typeface="Roboto" pitchFamily="34" charset="0"/>
                <a:ea typeface="Roboto" pitchFamily="34" charset="-122"/>
                <a:cs typeface="Roboto" pitchFamily="34" charset="-120"/>
              </a:rPr>
              <a:t> </a:t>
            </a:r>
            <a:r>
              <a:rPr lang="en-US" sz="2400" dirty="0" err="1">
                <a:solidFill>
                  <a:srgbClr val="D6E5EF"/>
                </a:solidFill>
                <a:latin typeface="Roboto" pitchFamily="34" charset="0"/>
                <a:ea typeface="Roboto" pitchFamily="34" charset="-122"/>
                <a:cs typeface="Roboto" pitchFamily="34" charset="-120"/>
              </a:rPr>
              <a:t>dispositivos</a:t>
            </a:r>
            <a:r>
              <a:rPr lang="en-US" sz="2400" dirty="0">
                <a:solidFill>
                  <a:srgbClr val="D6E5EF"/>
                </a:solidFill>
                <a:latin typeface="Roboto" pitchFamily="34" charset="0"/>
                <a:ea typeface="Roboto" pitchFamily="34" charset="-122"/>
                <a:cs typeface="Roboto" pitchFamily="34" charset="-120"/>
              </a:rPr>
              <a:t> con </a:t>
            </a:r>
            <a:r>
              <a:rPr lang="en-US" sz="2400" dirty="0" err="1">
                <a:solidFill>
                  <a:srgbClr val="D6E5EF"/>
                </a:solidFill>
                <a:latin typeface="Roboto" pitchFamily="34" charset="0"/>
                <a:ea typeface="Roboto" pitchFamily="34" charset="-122"/>
                <a:cs typeface="Roboto" pitchFamily="34" charset="-120"/>
              </a:rPr>
              <a:t>sensores</a:t>
            </a:r>
            <a:r>
              <a:rPr lang="en-US" sz="2400" dirty="0">
                <a:solidFill>
                  <a:srgbClr val="D6E5EF"/>
                </a:solidFill>
                <a:latin typeface="Roboto" pitchFamily="34" charset="0"/>
                <a:ea typeface="Roboto" pitchFamily="34" charset="-122"/>
                <a:cs typeface="Roboto" pitchFamily="34" charset="-120"/>
              </a:rPr>
              <a:t> y software para </a:t>
            </a:r>
            <a:r>
              <a:rPr lang="en-US" sz="2400" dirty="0" err="1">
                <a:solidFill>
                  <a:srgbClr val="D6E5EF"/>
                </a:solidFill>
                <a:latin typeface="Roboto" pitchFamily="34" charset="0"/>
                <a:ea typeface="Roboto" pitchFamily="34" charset="-122"/>
                <a:cs typeface="Roboto" pitchFamily="34" charset="-120"/>
              </a:rPr>
              <a:t>detectar</a:t>
            </a:r>
            <a:r>
              <a:rPr lang="en-US" sz="2400" dirty="0">
                <a:solidFill>
                  <a:srgbClr val="D6E5EF"/>
                </a:solidFill>
                <a:latin typeface="Roboto" pitchFamily="34" charset="0"/>
                <a:ea typeface="Roboto" pitchFamily="34" charset="-122"/>
                <a:cs typeface="Roboto" pitchFamily="34" charset="-120"/>
              </a:rPr>
              <a:t> y </a:t>
            </a:r>
            <a:r>
              <a:rPr lang="en-US" sz="2400" dirty="0" err="1">
                <a:solidFill>
                  <a:srgbClr val="D6E5EF"/>
                </a:solidFill>
                <a:latin typeface="Roboto" pitchFamily="34" charset="0"/>
                <a:ea typeface="Roboto" pitchFamily="34" charset="-122"/>
                <a:cs typeface="Roboto" pitchFamily="34" charset="-120"/>
              </a:rPr>
              <a:t>compartir</a:t>
            </a:r>
            <a:r>
              <a:rPr lang="en-US" sz="2400" dirty="0">
                <a:solidFill>
                  <a:srgbClr val="D6E5EF"/>
                </a:solidFill>
                <a:latin typeface="Roboto" pitchFamily="34" charset="0"/>
                <a:ea typeface="Roboto" pitchFamily="34" charset="-122"/>
                <a:cs typeface="Roboto" pitchFamily="34" charset="-120"/>
              </a:rPr>
              <a:t> </a:t>
            </a:r>
            <a:r>
              <a:rPr lang="en-US" sz="2400" dirty="0" err="1">
                <a:solidFill>
                  <a:srgbClr val="D6E5EF"/>
                </a:solidFill>
                <a:latin typeface="Roboto" pitchFamily="34" charset="0"/>
                <a:ea typeface="Roboto" pitchFamily="34" charset="-122"/>
                <a:cs typeface="Roboto" pitchFamily="34" charset="-120"/>
              </a:rPr>
              <a:t>datos</a:t>
            </a:r>
            <a:r>
              <a:rPr lang="en-US" sz="2400" dirty="0">
                <a:solidFill>
                  <a:srgbClr val="D6E5EF"/>
                </a:solidFill>
                <a:latin typeface="Roboto" pitchFamily="34" charset="0"/>
                <a:ea typeface="Roboto" pitchFamily="34" charset="-122"/>
                <a:cs typeface="Roboto" pitchFamily="34" charset="-120"/>
              </a:rPr>
              <a:t>. La </a:t>
            </a:r>
            <a:r>
              <a:rPr lang="en-US" sz="2400" dirty="0" err="1">
                <a:solidFill>
                  <a:srgbClr val="D6E5EF"/>
                </a:solidFill>
                <a:latin typeface="Roboto" pitchFamily="34" charset="0"/>
                <a:ea typeface="Roboto" pitchFamily="34" charset="-122"/>
                <a:cs typeface="Roboto" pitchFamily="34" charset="-120"/>
              </a:rPr>
              <a:t>interconexión</a:t>
            </a:r>
            <a:r>
              <a:rPr lang="en-US" sz="2400" dirty="0">
                <a:solidFill>
                  <a:srgbClr val="D6E5EF"/>
                </a:solidFill>
                <a:latin typeface="Roboto" pitchFamily="34" charset="0"/>
                <a:ea typeface="Roboto" pitchFamily="34" charset="-122"/>
                <a:cs typeface="Roboto" pitchFamily="34" charset="-120"/>
              </a:rPr>
              <a:t> con apps </a:t>
            </a:r>
            <a:r>
              <a:rPr lang="en-US" sz="2400" dirty="0" err="1">
                <a:solidFill>
                  <a:srgbClr val="D6E5EF"/>
                </a:solidFill>
                <a:latin typeface="Roboto" pitchFamily="34" charset="0"/>
                <a:ea typeface="Roboto" pitchFamily="34" charset="-122"/>
                <a:cs typeface="Roboto" pitchFamily="34" charset="-120"/>
              </a:rPr>
              <a:t>móviles</a:t>
            </a:r>
            <a:r>
              <a:rPr lang="en-US" sz="2400" dirty="0">
                <a:solidFill>
                  <a:srgbClr val="D6E5EF"/>
                </a:solidFill>
                <a:latin typeface="Roboto" pitchFamily="34" charset="0"/>
                <a:ea typeface="Roboto" pitchFamily="34" charset="-122"/>
                <a:cs typeface="Roboto" pitchFamily="34" charset="-120"/>
              </a:rPr>
              <a:t> </a:t>
            </a:r>
            <a:r>
              <a:rPr lang="en-US" sz="2400" dirty="0" err="1">
                <a:solidFill>
                  <a:srgbClr val="D6E5EF"/>
                </a:solidFill>
                <a:latin typeface="Roboto" pitchFamily="34" charset="0"/>
                <a:ea typeface="Roboto" pitchFamily="34" charset="-122"/>
                <a:cs typeface="Roboto" pitchFamily="34" charset="-120"/>
              </a:rPr>
              <a:t>mejora</a:t>
            </a:r>
            <a:r>
              <a:rPr lang="en-US" sz="2400" dirty="0">
                <a:solidFill>
                  <a:srgbClr val="D6E5EF"/>
                </a:solidFill>
                <a:latin typeface="Roboto" pitchFamily="34" charset="0"/>
                <a:ea typeface="Roboto" pitchFamily="34" charset="-122"/>
                <a:cs typeface="Roboto" pitchFamily="34" charset="-120"/>
              </a:rPr>
              <a:t> la </a:t>
            </a:r>
            <a:r>
              <a:rPr lang="en-US" sz="2400" dirty="0" err="1">
                <a:solidFill>
                  <a:srgbClr val="D6E5EF"/>
                </a:solidFill>
                <a:latin typeface="Roboto" pitchFamily="34" charset="0"/>
                <a:ea typeface="Roboto" pitchFamily="34" charset="-122"/>
                <a:cs typeface="Roboto" pitchFamily="34" charset="-120"/>
              </a:rPr>
              <a:t>experiencia</a:t>
            </a:r>
            <a:r>
              <a:rPr lang="en-US" sz="2400" dirty="0">
                <a:solidFill>
                  <a:srgbClr val="D6E5EF"/>
                </a:solidFill>
                <a:latin typeface="Roboto" pitchFamily="34" charset="0"/>
                <a:ea typeface="Roboto" pitchFamily="34" charset="-122"/>
                <a:cs typeface="Roboto" pitchFamily="34" charset="-120"/>
              </a:rPr>
              <a:t> del </a:t>
            </a:r>
            <a:r>
              <a:rPr lang="en-US" sz="2400" dirty="0" err="1">
                <a:solidFill>
                  <a:srgbClr val="D6E5EF"/>
                </a:solidFill>
                <a:latin typeface="Roboto" pitchFamily="34" charset="0"/>
                <a:ea typeface="Roboto" pitchFamily="34" charset="-122"/>
                <a:cs typeface="Roboto" pitchFamily="34" charset="-120"/>
              </a:rPr>
              <a:t>usuario</a:t>
            </a:r>
            <a:r>
              <a:rPr lang="en-US" sz="2400" dirty="0">
                <a:solidFill>
                  <a:srgbClr val="D6E5EF"/>
                </a:solidFill>
                <a:latin typeface="Roboto" pitchFamily="34" charset="0"/>
                <a:ea typeface="Roboto" pitchFamily="34" charset="-122"/>
                <a:cs typeface="Roboto" pitchFamily="34" charset="-120"/>
              </a:rPr>
              <a:t> y </a:t>
            </a:r>
            <a:r>
              <a:rPr lang="en-US" sz="2400" dirty="0" err="1">
                <a:solidFill>
                  <a:srgbClr val="D6E5EF"/>
                </a:solidFill>
                <a:latin typeface="Roboto" pitchFamily="34" charset="0"/>
                <a:ea typeface="Roboto" pitchFamily="34" charset="-122"/>
                <a:cs typeface="Roboto" pitchFamily="34" charset="-120"/>
              </a:rPr>
              <a:t>optimiza</a:t>
            </a:r>
            <a:r>
              <a:rPr lang="en-US" sz="2400" dirty="0">
                <a:solidFill>
                  <a:srgbClr val="D6E5EF"/>
                </a:solidFill>
                <a:latin typeface="Roboto" pitchFamily="34" charset="0"/>
                <a:ea typeface="Roboto" pitchFamily="34" charset="-122"/>
                <a:cs typeface="Roboto" pitchFamily="34" charset="-120"/>
              </a:rPr>
              <a:t> </a:t>
            </a:r>
            <a:r>
              <a:rPr lang="en-US" sz="2400" dirty="0" err="1">
                <a:solidFill>
                  <a:srgbClr val="D6E5EF"/>
                </a:solidFill>
                <a:latin typeface="Roboto" pitchFamily="34" charset="0"/>
                <a:ea typeface="Roboto" pitchFamily="34" charset="-122"/>
                <a:cs typeface="Roboto" pitchFamily="34" charset="-120"/>
              </a:rPr>
              <a:t>procesos</a:t>
            </a:r>
            <a:r>
              <a:rPr lang="en-US" sz="2400" dirty="0">
                <a:solidFill>
                  <a:srgbClr val="D6E5EF"/>
                </a:solidFill>
                <a:latin typeface="Roboto" pitchFamily="34" charset="0"/>
                <a:ea typeface="Roboto" pitchFamily="34" charset="-122"/>
                <a:cs typeface="Roboto" pitchFamily="34" charset="-120"/>
              </a:rPr>
              <a:t>.</a:t>
            </a:r>
            <a:endParaRPr lang="en-US" sz="2400" dirty="0"/>
          </a:p>
          <a:p>
            <a:pPr marL="0" indent="0" algn="just">
              <a:lnSpc>
                <a:spcPts val="2850"/>
              </a:lnSpc>
              <a:buNone/>
            </a:pPr>
            <a:endParaRPr lang="en-US" sz="2400" dirty="0"/>
          </a:p>
        </p:txBody>
      </p:sp>
      <p:sp>
        <p:nvSpPr>
          <p:cNvPr id="5" name="Text 3">
            <a:extLst>
              <a:ext uri="{FF2B5EF4-FFF2-40B4-BE49-F238E27FC236}">
                <a16:creationId xmlns:a16="http://schemas.microsoft.com/office/drawing/2014/main" id="{B6BA85CF-F7AD-954E-118A-CABAFBDC6015}"/>
              </a:ext>
            </a:extLst>
          </p:cNvPr>
          <p:cNvSpPr/>
          <p:nvPr/>
        </p:nvSpPr>
        <p:spPr>
          <a:xfrm>
            <a:off x="7965281" y="5080770"/>
            <a:ext cx="4328636" cy="354330"/>
          </a:xfrm>
          <a:prstGeom prst="rect">
            <a:avLst/>
          </a:prstGeom>
          <a:noFill/>
          <a:ln/>
        </p:spPr>
        <p:txBody>
          <a:bodyPr wrap="none" lIns="0" tIns="0" rIns="0" bIns="0" rtlCol="0" anchor="t"/>
          <a:lstStyle/>
          <a:p>
            <a:pPr>
              <a:lnSpc>
                <a:spcPts val="2750"/>
              </a:lnSpc>
            </a:pPr>
            <a:r>
              <a:rPr lang="en-US" sz="2400" dirty="0" err="1">
                <a:solidFill>
                  <a:srgbClr val="76B9FF"/>
                </a:solidFill>
                <a:latin typeface="Roboto Slab" pitchFamily="34" charset="0"/>
                <a:ea typeface="Roboto Slab" pitchFamily="34" charset="-122"/>
                <a:cs typeface="Roboto Slab" pitchFamily="34" charset="-120"/>
              </a:rPr>
              <a:t>Protocolos</a:t>
            </a:r>
            <a:r>
              <a:rPr lang="en-US" sz="2400" dirty="0">
                <a:solidFill>
                  <a:srgbClr val="76B9FF"/>
                </a:solidFill>
                <a:latin typeface="Roboto Slab" pitchFamily="34" charset="0"/>
                <a:ea typeface="Roboto Slab" pitchFamily="34" charset="-122"/>
                <a:cs typeface="Roboto Slab" pitchFamily="34" charset="-120"/>
              </a:rPr>
              <a:t> de </a:t>
            </a:r>
            <a:r>
              <a:rPr lang="en-US" sz="2400" dirty="0" err="1">
                <a:solidFill>
                  <a:srgbClr val="76B9FF"/>
                </a:solidFill>
                <a:latin typeface="Roboto Slab" pitchFamily="34" charset="0"/>
                <a:ea typeface="Roboto Slab" pitchFamily="34" charset="-122"/>
                <a:cs typeface="Roboto Slab" pitchFamily="34" charset="-120"/>
              </a:rPr>
              <a:t>Comunicación</a:t>
            </a:r>
            <a:endParaRPr lang="en-US" sz="2400" dirty="0"/>
          </a:p>
          <a:p>
            <a:pPr marL="0" indent="0" algn="l">
              <a:lnSpc>
                <a:spcPts val="2750"/>
              </a:lnSpc>
              <a:buNone/>
            </a:pPr>
            <a:endParaRPr lang="en-US" sz="2400" dirty="0"/>
          </a:p>
        </p:txBody>
      </p:sp>
      <p:sp>
        <p:nvSpPr>
          <p:cNvPr id="6" name="Text 4">
            <a:extLst>
              <a:ext uri="{FF2B5EF4-FFF2-40B4-BE49-F238E27FC236}">
                <a16:creationId xmlns:a16="http://schemas.microsoft.com/office/drawing/2014/main" id="{F6923C4F-6022-0376-1792-6695AA3DCE2F}"/>
              </a:ext>
            </a:extLst>
          </p:cNvPr>
          <p:cNvSpPr/>
          <p:nvPr/>
        </p:nvSpPr>
        <p:spPr>
          <a:xfrm>
            <a:off x="7599521" y="5679876"/>
            <a:ext cx="6244709" cy="2366843"/>
          </a:xfrm>
          <a:prstGeom prst="rect">
            <a:avLst/>
          </a:prstGeom>
          <a:noFill/>
          <a:ln/>
        </p:spPr>
        <p:txBody>
          <a:bodyPr wrap="square" lIns="0" tIns="0" rIns="0" bIns="0" rtlCol="0" anchor="t"/>
          <a:lstStyle/>
          <a:p>
            <a:pPr algn="just">
              <a:lnSpc>
                <a:spcPts val="2850"/>
              </a:lnSpc>
            </a:pPr>
            <a:r>
              <a:rPr lang="en-US" sz="2400" dirty="0">
                <a:solidFill>
                  <a:srgbClr val="D6E5EF"/>
                </a:solidFill>
                <a:latin typeface="Roboto" pitchFamily="34" charset="0"/>
                <a:ea typeface="Roboto" pitchFamily="34" charset="-122"/>
                <a:cs typeface="Roboto" pitchFamily="34" charset="-120"/>
              </a:rPr>
              <a:t>MQTT es un </a:t>
            </a:r>
            <a:r>
              <a:rPr lang="en-US" sz="2400" dirty="0" err="1">
                <a:solidFill>
                  <a:srgbClr val="D6E5EF"/>
                </a:solidFill>
                <a:latin typeface="Roboto" pitchFamily="34" charset="0"/>
                <a:ea typeface="Roboto" pitchFamily="34" charset="-122"/>
                <a:cs typeface="Roboto" pitchFamily="34" charset="-120"/>
              </a:rPr>
              <a:t>protocolo</a:t>
            </a:r>
            <a:r>
              <a:rPr lang="en-US" sz="2400" dirty="0">
                <a:solidFill>
                  <a:srgbClr val="D6E5EF"/>
                </a:solidFill>
                <a:latin typeface="Roboto" pitchFamily="34" charset="0"/>
                <a:ea typeface="Roboto" pitchFamily="34" charset="-122"/>
                <a:cs typeface="Roboto" pitchFamily="34" charset="-120"/>
              </a:rPr>
              <a:t> ligero para </a:t>
            </a:r>
            <a:r>
              <a:rPr lang="en-US" sz="2400" dirty="0" err="1">
                <a:solidFill>
                  <a:srgbClr val="D6E5EF"/>
                </a:solidFill>
                <a:latin typeface="Roboto" pitchFamily="34" charset="0"/>
                <a:ea typeface="Roboto" pitchFamily="34" charset="-122"/>
                <a:cs typeface="Roboto" pitchFamily="34" charset="-120"/>
              </a:rPr>
              <a:t>dispositivos</a:t>
            </a:r>
            <a:r>
              <a:rPr lang="en-US" sz="2400" dirty="0">
                <a:solidFill>
                  <a:srgbClr val="D6E5EF"/>
                </a:solidFill>
                <a:latin typeface="Roboto" pitchFamily="34" charset="0"/>
                <a:ea typeface="Roboto" pitchFamily="34" charset="-122"/>
                <a:cs typeface="Roboto" pitchFamily="34" charset="-120"/>
              </a:rPr>
              <a:t> IoT. HTTP REST </a:t>
            </a:r>
            <a:r>
              <a:rPr lang="en-US" sz="2400" dirty="0" err="1">
                <a:solidFill>
                  <a:srgbClr val="D6E5EF"/>
                </a:solidFill>
                <a:latin typeface="Roboto" pitchFamily="34" charset="0"/>
                <a:ea typeface="Roboto" pitchFamily="34" charset="-122"/>
                <a:cs typeface="Roboto" pitchFamily="34" charset="-120"/>
              </a:rPr>
              <a:t>permite</a:t>
            </a:r>
            <a:r>
              <a:rPr lang="en-US" sz="2400" dirty="0">
                <a:solidFill>
                  <a:srgbClr val="D6E5EF"/>
                </a:solidFill>
                <a:latin typeface="Roboto" pitchFamily="34" charset="0"/>
                <a:ea typeface="Roboto" pitchFamily="34" charset="-122"/>
                <a:cs typeface="Roboto" pitchFamily="34" charset="-120"/>
              </a:rPr>
              <a:t> </a:t>
            </a:r>
            <a:r>
              <a:rPr lang="en-US" sz="2400" dirty="0" err="1">
                <a:solidFill>
                  <a:srgbClr val="D6E5EF"/>
                </a:solidFill>
                <a:latin typeface="Roboto" pitchFamily="34" charset="0"/>
                <a:ea typeface="Roboto" pitchFamily="34" charset="-122"/>
                <a:cs typeface="Roboto" pitchFamily="34" charset="-120"/>
              </a:rPr>
              <a:t>el</a:t>
            </a:r>
            <a:r>
              <a:rPr lang="en-US" sz="2400" dirty="0">
                <a:solidFill>
                  <a:srgbClr val="D6E5EF"/>
                </a:solidFill>
                <a:latin typeface="Roboto" pitchFamily="34" charset="0"/>
                <a:ea typeface="Roboto" pitchFamily="34" charset="-122"/>
                <a:cs typeface="Roboto" pitchFamily="34" charset="-120"/>
              </a:rPr>
              <a:t> </a:t>
            </a:r>
            <a:r>
              <a:rPr lang="en-US" sz="2400" dirty="0" err="1">
                <a:solidFill>
                  <a:srgbClr val="D6E5EF"/>
                </a:solidFill>
                <a:latin typeface="Roboto" pitchFamily="34" charset="0"/>
                <a:ea typeface="Roboto" pitchFamily="34" charset="-122"/>
                <a:cs typeface="Roboto" pitchFamily="34" charset="-120"/>
              </a:rPr>
              <a:t>envío</a:t>
            </a:r>
            <a:r>
              <a:rPr lang="en-US" sz="2400" dirty="0">
                <a:solidFill>
                  <a:srgbClr val="D6E5EF"/>
                </a:solidFill>
                <a:latin typeface="Roboto" pitchFamily="34" charset="0"/>
                <a:ea typeface="Roboto" pitchFamily="34" charset="-122"/>
                <a:cs typeface="Roboto" pitchFamily="34" charset="-120"/>
              </a:rPr>
              <a:t> y </a:t>
            </a:r>
            <a:r>
              <a:rPr lang="en-US" sz="2400" dirty="0" err="1">
                <a:solidFill>
                  <a:srgbClr val="D6E5EF"/>
                </a:solidFill>
                <a:latin typeface="Roboto" pitchFamily="34" charset="0"/>
                <a:ea typeface="Roboto" pitchFamily="34" charset="-122"/>
                <a:cs typeface="Roboto" pitchFamily="34" charset="-120"/>
              </a:rPr>
              <a:t>recepción</a:t>
            </a:r>
            <a:r>
              <a:rPr lang="en-US" sz="2400" dirty="0">
                <a:solidFill>
                  <a:srgbClr val="D6E5EF"/>
                </a:solidFill>
                <a:latin typeface="Roboto" pitchFamily="34" charset="0"/>
                <a:ea typeface="Roboto" pitchFamily="34" charset="-122"/>
                <a:cs typeface="Roboto" pitchFamily="34" charset="-120"/>
              </a:rPr>
              <a:t> de </a:t>
            </a:r>
            <a:r>
              <a:rPr lang="en-US" sz="2400" dirty="0" err="1">
                <a:solidFill>
                  <a:srgbClr val="D6E5EF"/>
                </a:solidFill>
                <a:latin typeface="Roboto" pitchFamily="34" charset="0"/>
                <a:ea typeface="Roboto" pitchFamily="34" charset="-122"/>
                <a:cs typeface="Roboto" pitchFamily="34" charset="-120"/>
              </a:rPr>
              <a:t>datos</a:t>
            </a:r>
            <a:r>
              <a:rPr lang="en-US" sz="2400" dirty="0">
                <a:solidFill>
                  <a:srgbClr val="D6E5EF"/>
                </a:solidFill>
                <a:latin typeface="Roboto" pitchFamily="34" charset="0"/>
                <a:ea typeface="Roboto" pitchFamily="34" charset="-122"/>
                <a:cs typeface="Roboto" pitchFamily="34" charset="-120"/>
              </a:rPr>
              <a:t> a </a:t>
            </a:r>
            <a:r>
              <a:rPr lang="en-US" sz="2400" dirty="0" err="1">
                <a:solidFill>
                  <a:srgbClr val="D6E5EF"/>
                </a:solidFill>
                <a:latin typeface="Roboto" pitchFamily="34" charset="0"/>
                <a:ea typeface="Roboto" pitchFamily="34" charset="-122"/>
                <a:cs typeface="Roboto" pitchFamily="34" charset="-120"/>
              </a:rPr>
              <a:t>través</a:t>
            </a:r>
            <a:r>
              <a:rPr lang="en-US" sz="2400" dirty="0">
                <a:solidFill>
                  <a:srgbClr val="D6E5EF"/>
                </a:solidFill>
                <a:latin typeface="Roboto" pitchFamily="34" charset="0"/>
                <a:ea typeface="Roboto" pitchFamily="34" charset="-122"/>
                <a:cs typeface="Roboto" pitchFamily="34" charset="-120"/>
              </a:rPr>
              <a:t> de solicitudes HTTP. </a:t>
            </a:r>
            <a:r>
              <a:rPr lang="en-US" sz="2400" dirty="0" err="1">
                <a:solidFill>
                  <a:srgbClr val="D6E5EF"/>
                </a:solidFill>
                <a:latin typeface="Roboto" pitchFamily="34" charset="0"/>
                <a:ea typeface="Roboto" pitchFamily="34" charset="-122"/>
                <a:cs typeface="Roboto" pitchFamily="34" charset="-120"/>
              </a:rPr>
              <a:t>WebSockets</a:t>
            </a:r>
            <a:r>
              <a:rPr lang="en-US" sz="2400" dirty="0">
                <a:solidFill>
                  <a:srgbClr val="D6E5EF"/>
                </a:solidFill>
                <a:latin typeface="Roboto" pitchFamily="34" charset="0"/>
                <a:ea typeface="Roboto" pitchFamily="34" charset="-122"/>
                <a:cs typeface="Roboto" pitchFamily="34" charset="-120"/>
              </a:rPr>
              <a:t> </a:t>
            </a:r>
            <a:r>
              <a:rPr lang="en-US" sz="2400" dirty="0" err="1">
                <a:solidFill>
                  <a:srgbClr val="D6E5EF"/>
                </a:solidFill>
                <a:latin typeface="Roboto" pitchFamily="34" charset="0"/>
                <a:ea typeface="Roboto" pitchFamily="34" charset="-122"/>
                <a:cs typeface="Roboto" pitchFamily="34" charset="-120"/>
              </a:rPr>
              <a:t>facilita</a:t>
            </a:r>
            <a:r>
              <a:rPr lang="en-US" sz="2400" dirty="0">
                <a:solidFill>
                  <a:srgbClr val="D6E5EF"/>
                </a:solidFill>
                <a:latin typeface="Roboto" pitchFamily="34" charset="0"/>
                <a:ea typeface="Roboto" pitchFamily="34" charset="-122"/>
                <a:cs typeface="Roboto" pitchFamily="34" charset="-120"/>
              </a:rPr>
              <a:t> la </a:t>
            </a:r>
            <a:r>
              <a:rPr lang="en-US" sz="2400" dirty="0" err="1">
                <a:solidFill>
                  <a:srgbClr val="D6E5EF"/>
                </a:solidFill>
                <a:latin typeface="Roboto" pitchFamily="34" charset="0"/>
                <a:ea typeface="Roboto" pitchFamily="34" charset="-122"/>
                <a:cs typeface="Roboto" pitchFamily="34" charset="-120"/>
              </a:rPr>
              <a:t>comunicación</a:t>
            </a:r>
            <a:r>
              <a:rPr lang="en-US" sz="2400" dirty="0">
                <a:solidFill>
                  <a:srgbClr val="D6E5EF"/>
                </a:solidFill>
                <a:latin typeface="Roboto" pitchFamily="34" charset="0"/>
                <a:ea typeface="Roboto" pitchFamily="34" charset="-122"/>
                <a:cs typeface="Roboto" pitchFamily="34" charset="-120"/>
              </a:rPr>
              <a:t> </a:t>
            </a:r>
            <a:r>
              <a:rPr lang="en-US" sz="2400" dirty="0" err="1">
                <a:solidFill>
                  <a:srgbClr val="D6E5EF"/>
                </a:solidFill>
                <a:latin typeface="Roboto" pitchFamily="34" charset="0"/>
                <a:ea typeface="Roboto" pitchFamily="34" charset="-122"/>
                <a:cs typeface="Roboto" pitchFamily="34" charset="-120"/>
              </a:rPr>
              <a:t>bidireccional</a:t>
            </a:r>
            <a:r>
              <a:rPr lang="en-US" sz="2400" dirty="0">
                <a:solidFill>
                  <a:srgbClr val="D6E5EF"/>
                </a:solidFill>
                <a:latin typeface="Roboto" pitchFamily="34" charset="0"/>
                <a:ea typeface="Roboto" pitchFamily="34" charset="-122"/>
                <a:cs typeface="Roboto" pitchFamily="34" charset="-120"/>
              </a:rPr>
              <a:t> </a:t>
            </a:r>
            <a:r>
              <a:rPr lang="en-US" sz="2400" dirty="0" err="1">
                <a:solidFill>
                  <a:srgbClr val="D6E5EF"/>
                </a:solidFill>
                <a:latin typeface="Roboto" pitchFamily="34" charset="0"/>
                <a:ea typeface="Roboto" pitchFamily="34" charset="-122"/>
                <a:cs typeface="Roboto" pitchFamily="34" charset="-120"/>
              </a:rPr>
              <a:t>en</a:t>
            </a:r>
            <a:r>
              <a:rPr lang="en-US" sz="2400" dirty="0">
                <a:solidFill>
                  <a:srgbClr val="D6E5EF"/>
                </a:solidFill>
                <a:latin typeface="Roboto" pitchFamily="34" charset="0"/>
                <a:ea typeface="Roboto" pitchFamily="34" charset="-122"/>
                <a:cs typeface="Roboto" pitchFamily="34" charset="-120"/>
              </a:rPr>
              <a:t> </a:t>
            </a:r>
            <a:r>
              <a:rPr lang="en-US" sz="2400" dirty="0" err="1">
                <a:solidFill>
                  <a:srgbClr val="D6E5EF"/>
                </a:solidFill>
                <a:latin typeface="Roboto" pitchFamily="34" charset="0"/>
                <a:ea typeface="Roboto" pitchFamily="34" charset="-122"/>
                <a:cs typeface="Roboto" pitchFamily="34" charset="-120"/>
              </a:rPr>
              <a:t>tiempo</a:t>
            </a:r>
            <a:r>
              <a:rPr lang="en-US" sz="2400" dirty="0">
                <a:solidFill>
                  <a:srgbClr val="D6E5EF"/>
                </a:solidFill>
                <a:latin typeface="Roboto" pitchFamily="34" charset="0"/>
                <a:ea typeface="Roboto" pitchFamily="34" charset="-122"/>
                <a:cs typeface="Roboto" pitchFamily="34" charset="-120"/>
              </a:rPr>
              <a:t> real.</a:t>
            </a:r>
            <a:endParaRPr lang="en-US" sz="2400" dirty="0"/>
          </a:p>
          <a:p>
            <a:pPr marL="0" indent="0" algn="just">
              <a:lnSpc>
                <a:spcPts val="2850"/>
              </a:lnSpc>
              <a:buNone/>
            </a:pPr>
            <a:endParaRPr lang="en-US" sz="2400" dirty="0"/>
          </a:p>
        </p:txBody>
      </p:sp>
      <p:cxnSp>
        <p:nvCxnSpPr>
          <p:cNvPr id="8" name="Conector recto 7">
            <a:extLst>
              <a:ext uri="{FF2B5EF4-FFF2-40B4-BE49-F238E27FC236}">
                <a16:creationId xmlns:a16="http://schemas.microsoft.com/office/drawing/2014/main" id="{9D32808E-F26F-9583-D57D-58D3833C7AAD}"/>
              </a:ext>
            </a:extLst>
          </p:cNvPr>
          <p:cNvCxnSpPr/>
          <p:nvPr/>
        </p:nvCxnSpPr>
        <p:spPr>
          <a:xfrm>
            <a:off x="0" y="4676503"/>
            <a:ext cx="146304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9" name="Conector recto 8">
            <a:extLst>
              <a:ext uri="{FF2B5EF4-FFF2-40B4-BE49-F238E27FC236}">
                <a16:creationId xmlns:a16="http://schemas.microsoft.com/office/drawing/2014/main" id="{E6D1F893-50C8-1A88-5EFB-D2443949EA5F}"/>
              </a:ext>
            </a:extLst>
          </p:cNvPr>
          <p:cNvCxnSpPr>
            <a:cxnSpLocks/>
          </p:cNvCxnSpPr>
          <p:nvPr/>
        </p:nvCxnSpPr>
        <p:spPr>
          <a:xfrm flipV="1">
            <a:off x="6244046" y="1672046"/>
            <a:ext cx="1721235" cy="6374674"/>
          </a:xfrm>
          <a:prstGeom prst="line">
            <a:avLst/>
          </a:prstGeom>
        </p:spPr>
        <p:style>
          <a:lnRef idx="3">
            <a:schemeClr val="accent3"/>
          </a:lnRef>
          <a:fillRef idx="0">
            <a:schemeClr val="accent3"/>
          </a:fillRef>
          <a:effectRef idx="2">
            <a:schemeClr val="accent3"/>
          </a:effectRef>
          <a:fontRef idx="minor">
            <a:schemeClr val="tx1"/>
          </a:fontRef>
        </p:style>
      </p:cxnSp>
      <p:sp>
        <p:nvSpPr>
          <p:cNvPr id="14" name="Rectángulo 13">
            <a:extLst>
              <a:ext uri="{FF2B5EF4-FFF2-40B4-BE49-F238E27FC236}">
                <a16:creationId xmlns:a16="http://schemas.microsoft.com/office/drawing/2014/main" id="{3BC72CD8-5FA4-C288-39D2-414354417DF7}"/>
              </a:ext>
            </a:extLst>
          </p:cNvPr>
          <p:cNvSpPr/>
          <p:nvPr/>
        </p:nvSpPr>
        <p:spPr>
          <a:xfrm>
            <a:off x="130630" y="4845639"/>
            <a:ext cx="6792686" cy="3201080"/>
          </a:xfrm>
          <a:custGeom>
            <a:avLst/>
            <a:gdLst>
              <a:gd name="connsiteX0" fmla="*/ 0 w 5799909"/>
              <a:gd name="connsiteY0" fmla="*/ 0 h 2965949"/>
              <a:gd name="connsiteX1" fmla="*/ 5799909 w 5799909"/>
              <a:gd name="connsiteY1" fmla="*/ 0 h 2965949"/>
              <a:gd name="connsiteX2" fmla="*/ 5799909 w 5799909"/>
              <a:gd name="connsiteY2" fmla="*/ 2965949 h 2965949"/>
              <a:gd name="connsiteX3" fmla="*/ 0 w 5799909"/>
              <a:gd name="connsiteY3" fmla="*/ 2965949 h 2965949"/>
              <a:gd name="connsiteX4" fmla="*/ 0 w 5799909"/>
              <a:gd name="connsiteY4" fmla="*/ 0 h 2965949"/>
              <a:gd name="connsiteX0" fmla="*/ 0 w 6688184"/>
              <a:gd name="connsiteY0" fmla="*/ 235131 h 3201080"/>
              <a:gd name="connsiteX1" fmla="*/ 6688184 w 6688184"/>
              <a:gd name="connsiteY1" fmla="*/ 0 h 3201080"/>
              <a:gd name="connsiteX2" fmla="*/ 5799909 w 6688184"/>
              <a:gd name="connsiteY2" fmla="*/ 3201080 h 3201080"/>
              <a:gd name="connsiteX3" fmla="*/ 0 w 6688184"/>
              <a:gd name="connsiteY3" fmla="*/ 3201080 h 3201080"/>
              <a:gd name="connsiteX4" fmla="*/ 0 w 6688184"/>
              <a:gd name="connsiteY4" fmla="*/ 235131 h 3201080"/>
              <a:gd name="connsiteX0" fmla="*/ 0 w 6792686"/>
              <a:gd name="connsiteY0" fmla="*/ 26126 h 3201080"/>
              <a:gd name="connsiteX1" fmla="*/ 6792686 w 6792686"/>
              <a:gd name="connsiteY1" fmla="*/ 0 h 3201080"/>
              <a:gd name="connsiteX2" fmla="*/ 5904411 w 6792686"/>
              <a:gd name="connsiteY2" fmla="*/ 3201080 h 3201080"/>
              <a:gd name="connsiteX3" fmla="*/ 104502 w 6792686"/>
              <a:gd name="connsiteY3" fmla="*/ 3201080 h 3201080"/>
              <a:gd name="connsiteX4" fmla="*/ 0 w 6792686"/>
              <a:gd name="connsiteY4" fmla="*/ 26126 h 3201080"/>
              <a:gd name="connsiteX0" fmla="*/ 0 w 6792686"/>
              <a:gd name="connsiteY0" fmla="*/ 26126 h 3201080"/>
              <a:gd name="connsiteX1" fmla="*/ 6792686 w 6792686"/>
              <a:gd name="connsiteY1" fmla="*/ 0 h 3201080"/>
              <a:gd name="connsiteX2" fmla="*/ 5904411 w 6792686"/>
              <a:gd name="connsiteY2" fmla="*/ 3201080 h 3201080"/>
              <a:gd name="connsiteX3" fmla="*/ 26125 w 6792686"/>
              <a:gd name="connsiteY3" fmla="*/ 3201080 h 3201080"/>
              <a:gd name="connsiteX4" fmla="*/ 0 w 6792686"/>
              <a:gd name="connsiteY4" fmla="*/ 26126 h 3201080"/>
              <a:gd name="connsiteX0" fmla="*/ 0 w 6792686"/>
              <a:gd name="connsiteY0" fmla="*/ 26126 h 3201080"/>
              <a:gd name="connsiteX1" fmla="*/ 6792686 w 6792686"/>
              <a:gd name="connsiteY1" fmla="*/ 0 h 3201080"/>
              <a:gd name="connsiteX2" fmla="*/ 5904411 w 6792686"/>
              <a:gd name="connsiteY2" fmla="*/ 3201080 h 3201080"/>
              <a:gd name="connsiteX3" fmla="*/ 26125 w 6792686"/>
              <a:gd name="connsiteY3" fmla="*/ 3201080 h 3201080"/>
              <a:gd name="connsiteX4" fmla="*/ 0 w 6792686"/>
              <a:gd name="connsiteY4" fmla="*/ 26126 h 320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2686" h="3201080">
                <a:moveTo>
                  <a:pt x="0" y="26126"/>
                </a:moveTo>
                <a:lnTo>
                  <a:pt x="6792686" y="0"/>
                </a:lnTo>
                <a:lnTo>
                  <a:pt x="5904411" y="3201080"/>
                </a:lnTo>
                <a:cubicBezTo>
                  <a:pt x="3944982" y="3201080"/>
                  <a:pt x="2142308" y="3122703"/>
                  <a:pt x="26125" y="3201080"/>
                </a:cubicBezTo>
                <a:lnTo>
                  <a:pt x="0" y="26126"/>
                </a:lnTo>
                <a:close/>
              </a:path>
            </a:pathLst>
          </a:custGeom>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15" name="Rectángulo 13">
            <a:extLst>
              <a:ext uri="{FF2B5EF4-FFF2-40B4-BE49-F238E27FC236}">
                <a16:creationId xmlns:a16="http://schemas.microsoft.com/office/drawing/2014/main" id="{9D587640-B1D2-856F-8916-CDE73356EDA1}"/>
              </a:ext>
            </a:extLst>
          </p:cNvPr>
          <p:cNvSpPr/>
          <p:nvPr/>
        </p:nvSpPr>
        <p:spPr>
          <a:xfrm rot="10800000" flipH="1" flipV="1">
            <a:off x="7423404" y="1528169"/>
            <a:ext cx="7036914" cy="2992074"/>
          </a:xfrm>
          <a:custGeom>
            <a:avLst/>
            <a:gdLst>
              <a:gd name="connsiteX0" fmla="*/ 0 w 5799909"/>
              <a:gd name="connsiteY0" fmla="*/ 0 h 2965949"/>
              <a:gd name="connsiteX1" fmla="*/ 5799909 w 5799909"/>
              <a:gd name="connsiteY1" fmla="*/ 0 h 2965949"/>
              <a:gd name="connsiteX2" fmla="*/ 5799909 w 5799909"/>
              <a:gd name="connsiteY2" fmla="*/ 2965949 h 2965949"/>
              <a:gd name="connsiteX3" fmla="*/ 0 w 5799909"/>
              <a:gd name="connsiteY3" fmla="*/ 2965949 h 2965949"/>
              <a:gd name="connsiteX4" fmla="*/ 0 w 5799909"/>
              <a:gd name="connsiteY4" fmla="*/ 0 h 2965949"/>
              <a:gd name="connsiteX0" fmla="*/ 0 w 6688184"/>
              <a:gd name="connsiteY0" fmla="*/ 235131 h 3201080"/>
              <a:gd name="connsiteX1" fmla="*/ 6688184 w 6688184"/>
              <a:gd name="connsiteY1" fmla="*/ 0 h 3201080"/>
              <a:gd name="connsiteX2" fmla="*/ 5799909 w 6688184"/>
              <a:gd name="connsiteY2" fmla="*/ 3201080 h 3201080"/>
              <a:gd name="connsiteX3" fmla="*/ 0 w 6688184"/>
              <a:gd name="connsiteY3" fmla="*/ 3201080 h 3201080"/>
              <a:gd name="connsiteX4" fmla="*/ 0 w 6688184"/>
              <a:gd name="connsiteY4" fmla="*/ 235131 h 3201080"/>
              <a:gd name="connsiteX0" fmla="*/ 0 w 6792686"/>
              <a:gd name="connsiteY0" fmla="*/ 26126 h 3201080"/>
              <a:gd name="connsiteX1" fmla="*/ 6792686 w 6792686"/>
              <a:gd name="connsiteY1" fmla="*/ 0 h 3201080"/>
              <a:gd name="connsiteX2" fmla="*/ 5904411 w 6792686"/>
              <a:gd name="connsiteY2" fmla="*/ 3201080 h 3201080"/>
              <a:gd name="connsiteX3" fmla="*/ 104502 w 6792686"/>
              <a:gd name="connsiteY3" fmla="*/ 3201080 h 3201080"/>
              <a:gd name="connsiteX4" fmla="*/ 0 w 6792686"/>
              <a:gd name="connsiteY4" fmla="*/ 26126 h 3201080"/>
              <a:gd name="connsiteX0" fmla="*/ 0 w 6792686"/>
              <a:gd name="connsiteY0" fmla="*/ 26126 h 3201080"/>
              <a:gd name="connsiteX1" fmla="*/ 6792686 w 6792686"/>
              <a:gd name="connsiteY1" fmla="*/ 0 h 3201080"/>
              <a:gd name="connsiteX2" fmla="*/ 5904411 w 6792686"/>
              <a:gd name="connsiteY2" fmla="*/ 3201080 h 3201080"/>
              <a:gd name="connsiteX3" fmla="*/ 26125 w 6792686"/>
              <a:gd name="connsiteY3" fmla="*/ 3201080 h 3201080"/>
              <a:gd name="connsiteX4" fmla="*/ 0 w 6792686"/>
              <a:gd name="connsiteY4" fmla="*/ 26126 h 3201080"/>
              <a:gd name="connsiteX0" fmla="*/ 0 w 6792686"/>
              <a:gd name="connsiteY0" fmla="*/ 26126 h 3201080"/>
              <a:gd name="connsiteX1" fmla="*/ 6792686 w 6792686"/>
              <a:gd name="connsiteY1" fmla="*/ 0 h 3201080"/>
              <a:gd name="connsiteX2" fmla="*/ 5904411 w 6792686"/>
              <a:gd name="connsiteY2" fmla="*/ 3201080 h 3201080"/>
              <a:gd name="connsiteX3" fmla="*/ 26125 w 6792686"/>
              <a:gd name="connsiteY3" fmla="*/ 3201080 h 3201080"/>
              <a:gd name="connsiteX4" fmla="*/ 0 w 6792686"/>
              <a:gd name="connsiteY4" fmla="*/ 26126 h 3201080"/>
              <a:gd name="connsiteX0" fmla="*/ 0 w 6792686"/>
              <a:gd name="connsiteY0" fmla="*/ 26126 h 3201080"/>
              <a:gd name="connsiteX1" fmla="*/ 6792686 w 6792686"/>
              <a:gd name="connsiteY1" fmla="*/ 0 h 3201080"/>
              <a:gd name="connsiteX2" fmla="*/ 6730369 w 6792686"/>
              <a:gd name="connsiteY2" fmla="*/ 3201080 h 3201080"/>
              <a:gd name="connsiteX3" fmla="*/ 26125 w 6792686"/>
              <a:gd name="connsiteY3" fmla="*/ 3201080 h 3201080"/>
              <a:gd name="connsiteX4" fmla="*/ 0 w 6792686"/>
              <a:gd name="connsiteY4" fmla="*/ 26126 h 3201080"/>
              <a:gd name="connsiteX0" fmla="*/ 0 w 6730369"/>
              <a:gd name="connsiteY0" fmla="*/ 0 h 3174954"/>
              <a:gd name="connsiteX1" fmla="*/ 5666378 w 6730369"/>
              <a:gd name="connsiteY1" fmla="*/ 235132 h 3174954"/>
              <a:gd name="connsiteX2" fmla="*/ 6730369 w 6730369"/>
              <a:gd name="connsiteY2" fmla="*/ 3174954 h 3174954"/>
              <a:gd name="connsiteX3" fmla="*/ 26125 w 6730369"/>
              <a:gd name="connsiteY3" fmla="*/ 3174954 h 3174954"/>
              <a:gd name="connsiteX4" fmla="*/ 0 w 6730369"/>
              <a:gd name="connsiteY4" fmla="*/ 0 h 3174954"/>
              <a:gd name="connsiteX0" fmla="*/ 0 w 6730369"/>
              <a:gd name="connsiteY0" fmla="*/ 0 h 3174954"/>
              <a:gd name="connsiteX1" fmla="*/ 5866611 w 6730369"/>
              <a:gd name="connsiteY1" fmla="*/ 156754 h 3174954"/>
              <a:gd name="connsiteX2" fmla="*/ 6730369 w 6730369"/>
              <a:gd name="connsiteY2" fmla="*/ 3174954 h 3174954"/>
              <a:gd name="connsiteX3" fmla="*/ 26125 w 6730369"/>
              <a:gd name="connsiteY3" fmla="*/ 3174954 h 3174954"/>
              <a:gd name="connsiteX4" fmla="*/ 0 w 6730369"/>
              <a:gd name="connsiteY4" fmla="*/ 0 h 3174954"/>
              <a:gd name="connsiteX0" fmla="*/ 0 w 6730369"/>
              <a:gd name="connsiteY0" fmla="*/ 0 h 3174954"/>
              <a:gd name="connsiteX1" fmla="*/ 6692571 w 6730369"/>
              <a:gd name="connsiteY1" fmla="*/ 26126 h 3174954"/>
              <a:gd name="connsiteX2" fmla="*/ 6730369 w 6730369"/>
              <a:gd name="connsiteY2" fmla="*/ 3174954 h 3174954"/>
              <a:gd name="connsiteX3" fmla="*/ 26125 w 6730369"/>
              <a:gd name="connsiteY3" fmla="*/ 3174954 h 3174954"/>
              <a:gd name="connsiteX4" fmla="*/ 0 w 6730369"/>
              <a:gd name="connsiteY4" fmla="*/ 0 h 3174954"/>
              <a:gd name="connsiteX0" fmla="*/ 1000066 w 6704244"/>
              <a:gd name="connsiteY0" fmla="*/ 261257 h 3148828"/>
              <a:gd name="connsiteX1" fmla="*/ 6666446 w 6704244"/>
              <a:gd name="connsiteY1" fmla="*/ 0 h 3148828"/>
              <a:gd name="connsiteX2" fmla="*/ 6704244 w 6704244"/>
              <a:gd name="connsiteY2" fmla="*/ 3148828 h 3148828"/>
              <a:gd name="connsiteX3" fmla="*/ 0 w 6704244"/>
              <a:gd name="connsiteY3" fmla="*/ 3148828 h 3148828"/>
              <a:gd name="connsiteX4" fmla="*/ 1000066 w 6704244"/>
              <a:gd name="connsiteY4" fmla="*/ 261257 h 3148828"/>
              <a:gd name="connsiteX0" fmla="*/ 799833 w 6704244"/>
              <a:gd name="connsiteY0" fmla="*/ 209006 h 3148828"/>
              <a:gd name="connsiteX1" fmla="*/ 6666446 w 6704244"/>
              <a:gd name="connsiteY1" fmla="*/ 0 h 3148828"/>
              <a:gd name="connsiteX2" fmla="*/ 6704244 w 6704244"/>
              <a:gd name="connsiteY2" fmla="*/ 3148828 h 3148828"/>
              <a:gd name="connsiteX3" fmla="*/ 0 w 6704244"/>
              <a:gd name="connsiteY3" fmla="*/ 3148828 h 3148828"/>
              <a:gd name="connsiteX4" fmla="*/ 799833 w 6704244"/>
              <a:gd name="connsiteY4" fmla="*/ 209006 h 3148828"/>
              <a:gd name="connsiteX0" fmla="*/ 799833 w 6741533"/>
              <a:gd name="connsiteY0" fmla="*/ 52252 h 2992074"/>
              <a:gd name="connsiteX1" fmla="*/ 6741533 w 6741533"/>
              <a:gd name="connsiteY1" fmla="*/ 0 h 2992074"/>
              <a:gd name="connsiteX2" fmla="*/ 6704244 w 6741533"/>
              <a:gd name="connsiteY2" fmla="*/ 2992074 h 2992074"/>
              <a:gd name="connsiteX3" fmla="*/ 0 w 6741533"/>
              <a:gd name="connsiteY3" fmla="*/ 2992074 h 2992074"/>
              <a:gd name="connsiteX4" fmla="*/ 799833 w 6741533"/>
              <a:gd name="connsiteY4" fmla="*/ 52252 h 2992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1533" h="2992074">
                <a:moveTo>
                  <a:pt x="799833" y="52252"/>
                </a:moveTo>
                <a:lnTo>
                  <a:pt x="6741533" y="0"/>
                </a:lnTo>
                <a:lnTo>
                  <a:pt x="6704244" y="2992074"/>
                </a:lnTo>
                <a:cubicBezTo>
                  <a:pt x="4744815" y="2992074"/>
                  <a:pt x="2116183" y="2913697"/>
                  <a:pt x="0" y="2992074"/>
                </a:cubicBezTo>
                <a:lnTo>
                  <a:pt x="799833" y="52252"/>
                </a:lnTo>
                <a:close/>
              </a:path>
            </a:pathLst>
          </a:custGeom>
          <a:blipFill dpi="0"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SV"/>
          </a:p>
        </p:txBody>
      </p:sp>
    </p:spTree>
    <p:extLst>
      <p:ext uri="{BB962C8B-B14F-4D97-AF65-F5344CB8AC3E}">
        <p14:creationId xmlns:p14="http://schemas.microsoft.com/office/powerpoint/2010/main" val="171550475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792956"/>
            <a:ext cx="13042821" cy="1417558"/>
          </a:xfrm>
          <a:prstGeom prst="rect">
            <a:avLst/>
          </a:prstGeom>
          <a:noFill/>
          <a:ln/>
        </p:spPr>
        <p:txBody>
          <a:bodyPr wrap="squar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Ejemplos de Aplicaciones IoT Conectadas a Apps Móviles</a:t>
            </a:r>
            <a:endParaRPr lang="en-US" sz="4450" dirty="0"/>
          </a:p>
        </p:txBody>
      </p:sp>
      <p:sp>
        <p:nvSpPr>
          <p:cNvPr id="4" name="Text 1"/>
          <p:cNvSpPr/>
          <p:nvPr/>
        </p:nvSpPr>
        <p:spPr>
          <a:xfrm>
            <a:off x="793790" y="549437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Google Nest</a:t>
            </a:r>
            <a:endParaRPr lang="en-US" sz="2200" dirty="0"/>
          </a:p>
        </p:txBody>
      </p:sp>
      <p:sp>
        <p:nvSpPr>
          <p:cNvPr id="5" name="Text 2"/>
          <p:cNvSpPr/>
          <p:nvPr/>
        </p:nvSpPr>
        <p:spPr>
          <a:xfrm>
            <a:off x="793790" y="5984796"/>
            <a:ext cx="4120753" cy="1451610"/>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Dispositivo inteligente para el hogar controlado con la app Google Home, gestionando iluminación, calefacción y seguridad.</a:t>
            </a:r>
            <a:endParaRPr lang="en-US" sz="1750" dirty="0"/>
          </a:p>
        </p:txBody>
      </p:sp>
      <p:sp>
        <p:nvSpPr>
          <p:cNvPr id="7" name="Text 3"/>
          <p:cNvSpPr/>
          <p:nvPr/>
        </p:nvSpPr>
        <p:spPr>
          <a:xfrm>
            <a:off x="5254704" y="549449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Google Maps</a:t>
            </a:r>
            <a:endParaRPr lang="en-US" sz="2200" dirty="0"/>
          </a:p>
        </p:txBody>
      </p:sp>
      <p:sp>
        <p:nvSpPr>
          <p:cNvPr id="8" name="Text 4"/>
          <p:cNvSpPr/>
          <p:nvPr/>
        </p:nvSpPr>
        <p:spPr>
          <a:xfrm>
            <a:off x="5254704" y="5984915"/>
            <a:ext cx="4120872" cy="1451610"/>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Identifica la ubicación con GPS, rastrea recursos en movimiento, ofrece rutas eficientes y alerta sobre radares de tráfico.</a:t>
            </a:r>
            <a:endParaRPr lang="en-US" sz="1750" dirty="0"/>
          </a:p>
        </p:txBody>
      </p:sp>
      <p:sp>
        <p:nvSpPr>
          <p:cNvPr id="10" name="Text 5"/>
          <p:cNvSpPr/>
          <p:nvPr/>
        </p:nvSpPr>
        <p:spPr>
          <a:xfrm>
            <a:off x="9715738" y="549437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Ring</a:t>
            </a:r>
            <a:endParaRPr lang="en-US" sz="2200" dirty="0"/>
          </a:p>
        </p:txBody>
      </p:sp>
      <p:sp>
        <p:nvSpPr>
          <p:cNvPr id="11" name="Text 6"/>
          <p:cNvSpPr/>
          <p:nvPr/>
        </p:nvSpPr>
        <p:spPr>
          <a:xfrm>
            <a:off x="9715738" y="5984796"/>
            <a:ext cx="4120753" cy="1451610"/>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Sistema de seguridad para el hogar con timbres y cámaras inteligentes, integrados con la app móvil Ring para monitoreo y gestión.</a:t>
            </a:r>
            <a:endParaRPr lang="en-US" sz="1750" dirty="0"/>
          </a:p>
        </p:txBody>
      </p:sp>
      <p:pic>
        <p:nvPicPr>
          <p:cNvPr id="13" name="Imagen 12" descr="Imagen que contiene Diagrama&#10;&#10;El contenido generado por IA puede ser incorrecto.">
            <a:extLst>
              <a:ext uri="{FF2B5EF4-FFF2-40B4-BE49-F238E27FC236}">
                <a16:creationId xmlns:a16="http://schemas.microsoft.com/office/drawing/2014/main" id="{4A279D5A-898E-3FFE-F61B-BF633786FD9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53800" y="2664143"/>
            <a:ext cx="4088519" cy="2512644"/>
          </a:xfrm>
          <a:prstGeom prst="rect">
            <a:avLst/>
          </a:prstGeom>
        </p:spPr>
      </p:pic>
      <p:pic>
        <p:nvPicPr>
          <p:cNvPr id="15" name="Imagen 14" descr="Imagen que contiene Texto&#10;&#10;El contenido generado por IA puede ser incorrecto.">
            <a:extLst>
              <a:ext uri="{FF2B5EF4-FFF2-40B4-BE49-F238E27FC236}">
                <a16:creationId xmlns:a16="http://schemas.microsoft.com/office/drawing/2014/main" id="{0BF04EDE-371F-02BB-7D74-BBE7223751EA}"/>
              </a:ext>
            </a:extLst>
          </p:cNvPr>
          <p:cNvPicPr>
            <a:picLocks noChangeAspect="1"/>
          </p:cNvPicPr>
          <p:nvPr/>
        </p:nvPicPr>
        <p:blipFill>
          <a:blip r:embed="rId5">
            <a:extLst>
              <a:ext uri="{837473B0-CC2E-450A-ABE3-18F120FF3D39}">
                <a1611:picAttrSrcUrl xmlns:a1611="http://schemas.microsoft.com/office/drawing/2016/11/main" r:id="rId6"/>
              </a:ext>
            </a:extLst>
          </a:blip>
          <a:srcRect l="10592" r="10852"/>
          <a:stretch/>
        </p:blipFill>
        <p:spPr>
          <a:xfrm>
            <a:off x="5263274" y="2664143"/>
            <a:ext cx="4103731" cy="2694145"/>
          </a:xfrm>
          <a:prstGeom prst="rect">
            <a:avLst/>
          </a:prstGeom>
        </p:spPr>
      </p:pic>
      <p:pic>
        <p:nvPicPr>
          <p:cNvPr id="17" name="Imagen 16" descr="Un teléfono celular&#10;&#10;El contenido generado por IA puede ser incorrecto.">
            <a:extLst>
              <a:ext uri="{FF2B5EF4-FFF2-40B4-BE49-F238E27FC236}">
                <a16:creationId xmlns:a16="http://schemas.microsoft.com/office/drawing/2014/main" id="{586B06EA-D4BE-DA25-4FB6-48ABD18DCE39}"/>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9715618" y="2650919"/>
            <a:ext cx="4120872" cy="2694146"/>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1023</Words>
  <Application>Microsoft Office PowerPoint</Application>
  <PresentationFormat>Personalizado</PresentationFormat>
  <Paragraphs>87</Paragraphs>
  <Slides>12</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Roboto</vt:lpstr>
      <vt:lpstr>Roboto Slab</vt:lpstr>
      <vt:lpstr>Arial</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Cristina Aracely P�rez Lue</cp:lastModifiedBy>
  <cp:revision>3</cp:revision>
  <dcterms:created xsi:type="dcterms:W3CDTF">2025-04-24T00:21:41Z</dcterms:created>
  <dcterms:modified xsi:type="dcterms:W3CDTF">2025-04-24T02:29:52Z</dcterms:modified>
</cp:coreProperties>
</file>