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
  </p:notesMasterIdLst>
  <p:sldIdLst>
    <p:sldId id="256" r:id="rId2"/>
  </p:sldIdLst>
  <p:sldSz cx="36576000" cy="29260800"/>
  <p:notesSz cx="6858000" cy="9144000"/>
  <p:defaultTextStyle>
    <a:defPPr>
      <a:defRPr lang="en-US"/>
    </a:defPPr>
    <a:lvl1pPr algn="l" rtl="0" fontAlgn="base">
      <a:spcBef>
        <a:spcPct val="0"/>
      </a:spcBef>
      <a:spcAft>
        <a:spcPct val="0"/>
      </a:spcAft>
      <a:defRPr sz="8000" kern="1200">
        <a:solidFill>
          <a:schemeClr val="tx1"/>
        </a:solidFill>
        <a:latin typeface="Arial" pitchFamily="34" charset="0"/>
        <a:ea typeface="+mn-ea"/>
        <a:cs typeface="+mn-cs"/>
      </a:defRPr>
    </a:lvl1pPr>
    <a:lvl2pPr marL="457200" algn="l" rtl="0" fontAlgn="base">
      <a:spcBef>
        <a:spcPct val="0"/>
      </a:spcBef>
      <a:spcAft>
        <a:spcPct val="0"/>
      </a:spcAft>
      <a:defRPr sz="8000" kern="1200">
        <a:solidFill>
          <a:schemeClr val="tx1"/>
        </a:solidFill>
        <a:latin typeface="Arial" pitchFamily="34" charset="0"/>
        <a:ea typeface="+mn-ea"/>
        <a:cs typeface="+mn-cs"/>
      </a:defRPr>
    </a:lvl2pPr>
    <a:lvl3pPr marL="914400" algn="l" rtl="0" fontAlgn="base">
      <a:spcBef>
        <a:spcPct val="0"/>
      </a:spcBef>
      <a:spcAft>
        <a:spcPct val="0"/>
      </a:spcAft>
      <a:defRPr sz="8000" kern="1200">
        <a:solidFill>
          <a:schemeClr val="tx1"/>
        </a:solidFill>
        <a:latin typeface="Arial" pitchFamily="34" charset="0"/>
        <a:ea typeface="+mn-ea"/>
        <a:cs typeface="+mn-cs"/>
      </a:defRPr>
    </a:lvl3pPr>
    <a:lvl4pPr marL="1371600" algn="l" rtl="0" fontAlgn="base">
      <a:spcBef>
        <a:spcPct val="0"/>
      </a:spcBef>
      <a:spcAft>
        <a:spcPct val="0"/>
      </a:spcAft>
      <a:defRPr sz="8000" kern="1200">
        <a:solidFill>
          <a:schemeClr val="tx1"/>
        </a:solidFill>
        <a:latin typeface="Arial" pitchFamily="34" charset="0"/>
        <a:ea typeface="+mn-ea"/>
        <a:cs typeface="+mn-cs"/>
      </a:defRPr>
    </a:lvl4pPr>
    <a:lvl5pPr marL="1828800" algn="l" rtl="0" fontAlgn="base">
      <a:spcBef>
        <a:spcPct val="0"/>
      </a:spcBef>
      <a:spcAft>
        <a:spcPct val="0"/>
      </a:spcAft>
      <a:defRPr sz="8000" kern="1200">
        <a:solidFill>
          <a:schemeClr val="tx1"/>
        </a:solidFill>
        <a:latin typeface="Arial" pitchFamily="34" charset="0"/>
        <a:ea typeface="+mn-ea"/>
        <a:cs typeface="+mn-cs"/>
      </a:defRPr>
    </a:lvl5pPr>
    <a:lvl6pPr marL="2286000" algn="l" defTabSz="914400" rtl="0" eaLnBrk="1" latinLnBrk="0" hangingPunct="1">
      <a:defRPr sz="8000" kern="1200">
        <a:solidFill>
          <a:schemeClr val="tx1"/>
        </a:solidFill>
        <a:latin typeface="Arial" pitchFamily="34" charset="0"/>
        <a:ea typeface="+mn-ea"/>
        <a:cs typeface="+mn-cs"/>
      </a:defRPr>
    </a:lvl6pPr>
    <a:lvl7pPr marL="2743200" algn="l" defTabSz="914400" rtl="0" eaLnBrk="1" latinLnBrk="0" hangingPunct="1">
      <a:defRPr sz="8000" kern="1200">
        <a:solidFill>
          <a:schemeClr val="tx1"/>
        </a:solidFill>
        <a:latin typeface="Arial" pitchFamily="34" charset="0"/>
        <a:ea typeface="+mn-ea"/>
        <a:cs typeface="+mn-cs"/>
      </a:defRPr>
    </a:lvl7pPr>
    <a:lvl8pPr marL="3200400" algn="l" defTabSz="914400" rtl="0" eaLnBrk="1" latinLnBrk="0" hangingPunct="1">
      <a:defRPr sz="8000" kern="1200">
        <a:solidFill>
          <a:schemeClr val="tx1"/>
        </a:solidFill>
        <a:latin typeface="Arial" pitchFamily="34" charset="0"/>
        <a:ea typeface="+mn-ea"/>
        <a:cs typeface="+mn-cs"/>
      </a:defRPr>
    </a:lvl8pPr>
    <a:lvl9pPr marL="3657600" algn="l" defTabSz="914400" rtl="0" eaLnBrk="1" latinLnBrk="0" hangingPunct="1">
      <a:defRPr sz="8000"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autoAdjust="0"/>
    <p:restoredTop sz="98276" autoAdjust="0"/>
  </p:normalViewPr>
  <p:slideViewPr>
    <p:cSldViewPr snapToGrid="0" snapToObjects="1" showGuides="1">
      <p:cViewPr varScale="1">
        <p:scale>
          <a:sx n="24" d="100"/>
          <a:sy n="24" d="100"/>
        </p:scale>
        <p:origin x="-732" y="-150"/>
      </p:cViewPr>
      <p:guideLst>
        <p:guide orient="horz" pos="9216"/>
        <p:guide pos="11520"/>
      </p:guideLst>
    </p:cSldViewPr>
  </p:slideViewPr>
  <p:outlineViewPr>
    <p:cViewPr>
      <p:scale>
        <a:sx n="33" d="100"/>
        <a:sy n="33" d="100"/>
      </p:scale>
      <p:origin x="0" y="0"/>
    </p:cViewPr>
  </p:outlineViewPr>
  <p:notesTextViewPr>
    <p:cViewPr>
      <p:scale>
        <a:sx n="100" d="100"/>
        <a:sy n="100" d="100"/>
      </p:scale>
      <p:origin x="0" y="0"/>
    </p:cViewPr>
  </p:notesTextViewPr>
  <p:gridSpacing cx="936345600" cy="9363456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E00B9D71-2654-4F52-B221-4AD94D89EBA5}" type="datetimeFigureOut">
              <a:rPr lang="en-US"/>
              <a:pPr>
                <a:defRPr/>
              </a:pPr>
              <a:t>9/14/2010</a:t>
            </a:fld>
            <a:endParaRPr lang="en-US" dirty="0"/>
          </a:p>
        </p:txBody>
      </p:sp>
      <p:sp>
        <p:nvSpPr>
          <p:cNvPr id="4" name="Slide Image Placeholder 3"/>
          <p:cNvSpPr>
            <a:spLocks noGrp="1" noRot="1" noChangeAspect="1"/>
          </p:cNvSpPr>
          <p:nvPr>
            <p:ph type="sldImg" idx="2"/>
          </p:nvPr>
        </p:nvSpPr>
        <p:spPr>
          <a:xfrm>
            <a:off x="1285875" y="685800"/>
            <a:ext cx="428625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6E0271D8-BBDF-4CB5-A990-EFF6847B5DCA}"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noFill/>
          <a:ln>
            <a:solidFill>
              <a:srgbClr val="000000"/>
            </a:solidFill>
            <a:miter lim="800000"/>
            <a:headEnd/>
            <a:tailEnd/>
          </a:ln>
        </p:spPr>
      </p:sp>
      <p:sp>
        <p:nvSpPr>
          <p:cNvPr id="40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410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D4103F0-9463-4ED3-9BF9-84AF9AF38F7B}" type="slidenum">
              <a:rPr lang="en-US" smtClean="0"/>
              <a:pPr/>
              <a:t>1</a:t>
            </a:fld>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9090025"/>
            <a:ext cx="31089600" cy="6272213"/>
          </a:xfrm>
        </p:spPr>
        <p:txBody>
          <a:bodyPr/>
          <a:lstStyle/>
          <a:p>
            <a:r>
              <a:rPr lang="en-US" smtClean="0"/>
              <a:t>Click to edit Master title style</a:t>
            </a:r>
            <a:endParaRPr lang="en-US"/>
          </a:p>
        </p:txBody>
      </p:sp>
      <p:sp>
        <p:nvSpPr>
          <p:cNvPr id="3" name="Subtitle 2"/>
          <p:cNvSpPr>
            <a:spLocks noGrp="1"/>
          </p:cNvSpPr>
          <p:nvPr>
            <p:ph type="subTitle" idx="1"/>
          </p:nvPr>
        </p:nvSpPr>
        <p:spPr>
          <a:xfrm>
            <a:off x="5486400" y="16581438"/>
            <a:ext cx="25603200" cy="747712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9C672662-EBA6-4DB7-BF0D-7727C353B191}"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86650F8D-0C63-4018-815B-22BE18D07AAE}"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517600" y="1171575"/>
            <a:ext cx="8229600" cy="249666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828800" y="1171575"/>
            <a:ext cx="24536400" cy="249666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A24D678C-E11E-44C3-AC8E-7E7694AE6202}"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828800" y="1171575"/>
            <a:ext cx="32918400" cy="48768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1828800" y="6827838"/>
            <a:ext cx="16383000" cy="193103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18364200" y="6827838"/>
            <a:ext cx="16383000" cy="95789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18364200" y="16559213"/>
            <a:ext cx="16383000" cy="95789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dirty="0"/>
          </a:p>
        </p:txBody>
      </p:sp>
      <p:sp>
        <p:nvSpPr>
          <p:cNvPr id="7"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8" name="Rectangle 6"/>
          <p:cNvSpPr>
            <a:spLocks noGrp="1" noChangeArrowheads="1"/>
          </p:cNvSpPr>
          <p:nvPr>
            <p:ph type="sldNum" sz="quarter" idx="12"/>
          </p:nvPr>
        </p:nvSpPr>
        <p:spPr>
          <a:ln/>
        </p:spPr>
        <p:txBody>
          <a:bodyPr/>
          <a:lstStyle>
            <a:lvl1pPr>
              <a:defRPr/>
            </a:lvl1pPr>
          </a:lstStyle>
          <a:p>
            <a:pPr>
              <a:defRPr/>
            </a:pPr>
            <a:fld id="{44C27B8E-D9BA-4105-BAC2-FA8F2865F229}"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E04170CE-12DB-4A20-8D84-EE54027F575F}"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0" y="18802350"/>
            <a:ext cx="31089600" cy="5811838"/>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2889250" y="12401550"/>
            <a:ext cx="31089600" cy="64008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F439FCB0-A0C6-4FD1-AD97-771EA120B965}"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828800" y="6827838"/>
            <a:ext cx="16383000" cy="19310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8364200" y="6827838"/>
            <a:ext cx="16383000" cy="19310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0E319AD1-F7AE-49C1-9386-23E5CC4BB572}"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828800" y="6550025"/>
            <a:ext cx="16160750" cy="2728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828800" y="9278938"/>
            <a:ext cx="16160750" cy="168592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8580100" y="6550025"/>
            <a:ext cx="16167100" cy="2728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8580100" y="9278938"/>
            <a:ext cx="16167100" cy="168592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
          <p:cNvSpPr>
            <a:spLocks noGrp="1" noChangeArrowheads="1"/>
          </p:cNvSpPr>
          <p:nvPr>
            <p:ph type="sldNum" sz="quarter" idx="12"/>
          </p:nvPr>
        </p:nvSpPr>
        <p:spPr>
          <a:ln/>
        </p:spPr>
        <p:txBody>
          <a:bodyPr/>
          <a:lstStyle>
            <a:lvl1pPr>
              <a:defRPr/>
            </a:lvl1pPr>
          </a:lstStyle>
          <a:p>
            <a:pPr>
              <a:defRPr/>
            </a:pPr>
            <a:fld id="{D56C32AF-57D8-4334-B378-ED71E266B173}"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a:ln/>
        </p:spPr>
        <p:txBody>
          <a:bodyPr/>
          <a:lstStyle>
            <a:lvl1pPr>
              <a:defRPr/>
            </a:lvl1pPr>
          </a:lstStyle>
          <a:p>
            <a:pPr>
              <a:defRPr/>
            </a:pPr>
            <a:fld id="{848F0FD1-FF6A-47F0-93A8-AE17C1EA9401}"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9457E3B2-3141-4706-A66C-E6B2D9BFD3B1}"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1165225"/>
            <a:ext cx="12033250" cy="4957763"/>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4300200" y="1165225"/>
            <a:ext cx="20447000" cy="24972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828800" y="6122988"/>
            <a:ext cx="12033250" cy="200152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F660440F-C437-4155-803B-5DA79289F9B4}"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150" y="20481925"/>
            <a:ext cx="21945600" cy="24193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7169150" y="2614613"/>
            <a:ext cx="21945600" cy="1755616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7169150" y="22901275"/>
            <a:ext cx="21945600" cy="34337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75F091E8-B741-40BA-9266-47C21F633F8B}"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828800" y="1171575"/>
            <a:ext cx="32918400" cy="4876800"/>
          </a:xfrm>
          <a:prstGeom prst="rect">
            <a:avLst/>
          </a:prstGeom>
          <a:noFill/>
          <a:ln w="9525">
            <a:noFill/>
            <a:miter lim="800000"/>
            <a:headEnd/>
            <a:tailEnd/>
          </a:ln>
        </p:spPr>
        <p:txBody>
          <a:bodyPr vert="horz" wrap="square" lIns="376202" tIns="188101" rIns="376202" bIns="188101"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1828800" y="6827838"/>
            <a:ext cx="32918400" cy="19310350"/>
          </a:xfrm>
          <a:prstGeom prst="rect">
            <a:avLst/>
          </a:prstGeom>
          <a:noFill/>
          <a:ln w="9525">
            <a:noFill/>
            <a:miter lim="800000"/>
            <a:headEnd/>
            <a:tailEnd/>
          </a:ln>
        </p:spPr>
        <p:txBody>
          <a:bodyPr vert="horz" wrap="square" lIns="376202" tIns="188101" rIns="376202" bIns="188101"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1828800" y="26646188"/>
            <a:ext cx="8534400" cy="2032000"/>
          </a:xfrm>
          <a:prstGeom prst="rect">
            <a:avLst/>
          </a:prstGeom>
          <a:noFill/>
          <a:ln w="9525">
            <a:noFill/>
            <a:miter lim="800000"/>
            <a:headEnd/>
            <a:tailEnd/>
          </a:ln>
          <a:effectLst/>
        </p:spPr>
        <p:txBody>
          <a:bodyPr vert="horz" wrap="square" lIns="376202" tIns="188101" rIns="376202" bIns="188101" numCol="1" anchor="t" anchorCtr="0" compatLnSpc="1">
            <a:prstTxWarp prst="textNoShape">
              <a:avLst/>
            </a:prstTxWarp>
          </a:bodyPr>
          <a:lstStyle>
            <a:lvl1pPr>
              <a:defRPr sz="5800"/>
            </a:lvl1pPr>
          </a:lstStyle>
          <a:p>
            <a:pPr>
              <a:defRPr/>
            </a:pPr>
            <a:endParaRPr lang="en-US" dirty="0"/>
          </a:p>
        </p:txBody>
      </p:sp>
      <p:sp>
        <p:nvSpPr>
          <p:cNvPr id="1029" name="Rectangle 5"/>
          <p:cNvSpPr>
            <a:spLocks noGrp="1" noChangeArrowheads="1"/>
          </p:cNvSpPr>
          <p:nvPr>
            <p:ph type="ftr" sz="quarter" idx="3"/>
          </p:nvPr>
        </p:nvSpPr>
        <p:spPr bwMode="auto">
          <a:xfrm>
            <a:off x="12496800" y="26646188"/>
            <a:ext cx="11582400" cy="2032000"/>
          </a:xfrm>
          <a:prstGeom prst="rect">
            <a:avLst/>
          </a:prstGeom>
          <a:noFill/>
          <a:ln w="9525">
            <a:noFill/>
            <a:miter lim="800000"/>
            <a:headEnd/>
            <a:tailEnd/>
          </a:ln>
          <a:effectLst/>
        </p:spPr>
        <p:txBody>
          <a:bodyPr vert="horz" wrap="square" lIns="376202" tIns="188101" rIns="376202" bIns="188101" numCol="1" anchor="t" anchorCtr="0" compatLnSpc="1">
            <a:prstTxWarp prst="textNoShape">
              <a:avLst/>
            </a:prstTxWarp>
          </a:bodyPr>
          <a:lstStyle>
            <a:lvl1pPr algn="ctr">
              <a:defRPr sz="5800"/>
            </a:lvl1pPr>
          </a:lstStyle>
          <a:p>
            <a:pPr>
              <a:defRPr/>
            </a:pPr>
            <a:endParaRPr lang="en-US" dirty="0"/>
          </a:p>
        </p:txBody>
      </p:sp>
      <p:sp>
        <p:nvSpPr>
          <p:cNvPr id="1030" name="Rectangle 6"/>
          <p:cNvSpPr>
            <a:spLocks noGrp="1" noChangeArrowheads="1"/>
          </p:cNvSpPr>
          <p:nvPr>
            <p:ph type="sldNum" sz="quarter" idx="4"/>
          </p:nvPr>
        </p:nvSpPr>
        <p:spPr bwMode="auto">
          <a:xfrm>
            <a:off x="26212800" y="26646188"/>
            <a:ext cx="8534400" cy="2032000"/>
          </a:xfrm>
          <a:prstGeom prst="rect">
            <a:avLst/>
          </a:prstGeom>
          <a:noFill/>
          <a:ln w="9525">
            <a:noFill/>
            <a:miter lim="800000"/>
            <a:headEnd/>
            <a:tailEnd/>
          </a:ln>
          <a:effectLst/>
        </p:spPr>
        <p:txBody>
          <a:bodyPr vert="horz" wrap="square" lIns="376202" tIns="188101" rIns="376202" bIns="188101" numCol="1" anchor="t" anchorCtr="0" compatLnSpc="1">
            <a:prstTxWarp prst="textNoShape">
              <a:avLst/>
            </a:prstTxWarp>
          </a:bodyPr>
          <a:lstStyle>
            <a:lvl1pPr algn="r">
              <a:defRPr sz="5800"/>
            </a:lvl1pPr>
          </a:lstStyle>
          <a:p>
            <a:pPr>
              <a:defRPr/>
            </a:pPr>
            <a:fld id="{466831B9-914A-4B6C-A255-7789943340EB}"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60" r:id="rId1"/>
    <p:sldLayoutId id="2147483659" r:id="rId2"/>
    <p:sldLayoutId id="2147483658" r:id="rId3"/>
    <p:sldLayoutId id="2147483657" r:id="rId4"/>
    <p:sldLayoutId id="2147483656" r:id="rId5"/>
    <p:sldLayoutId id="2147483655" r:id="rId6"/>
    <p:sldLayoutId id="2147483654" r:id="rId7"/>
    <p:sldLayoutId id="2147483653" r:id="rId8"/>
    <p:sldLayoutId id="2147483652" r:id="rId9"/>
    <p:sldLayoutId id="2147483651" r:id="rId10"/>
    <p:sldLayoutId id="2147483650" r:id="rId11"/>
    <p:sldLayoutId id="2147483649" r:id="rId12"/>
  </p:sldLayoutIdLst>
  <p:txStyles>
    <p:titleStyle>
      <a:lvl1pPr algn="ctr" defTabSz="3762375" rtl="0" eaLnBrk="0" fontAlgn="base" hangingPunct="0">
        <a:spcBef>
          <a:spcPct val="0"/>
        </a:spcBef>
        <a:spcAft>
          <a:spcPct val="0"/>
        </a:spcAft>
        <a:defRPr sz="18100">
          <a:solidFill>
            <a:schemeClr val="tx2"/>
          </a:solidFill>
          <a:latin typeface="+mj-lt"/>
          <a:ea typeface="+mj-ea"/>
          <a:cs typeface="+mj-cs"/>
        </a:defRPr>
      </a:lvl1pPr>
      <a:lvl2pPr algn="ctr" defTabSz="3762375" rtl="0" eaLnBrk="0" fontAlgn="base" hangingPunct="0">
        <a:spcBef>
          <a:spcPct val="0"/>
        </a:spcBef>
        <a:spcAft>
          <a:spcPct val="0"/>
        </a:spcAft>
        <a:defRPr sz="18100">
          <a:solidFill>
            <a:schemeClr val="tx2"/>
          </a:solidFill>
          <a:latin typeface="Arial" pitchFamily="34" charset="0"/>
        </a:defRPr>
      </a:lvl2pPr>
      <a:lvl3pPr algn="ctr" defTabSz="3762375" rtl="0" eaLnBrk="0" fontAlgn="base" hangingPunct="0">
        <a:spcBef>
          <a:spcPct val="0"/>
        </a:spcBef>
        <a:spcAft>
          <a:spcPct val="0"/>
        </a:spcAft>
        <a:defRPr sz="18100">
          <a:solidFill>
            <a:schemeClr val="tx2"/>
          </a:solidFill>
          <a:latin typeface="Arial" pitchFamily="34" charset="0"/>
        </a:defRPr>
      </a:lvl3pPr>
      <a:lvl4pPr algn="ctr" defTabSz="3762375" rtl="0" eaLnBrk="0" fontAlgn="base" hangingPunct="0">
        <a:spcBef>
          <a:spcPct val="0"/>
        </a:spcBef>
        <a:spcAft>
          <a:spcPct val="0"/>
        </a:spcAft>
        <a:defRPr sz="18100">
          <a:solidFill>
            <a:schemeClr val="tx2"/>
          </a:solidFill>
          <a:latin typeface="Arial" pitchFamily="34" charset="0"/>
        </a:defRPr>
      </a:lvl4pPr>
      <a:lvl5pPr algn="ctr" defTabSz="3762375" rtl="0" eaLnBrk="0" fontAlgn="base" hangingPunct="0">
        <a:spcBef>
          <a:spcPct val="0"/>
        </a:spcBef>
        <a:spcAft>
          <a:spcPct val="0"/>
        </a:spcAft>
        <a:defRPr sz="18100">
          <a:solidFill>
            <a:schemeClr val="tx2"/>
          </a:solidFill>
          <a:latin typeface="Arial" pitchFamily="34" charset="0"/>
        </a:defRPr>
      </a:lvl5pPr>
      <a:lvl6pPr marL="457200" algn="ctr" defTabSz="3762375" rtl="0" fontAlgn="base">
        <a:spcBef>
          <a:spcPct val="0"/>
        </a:spcBef>
        <a:spcAft>
          <a:spcPct val="0"/>
        </a:spcAft>
        <a:defRPr sz="18100">
          <a:solidFill>
            <a:schemeClr val="tx2"/>
          </a:solidFill>
          <a:latin typeface="Arial" pitchFamily="34" charset="0"/>
        </a:defRPr>
      </a:lvl6pPr>
      <a:lvl7pPr marL="914400" algn="ctr" defTabSz="3762375" rtl="0" fontAlgn="base">
        <a:spcBef>
          <a:spcPct val="0"/>
        </a:spcBef>
        <a:spcAft>
          <a:spcPct val="0"/>
        </a:spcAft>
        <a:defRPr sz="18100">
          <a:solidFill>
            <a:schemeClr val="tx2"/>
          </a:solidFill>
          <a:latin typeface="Arial" pitchFamily="34" charset="0"/>
        </a:defRPr>
      </a:lvl7pPr>
      <a:lvl8pPr marL="1371600" algn="ctr" defTabSz="3762375" rtl="0" fontAlgn="base">
        <a:spcBef>
          <a:spcPct val="0"/>
        </a:spcBef>
        <a:spcAft>
          <a:spcPct val="0"/>
        </a:spcAft>
        <a:defRPr sz="18100">
          <a:solidFill>
            <a:schemeClr val="tx2"/>
          </a:solidFill>
          <a:latin typeface="Arial" pitchFamily="34" charset="0"/>
        </a:defRPr>
      </a:lvl8pPr>
      <a:lvl9pPr marL="1828800" algn="ctr" defTabSz="3762375" rtl="0" fontAlgn="base">
        <a:spcBef>
          <a:spcPct val="0"/>
        </a:spcBef>
        <a:spcAft>
          <a:spcPct val="0"/>
        </a:spcAft>
        <a:defRPr sz="18100">
          <a:solidFill>
            <a:schemeClr val="tx2"/>
          </a:solidFill>
          <a:latin typeface="Arial" pitchFamily="34" charset="0"/>
        </a:defRPr>
      </a:lvl9pPr>
    </p:titleStyle>
    <p:bodyStyle>
      <a:lvl1pPr marL="1411288" indent="-1411288" algn="l" defTabSz="3762375" rtl="0" eaLnBrk="0" fontAlgn="base" hangingPunct="0">
        <a:spcBef>
          <a:spcPct val="20000"/>
        </a:spcBef>
        <a:spcAft>
          <a:spcPct val="0"/>
        </a:spcAft>
        <a:buChar char="•"/>
        <a:defRPr sz="13200">
          <a:solidFill>
            <a:schemeClr val="tx1"/>
          </a:solidFill>
          <a:latin typeface="+mn-lt"/>
          <a:ea typeface="+mn-ea"/>
          <a:cs typeface="+mn-cs"/>
        </a:defRPr>
      </a:lvl1pPr>
      <a:lvl2pPr marL="3055938" indent="-1174750" algn="l" defTabSz="3762375" rtl="0" eaLnBrk="0" fontAlgn="base" hangingPunct="0">
        <a:spcBef>
          <a:spcPct val="20000"/>
        </a:spcBef>
        <a:spcAft>
          <a:spcPct val="0"/>
        </a:spcAft>
        <a:buChar char="–"/>
        <a:defRPr sz="11500">
          <a:solidFill>
            <a:schemeClr val="tx1"/>
          </a:solidFill>
          <a:latin typeface="+mn-lt"/>
        </a:defRPr>
      </a:lvl2pPr>
      <a:lvl3pPr marL="4702175" indent="-939800" algn="l" defTabSz="3762375" rtl="0" eaLnBrk="0" fontAlgn="base" hangingPunct="0">
        <a:spcBef>
          <a:spcPct val="20000"/>
        </a:spcBef>
        <a:spcAft>
          <a:spcPct val="0"/>
        </a:spcAft>
        <a:buChar char="•"/>
        <a:defRPr sz="9900">
          <a:solidFill>
            <a:schemeClr val="tx1"/>
          </a:solidFill>
          <a:latin typeface="+mn-lt"/>
        </a:defRPr>
      </a:lvl3pPr>
      <a:lvl4pPr marL="6583363" indent="-939800" algn="l" defTabSz="3762375" rtl="0" eaLnBrk="0" fontAlgn="base" hangingPunct="0">
        <a:spcBef>
          <a:spcPct val="20000"/>
        </a:spcBef>
        <a:spcAft>
          <a:spcPct val="0"/>
        </a:spcAft>
        <a:buChar char="–"/>
        <a:defRPr sz="8200">
          <a:solidFill>
            <a:schemeClr val="tx1"/>
          </a:solidFill>
          <a:latin typeface="+mn-lt"/>
        </a:defRPr>
      </a:lvl4pPr>
      <a:lvl5pPr marL="8464550" indent="-939800" algn="l" defTabSz="3762375" rtl="0" eaLnBrk="0" fontAlgn="base" hangingPunct="0">
        <a:spcBef>
          <a:spcPct val="20000"/>
        </a:spcBef>
        <a:spcAft>
          <a:spcPct val="0"/>
        </a:spcAft>
        <a:buChar char="»"/>
        <a:defRPr sz="8200">
          <a:solidFill>
            <a:schemeClr val="tx1"/>
          </a:solidFill>
          <a:latin typeface="+mn-lt"/>
        </a:defRPr>
      </a:lvl5pPr>
      <a:lvl6pPr marL="8921750" indent="-939800" algn="l" defTabSz="3762375" rtl="0" fontAlgn="base">
        <a:spcBef>
          <a:spcPct val="20000"/>
        </a:spcBef>
        <a:spcAft>
          <a:spcPct val="0"/>
        </a:spcAft>
        <a:buChar char="»"/>
        <a:defRPr sz="8200">
          <a:solidFill>
            <a:schemeClr val="tx1"/>
          </a:solidFill>
          <a:latin typeface="+mn-lt"/>
        </a:defRPr>
      </a:lvl6pPr>
      <a:lvl7pPr marL="9378950" indent="-939800" algn="l" defTabSz="3762375" rtl="0" fontAlgn="base">
        <a:spcBef>
          <a:spcPct val="20000"/>
        </a:spcBef>
        <a:spcAft>
          <a:spcPct val="0"/>
        </a:spcAft>
        <a:buChar char="»"/>
        <a:defRPr sz="8200">
          <a:solidFill>
            <a:schemeClr val="tx1"/>
          </a:solidFill>
          <a:latin typeface="+mn-lt"/>
        </a:defRPr>
      </a:lvl7pPr>
      <a:lvl8pPr marL="9836150" indent="-939800" algn="l" defTabSz="3762375" rtl="0" fontAlgn="base">
        <a:spcBef>
          <a:spcPct val="20000"/>
        </a:spcBef>
        <a:spcAft>
          <a:spcPct val="0"/>
        </a:spcAft>
        <a:buChar char="»"/>
        <a:defRPr sz="8200">
          <a:solidFill>
            <a:schemeClr val="tx1"/>
          </a:solidFill>
          <a:latin typeface="+mn-lt"/>
        </a:defRPr>
      </a:lvl8pPr>
      <a:lvl9pPr marL="10293350" indent="-939800" algn="l" defTabSz="3762375" rtl="0" fontAlgn="base">
        <a:spcBef>
          <a:spcPct val="20000"/>
        </a:spcBef>
        <a:spcAft>
          <a:spcPct val="0"/>
        </a:spcAft>
        <a:buChar char="»"/>
        <a:defRPr sz="8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gif"/><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jpeg"/><Relationship Id="rId10" Type="http://schemas.openxmlformats.org/officeDocument/2006/relationships/image" Target="../media/image8.jpe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7" name="Content Placeholder 3"/>
          <p:cNvGraphicFramePr>
            <a:graphicFrameLocks noGrp="1"/>
          </p:cNvGraphicFramePr>
          <p:nvPr>
            <p:ph idx="1"/>
          </p:nvPr>
        </p:nvGraphicFramePr>
        <p:xfrm>
          <a:off x="24021139" y="5065483"/>
          <a:ext cx="11480801" cy="4794424"/>
        </p:xfrm>
        <a:graphic>
          <a:graphicData uri="http://schemas.openxmlformats.org/drawingml/2006/table">
            <a:tbl>
              <a:tblPr firstRow="1" bandRow="1">
                <a:tableStyleId>{073A0DAA-6AF3-43AB-8588-CEC1D06C72B9}</a:tableStyleId>
              </a:tblPr>
              <a:tblGrid>
                <a:gridCol w="3169708"/>
                <a:gridCol w="2732050"/>
                <a:gridCol w="2811625"/>
                <a:gridCol w="2767418"/>
              </a:tblGrid>
              <a:tr h="491406">
                <a:tc>
                  <a:txBody>
                    <a:bodyPr/>
                    <a:lstStyle/>
                    <a:p>
                      <a:pPr algn="ctr"/>
                      <a:r>
                        <a:rPr lang="en-US" sz="2400" dirty="0" smtClean="0">
                          <a:solidFill>
                            <a:schemeClr val="bg1"/>
                          </a:solidFill>
                        </a:rPr>
                        <a:t>Name</a:t>
                      </a:r>
                      <a:endParaRPr lang="en-US" sz="2400" dirty="0">
                        <a:solidFill>
                          <a:schemeClr val="bg1"/>
                        </a:solidFill>
                      </a:endParaRPr>
                    </a:p>
                  </a:txBody>
                  <a:tcPr>
                    <a:solidFill>
                      <a:schemeClr val="tx1"/>
                    </a:solidFill>
                  </a:tcPr>
                </a:tc>
                <a:tc>
                  <a:txBody>
                    <a:bodyPr/>
                    <a:lstStyle/>
                    <a:p>
                      <a:pPr algn="ctr"/>
                      <a:r>
                        <a:rPr lang="en-US" sz="2400" dirty="0" smtClean="0">
                          <a:solidFill>
                            <a:schemeClr val="bg1"/>
                          </a:solidFill>
                        </a:rPr>
                        <a:t>Jet</a:t>
                      </a:r>
                      <a:r>
                        <a:rPr lang="en-US" sz="2400" baseline="0" dirty="0" smtClean="0">
                          <a:solidFill>
                            <a:schemeClr val="bg1"/>
                          </a:solidFill>
                        </a:rPr>
                        <a:t> </a:t>
                      </a:r>
                      <a:r>
                        <a:rPr lang="en-US" sz="2400" dirty="0" smtClean="0">
                          <a:solidFill>
                            <a:schemeClr val="bg1"/>
                          </a:solidFill>
                        </a:rPr>
                        <a:t>A</a:t>
                      </a:r>
                      <a:endParaRPr lang="en-US" sz="2400" dirty="0">
                        <a:solidFill>
                          <a:schemeClr val="bg1"/>
                        </a:solidFill>
                      </a:endParaRPr>
                    </a:p>
                  </a:txBody>
                  <a:tcPr>
                    <a:solidFill>
                      <a:schemeClr val="tx1"/>
                    </a:solidFill>
                  </a:tcPr>
                </a:tc>
                <a:tc>
                  <a:txBody>
                    <a:bodyPr/>
                    <a:lstStyle/>
                    <a:p>
                      <a:pPr algn="ctr"/>
                      <a:r>
                        <a:rPr lang="en-US" sz="2400" dirty="0" smtClean="0">
                          <a:solidFill>
                            <a:schemeClr val="bg1"/>
                          </a:solidFill>
                        </a:rPr>
                        <a:t>JP8</a:t>
                      </a:r>
                      <a:endParaRPr lang="en-US" sz="2400" dirty="0">
                        <a:solidFill>
                          <a:schemeClr val="bg1"/>
                        </a:solidFill>
                      </a:endParaRPr>
                    </a:p>
                  </a:txBody>
                  <a:tcPr>
                    <a:solidFill>
                      <a:schemeClr val="tx1"/>
                    </a:solidFill>
                  </a:tcPr>
                </a:tc>
                <a:tc>
                  <a:txBody>
                    <a:bodyPr/>
                    <a:lstStyle/>
                    <a:p>
                      <a:pPr algn="ctr"/>
                      <a:r>
                        <a:rPr lang="en-US" sz="2400" dirty="0" smtClean="0">
                          <a:solidFill>
                            <a:schemeClr val="bg1"/>
                          </a:solidFill>
                        </a:rPr>
                        <a:t>S-8</a:t>
                      </a:r>
                      <a:endParaRPr lang="en-US" sz="2400" dirty="0">
                        <a:solidFill>
                          <a:schemeClr val="bg1"/>
                        </a:solidFill>
                      </a:endParaRPr>
                    </a:p>
                  </a:txBody>
                  <a:tcPr>
                    <a:solidFill>
                      <a:schemeClr val="tx1"/>
                    </a:solidFill>
                  </a:tcPr>
                </a:tc>
              </a:tr>
              <a:tr h="491406">
                <a:tc>
                  <a:txBody>
                    <a:bodyPr/>
                    <a:lstStyle/>
                    <a:p>
                      <a:pPr algn="ctr"/>
                      <a:r>
                        <a:rPr lang="en-US" sz="2400" dirty="0" smtClean="0"/>
                        <a:t># of Peaks Identified</a:t>
                      </a:r>
                      <a:endParaRPr lang="en-US" sz="2400" dirty="0"/>
                    </a:p>
                  </a:txBody>
                  <a:tcPr/>
                </a:tc>
                <a:tc>
                  <a:txBody>
                    <a:bodyPr/>
                    <a:lstStyle/>
                    <a:p>
                      <a:pPr algn="ctr"/>
                      <a:r>
                        <a:rPr lang="en-US" sz="2400" dirty="0" smtClean="0"/>
                        <a:t>117</a:t>
                      </a:r>
                      <a:endParaRPr lang="en-US" sz="2400" dirty="0"/>
                    </a:p>
                  </a:txBody>
                  <a:tcPr/>
                </a:tc>
                <a:tc>
                  <a:txBody>
                    <a:bodyPr/>
                    <a:lstStyle/>
                    <a:p>
                      <a:pPr algn="ctr"/>
                      <a:r>
                        <a:rPr lang="en-US" sz="2400" dirty="0" smtClean="0"/>
                        <a:t>141</a:t>
                      </a:r>
                      <a:endParaRPr lang="en-US" sz="2400" dirty="0"/>
                    </a:p>
                  </a:txBody>
                  <a:tcPr/>
                </a:tc>
                <a:tc>
                  <a:txBody>
                    <a:bodyPr/>
                    <a:lstStyle/>
                    <a:p>
                      <a:pPr algn="ctr"/>
                      <a:r>
                        <a:rPr lang="en-US" sz="2400" dirty="0" smtClean="0"/>
                        <a:t>149</a:t>
                      </a:r>
                      <a:endParaRPr lang="en-US" sz="2400" dirty="0"/>
                    </a:p>
                  </a:txBody>
                  <a:tcPr/>
                </a:tc>
              </a:tr>
              <a:tr h="491406">
                <a:tc>
                  <a:txBody>
                    <a:bodyPr/>
                    <a:lstStyle/>
                    <a:p>
                      <a:pPr algn="ctr"/>
                      <a:r>
                        <a:rPr lang="en-US" sz="2400" dirty="0" smtClean="0"/>
                        <a:t>Primary Species:</a:t>
                      </a:r>
                      <a:endParaRPr lang="en-US" sz="2400" dirty="0"/>
                    </a:p>
                  </a:txBody>
                  <a:tcPr/>
                </a:tc>
                <a:tc>
                  <a:txBody>
                    <a:bodyPr/>
                    <a:lstStyle/>
                    <a:p>
                      <a:pPr algn="ctr"/>
                      <a:r>
                        <a:rPr lang="en-US" sz="2400" dirty="0" smtClean="0"/>
                        <a:t>Dodecane</a:t>
                      </a:r>
                      <a:endParaRPr lang="en-US" sz="2400" dirty="0"/>
                    </a:p>
                  </a:txBody>
                  <a:tcPr/>
                </a:tc>
                <a:tc>
                  <a:txBody>
                    <a:bodyPr/>
                    <a:lstStyle/>
                    <a:p>
                      <a:pPr algn="ctr"/>
                      <a:r>
                        <a:rPr lang="en-US" sz="2400" dirty="0" smtClean="0"/>
                        <a:t>Decane</a:t>
                      </a:r>
                      <a:endParaRPr lang="en-US" sz="2400" dirty="0"/>
                    </a:p>
                  </a:txBody>
                  <a:tcPr/>
                </a:tc>
                <a:tc>
                  <a:txBody>
                    <a:bodyPr/>
                    <a:lstStyle/>
                    <a:p>
                      <a:pPr algn="ctr"/>
                      <a:r>
                        <a:rPr lang="en-US" sz="2400" dirty="0" smtClean="0"/>
                        <a:t>Octane</a:t>
                      </a:r>
                      <a:endParaRPr lang="en-US" sz="2400" dirty="0"/>
                    </a:p>
                  </a:txBody>
                  <a:tcPr/>
                </a:tc>
              </a:tr>
              <a:tr h="491406">
                <a:tc>
                  <a:txBody>
                    <a:bodyPr/>
                    <a:lstStyle/>
                    <a:p>
                      <a:pPr algn="ctr"/>
                      <a:endParaRPr lang="en-US" sz="2400" dirty="0"/>
                    </a:p>
                  </a:txBody>
                  <a:tcPr/>
                </a:tc>
                <a:tc>
                  <a:txBody>
                    <a:bodyPr/>
                    <a:lstStyle/>
                    <a:p>
                      <a:pPr algn="ctr"/>
                      <a:r>
                        <a:rPr lang="en-US" sz="2400" dirty="0" smtClean="0"/>
                        <a:t>Hexadecane</a:t>
                      </a:r>
                      <a:endParaRPr lang="en-US" sz="2400" dirty="0"/>
                    </a:p>
                  </a:txBody>
                  <a:tcPr/>
                </a:tc>
                <a:tc>
                  <a:txBody>
                    <a:bodyPr/>
                    <a:lstStyle/>
                    <a:p>
                      <a:pPr algn="ctr"/>
                      <a:r>
                        <a:rPr lang="en-US" sz="2400" dirty="0" smtClean="0"/>
                        <a:t>Do</a:t>
                      </a:r>
                      <a:r>
                        <a:rPr lang="en-US" sz="2400" baseline="0" dirty="0" smtClean="0"/>
                        <a:t>decane</a:t>
                      </a:r>
                      <a:endParaRPr lang="en-US" sz="2400" dirty="0"/>
                    </a:p>
                  </a:txBody>
                  <a:tcPr/>
                </a:tc>
                <a:tc>
                  <a:txBody>
                    <a:bodyPr/>
                    <a:lstStyle/>
                    <a:p>
                      <a:pPr algn="ctr"/>
                      <a:r>
                        <a:rPr lang="en-US" sz="2400" dirty="0" smtClean="0"/>
                        <a:t>Nonane (5)</a:t>
                      </a:r>
                    </a:p>
                  </a:txBody>
                  <a:tcPr/>
                </a:tc>
              </a:tr>
              <a:tr h="491406">
                <a:tc>
                  <a:txBody>
                    <a:bodyPr/>
                    <a:lstStyle/>
                    <a:p>
                      <a:pPr algn="ctr"/>
                      <a:endParaRPr lang="en-US" sz="2400" dirty="0"/>
                    </a:p>
                  </a:txBody>
                  <a:tcPr/>
                </a:tc>
                <a:tc>
                  <a:txBody>
                    <a:bodyPr/>
                    <a:lstStyle/>
                    <a:p>
                      <a:pPr algn="ctr"/>
                      <a:r>
                        <a:rPr lang="en-US" sz="2400" dirty="0" smtClean="0"/>
                        <a:t>Decane</a:t>
                      </a:r>
                      <a:endParaRPr lang="en-US" sz="2400" dirty="0"/>
                    </a:p>
                  </a:txBody>
                  <a:tcPr/>
                </a:tc>
                <a:tc>
                  <a:txBody>
                    <a:bodyPr/>
                    <a:lstStyle/>
                    <a:p>
                      <a:pPr algn="ctr"/>
                      <a:r>
                        <a:rPr lang="en-US" sz="2400" dirty="0" smtClean="0"/>
                        <a:t>Tridecane</a:t>
                      </a:r>
                      <a:endParaRPr lang="en-US" sz="2400" dirty="0"/>
                    </a:p>
                  </a:txBody>
                  <a:tcPr/>
                </a:tc>
                <a:tc>
                  <a:txBody>
                    <a:bodyPr/>
                    <a:lstStyle/>
                    <a:p>
                      <a:pPr algn="ctr"/>
                      <a:r>
                        <a:rPr lang="en-US" sz="2400" dirty="0" smtClean="0"/>
                        <a:t>Decane (3)</a:t>
                      </a:r>
                      <a:endParaRPr lang="en-US" sz="2400" dirty="0"/>
                    </a:p>
                  </a:txBody>
                  <a:tcPr/>
                </a:tc>
              </a:tr>
              <a:tr h="491406">
                <a:tc>
                  <a:txBody>
                    <a:bodyPr/>
                    <a:lstStyle/>
                    <a:p>
                      <a:pPr algn="ctr"/>
                      <a:endParaRPr lang="en-US" sz="2400" dirty="0"/>
                    </a:p>
                  </a:txBody>
                  <a:tcPr/>
                </a:tc>
                <a:tc>
                  <a:txBody>
                    <a:bodyPr/>
                    <a:lstStyle/>
                    <a:p>
                      <a:pPr algn="ctr"/>
                      <a:r>
                        <a:rPr lang="en-US" sz="2400" dirty="0" smtClean="0"/>
                        <a:t>Octane</a:t>
                      </a:r>
                      <a:endParaRPr lang="en-US" sz="2400" dirty="0"/>
                    </a:p>
                  </a:txBody>
                  <a:tcPr/>
                </a:tc>
                <a:tc>
                  <a:txBody>
                    <a:bodyPr/>
                    <a:lstStyle/>
                    <a:p>
                      <a:pPr algn="ctr"/>
                      <a:r>
                        <a:rPr lang="en-US" sz="2400" dirty="0" smtClean="0"/>
                        <a:t>Cyclohexane</a:t>
                      </a:r>
                      <a:endParaRPr lang="en-US" sz="2400" dirty="0"/>
                    </a:p>
                  </a:txBody>
                  <a:tcPr/>
                </a:tc>
                <a:tc>
                  <a:txBody>
                    <a:bodyPr/>
                    <a:lstStyle/>
                    <a:p>
                      <a:pPr algn="ctr"/>
                      <a:r>
                        <a:rPr lang="en-US" sz="2400" dirty="0" smtClean="0"/>
                        <a:t>Undecane (2)</a:t>
                      </a:r>
                      <a:endParaRPr lang="en-US" sz="2400" dirty="0"/>
                    </a:p>
                  </a:txBody>
                  <a:tcPr/>
                </a:tc>
              </a:tr>
              <a:tr h="491406">
                <a:tc>
                  <a:txBody>
                    <a:bodyPr/>
                    <a:lstStyle/>
                    <a:p>
                      <a:pPr algn="ctr"/>
                      <a:endParaRPr lang="en-US" sz="2400" dirty="0"/>
                    </a:p>
                  </a:txBody>
                  <a:tcPr/>
                </a:tc>
                <a:tc>
                  <a:txBody>
                    <a:bodyPr/>
                    <a:lstStyle/>
                    <a:p>
                      <a:pPr algn="ctr"/>
                      <a:r>
                        <a:rPr lang="en-US" sz="2400" dirty="0" smtClean="0"/>
                        <a:t>Cyclohexane</a:t>
                      </a:r>
                      <a:endParaRPr lang="en-US" sz="2400" dirty="0"/>
                    </a:p>
                  </a:txBody>
                  <a:tcPr/>
                </a:tc>
                <a:tc>
                  <a:txBody>
                    <a:bodyPr/>
                    <a:lstStyle/>
                    <a:p>
                      <a:pPr algn="ctr"/>
                      <a:r>
                        <a:rPr lang="en-US" sz="2400" dirty="0" smtClean="0"/>
                        <a:t>Benzene</a:t>
                      </a:r>
                      <a:endParaRPr lang="en-US" sz="2400" dirty="0"/>
                    </a:p>
                  </a:txBody>
                  <a:tcPr/>
                </a:tc>
                <a:tc>
                  <a:txBody>
                    <a:bodyPr/>
                    <a:lstStyle/>
                    <a:p>
                      <a:pPr algn="ctr"/>
                      <a:r>
                        <a:rPr lang="en-US" sz="2400" dirty="0" smtClean="0"/>
                        <a:t>Dodecane (1)</a:t>
                      </a:r>
                      <a:endParaRPr lang="en-US" sz="2400" dirty="0"/>
                    </a:p>
                  </a:txBody>
                  <a:tcPr/>
                </a:tc>
              </a:tr>
              <a:tr h="491406">
                <a:tc>
                  <a:txBody>
                    <a:bodyPr/>
                    <a:lstStyle/>
                    <a:p>
                      <a:pPr algn="ctr"/>
                      <a:endParaRPr lang="en-US" sz="2400" dirty="0"/>
                    </a:p>
                  </a:txBody>
                  <a:tcPr/>
                </a:tc>
                <a:tc>
                  <a:txBody>
                    <a:bodyPr/>
                    <a:lstStyle/>
                    <a:p>
                      <a:pPr algn="ctr"/>
                      <a:r>
                        <a:rPr lang="en-US" sz="2400" dirty="0" smtClean="0"/>
                        <a:t>Benzene</a:t>
                      </a:r>
                      <a:endParaRPr lang="en-US" sz="2400" dirty="0"/>
                    </a:p>
                  </a:txBody>
                  <a:tcPr/>
                </a:tc>
                <a:tc>
                  <a:txBody>
                    <a:bodyPr/>
                    <a:lstStyle/>
                    <a:p>
                      <a:pPr algn="ctr"/>
                      <a:r>
                        <a:rPr lang="en-US" sz="2400" dirty="0" smtClean="0"/>
                        <a:t>Benzene</a:t>
                      </a:r>
                      <a:r>
                        <a:rPr lang="en-US" sz="2400" baseline="0" dirty="0" smtClean="0"/>
                        <a:t> Isomers</a:t>
                      </a:r>
                      <a:endParaRPr lang="en-US" sz="2400" dirty="0"/>
                    </a:p>
                  </a:txBody>
                  <a:tcPr/>
                </a:tc>
                <a:tc>
                  <a:txBody>
                    <a:bodyPr/>
                    <a:lstStyle/>
                    <a:p>
                      <a:pPr algn="ctr"/>
                      <a:r>
                        <a:rPr lang="en-US" sz="2400" dirty="0" smtClean="0"/>
                        <a:t>Tridecane (4)</a:t>
                      </a:r>
                      <a:endParaRPr lang="en-US" sz="2400" dirty="0"/>
                    </a:p>
                  </a:txBody>
                  <a:tcPr/>
                </a:tc>
              </a:tr>
              <a:tr h="863176">
                <a:tc>
                  <a:txBody>
                    <a:bodyPr/>
                    <a:lstStyle/>
                    <a:p>
                      <a:pPr algn="ctr"/>
                      <a:endParaRPr lang="en-US" sz="2400" dirty="0"/>
                    </a:p>
                  </a:txBody>
                  <a:tcPr/>
                </a:tc>
                <a:tc>
                  <a:txBody>
                    <a:bodyPr/>
                    <a:lstStyle/>
                    <a:p>
                      <a:pPr algn="ctr"/>
                      <a:r>
                        <a:rPr lang="en-US" sz="2400" dirty="0" smtClean="0"/>
                        <a:t>Benzene Isomers</a:t>
                      </a:r>
                      <a:endParaRPr lang="en-US" sz="2400" dirty="0"/>
                    </a:p>
                  </a:txBody>
                  <a:tcPr/>
                </a:tc>
                <a:tc>
                  <a:txBody>
                    <a:bodyPr/>
                    <a:lstStyle/>
                    <a:p>
                      <a:pPr algn="ctr"/>
                      <a:r>
                        <a:rPr lang="en-US" sz="2400" dirty="0" smtClean="0"/>
                        <a:t>Non-Hydrocarbon Additives</a:t>
                      </a:r>
                      <a:endParaRPr lang="en-US" sz="2400" dirty="0"/>
                    </a:p>
                  </a:txBody>
                  <a:tcPr/>
                </a:tc>
                <a:tc>
                  <a:txBody>
                    <a:bodyPr/>
                    <a:lstStyle/>
                    <a:p>
                      <a:pPr algn="ctr"/>
                      <a:r>
                        <a:rPr lang="en-US" sz="2400" dirty="0" smtClean="0"/>
                        <a:t>Tetradecane (6)</a:t>
                      </a:r>
                      <a:endParaRPr lang="en-US" sz="2400" dirty="0"/>
                    </a:p>
                  </a:txBody>
                  <a:tcPr/>
                </a:tc>
              </a:tr>
            </a:tbl>
          </a:graphicData>
        </a:graphic>
      </p:graphicFrame>
      <p:sp>
        <p:nvSpPr>
          <p:cNvPr id="58" name="TextBox 57"/>
          <p:cNvSpPr txBox="1"/>
          <p:nvPr/>
        </p:nvSpPr>
        <p:spPr>
          <a:xfrm>
            <a:off x="24060764" y="9973849"/>
            <a:ext cx="11455690" cy="646331"/>
          </a:xfrm>
          <a:prstGeom prst="rect">
            <a:avLst/>
          </a:prstGeom>
          <a:noFill/>
        </p:spPr>
        <p:txBody>
          <a:bodyPr wrap="square" rtlCol="0">
            <a:spAutoFit/>
          </a:bodyPr>
          <a:lstStyle/>
          <a:p>
            <a:pPr algn="ctr"/>
            <a:r>
              <a:rPr lang="en-US" sz="1800" b="1" dirty="0" smtClean="0">
                <a:solidFill>
                  <a:srgbClr val="FF0000"/>
                </a:solidFill>
              </a:rPr>
              <a:t>Table 1 -  Components identified in Jet Fuels. Numbers in parenthesis indicate ranking in area percent of that compound’s peak. Note the absence aromatic molecules from the synthetic fuel, S-8</a:t>
            </a:r>
            <a:endParaRPr lang="en-US" sz="1800" b="1" dirty="0">
              <a:solidFill>
                <a:srgbClr val="FF0000"/>
              </a:solidFill>
            </a:endParaRPr>
          </a:p>
        </p:txBody>
      </p:sp>
      <p:pic>
        <p:nvPicPr>
          <p:cNvPr id="31" name="Picture 2" descr="F:\Users\Bryan\Documents\AA Sures Summer 2008\Presentation\Jet A 4.bmp"/>
          <p:cNvPicPr>
            <a:picLocks noChangeAspect="1" noChangeArrowheads="1"/>
          </p:cNvPicPr>
          <p:nvPr/>
        </p:nvPicPr>
        <p:blipFill>
          <a:blip r:embed="rId3" cstate="print"/>
          <a:srcRect/>
          <a:stretch>
            <a:fillRect/>
          </a:stretch>
        </p:blipFill>
        <p:spPr bwMode="auto">
          <a:xfrm>
            <a:off x="12109449" y="6369933"/>
            <a:ext cx="5428344" cy="4093751"/>
          </a:xfrm>
          <a:prstGeom prst="rect">
            <a:avLst/>
          </a:prstGeom>
          <a:noFill/>
        </p:spPr>
      </p:pic>
      <p:sp>
        <p:nvSpPr>
          <p:cNvPr id="2050" name="Rectangle 14"/>
          <p:cNvSpPr>
            <a:spLocks noChangeArrowheads="1"/>
          </p:cNvSpPr>
          <p:nvPr/>
        </p:nvSpPr>
        <p:spPr bwMode="auto">
          <a:xfrm>
            <a:off x="909636" y="914400"/>
            <a:ext cx="34752758" cy="2560638"/>
          </a:xfrm>
          <a:prstGeom prst="rect">
            <a:avLst/>
          </a:prstGeom>
          <a:noFill/>
          <a:ln w="9525">
            <a:noFill/>
            <a:miter lim="800000"/>
            <a:headEnd/>
            <a:tailEnd/>
          </a:ln>
        </p:spPr>
        <p:txBody>
          <a:bodyPr/>
          <a:lstStyle/>
          <a:p>
            <a:pPr algn="ctr"/>
            <a:r>
              <a:rPr lang="en-US" sz="6000" b="1" dirty="0"/>
              <a:t>An Investigation of Hydrocarbon Flames using Probe Sampling and GC/MS</a:t>
            </a:r>
            <a:endParaRPr lang="en-US" sz="6000" dirty="0"/>
          </a:p>
          <a:p>
            <a:pPr algn="ctr"/>
            <a:r>
              <a:rPr lang="en-US" sz="4500" b="1" dirty="0"/>
              <a:t>Bryan </a:t>
            </a:r>
            <a:r>
              <a:rPr lang="en-US" sz="4500" b="1" dirty="0" smtClean="0"/>
              <a:t>Weber, bww3@case.edu</a:t>
            </a:r>
            <a:endParaRPr lang="en-US" sz="4500" dirty="0"/>
          </a:p>
          <a:p>
            <a:pPr algn="ctr" defTabSz="3605213"/>
            <a:r>
              <a:rPr lang="en-US" sz="4500" i="1" dirty="0" smtClean="0">
                <a:solidFill>
                  <a:srgbClr val="000000"/>
                </a:solidFill>
                <a:latin typeface="Times New Roman" pitchFamily="18" charset="0"/>
                <a:ea typeface="Times"/>
                <a:cs typeface="Times New Roman" pitchFamily="18" charset="0"/>
              </a:rPr>
              <a:t>Department </a:t>
            </a:r>
            <a:r>
              <a:rPr lang="en-US" sz="4500" i="1" dirty="0">
                <a:solidFill>
                  <a:srgbClr val="000000"/>
                </a:solidFill>
                <a:latin typeface="Times New Roman" pitchFamily="18" charset="0"/>
                <a:ea typeface="Times"/>
                <a:cs typeface="Times New Roman" pitchFamily="18" charset="0"/>
              </a:rPr>
              <a:t>of Mechanical and Aerospace Engineering</a:t>
            </a:r>
            <a:endParaRPr lang="en-US" sz="4500" i="1" dirty="0">
              <a:solidFill>
                <a:srgbClr val="000000"/>
              </a:solidFill>
              <a:latin typeface="Times New Roman" pitchFamily="18" charset="0"/>
              <a:cs typeface="Times New Roman" pitchFamily="18" charset="0"/>
            </a:endParaRPr>
          </a:p>
          <a:p>
            <a:pPr algn="ctr" defTabSz="3605213"/>
            <a:r>
              <a:rPr lang="en-US" sz="4500" i="1" dirty="0">
                <a:solidFill>
                  <a:srgbClr val="000000"/>
                </a:solidFill>
                <a:latin typeface="Times New Roman" pitchFamily="18" charset="0"/>
                <a:cs typeface="Times New Roman" pitchFamily="18" charset="0"/>
              </a:rPr>
              <a:t>Case Western Reserve University</a:t>
            </a:r>
            <a:endParaRPr lang="en-US" sz="4500" b="1" dirty="0">
              <a:solidFill>
                <a:srgbClr val="000000"/>
              </a:solidFill>
              <a:latin typeface="Times New Roman" pitchFamily="18" charset="0"/>
              <a:cs typeface="Arial" pitchFamily="34" charset="0"/>
            </a:endParaRPr>
          </a:p>
          <a:p>
            <a:pPr algn="ctr" defTabSz="3605213"/>
            <a:r>
              <a:rPr lang="en-US" sz="4500" i="1" dirty="0">
                <a:solidFill>
                  <a:srgbClr val="000000"/>
                </a:solidFill>
                <a:latin typeface="Times New Roman" pitchFamily="18" charset="0"/>
                <a:cs typeface="Times New Roman" pitchFamily="18" charset="0"/>
              </a:rPr>
              <a:t>Cleveland, OH 44106, USA</a:t>
            </a:r>
          </a:p>
        </p:txBody>
      </p:sp>
      <p:sp>
        <p:nvSpPr>
          <p:cNvPr id="2051" name="Rectangle 57"/>
          <p:cNvSpPr>
            <a:spLocks noChangeArrowheads="1"/>
          </p:cNvSpPr>
          <p:nvPr/>
        </p:nvSpPr>
        <p:spPr bwMode="auto">
          <a:xfrm>
            <a:off x="0" y="13158788"/>
            <a:ext cx="36576000" cy="0"/>
          </a:xfrm>
          <a:prstGeom prst="rect">
            <a:avLst/>
          </a:prstGeom>
          <a:noFill/>
          <a:ln w="9525">
            <a:noFill/>
            <a:miter lim="800000"/>
            <a:headEnd/>
            <a:tailEnd/>
          </a:ln>
        </p:spPr>
        <p:txBody>
          <a:bodyPr wrap="none" anchor="ctr">
            <a:spAutoFit/>
          </a:bodyPr>
          <a:lstStyle/>
          <a:p>
            <a:endParaRPr lang="en-US" dirty="0"/>
          </a:p>
        </p:txBody>
      </p:sp>
      <p:sp>
        <p:nvSpPr>
          <p:cNvPr id="2052" name="Rectangle 59"/>
          <p:cNvSpPr>
            <a:spLocks noChangeArrowheads="1"/>
          </p:cNvSpPr>
          <p:nvPr/>
        </p:nvSpPr>
        <p:spPr bwMode="auto">
          <a:xfrm>
            <a:off x="0" y="0"/>
            <a:ext cx="36576000" cy="0"/>
          </a:xfrm>
          <a:prstGeom prst="rect">
            <a:avLst/>
          </a:prstGeom>
          <a:noFill/>
          <a:ln w="9525">
            <a:noFill/>
            <a:miter lim="800000"/>
            <a:headEnd/>
            <a:tailEnd/>
          </a:ln>
        </p:spPr>
        <p:txBody>
          <a:bodyPr wrap="none" anchor="ctr">
            <a:spAutoFit/>
          </a:bodyPr>
          <a:lstStyle/>
          <a:p>
            <a:endParaRPr lang="en-US" dirty="0"/>
          </a:p>
        </p:txBody>
      </p:sp>
      <p:sp>
        <p:nvSpPr>
          <p:cNvPr id="2053" name="Rectangle 61"/>
          <p:cNvSpPr>
            <a:spLocks noChangeArrowheads="1"/>
          </p:cNvSpPr>
          <p:nvPr/>
        </p:nvSpPr>
        <p:spPr bwMode="auto">
          <a:xfrm>
            <a:off x="0" y="13134975"/>
            <a:ext cx="36576000" cy="0"/>
          </a:xfrm>
          <a:prstGeom prst="rect">
            <a:avLst/>
          </a:prstGeom>
          <a:noFill/>
          <a:ln w="9525">
            <a:noFill/>
            <a:miter lim="800000"/>
            <a:headEnd/>
            <a:tailEnd/>
          </a:ln>
        </p:spPr>
        <p:txBody>
          <a:bodyPr wrap="none" anchor="ctr">
            <a:spAutoFit/>
          </a:bodyPr>
          <a:lstStyle/>
          <a:p>
            <a:endParaRPr lang="en-US" dirty="0"/>
          </a:p>
        </p:txBody>
      </p:sp>
      <p:sp>
        <p:nvSpPr>
          <p:cNvPr id="2054" name="Rectangle 63"/>
          <p:cNvSpPr>
            <a:spLocks noChangeArrowheads="1"/>
          </p:cNvSpPr>
          <p:nvPr/>
        </p:nvSpPr>
        <p:spPr bwMode="auto">
          <a:xfrm>
            <a:off x="0" y="0"/>
            <a:ext cx="36576000" cy="0"/>
          </a:xfrm>
          <a:prstGeom prst="rect">
            <a:avLst/>
          </a:prstGeom>
          <a:noFill/>
          <a:ln w="9525">
            <a:noFill/>
            <a:miter lim="800000"/>
            <a:headEnd/>
            <a:tailEnd/>
          </a:ln>
        </p:spPr>
        <p:txBody>
          <a:bodyPr wrap="none" anchor="ctr">
            <a:spAutoFit/>
          </a:bodyPr>
          <a:lstStyle/>
          <a:p>
            <a:endParaRPr lang="en-US" dirty="0"/>
          </a:p>
        </p:txBody>
      </p:sp>
      <p:sp>
        <p:nvSpPr>
          <p:cNvPr id="2055" name="Rectangle 65"/>
          <p:cNvSpPr>
            <a:spLocks noChangeArrowheads="1"/>
          </p:cNvSpPr>
          <p:nvPr/>
        </p:nvSpPr>
        <p:spPr bwMode="auto">
          <a:xfrm>
            <a:off x="0" y="0"/>
            <a:ext cx="36576000" cy="0"/>
          </a:xfrm>
          <a:prstGeom prst="rect">
            <a:avLst/>
          </a:prstGeom>
          <a:noFill/>
          <a:ln w="9525">
            <a:noFill/>
            <a:miter lim="800000"/>
            <a:headEnd/>
            <a:tailEnd/>
          </a:ln>
        </p:spPr>
        <p:txBody>
          <a:bodyPr wrap="none" anchor="ctr">
            <a:spAutoFit/>
          </a:bodyPr>
          <a:lstStyle/>
          <a:p>
            <a:endParaRPr lang="en-US" dirty="0"/>
          </a:p>
        </p:txBody>
      </p:sp>
      <p:sp>
        <p:nvSpPr>
          <p:cNvPr id="2056" name="Rectangle 67"/>
          <p:cNvSpPr>
            <a:spLocks noChangeArrowheads="1"/>
          </p:cNvSpPr>
          <p:nvPr/>
        </p:nvSpPr>
        <p:spPr bwMode="auto">
          <a:xfrm>
            <a:off x="0" y="0"/>
            <a:ext cx="36576000" cy="0"/>
          </a:xfrm>
          <a:prstGeom prst="rect">
            <a:avLst/>
          </a:prstGeom>
          <a:noFill/>
          <a:ln w="9525">
            <a:noFill/>
            <a:miter lim="800000"/>
            <a:headEnd/>
            <a:tailEnd/>
          </a:ln>
        </p:spPr>
        <p:txBody>
          <a:bodyPr wrap="none" anchor="ctr">
            <a:spAutoFit/>
          </a:bodyPr>
          <a:lstStyle/>
          <a:p>
            <a:endParaRPr lang="en-US" dirty="0"/>
          </a:p>
        </p:txBody>
      </p:sp>
      <p:sp>
        <p:nvSpPr>
          <p:cNvPr id="2057" name="Rectangle 69"/>
          <p:cNvSpPr>
            <a:spLocks noChangeArrowheads="1"/>
          </p:cNvSpPr>
          <p:nvPr/>
        </p:nvSpPr>
        <p:spPr bwMode="auto">
          <a:xfrm>
            <a:off x="0" y="0"/>
            <a:ext cx="36576000" cy="0"/>
          </a:xfrm>
          <a:prstGeom prst="rect">
            <a:avLst/>
          </a:prstGeom>
          <a:noFill/>
          <a:ln w="9525">
            <a:noFill/>
            <a:miter lim="800000"/>
            <a:headEnd/>
            <a:tailEnd/>
          </a:ln>
        </p:spPr>
        <p:txBody>
          <a:bodyPr wrap="none" anchor="ctr">
            <a:spAutoFit/>
          </a:bodyPr>
          <a:lstStyle/>
          <a:p>
            <a:endParaRPr lang="en-US" dirty="0"/>
          </a:p>
        </p:txBody>
      </p:sp>
      <p:sp>
        <p:nvSpPr>
          <p:cNvPr id="2058" name="Rectangle 71"/>
          <p:cNvSpPr>
            <a:spLocks noChangeArrowheads="1"/>
          </p:cNvSpPr>
          <p:nvPr/>
        </p:nvSpPr>
        <p:spPr bwMode="auto">
          <a:xfrm>
            <a:off x="0" y="13725525"/>
            <a:ext cx="36576000" cy="0"/>
          </a:xfrm>
          <a:prstGeom prst="rect">
            <a:avLst/>
          </a:prstGeom>
          <a:noFill/>
          <a:ln w="9525">
            <a:noFill/>
            <a:miter lim="800000"/>
            <a:headEnd/>
            <a:tailEnd/>
          </a:ln>
        </p:spPr>
        <p:txBody>
          <a:bodyPr wrap="none" anchor="ctr">
            <a:spAutoFit/>
          </a:bodyPr>
          <a:lstStyle/>
          <a:p>
            <a:endParaRPr lang="en-US" dirty="0"/>
          </a:p>
        </p:txBody>
      </p:sp>
      <p:sp>
        <p:nvSpPr>
          <p:cNvPr id="2059" name="Rectangle 73"/>
          <p:cNvSpPr>
            <a:spLocks noChangeArrowheads="1"/>
          </p:cNvSpPr>
          <p:nvPr/>
        </p:nvSpPr>
        <p:spPr bwMode="auto">
          <a:xfrm>
            <a:off x="0" y="13725525"/>
            <a:ext cx="36576000" cy="0"/>
          </a:xfrm>
          <a:prstGeom prst="rect">
            <a:avLst/>
          </a:prstGeom>
          <a:noFill/>
          <a:ln w="9525">
            <a:noFill/>
            <a:miter lim="800000"/>
            <a:headEnd/>
            <a:tailEnd/>
          </a:ln>
        </p:spPr>
        <p:txBody>
          <a:bodyPr wrap="none" anchor="ctr">
            <a:spAutoFit/>
          </a:bodyPr>
          <a:lstStyle/>
          <a:p>
            <a:endParaRPr lang="en-US" dirty="0"/>
          </a:p>
        </p:txBody>
      </p:sp>
      <p:sp>
        <p:nvSpPr>
          <p:cNvPr id="2060" name="Rectangle 76"/>
          <p:cNvSpPr>
            <a:spLocks noChangeArrowheads="1"/>
          </p:cNvSpPr>
          <p:nvPr/>
        </p:nvSpPr>
        <p:spPr bwMode="auto">
          <a:xfrm>
            <a:off x="0" y="13134975"/>
            <a:ext cx="36576000" cy="0"/>
          </a:xfrm>
          <a:prstGeom prst="rect">
            <a:avLst/>
          </a:prstGeom>
          <a:noFill/>
          <a:ln w="9525">
            <a:noFill/>
            <a:miter lim="800000"/>
            <a:headEnd/>
            <a:tailEnd/>
          </a:ln>
        </p:spPr>
        <p:txBody>
          <a:bodyPr wrap="none" anchor="ctr">
            <a:spAutoFit/>
          </a:bodyPr>
          <a:lstStyle/>
          <a:p>
            <a:endParaRPr lang="en-US" dirty="0"/>
          </a:p>
        </p:txBody>
      </p:sp>
      <p:sp>
        <p:nvSpPr>
          <p:cNvPr id="2061" name="Rectangle 78"/>
          <p:cNvSpPr>
            <a:spLocks noChangeArrowheads="1"/>
          </p:cNvSpPr>
          <p:nvPr/>
        </p:nvSpPr>
        <p:spPr bwMode="auto">
          <a:xfrm>
            <a:off x="0" y="0"/>
            <a:ext cx="36576000" cy="0"/>
          </a:xfrm>
          <a:prstGeom prst="rect">
            <a:avLst/>
          </a:prstGeom>
          <a:noFill/>
          <a:ln w="9525">
            <a:noFill/>
            <a:miter lim="800000"/>
            <a:headEnd/>
            <a:tailEnd/>
          </a:ln>
        </p:spPr>
        <p:txBody>
          <a:bodyPr wrap="none" anchor="ctr">
            <a:spAutoFit/>
          </a:bodyPr>
          <a:lstStyle/>
          <a:p>
            <a:endParaRPr lang="en-US" dirty="0"/>
          </a:p>
        </p:txBody>
      </p:sp>
      <p:pic>
        <p:nvPicPr>
          <p:cNvPr id="2062" name="Picture 79" descr="logo-c"/>
          <p:cNvPicPr>
            <a:picLocks noChangeAspect="1" noChangeArrowheads="1"/>
          </p:cNvPicPr>
          <p:nvPr/>
        </p:nvPicPr>
        <p:blipFill>
          <a:blip r:embed="rId4" cstate="print"/>
          <a:srcRect/>
          <a:stretch>
            <a:fillRect/>
          </a:stretch>
        </p:blipFill>
        <p:spPr bwMode="auto">
          <a:xfrm>
            <a:off x="912018" y="2259013"/>
            <a:ext cx="7623175" cy="1216025"/>
          </a:xfrm>
          <a:prstGeom prst="rect">
            <a:avLst/>
          </a:prstGeom>
          <a:noFill/>
          <a:ln w="9525">
            <a:noFill/>
            <a:miter lim="800000"/>
            <a:headEnd/>
            <a:tailEnd/>
          </a:ln>
        </p:spPr>
      </p:pic>
      <p:pic>
        <p:nvPicPr>
          <p:cNvPr id="15" name="Picture 15" descr="lablogo"/>
          <p:cNvPicPr>
            <a:picLocks noChangeAspect="1" noChangeArrowheads="1"/>
          </p:cNvPicPr>
          <p:nvPr/>
        </p:nvPicPr>
        <p:blipFill>
          <a:blip r:embed="rId5" cstate="print">
            <a:lum bright="40000"/>
          </a:blip>
          <a:srcRect/>
          <a:stretch>
            <a:fillRect/>
          </a:stretch>
        </p:blipFill>
        <p:spPr bwMode="auto">
          <a:xfrm>
            <a:off x="29616441" y="2144713"/>
            <a:ext cx="6045953" cy="1330325"/>
          </a:xfrm>
          <a:prstGeom prst="rect">
            <a:avLst/>
          </a:prstGeom>
          <a:noFill/>
          <a:ln w="9525">
            <a:noFill/>
            <a:miter lim="800000"/>
            <a:headEnd/>
            <a:tailEnd/>
          </a:ln>
        </p:spPr>
      </p:pic>
      <p:pic>
        <p:nvPicPr>
          <p:cNvPr id="1026" name="Picture 2" descr="H:\School\Summer '08\Presentation\quad-sch.png"/>
          <p:cNvPicPr>
            <a:picLocks noChangeAspect="1" noChangeArrowheads="1"/>
          </p:cNvPicPr>
          <p:nvPr/>
        </p:nvPicPr>
        <p:blipFill>
          <a:blip r:embed="rId6" cstate="print"/>
          <a:srcRect l="3165" t="2059" r="3669"/>
          <a:stretch>
            <a:fillRect/>
          </a:stretch>
        </p:blipFill>
        <p:spPr bwMode="auto">
          <a:xfrm>
            <a:off x="4264871" y="20371563"/>
            <a:ext cx="4037294" cy="3177147"/>
          </a:xfrm>
          <a:prstGeom prst="rect">
            <a:avLst/>
          </a:prstGeom>
          <a:noFill/>
        </p:spPr>
      </p:pic>
      <p:pic>
        <p:nvPicPr>
          <p:cNvPr id="1027" name="Picture 3" descr="H:\School\Summer '08\Presentation\GasChromatographFID.gif"/>
          <p:cNvPicPr>
            <a:picLocks noChangeAspect="1" noChangeArrowheads="1"/>
          </p:cNvPicPr>
          <p:nvPr/>
        </p:nvPicPr>
        <p:blipFill>
          <a:blip r:embed="rId7" cstate="print"/>
          <a:stretch>
            <a:fillRect/>
          </a:stretch>
        </p:blipFill>
        <p:spPr bwMode="auto">
          <a:xfrm>
            <a:off x="3769990" y="14188507"/>
            <a:ext cx="4982167" cy="3005484"/>
          </a:xfrm>
          <a:prstGeom prst="rect">
            <a:avLst/>
          </a:prstGeom>
          <a:noFill/>
        </p:spPr>
      </p:pic>
      <p:sp>
        <p:nvSpPr>
          <p:cNvPr id="18" name="TextBox 17"/>
          <p:cNvSpPr txBox="1"/>
          <p:nvPr/>
        </p:nvSpPr>
        <p:spPr>
          <a:xfrm>
            <a:off x="927101" y="4277204"/>
            <a:ext cx="10761608" cy="7232749"/>
          </a:xfrm>
          <a:prstGeom prst="rect">
            <a:avLst/>
          </a:prstGeom>
          <a:solidFill>
            <a:schemeClr val="accent1"/>
          </a:solidFill>
          <a:ln>
            <a:solidFill>
              <a:schemeClr val="tx1"/>
            </a:solidFill>
          </a:ln>
        </p:spPr>
        <p:txBody>
          <a:bodyPr wrap="square" rtlCol="0">
            <a:spAutoFit/>
          </a:bodyPr>
          <a:lstStyle/>
          <a:p>
            <a:pPr algn="ctr"/>
            <a:r>
              <a:rPr lang="en-US" sz="2800" b="1" dirty="0" smtClean="0"/>
              <a:t>ABSTRACT</a:t>
            </a:r>
          </a:p>
          <a:p>
            <a:r>
              <a:rPr lang="en-US" sz="2400" dirty="0" smtClean="0"/>
              <a:t>Fundamental operation of the Gas Chromatographer/Mass Spectrometer (GC/MS) is discussed. Differences between detection methods are discussed and specific analysis issues are considered. Experimental results by analyzing two conventional jet fuels (Jet-A and JP-8) and a synthetic jet fuel (S-8) are presented and compared. Gas Chromatography/Mass Spectrometry is used to qualify the components of each fuel. Several batches of S-8 from two sources, NASA and AFRL, are analyzed and compared. Strong similarities between the batches are observed, although key differences indicate they are not from the same batch. Results of S-8 fuel analysis are further compared to those obtained by NIST. While good agreement is seen, variations in injection and Gas Chromatography programs are noted to yield discrepancies. Results common to all fuel types show interesting patterns in the peak distribution. Components are eluted in order of increasing molecular weight and isomers of components of the same molecular weight are eluted together. Normal alkanes are the last of each molecular weight group to be eluted. Finally, aromatics follow a similar trend as alkanes, but do not match the molecular weight of the alkane group with which they elute.</a:t>
            </a:r>
            <a:endParaRPr lang="en-US" sz="2400" b="1" dirty="0" smtClean="0"/>
          </a:p>
          <a:p>
            <a:pPr algn="ctr"/>
            <a:endParaRPr lang="en-US" sz="2800" b="1" dirty="0"/>
          </a:p>
        </p:txBody>
      </p:sp>
      <p:sp>
        <p:nvSpPr>
          <p:cNvPr id="43" name="TextBox 42"/>
          <p:cNvSpPr txBox="1"/>
          <p:nvPr/>
        </p:nvSpPr>
        <p:spPr>
          <a:xfrm>
            <a:off x="922390" y="12216987"/>
            <a:ext cx="10960497" cy="2000548"/>
          </a:xfrm>
          <a:prstGeom prst="rect">
            <a:avLst/>
          </a:prstGeom>
          <a:noFill/>
        </p:spPr>
        <p:txBody>
          <a:bodyPr wrap="square" rtlCol="0">
            <a:spAutoFit/>
          </a:bodyPr>
          <a:lstStyle/>
          <a:p>
            <a:r>
              <a:rPr lang="en-US" sz="2800" dirty="0" smtClean="0"/>
              <a:t>Gas Chromatography (GC):</a:t>
            </a:r>
          </a:p>
          <a:p>
            <a:pPr marL="457200">
              <a:buFont typeface="Arial" pitchFamily="34" charset="0"/>
              <a:buChar char="−"/>
            </a:pPr>
            <a:r>
              <a:rPr lang="en-US" sz="2400" dirty="0" smtClean="0"/>
              <a:t>Sample is injected into column</a:t>
            </a:r>
          </a:p>
          <a:p>
            <a:pPr marL="623888" lvl="1" indent="-166688">
              <a:buFont typeface="Arial" pitchFamily="34" charset="0"/>
              <a:buChar char="−"/>
            </a:pPr>
            <a:r>
              <a:rPr lang="en-US" sz="2400" dirty="0" smtClean="0"/>
              <a:t>Column separates sample mixtures by slowing the flow of mixture components at different rates</a:t>
            </a:r>
          </a:p>
          <a:p>
            <a:pPr lvl="1">
              <a:buFont typeface="Arial" pitchFamily="34" charset="0"/>
              <a:buChar char="−"/>
            </a:pPr>
            <a:r>
              <a:rPr lang="en-US" sz="2400" dirty="0" smtClean="0"/>
              <a:t>As components elute from the column, they are sent through a detector</a:t>
            </a:r>
          </a:p>
        </p:txBody>
      </p:sp>
      <p:sp>
        <p:nvSpPr>
          <p:cNvPr id="44" name="TextBox 43"/>
          <p:cNvSpPr txBox="1"/>
          <p:nvPr/>
        </p:nvSpPr>
        <p:spPr>
          <a:xfrm>
            <a:off x="927102" y="17716557"/>
            <a:ext cx="10761608" cy="2739211"/>
          </a:xfrm>
          <a:prstGeom prst="rect">
            <a:avLst/>
          </a:prstGeom>
          <a:noFill/>
        </p:spPr>
        <p:txBody>
          <a:bodyPr wrap="square" rtlCol="0">
            <a:spAutoFit/>
          </a:bodyPr>
          <a:lstStyle/>
          <a:p>
            <a:r>
              <a:rPr lang="en-US" sz="2800" dirty="0" smtClean="0"/>
              <a:t>Mass Spectrometry (MS):</a:t>
            </a:r>
          </a:p>
          <a:p>
            <a:pPr marL="457200">
              <a:buFont typeface="Arial" pitchFamily="34" charset="0"/>
              <a:buChar char="−"/>
            </a:pPr>
            <a:r>
              <a:rPr lang="en-US" sz="2400" dirty="0" smtClean="0"/>
              <a:t>“Source” ionizes components eluted from the column</a:t>
            </a:r>
          </a:p>
          <a:p>
            <a:pPr marL="623888" indent="-166688">
              <a:buFont typeface="Arial" pitchFamily="34" charset="0"/>
              <a:buChar char="−"/>
            </a:pPr>
            <a:r>
              <a:rPr lang="en-US" sz="2400" dirty="0" smtClean="0"/>
              <a:t>Ions are directed into an electrical field created by voltages applied to conductive rods</a:t>
            </a:r>
          </a:p>
          <a:p>
            <a:pPr marL="457200">
              <a:buFont typeface="Arial" pitchFamily="34" charset="0"/>
              <a:buChar char="−"/>
            </a:pPr>
            <a:r>
              <a:rPr lang="en-US" sz="2400" dirty="0" smtClean="0"/>
              <a:t>Ions of particular mass to charge ratio have stable paths through the rods and reach the detector</a:t>
            </a:r>
          </a:p>
          <a:p>
            <a:pPr marL="457200">
              <a:buFont typeface="Arial" pitchFamily="34" charset="0"/>
              <a:buChar char="−"/>
            </a:pPr>
            <a:r>
              <a:rPr lang="en-US" sz="2400" dirty="0" smtClean="0"/>
              <a:t>Varying the electrical field allows particular ions through</a:t>
            </a:r>
          </a:p>
        </p:txBody>
      </p:sp>
      <p:sp>
        <p:nvSpPr>
          <p:cNvPr id="50" name="TextBox 49"/>
          <p:cNvSpPr txBox="1"/>
          <p:nvPr/>
        </p:nvSpPr>
        <p:spPr>
          <a:xfrm>
            <a:off x="941209" y="23743421"/>
            <a:ext cx="10779074" cy="3970318"/>
          </a:xfrm>
          <a:prstGeom prst="rect">
            <a:avLst/>
          </a:prstGeom>
          <a:noFill/>
        </p:spPr>
        <p:txBody>
          <a:bodyPr wrap="square" rtlCol="0">
            <a:spAutoFit/>
          </a:bodyPr>
          <a:lstStyle/>
          <a:p>
            <a:r>
              <a:rPr lang="en-US" sz="2800" dirty="0" smtClean="0"/>
              <a:t>Other Common Detection Methods:</a:t>
            </a:r>
          </a:p>
          <a:p>
            <a:pPr marL="465138">
              <a:buFont typeface="Arial" pitchFamily="34" charset="0"/>
              <a:buChar char="−"/>
            </a:pPr>
            <a:r>
              <a:rPr lang="en-US" sz="2400" dirty="0" smtClean="0"/>
              <a:t>Flame Ionization Detector</a:t>
            </a:r>
          </a:p>
          <a:p>
            <a:pPr marL="922338" lvl="1">
              <a:buFont typeface="Arial" pitchFamily="34" charset="0"/>
              <a:buChar char="−"/>
            </a:pPr>
            <a:r>
              <a:rPr lang="en-US" sz="2400" dirty="0" smtClean="0"/>
              <a:t>Specializes in quantifying organic hydrocarbons</a:t>
            </a:r>
          </a:p>
          <a:p>
            <a:pPr marL="465138">
              <a:buFont typeface="Arial" pitchFamily="34" charset="0"/>
              <a:buChar char="−"/>
            </a:pPr>
            <a:r>
              <a:rPr lang="en-US" sz="2400" dirty="0" smtClean="0"/>
              <a:t>Thermal Conductivity Detector</a:t>
            </a:r>
          </a:p>
          <a:p>
            <a:pPr marL="922338" lvl="1">
              <a:buFont typeface="Arial" pitchFamily="34" charset="0"/>
              <a:buChar char="−"/>
            </a:pPr>
            <a:r>
              <a:rPr lang="en-US" sz="2400" dirty="0" smtClean="0"/>
              <a:t>Specializes in detecting non-hydrocarbons</a:t>
            </a:r>
          </a:p>
          <a:p>
            <a:endParaRPr lang="en-US" sz="2800" dirty="0" smtClean="0"/>
          </a:p>
          <a:p>
            <a:r>
              <a:rPr lang="en-US" sz="2800" dirty="0" smtClean="0"/>
              <a:t>Advantages of GC/MS:</a:t>
            </a:r>
          </a:p>
          <a:p>
            <a:pPr marL="465138">
              <a:buFont typeface="Arial" pitchFamily="34" charset="0"/>
              <a:buChar char="−"/>
            </a:pPr>
            <a:r>
              <a:rPr lang="en-US" sz="2400" dirty="0" smtClean="0"/>
              <a:t>GC specializes in separating mixtures into components</a:t>
            </a:r>
          </a:p>
          <a:p>
            <a:pPr marL="465138">
              <a:buFont typeface="Arial" pitchFamily="34" charset="0"/>
              <a:buChar char="−"/>
            </a:pPr>
            <a:r>
              <a:rPr lang="en-US" sz="2400" dirty="0" smtClean="0"/>
              <a:t>MS specializes in identifying individual compounds</a:t>
            </a:r>
          </a:p>
          <a:p>
            <a:pPr marL="465138">
              <a:buFont typeface="Arial" pitchFamily="34" charset="0"/>
              <a:buChar char="−"/>
            </a:pPr>
            <a:r>
              <a:rPr lang="en-US" sz="2400" dirty="0" smtClean="0"/>
              <a:t>The combination provides a “best of both worlds” approach.</a:t>
            </a:r>
          </a:p>
        </p:txBody>
      </p:sp>
      <p:pic>
        <p:nvPicPr>
          <p:cNvPr id="29" name="Picture 6" descr="C:\Bryan\My Documents\AA Sures Summer 2008\Presentation\S 8 6.bmp"/>
          <p:cNvPicPr>
            <a:picLocks noChangeAspect="1" noChangeArrowheads="1"/>
          </p:cNvPicPr>
          <p:nvPr/>
        </p:nvPicPr>
        <p:blipFill>
          <a:blip r:embed="rId8" cstate="print"/>
          <a:srcRect l="6634" t="11733" r="2550"/>
          <a:stretch>
            <a:fillRect/>
          </a:stretch>
        </p:blipFill>
        <p:spPr bwMode="auto">
          <a:xfrm>
            <a:off x="14765436" y="10620180"/>
            <a:ext cx="5597933" cy="4293751"/>
          </a:xfrm>
          <a:prstGeom prst="rect">
            <a:avLst/>
          </a:prstGeom>
          <a:noFill/>
        </p:spPr>
      </p:pic>
      <p:pic>
        <p:nvPicPr>
          <p:cNvPr id="32" name="Picture 5" descr="C:\Bryan\My Documents\AA Sures Summer 2008\Presentation\JP8 1.bmp"/>
          <p:cNvPicPr>
            <a:picLocks noChangeAspect="1" noChangeArrowheads="1"/>
          </p:cNvPicPr>
          <p:nvPr/>
        </p:nvPicPr>
        <p:blipFill>
          <a:blip r:embed="rId9" cstate="print"/>
          <a:srcRect l="7653" t="8297" r="3416" b="310"/>
          <a:stretch>
            <a:fillRect/>
          </a:stretch>
        </p:blipFill>
        <p:spPr bwMode="auto">
          <a:xfrm>
            <a:off x="17564403" y="6369933"/>
            <a:ext cx="6025057" cy="4279235"/>
          </a:xfrm>
          <a:prstGeom prst="rect">
            <a:avLst/>
          </a:prstGeom>
          <a:noFill/>
        </p:spPr>
      </p:pic>
      <p:sp>
        <p:nvSpPr>
          <p:cNvPr id="40" name="TextBox 39"/>
          <p:cNvSpPr txBox="1"/>
          <p:nvPr/>
        </p:nvSpPr>
        <p:spPr>
          <a:xfrm>
            <a:off x="893362" y="23135444"/>
            <a:ext cx="10761607" cy="646331"/>
          </a:xfrm>
          <a:prstGeom prst="rect">
            <a:avLst/>
          </a:prstGeom>
          <a:noFill/>
        </p:spPr>
        <p:txBody>
          <a:bodyPr wrap="square" rtlCol="0">
            <a:spAutoFit/>
          </a:bodyPr>
          <a:lstStyle/>
          <a:p>
            <a:pPr algn="ctr"/>
            <a:r>
              <a:rPr lang="en-US" sz="1800" b="1" dirty="0" smtClean="0">
                <a:solidFill>
                  <a:srgbClr val="FF0000"/>
                </a:solidFill>
              </a:rPr>
              <a:t>Figure 2 – Fundamental parts of a Quadrupole Mass Spectrometer, the kind used on this project.</a:t>
            </a:r>
          </a:p>
          <a:p>
            <a:pPr algn="ctr"/>
            <a:r>
              <a:rPr lang="en-US" sz="1800" b="1" dirty="0" smtClean="0">
                <a:solidFill>
                  <a:srgbClr val="FF0000"/>
                </a:solidFill>
              </a:rPr>
              <a:t>Image Courtesy: Department of Chemistry, University of Adelaide, Australia</a:t>
            </a:r>
            <a:r>
              <a:rPr lang="en-US" sz="1800" b="1" baseline="30000" dirty="0" smtClean="0">
                <a:solidFill>
                  <a:srgbClr val="FF0000"/>
                </a:solidFill>
              </a:rPr>
              <a:t>2</a:t>
            </a:r>
            <a:r>
              <a:rPr lang="en-US" sz="1800" b="1" dirty="0" smtClean="0">
                <a:solidFill>
                  <a:srgbClr val="FF0000"/>
                </a:solidFill>
              </a:rPr>
              <a:t> </a:t>
            </a:r>
            <a:endParaRPr lang="en-US" sz="1800" b="1" dirty="0">
              <a:solidFill>
                <a:srgbClr val="FF0000"/>
              </a:solidFill>
            </a:endParaRPr>
          </a:p>
        </p:txBody>
      </p:sp>
      <p:sp>
        <p:nvSpPr>
          <p:cNvPr id="41" name="TextBox 40"/>
          <p:cNvSpPr txBox="1"/>
          <p:nvPr/>
        </p:nvSpPr>
        <p:spPr>
          <a:xfrm>
            <a:off x="927101" y="17079691"/>
            <a:ext cx="10761607" cy="646331"/>
          </a:xfrm>
          <a:prstGeom prst="rect">
            <a:avLst/>
          </a:prstGeom>
          <a:noFill/>
        </p:spPr>
        <p:txBody>
          <a:bodyPr wrap="square" rtlCol="0">
            <a:spAutoFit/>
          </a:bodyPr>
          <a:lstStyle/>
          <a:p>
            <a:pPr algn="ctr"/>
            <a:r>
              <a:rPr lang="en-US" sz="1800" b="1" dirty="0" smtClean="0">
                <a:solidFill>
                  <a:srgbClr val="FF0000"/>
                </a:solidFill>
              </a:rPr>
              <a:t>Figure 1 – Fundamental parts of a Gas Chromatograph</a:t>
            </a:r>
          </a:p>
          <a:p>
            <a:pPr algn="ctr"/>
            <a:r>
              <a:rPr lang="en-US" sz="1800" b="1" dirty="0" smtClean="0">
                <a:solidFill>
                  <a:srgbClr val="FF0000"/>
                </a:solidFill>
              </a:rPr>
              <a:t>Image Courtesy: Department of Chemistry, McMaster University, Ontario, Canada</a:t>
            </a:r>
            <a:r>
              <a:rPr lang="en-US" sz="1800" b="1" baseline="30000" dirty="0" smtClean="0">
                <a:solidFill>
                  <a:srgbClr val="FF0000"/>
                </a:solidFill>
              </a:rPr>
              <a:t>1</a:t>
            </a:r>
            <a:endParaRPr lang="en-US" sz="1800" b="1" dirty="0">
              <a:solidFill>
                <a:srgbClr val="FF0000"/>
              </a:solidFill>
            </a:endParaRPr>
          </a:p>
        </p:txBody>
      </p:sp>
      <p:sp>
        <p:nvSpPr>
          <p:cNvPr id="42" name="TextBox 41"/>
          <p:cNvSpPr txBox="1"/>
          <p:nvPr/>
        </p:nvSpPr>
        <p:spPr>
          <a:xfrm>
            <a:off x="12090398" y="15183101"/>
            <a:ext cx="11480011" cy="646331"/>
          </a:xfrm>
          <a:prstGeom prst="rect">
            <a:avLst/>
          </a:prstGeom>
          <a:noFill/>
        </p:spPr>
        <p:txBody>
          <a:bodyPr wrap="square" rtlCol="0">
            <a:spAutoFit/>
          </a:bodyPr>
          <a:lstStyle/>
          <a:p>
            <a:pPr algn="ctr"/>
            <a:r>
              <a:rPr lang="en-US" sz="1800" b="1" dirty="0" smtClean="0">
                <a:solidFill>
                  <a:srgbClr val="FF0000"/>
                </a:solidFill>
              </a:rPr>
              <a:t>Figures 3,4,5 – Mass Spectrographs for Jet A, JP-8 and S-8 Jet fuels. Note the large number of peaks for all three cases</a:t>
            </a:r>
            <a:endParaRPr lang="en-US" sz="1800" b="1" dirty="0">
              <a:solidFill>
                <a:srgbClr val="FF0000"/>
              </a:solidFill>
            </a:endParaRPr>
          </a:p>
        </p:txBody>
      </p:sp>
      <p:sp>
        <p:nvSpPr>
          <p:cNvPr id="47" name="TextBox 46"/>
          <p:cNvSpPr txBox="1"/>
          <p:nvPr/>
        </p:nvSpPr>
        <p:spPr>
          <a:xfrm>
            <a:off x="23992111" y="22761394"/>
            <a:ext cx="11484717" cy="5755422"/>
          </a:xfrm>
          <a:prstGeom prst="rect">
            <a:avLst/>
          </a:prstGeom>
          <a:noFill/>
        </p:spPr>
        <p:txBody>
          <a:bodyPr wrap="square" rtlCol="0">
            <a:spAutoFit/>
          </a:bodyPr>
          <a:lstStyle/>
          <a:p>
            <a:r>
              <a:rPr lang="en-US" sz="2800" dirty="0" smtClean="0"/>
              <a:t>Comparison of NASA and Air Force Research Laboratory (AFRL) S-8 Batches:</a:t>
            </a:r>
          </a:p>
          <a:p>
            <a:pPr marL="465138">
              <a:buFont typeface="Arial" pitchFamily="34" charset="0"/>
              <a:buChar char="−"/>
            </a:pPr>
            <a:r>
              <a:rPr lang="en-US" sz="2400" dirty="0" smtClean="0"/>
              <a:t>Strong similarities exist between the batches</a:t>
            </a:r>
          </a:p>
          <a:p>
            <a:pPr marL="465138">
              <a:buFont typeface="Arial" pitchFamily="34" charset="0"/>
              <a:buChar char="−"/>
            </a:pPr>
            <a:r>
              <a:rPr lang="en-US" sz="2400" dirty="0" smtClean="0"/>
              <a:t>Many matches for retention time and compound between NASA and AFRL</a:t>
            </a:r>
          </a:p>
          <a:p>
            <a:pPr marL="1089025" lvl="1" indent="-166688">
              <a:buFont typeface="Arial" pitchFamily="34" charset="0"/>
              <a:buChar char="−"/>
            </a:pPr>
            <a:r>
              <a:rPr lang="en-US" sz="2400" dirty="0" smtClean="0"/>
              <a:t>More than 2/3 of total identified compounds match (~70 matches/90 identified compounds)</a:t>
            </a:r>
          </a:p>
          <a:p>
            <a:pPr marL="1089025" lvl="1" indent="-166688">
              <a:buFont typeface="Arial" pitchFamily="34" charset="0"/>
              <a:buChar char="−"/>
            </a:pPr>
            <a:r>
              <a:rPr lang="en-US" sz="2400" dirty="0" smtClean="0"/>
              <a:t>More stringent peak selection criteria reduce total number of compounds from above (149 peaks to 90 peaks)</a:t>
            </a:r>
          </a:p>
          <a:p>
            <a:pPr marL="1089025" lvl="1" indent="-166688">
              <a:buFont typeface="Arial" pitchFamily="34" charset="0"/>
              <a:buChar char="−"/>
            </a:pPr>
            <a:r>
              <a:rPr lang="en-US" sz="2400" dirty="0" smtClean="0"/>
              <a:t>Matches for major compounds are expected because these are the same base fuel</a:t>
            </a:r>
          </a:p>
          <a:p>
            <a:pPr marL="465138">
              <a:buFont typeface="Arial" pitchFamily="34" charset="0"/>
              <a:buChar char="−"/>
            </a:pPr>
            <a:r>
              <a:rPr lang="en-US" sz="2400" dirty="0" smtClean="0"/>
              <a:t>Small differences indicate that these are different batches of S-8 fuel</a:t>
            </a:r>
          </a:p>
          <a:p>
            <a:pPr marL="922338" lvl="1">
              <a:buFont typeface="Arial" pitchFamily="34" charset="0"/>
              <a:buChar char="−"/>
            </a:pPr>
            <a:r>
              <a:rPr lang="en-US" sz="2400" dirty="0" smtClean="0"/>
              <a:t>NASA batch is missing lighter components present in AFRL batch</a:t>
            </a:r>
          </a:p>
          <a:p>
            <a:pPr marL="922338" lvl="1">
              <a:buFont typeface="Arial" pitchFamily="34" charset="0"/>
              <a:buChar char="−"/>
            </a:pPr>
            <a:r>
              <a:rPr lang="en-US" sz="2400" dirty="0" smtClean="0"/>
              <a:t>NASA batch is possibly weighted toward heavier compounds</a:t>
            </a:r>
          </a:p>
          <a:p>
            <a:pPr marL="1379538" lvl="2">
              <a:buFont typeface="Arial" pitchFamily="34" charset="0"/>
              <a:buChar char="−"/>
            </a:pPr>
            <a:r>
              <a:rPr lang="en-US" sz="2400" dirty="0" smtClean="0"/>
              <a:t>Injection method errors may cause bias from one sample run to the next</a:t>
            </a:r>
          </a:p>
          <a:p>
            <a:pPr marL="922338" lvl="1">
              <a:buFont typeface="Arial" pitchFamily="34" charset="0"/>
              <a:buChar char="−"/>
            </a:pPr>
            <a:endParaRPr lang="en-US" sz="2400" dirty="0"/>
          </a:p>
        </p:txBody>
      </p:sp>
      <p:sp>
        <p:nvSpPr>
          <p:cNvPr id="53" name="TextBox 52"/>
          <p:cNvSpPr txBox="1"/>
          <p:nvPr/>
        </p:nvSpPr>
        <p:spPr>
          <a:xfrm>
            <a:off x="23992111" y="10658786"/>
            <a:ext cx="11524343" cy="4585871"/>
          </a:xfrm>
          <a:prstGeom prst="rect">
            <a:avLst/>
          </a:prstGeom>
          <a:noFill/>
        </p:spPr>
        <p:txBody>
          <a:bodyPr wrap="square" rtlCol="0">
            <a:spAutoFit/>
          </a:bodyPr>
          <a:lstStyle/>
          <a:p>
            <a:r>
              <a:rPr lang="en-US" sz="2800" dirty="0" smtClean="0"/>
              <a:t>Trends in the Chromatograms of Jet Fuels:</a:t>
            </a:r>
          </a:p>
          <a:p>
            <a:pPr marL="465138">
              <a:buFont typeface="Arial" pitchFamily="34" charset="0"/>
              <a:buChar char="−"/>
            </a:pPr>
            <a:r>
              <a:rPr lang="en-US" sz="2400" dirty="0" smtClean="0"/>
              <a:t>Compounds elute in order of increasing molecular weight</a:t>
            </a:r>
          </a:p>
          <a:p>
            <a:pPr marL="465138">
              <a:buFont typeface="Arial" pitchFamily="34" charset="0"/>
              <a:buChar char="−"/>
            </a:pPr>
            <a:r>
              <a:rPr lang="en-US" sz="2400" dirty="0" smtClean="0"/>
              <a:t>Compounds with the same molecular weight elute in the following order:</a:t>
            </a:r>
          </a:p>
          <a:p>
            <a:pPr marL="922338" lvl="1">
              <a:buFont typeface="Arial" pitchFamily="34" charset="0"/>
              <a:buChar char="−"/>
            </a:pPr>
            <a:r>
              <a:rPr lang="en-US" sz="2400" dirty="0" smtClean="0"/>
              <a:t>Multi-methyl isomers</a:t>
            </a:r>
          </a:p>
          <a:p>
            <a:pPr marL="922338" lvl="1">
              <a:buFont typeface="Arial" pitchFamily="34" charset="0"/>
              <a:buChar char="−"/>
            </a:pPr>
            <a:r>
              <a:rPr lang="en-US" sz="2400" dirty="0" smtClean="0"/>
              <a:t>Mono-methyl isomers</a:t>
            </a:r>
          </a:p>
          <a:p>
            <a:pPr marL="922338" lvl="1">
              <a:buFont typeface="Arial" pitchFamily="34" charset="0"/>
              <a:buChar char="−"/>
            </a:pPr>
            <a:r>
              <a:rPr lang="en-US" sz="2400" dirty="0" smtClean="0"/>
              <a:t>n-alkanes</a:t>
            </a:r>
          </a:p>
          <a:p>
            <a:pPr marL="623888" indent="-158750">
              <a:buFont typeface="Arial" pitchFamily="34" charset="0"/>
              <a:buChar char="−"/>
            </a:pPr>
            <a:r>
              <a:rPr lang="en-US" sz="2400" dirty="0" smtClean="0"/>
              <a:t>The n-alkane of each weight is the last of that weight to elute. Thus, peaks can be grouped by molecular weight, with the weight of each group increasing by 14</a:t>
            </a:r>
          </a:p>
          <a:p>
            <a:pPr marL="623888" indent="-158750">
              <a:buFont typeface="Arial" pitchFamily="34" charset="0"/>
              <a:buChar char="−"/>
            </a:pPr>
            <a:r>
              <a:rPr lang="en-US" sz="2400" dirty="0" smtClean="0"/>
              <a:t>Cyclic and aromatic molecules follow a similar trend, but do not match the molecular weight of the alkane group with which they elute</a:t>
            </a:r>
          </a:p>
          <a:p>
            <a:pPr marL="623888" indent="-158750">
              <a:buFont typeface="Arial" pitchFamily="34" charset="0"/>
              <a:buChar char="−"/>
            </a:pPr>
            <a:r>
              <a:rPr lang="en-US" sz="2400" dirty="0" smtClean="0"/>
              <a:t>Only saturated aliphatic and aromatic hydrocarbons were positively identified</a:t>
            </a:r>
            <a:endParaRPr lang="en-US" sz="2400" dirty="0"/>
          </a:p>
        </p:txBody>
      </p:sp>
      <p:sp>
        <p:nvSpPr>
          <p:cNvPr id="54" name="TextBox 53"/>
          <p:cNvSpPr txBox="1"/>
          <p:nvPr/>
        </p:nvSpPr>
        <p:spPr>
          <a:xfrm>
            <a:off x="12090398" y="16412640"/>
            <a:ext cx="11480011" cy="7232749"/>
          </a:xfrm>
          <a:prstGeom prst="rect">
            <a:avLst/>
          </a:prstGeom>
          <a:noFill/>
        </p:spPr>
        <p:txBody>
          <a:bodyPr wrap="square" rtlCol="0">
            <a:spAutoFit/>
          </a:bodyPr>
          <a:lstStyle/>
          <a:p>
            <a:r>
              <a:rPr lang="en-US" sz="2800" dirty="0" smtClean="0"/>
              <a:t>Separation Method Details:</a:t>
            </a:r>
          </a:p>
          <a:p>
            <a:pPr marL="465138">
              <a:buFont typeface="Arial" pitchFamily="34" charset="0"/>
              <a:buChar char="−"/>
            </a:pPr>
            <a:r>
              <a:rPr lang="en-US" sz="2400" dirty="0" smtClean="0"/>
              <a:t>Column:</a:t>
            </a:r>
          </a:p>
          <a:p>
            <a:pPr marL="1089025" lvl="1" indent="-166688">
              <a:buFont typeface="Arial" pitchFamily="34" charset="0"/>
              <a:buChar char="−"/>
            </a:pPr>
            <a:r>
              <a:rPr lang="en-US" sz="2400" dirty="0" smtClean="0"/>
              <a:t>5 meter tuning column (5% </a:t>
            </a:r>
            <a:r>
              <a:rPr lang="en-US" sz="2400" dirty="0" err="1" smtClean="0"/>
              <a:t>diphenyl</a:t>
            </a:r>
            <a:r>
              <a:rPr lang="en-US" sz="2400" dirty="0" smtClean="0"/>
              <a:t> / 95% </a:t>
            </a:r>
            <a:r>
              <a:rPr lang="en-US" sz="2400" dirty="0" err="1" smtClean="0"/>
              <a:t>dimethyl</a:t>
            </a:r>
            <a:r>
              <a:rPr lang="en-US" sz="2400" dirty="0" smtClean="0"/>
              <a:t> </a:t>
            </a:r>
            <a:r>
              <a:rPr lang="en-US" sz="2400" dirty="0" err="1" smtClean="0"/>
              <a:t>polysiloxane</a:t>
            </a:r>
            <a:r>
              <a:rPr lang="en-US" sz="2400" dirty="0" smtClean="0"/>
              <a:t>, 1.0 </a:t>
            </a:r>
            <a:r>
              <a:rPr lang="en-US" sz="2400" dirty="0" err="1" smtClean="0"/>
              <a:t>μm</a:t>
            </a:r>
            <a:r>
              <a:rPr lang="en-US" sz="2400" dirty="0" smtClean="0"/>
              <a:t> film thickness)</a:t>
            </a:r>
          </a:p>
          <a:p>
            <a:pPr marL="922338" lvl="1">
              <a:buFont typeface="Arial" pitchFamily="34" charset="0"/>
              <a:buChar char="−"/>
            </a:pPr>
            <a:r>
              <a:rPr lang="en-US" sz="2400" dirty="0" smtClean="0"/>
              <a:t>100 meter column (100% </a:t>
            </a:r>
            <a:r>
              <a:rPr lang="en-US" sz="2400" dirty="0" err="1" smtClean="0"/>
              <a:t>dimethyl</a:t>
            </a:r>
            <a:r>
              <a:rPr lang="en-US" sz="2400" dirty="0" smtClean="0"/>
              <a:t> </a:t>
            </a:r>
            <a:r>
              <a:rPr lang="en-US" sz="2400" dirty="0" err="1" smtClean="0"/>
              <a:t>polysiloxane</a:t>
            </a:r>
            <a:r>
              <a:rPr lang="en-US" sz="2400" dirty="0" smtClean="0"/>
              <a:t>, 0.5 </a:t>
            </a:r>
            <a:r>
              <a:rPr lang="en-US" sz="2400" dirty="0" err="1" smtClean="0"/>
              <a:t>μm</a:t>
            </a:r>
            <a:r>
              <a:rPr lang="en-US" sz="2400" dirty="0" smtClean="0"/>
              <a:t> film thickness)</a:t>
            </a:r>
          </a:p>
          <a:p>
            <a:pPr marL="922338" lvl="1">
              <a:buFont typeface="Arial" pitchFamily="34" charset="0"/>
              <a:buChar char="−"/>
            </a:pPr>
            <a:r>
              <a:rPr lang="en-US" sz="2400" dirty="0" smtClean="0"/>
              <a:t>Optimized for hydrocarbon </a:t>
            </a:r>
            <a:r>
              <a:rPr lang="en-US" sz="2400" dirty="0" err="1" smtClean="0"/>
              <a:t>seperation</a:t>
            </a:r>
            <a:endParaRPr lang="en-US" sz="2400" dirty="0" smtClean="0"/>
          </a:p>
          <a:p>
            <a:pPr marL="623888" indent="-158750">
              <a:buFont typeface="Arial" pitchFamily="34" charset="0"/>
              <a:buChar char="−"/>
            </a:pPr>
            <a:r>
              <a:rPr lang="en-US" sz="2400" dirty="0" smtClean="0"/>
              <a:t>Temperature is controlled by the GC. A specific program is chosen, ramping the temperature from 60°C to 250°C over the course of approximately 3 hours.</a:t>
            </a:r>
          </a:p>
          <a:p>
            <a:pPr marL="623888" indent="-158750">
              <a:buFont typeface="Arial" pitchFamily="34" charset="0"/>
              <a:buChar char="−"/>
            </a:pPr>
            <a:r>
              <a:rPr lang="en-US" sz="2400" dirty="0" smtClean="0"/>
              <a:t>Holds are placed at temperatures in the middle of the program to optimize separation of intermediate compounds</a:t>
            </a:r>
          </a:p>
          <a:p>
            <a:pPr marL="623888" indent="-158750">
              <a:buFont typeface="Arial" pitchFamily="34" charset="0"/>
              <a:buChar char="−"/>
            </a:pPr>
            <a:r>
              <a:rPr lang="en-US" sz="2400" dirty="0" smtClean="0"/>
              <a:t>Large number of components and heavy components necessitate long programs with high temperatures for this length column</a:t>
            </a:r>
          </a:p>
          <a:p>
            <a:pPr marL="623888" indent="-158750">
              <a:buFont typeface="Arial" pitchFamily="34" charset="0"/>
              <a:buChar char="−"/>
            </a:pPr>
            <a:r>
              <a:rPr lang="en-US" sz="2400" dirty="0" smtClean="0"/>
              <a:t>Temperature programs are largely empirically chosen</a:t>
            </a:r>
          </a:p>
          <a:p>
            <a:pPr marL="623888" indent="-158750"/>
            <a:endParaRPr lang="en-US" sz="2400" dirty="0" smtClean="0"/>
          </a:p>
          <a:p>
            <a:r>
              <a:rPr lang="en-US" sz="2800" dirty="0" smtClean="0"/>
              <a:t>Data Analysis Method:</a:t>
            </a:r>
          </a:p>
          <a:p>
            <a:pPr marL="623888" indent="-158750">
              <a:buFont typeface="Arial" pitchFamily="34" charset="0"/>
              <a:buChar char="−"/>
            </a:pPr>
            <a:r>
              <a:rPr lang="en-US" sz="2400" dirty="0" smtClean="0"/>
              <a:t>Computer data system collects output mass spectra from the MS</a:t>
            </a:r>
          </a:p>
          <a:p>
            <a:pPr marL="623888" indent="-158750">
              <a:buFont typeface="Arial" pitchFamily="34" charset="0"/>
              <a:buChar char="−"/>
            </a:pPr>
            <a:r>
              <a:rPr lang="en-US" sz="2400" dirty="0" smtClean="0"/>
              <a:t>Peaks are integrated by program “</a:t>
            </a:r>
            <a:r>
              <a:rPr lang="en-US" sz="2400" dirty="0" err="1" smtClean="0"/>
              <a:t>GCMSSolutions</a:t>
            </a:r>
            <a:r>
              <a:rPr lang="en-US" sz="2400" dirty="0" smtClean="0"/>
              <a:t>”</a:t>
            </a:r>
          </a:p>
          <a:p>
            <a:pPr marL="623888" indent="-158750">
              <a:buFont typeface="Arial" pitchFamily="34" charset="0"/>
              <a:buChar char="−"/>
            </a:pPr>
            <a:r>
              <a:rPr lang="en-US" sz="2400" dirty="0" smtClean="0"/>
              <a:t>Compounds are identified by their mass spectra by looking up the spectra in an NIST database</a:t>
            </a:r>
          </a:p>
        </p:txBody>
      </p:sp>
      <p:sp>
        <p:nvSpPr>
          <p:cNvPr id="55" name="TextBox 54"/>
          <p:cNvSpPr txBox="1"/>
          <p:nvPr/>
        </p:nvSpPr>
        <p:spPr>
          <a:xfrm>
            <a:off x="12061370" y="5065483"/>
            <a:ext cx="11509040" cy="523220"/>
          </a:xfrm>
          <a:prstGeom prst="rect">
            <a:avLst/>
          </a:prstGeom>
          <a:solidFill>
            <a:schemeClr val="accent1">
              <a:lumMod val="90000"/>
            </a:schemeClr>
          </a:solidFill>
          <a:ln>
            <a:solidFill>
              <a:schemeClr val="tx1"/>
            </a:solidFill>
          </a:ln>
        </p:spPr>
        <p:txBody>
          <a:bodyPr wrap="square" rtlCol="0">
            <a:spAutoFit/>
          </a:bodyPr>
          <a:lstStyle/>
          <a:p>
            <a:pPr algn="ctr"/>
            <a:r>
              <a:rPr lang="en-US" sz="2800" b="1" dirty="0" smtClean="0"/>
              <a:t>SAMPLE CHROMATOGRAMS OF JET FUELS:</a:t>
            </a:r>
            <a:endParaRPr lang="en-US" sz="2800" b="1" dirty="0"/>
          </a:p>
        </p:txBody>
      </p:sp>
      <p:sp>
        <p:nvSpPr>
          <p:cNvPr id="59" name="TextBox 58"/>
          <p:cNvSpPr txBox="1"/>
          <p:nvPr/>
        </p:nvSpPr>
        <p:spPr>
          <a:xfrm>
            <a:off x="24021139" y="4279392"/>
            <a:ext cx="11509040" cy="523220"/>
          </a:xfrm>
          <a:prstGeom prst="rect">
            <a:avLst/>
          </a:prstGeom>
          <a:solidFill>
            <a:schemeClr val="accent1">
              <a:lumMod val="90000"/>
            </a:schemeClr>
          </a:solidFill>
          <a:ln>
            <a:solidFill>
              <a:schemeClr val="tx1"/>
            </a:solidFill>
          </a:ln>
        </p:spPr>
        <p:txBody>
          <a:bodyPr wrap="square" rtlCol="0">
            <a:spAutoFit/>
          </a:bodyPr>
          <a:lstStyle/>
          <a:p>
            <a:pPr algn="ctr"/>
            <a:r>
              <a:rPr lang="en-US" sz="2800" b="1" dirty="0" smtClean="0"/>
              <a:t>RESULTS OF MS ANALYSIS OF JET FUELS:</a:t>
            </a:r>
            <a:endParaRPr lang="en-US" sz="2800" b="1" dirty="0"/>
          </a:p>
        </p:txBody>
      </p:sp>
      <p:sp>
        <p:nvSpPr>
          <p:cNvPr id="62" name="TextBox 61"/>
          <p:cNvSpPr txBox="1"/>
          <p:nvPr/>
        </p:nvSpPr>
        <p:spPr>
          <a:xfrm>
            <a:off x="893362" y="11695117"/>
            <a:ext cx="10795346" cy="523220"/>
          </a:xfrm>
          <a:prstGeom prst="rect">
            <a:avLst/>
          </a:prstGeom>
          <a:solidFill>
            <a:schemeClr val="accent1">
              <a:lumMod val="90000"/>
            </a:schemeClr>
          </a:solidFill>
          <a:ln>
            <a:solidFill>
              <a:schemeClr val="tx1"/>
            </a:solidFill>
          </a:ln>
        </p:spPr>
        <p:txBody>
          <a:bodyPr wrap="square" rtlCol="0">
            <a:spAutoFit/>
          </a:bodyPr>
          <a:lstStyle/>
          <a:p>
            <a:pPr algn="ctr"/>
            <a:r>
              <a:rPr lang="en-US" sz="2800" b="1" dirty="0" smtClean="0"/>
              <a:t>FUNDAMENTALOPERATION OF GC/MS:</a:t>
            </a:r>
            <a:endParaRPr lang="en-US" sz="2800" b="1" dirty="0"/>
          </a:p>
        </p:txBody>
      </p:sp>
      <p:pic>
        <p:nvPicPr>
          <p:cNvPr id="3" name="Picture 3" descr="C:\Users\Bryan\Desktop\Capture.JPG"/>
          <p:cNvPicPr>
            <a:picLocks noChangeAspect="1" noChangeArrowheads="1"/>
          </p:cNvPicPr>
          <p:nvPr/>
        </p:nvPicPr>
        <p:blipFill>
          <a:blip r:embed="rId10" cstate="print"/>
          <a:stretch>
            <a:fillRect/>
          </a:stretch>
        </p:blipFill>
        <p:spPr bwMode="auto">
          <a:xfrm>
            <a:off x="25501641" y="15259301"/>
            <a:ext cx="8229600" cy="6324600"/>
          </a:xfrm>
          <a:prstGeom prst="rect">
            <a:avLst/>
          </a:prstGeom>
          <a:noFill/>
        </p:spPr>
      </p:pic>
      <p:sp>
        <p:nvSpPr>
          <p:cNvPr id="63" name="TextBox 62"/>
          <p:cNvSpPr txBox="1"/>
          <p:nvPr/>
        </p:nvSpPr>
        <p:spPr>
          <a:xfrm>
            <a:off x="23992111" y="21756469"/>
            <a:ext cx="11480011" cy="646331"/>
          </a:xfrm>
          <a:prstGeom prst="rect">
            <a:avLst/>
          </a:prstGeom>
          <a:noFill/>
        </p:spPr>
        <p:txBody>
          <a:bodyPr wrap="square" rtlCol="0">
            <a:spAutoFit/>
          </a:bodyPr>
          <a:lstStyle/>
          <a:p>
            <a:pPr algn="ctr"/>
            <a:r>
              <a:rPr lang="en-US" sz="1800" b="1" dirty="0" smtClean="0">
                <a:solidFill>
                  <a:srgbClr val="FF0000"/>
                </a:solidFill>
              </a:rPr>
              <a:t>Figure 6– Portion of S-8 chromatogram, showing features described, such as grouping of isomers and major alkane peaks</a:t>
            </a:r>
            <a:endParaRPr lang="en-US" sz="1800" b="1" dirty="0">
              <a:solidFill>
                <a:srgbClr val="FF0000"/>
              </a:solidFill>
            </a:endParaRPr>
          </a:p>
        </p:txBody>
      </p:sp>
      <p:sp>
        <p:nvSpPr>
          <p:cNvPr id="64" name="TextBox 63"/>
          <p:cNvSpPr txBox="1"/>
          <p:nvPr/>
        </p:nvSpPr>
        <p:spPr>
          <a:xfrm>
            <a:off x="12166730" y="23910660"/>
            <a:ext cx="11150470" cy="523220"/>
          </a:xfrm>
          <a:prstGeom prst="rect">
            <a:avLst/>
          </a:prstGeom>
          <a:solidFill>
            <a:schemeClr val="accent1">
              <a:lumMod val="90000"/>
            </a:schemeClr>
          </a:solidFill>
          <a:ln>
            <a:solidFill>
              <a:schemeClr val="tx1"/>
            </a:solidFill>
          </a:ln>
        </p:spPr>
        <p:txBody>
          <a:bodyPr wrap="square" rtlCol="0">
            <a:spAutoFit/>
          </a:bodyPr>
          <a:lstStyle/>
          <a:p>
            <a:pPr algn="ctr"/>
            <a:r>
              <a:rPr lang="en-US" sz="2800" b="1" dirty="0" smtClean="0"/>
              <a:t>ACKNOWLEDGEMENTS:</a:t>
            </a:r>
            <a:endParaRPr lang="en-US" sz="2800" b="1" dirty="0"/>
          </a:p>
        </p:txBody>
      </p:sp>
      <p:sp>
        <p:nvSpPr>
          <p:cNvPr id="65" name="TextBox 64"/>
          <p:cNvSpPr txBox="1"/>
          <p:nvPr/>
        </p:nvSpPr>
        <p:spPr>
          <a:xfrm>
            <a:off x="12166730" y="24765000"/>
            <a:ext cx="11207751" cy="3046988"/>
          </a:xfrm>
          <a:prstGeom prst="rect">
            <a:avLst/>
          </a:prstGeom>
          <a:noFill/>
        </p:spPr>
        <p:txBody>
          <a:bodyPr wrap="square" rtlCol="0">
            <a:spAutoFit/>
          </a:bodyPr>
          <a:lstStyle/>
          <a:p>
            <a:r>
              <a:rPr lang="en-US" sz="2400" dirty="0" smtClean="0"/>
              <a:t>The author would like to thank several people, without whom this project would not have been possible. First, my advisor, Dr. Jackie Sung in the Mechanical and Aerospace Department. Next, my advisor for this project, Dr. </a:t>
            </a:r>
            <a:r>
              <a:rPr lang="en-US" sz="2400" dirty="0" err="1" smtClean="0"/>
              <a:t>Gaurav</a:t>
            </a:r>
            <a:r>
              <a:rPr lang="en-US" sz="2400" dirty="0" smtClean="0"/>
              <a:t> </a:t>
            </a:r>
            <a:r>
              <a:rPr lang="en-US" sz="2400" dirty="0" err="1" smtClean="0"/>
              <a:t>Mittal</a:t>
            </a:r>
            <a:r>
              <a:rPr lang="en-US" sz="2400" dirty="0" smtClean="0"/>
              <a:t>. I would like to thank Sheila </a:t>
            </a:r>
            <a:r>
              <a:rPr lang="en-US" sz="2400" dirty="0" err="1" smtClean="0"/>
              <a:t>Pedigo</a:t>
            </a:r>
            <a:r>
              <a:rPr lang="en-US" sz="2400" dirty="0" smtClean="0"/>
              <a:t> and Bethany Pope at the SOURCE Office for their support. The Office of the Provost at CWRU, Dominion Energy and the Case Alumni Association provided financial support to make the SURES program possible. Finally, thank you to my colleagues at the Combustion Diagnostics Lab for their personal and technical support in completing this project.</a:t>
            </a:r>
          </a:p>
        </p:txBody>
      </p:sp>
      <p:sp>
        <p:nvSpPr>
          <p:cNvPr id="45" name="TextBox 44"/>
          <p:cNvSpPr txBox="1"/>
          <p:nvPr/>
        </p:nvSpPr>
        <p:spPr>
          <a:xfrm>
            <a:off x="1187247" y="27713739"/>
            <a:ext cx="9117191" cy="923330"/>
          </a:xfrm>
          <a:prstGeom prst="rect">
            <a:avLst/>
          </a:prstGeom>
          <a:noFill/>
        </p:spPr>
        <p:txBody>
          <a:bodyPr wrap="square" rtlCol="0">
            <a:spAutoFit/>
          </a:bodyPr>
          <a:lstStyle/>
          <a:p>
            <a:pPr algn="ctr"/>
            <a:r>
              <a:rPr lang="en-US" sz="1800" dirty="0" smtClean="0"/>
              <a:t>References:</a:t>
            </a:r>
          </a:p>
          <a:p>
            <a:r>
              <a:rPr lang="en-US" sz="1800" dirty="0" smtClean="0"/>
              <a:t>1: http://www.chemistry.mcmaster.ca/~chem2oa3/labmanual_2002-03/2oa3_exp2.html</a:t>
            </a:r>
          </a:p>
          <a:p>
            <a:r>
              <a:rPr lang="en-US" sz="1800" dirty="0" smtClean="0"/>
              <a:t>2:http://</a:t>
            </a:r>
            <a:r>
              <a:rPr lang="en-US" sz="1800" dirty="0" err="1" smtClean="0"/>
              <a:t>www.chemistry.adelaide.edu.au</a:t>
            </a:r>
            <a:r>
              <a:rPr lang="en-US" sz="1800" dirty="0" smtClean="0"/>
              <a:t>/external/soc-</a:t>
            </a:r>
            <a:r>
              <a:rPr lang="en-US" sz="1800" dirty="0" err="1" smtClean="0"/>
              <a:t>rel</a:t>
            </a:r>
            <a:r>
              <a:rPr lang="en-US" sz="1800" dirty="0" smtClean="0"/>
              <a:t>/content/</a:t>
            </a:r>
            <a:r>
              <a:rPr lang="en-US" sz="1800" dirty="0" err="1" smtClean="0"/>
              <a:t>quadrupo.htm</a:t>
            </a:r>
            <a:endParaRPr lang="en-US" sz="1800" dirty="0"/>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762375" rtl="0" eaLnBrk="1" fontAlgn="base" latinLnBrk="0" hangingPunct="1">
          <a:lnSpc>
            <a:spcPct val="100000"/>
          </a:lnSpc>
          <a:spcBef>
            <a:spcPct val="0"/>
          </a:spcBef>
          <a:spcAft>
            <a:spcPct val="0"/>
          </a:spcAft>
          <a:buClrTx/>
          <a:buSzTx/>
          <a:buFontTx/>
          <a:buNone/>
          <a:tabLst/>
          <a:defRPr kumimoji="0" lang="en-US" sz="80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762375" rtl="0" eaLnBrk="1" fontAlgn="base" latinLnBrk="0" hangingPunct="1">
          <a:lnSpc>
            <a:spcPct val="100000"/>
          </a:lnSpc>
          <a:spcBef>
            <a:spcPct val="0"/>
          </a:spcBef>
          <a:spcAft>
            <a:spcPct val="0"/>
          </a:spcAft>
          <a:buClrTx/>
          <a:buSzTx/>
          <a:buFontTx/>
          <a:buNone/>
          <a:tabLst/>
          <a:defRPr kumimoji="0" lang="en-US" sz="80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1083</Words>
  <Application>Microsoft Office PowerPoint</Application>
  <PresentationFormat>Custom</PresentationFormat>
  <Paragraphs>105</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Slide 1</vt:lpstr>
    </vt:vector>
  </TitlesOfParts>
  <Manager/>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
  <cp:revision>31</cp:revision>
  <dcterms:created xsi:type="dcterms:W3CDTF">2008-07-09T17:52:07Z</dcterms:created>
  <dcterms:modified xsi:type="dcterms:W3CDTF">2010-09-14T21:34:08Z</dcterms:modified>
</cp:coreProperties>
</file>