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handoutMasterIdLst>
    <p:handoutMasterId r:id="rId23"/>
  </p:handoutMasterIdLst>
  <p:sldIdLst>
    <p:sldId id="256" r:id="rId2"/>
    <p:sldId id="257" r:id="rId3"/>
    <p:sldId id="273" r:id="rId4"/>
    <p:sldId id="274" r:id="rId5"/>
    <p:sldId id="259" r:id="rId6"/>
    <p:sldId id="258" r:id="rId7"/>
    <p:sldId id="279" r:id="rId8"/>
    <p:sldId id="261" r:id="rId9"/>
    <p:sldId id="263" r:id="rId10"/>
    <p:sldId id="264" r:id="rId11"/>
    <p:sldId id="265" r:id="rId12"/>
    <p:sldId id="277" r:id="rId13"/>
    <p:sldId id="275" r:id="rId14"/>
    <p:sldId id="276" r:id="rId15"/>
    <p:sldId id="267" r:id="rId16"/>
    <p:sldId id="268" r:id="rId17"/>
    <p:sldId id="278" r:id="rId18"/>
    <p:sldId id="269" r:id="rId19"/>
    <p:sldId id="270" r:id="rId20"/>
    <p:sldId id="272" r:id="rId21"/>
  </p:sldIdLst>
  <p:sldSz cx="9144000" cy="6858000" type="screen4x3"/>
  <p:notesSz cx="6858000" cy="9144000"/>
  <p:embeddedFontLst>
    <p:embeddedFont>
      <p:font typeface="Calibri" pitchFamily="34" charset="0"/>
      <p:regular r:id="rId24"/>
      <p:bold r:id="rId25"/>
      <p:italic r:id="rId26"/>
      <p:boldItalic r:id="rId27"/>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3" d="100"/>
          <a:sy n="83" d="100"/>
        </p:scale>
        <p:origin x="-195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5AD1E08-32A6-408A-BAC6-5122F2A43D32}" type="datetimeFigureOut">
              <a:rPr lang="en-US" smtClean="0"/>
              <a:pPr/>
              <a:t>1/4/2011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CBF86F-618E-412D-ABFB-E0EC04C5C8C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5250E27-5BF3-4D0C-860F-70F963E0D15D}" type="datetimeFigureOut">
              <a:rPr lang="en-US"/>
              <a:pPr>
                <a:defRPr/>
              </a:pPr>
              <a:t>1/4/2011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B8C38A7-92F7-4087-8549-C9B845795B6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B8C38A7-92F7-4087-8549-C9B845795B69}" type="slidenum">
              <a:rPr lang="en-US" smtClean="0"/>
              <a:pPr>
                <a:defRPr/>
              </a:pPr>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B8C38A7-92F7-4087-8549-C9B845795B69}"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02" name="Title Placeholder 1"/>
          <p:cNvSpPr>
            <a:spLocks noGrp="1"/>
          </p:cNvSpPr>
          <p:nvPr>
            <p:ph type="title"/>
          </p:nvPr>
        </p:nvSpPr>
        <p:spPr bwMode="auto">
          <a:xfrm>
            <a:off x="266700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03" name="Text Placeholder 2"/>
          <p:cNvSpPr>
            <a:spLocks noGrp="1"/>
          </p:cNvSpPr>
          <p:nvPr>
            <p:ph type="body" idx="1"/>
          </p:nvPr>
        </p:nvSpPr>
        <p:spPr bwMode="auto">
          <a:xfrm>
            <a:off x="457200" y="1112838"/>
            <a:ext cx="8229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3060AAED-8DB1-48E3-A527-7645655C2F74}" type="slidenum">
              <a:rPr lang="en-US"/>
              <a:pPr>
                <a:defRPr/>
              </a:pPr>
              <a:t>‹#›</a:t>
            </a:fld>
            <a:endParaRPr lang="en-US" dirty="0"/>
          </a:p>
        </p:txBody>
      </p:sp>
      <p:pic>
        <p:nvPicPr>
          <p:cNvPr id="51205" name="Picture 6" descr="topfade"/>
          <p:cNvPicPr>
            <a:picLocks noChangeAspect="1" noChangeArrowheads="1"/>
          </p:cNvPicPr>
          <p:nvPr userDrawn="1"/>
        </p:nvPicPr>
        <p:blipFill>
          <a:blip r:embed="rId13" cstate="print"/>
          <a:srcRect/>
          <a:stretch>
            <a:fillRect/>
          </a:stretch>
        </p:blipFill>
        <p:spPr bwMode="auto">
          <a:xfrm>
            <a:off x="238126" y="858457"/>
            <a:ext cx="1854334" cy="55944"/>
          </a:xfrm>
          <a:prstGeom prst="rect">
            <a:avLst/>
          </a:prstGeom>
          <a:noFill/>
          <a:ln w="9525">
            <a:noFill/>
            <a:miter lim="800000"/>
            <a:headEnd/>
            <a:tailEnd/>
          </a:ln>
        </p:spPr>
      </p:pic>
      <p:sp>
        <p:nvSpPr>
          <p:cNvPr id="8" name="Line 8"/>
          <p:cNvSpPr>
            <a:spLocks noChangeShapeType="1"/>
          </p:cNvSpPr>
          <p:nvPr userDrawn="1"/>
        </p:nvSpPr>
        <p:spPr bwMode="auto">
          <a:xfrm flipH="1" flipV="1">
            <a:off x="290513" y="6470650"/>
            <a:ext cx="5843587" cy="0"/>
          </a:xfrm>
          <a:prstGeom prst="line">
            <a:avLst/>
          </a:prstGeom>
          <a:noFill/>
          <a:ln w="38100">
            <a:solidFill>
              <a:srgbClr val="000066"/>
            </a:solidFill>
            <a:round/>
            <a:headEnd/>
            <a:tailEnd/>
          </a:ln>
          <a:effectLst/>
        </p:spPr>
        <p:txBody>
          <a:bodyPr/>
          <a:lstStyle/>
          <a:p>
            <a:pPr fontAlgn="auto">
              <a:spcBef>
                <a:spcPct val="20000"/>
              </a:spcBef>
              <a:spcAft>
                <a:spcPts val="0"/>
              </a:spcAft>
              <a:buFontTx/>
              <a:buChar char="•"/>
              <a:defRPr/>
            </a:pPr>
            <a:endParaRPr lang="en-US" dirty="0">
              <a:latin typeface="Arial" pitchFamily="34" charset="0"/>
            </a:endParaRPr>
          </a:p>
        </p:txBody>
      </p:sp>
      <p:sp>
        <p:nvSpPr>
          <p:cNvPr id="9" name="Line 11"/>
          <p:cNvSpPr>
            <a:spLocks noChangeShapeType="1"/>
          </p:cNvSpPr>
          <p:nvPr userDrawn="1"/>
        </p:nvSpPr>
        <p:spPr bwMode="auto">
          <a:xfrm flipH="1" flipV="1">
            <a:off x="1069213" y="888492"/>
            <a:ext cx="7554913" cy="0"/>
          </a:xfrm>
          <a:prstGeom prst="line">
            <a:avLst/>
          </a:prstGeom>
          <a:noFill/>
          <a:ln w="57150">
            <a:solidFill>
              <a:srgbClr val="000066"/>
            </a:solidFill>
            <a:round/>
            <a:headEnd/>
            <a:tailEnd/>
          </a:ln>
          <a:effectLst/>
        </p:spPr>
        <p:txBody>
          <a:bodyPr/>
          <a:lstStyle/>
          <a:p>
            <a:pPr fontAlgn="auto">
              <a:spcBef>
                <a:spcPct val="20000"/>
              </a:spcBef>
              <a:spcAft>
                <a:spcPts val="0"/>
              </a:spcAft>
              <a:buFontTx/>
              <a:buChar char="•"/>
              <a:defRPr/>
            </a:pPr>
            <a:endParaRPr lang="en-US" dirty="0">
              <a:latin typeface="Arial" pitchFamily="34" charset="0"/>
            </a:endParaRPr>
          </a:p>
        </p:txBody>
      </p:sp>
      <p:pic>
        <p:nvPicPr>
          <p:cNvPr id="51209" name="Picture 15" descr="lablogo"/>
          <p:cNvPicPr>
            <a:picLocks noChangeArrowheads="1"/>
          </p:cNvPicPr>
          <p:nvPr userDrawn="1"/>
        </p:nvPicPr>
        <p:blipFill>
          <a:blip r:embed="rId14" cstate="print"/>
          <a:srcRect/>
          <a:stretch>
            <a:fillRect/>
          </a:stretch>
        </p:blipFill>
        <p:spPr bwMode="auto">
          <a:xfrm>
            <a:off x="6162675" y="6199188"/>
            <a:ext cx="2660650" cy="585787"/>
          </a:xfrm>
          <a:prstGeom prst="rect">
            <a:avLst/>
          </a:prstGeom>
          <a:noFill/>
          <a:ln w="9525">
            <a:noFill/>
            <a:miter lim="800000"/>
            <a:headEnd/>
            <a:tailEnd/>
          </a:ln>
        </p:spPr>
      </p:pic>
      <p:pic>
        <p:nvPicPr>
          <p:cNvPr id="49153" name="Picture 1" descr="C:\Users\bww09001\Downloads\UConn_Logos\Signatures\Left 2 Lines\Left 2 Lines\Large\Logo Left 2Lines-281.jpg"/>
          <p:cNvPicPr>
            <a:picLocks noChangeAspect="1" noChangeArrowheads="1"/>
          </p:cNvPicPr>
          <p:nvPr userDrawn="1"/>
        </p:nvPicPr>
        <p:blipFill>
          <a:blip r:embed="rId15" cstate="print"/>
          <a:srcRect/>
          <a:stretch>
            <a:fillRect/>
          </a:stretch>
        </p:blipFill>
        <p:spPr bwMode="auto">
          <a:xfrm>
            <a:off x="115824" y="15239"/>
            <a:ext cx="2551176" cy="822961"/>
          </a:xfrm>
          <a:prstGeom prst="rect">
            <a:avLst/>
          </a:prstGeom>
          <a:noFill/>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3600" b="1" kern="1200">
          <a:solidFill>
            <a:schemeClr val="tx1"/>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b="1">
          <a:solidFill>
            <a:schemeClr val="tx1"/>
          </a:solidFill>
          <a:latin typeface="Times New Roman" pitchFamily="18" charset="0"/>
          <a:cs typeface="Times New Roman" pitchFamily="18" charset="0"/>
        </a:defRPr>
      </a:lvl2pPr>
      <a:lvl3pPr algn="ctr" rtl="0" eaLnBrk="0" fontAlgn="base" hangingPunct="0">
        <a:spcBef>
          <a:spcPct val="0"/>
        </a:spcBef>
        <a:spcAft>
          <a:spcPct val="0"/>
        </a:spcAft>
        <a:defRPr sz="3600" b="1">
          <a:solidFill>
            <a:schemeClr val="tx1"/>
          </a:solidFill>
          <a:latin typeface="Times New Roman" pitchFamily="18" charset="0"/>
          <a:cs typeface="Times New Roman" pitchFamily="18" charset="0"/>
        </a:defRPr>
      </a:lvl3pPr>
      <a:lvl4pPr algn="ctr" rtl="0" eaLnBrk="0" fontAlgn="base" hangingPunct="0">
        <a:spcBef>
          <a:spcPct val="0"/>
        </a:spcBef>
        <a:spcAft>
          <a:spcPct val="0"/>
        </a:spcAft>
        <a:defRPr sz="3600" b="1">
          <a:solidFill>
            <a:schemeClr val="tx1"/>
          </a:solidFill>
          <a:latin typeface="Times New Roman" pitchFamily="18" charset="0"/>
          <a:cs typeface="Times New Roman" pitchFamily="18" charset="0"/>
        </a:defRPr>
      </a:lvl4pPr>
      <a:lvl5pPr algn="ctr" rtl="0" eaLnBrk="0" fontAlgn="base" hangingPunct="0">
        <a:spcBef>
          <a:spcPct val="0"/>
        </a:spcBef>
        <a:spcAft>
          <a:spcPct val="0"/>
        </a:spcAft>
        <a:defRPr sz="3600" b="1">
          <a:solidFill>
            <a:schemeClr val="tx1"/>
          </a:solidFill>
          <a:latin typeface="Times New Roman" pitchFamily="18" charset="0"/>
          <a:cs typeface="Times New Roman" pitchFamily="18" charset="0"/>
        </a:defRPr>
      </a:lvl5pPr>
      <a:lvl6pPr marL="457200" algn="ctr" rtl="0" fontAlgn="base">
        <a:spcBef>
          <a:spcPct val="0"/>
        </a:spcBef>
        <a:spcAft>
          <a:spcPct val="0"/>
        </a:spcAft>
        <a:defRPr sz="3600" b="1">
          <a:solidFill>
            <a:schemeClr val="tx1"/>
          </a:solidFill>
          <a:latin typeface="Times New Roman" pitchFamily="18" charset="0"/>
          <a:cs typeface="Times New Roman" pitchFamily="18" charset="0"/>
        </a:defRPr>
      </a:lvl6pPr>
      <a:lvl7pPr marL="914400" algn="ctr" rtl="0" fontAlgn="base">
        <a:spcBef>
          <a:spcPct val="0"/>
        </a:spcBef>
        <a:spcAft>
          <a:spcPct val="0"/>
        </a:spcAft>
        <a:defRPr sz="3600" b="1">
          <a:solidFill>
            <a:schemeClr val="tx1"/>
          </a:solidFill>
          <a:latin typeface="Times New Roman" pitchFamily="18" charset="0"/>
          <a:cs typeface="Times New Roman" pitchFamily="18" charset="0"/>
        </a:defRPr>
      </a:lvl7pPr>
      <a:lvl8pPr marL="1371600" algn="ctr" rtl="0" fontAlgn="base">
        <a:spcBef>
          <a:spcPct val="0"/>
        </a:spcBef>
        <a:spcAft>
          <a:spcPct val="0"/>
        </a:spcAft>
        <a:defRPr sz="3600" b="1">
          <a:solidFill>
            <a:schemeClr val="tx1"/>
          </a:solidFill>
          <a:latin typeface="Times New Roman" pitchFamily="18" charset="0"/>
          <a:cs typeface="Times New Roman" pitchFamily="18" charset="0"/>
        </a:defRPr>
      </a:lvl8pPr>
      <a:lvl9pPr marL="1828800" algn="ctr" rtl="0" fontAlgn="base">
        <a:spcBef>
          <a:spcPct val="0"/>
        </a:spcBef>
        <a:spcAft>
          <a:spcPct val="0"/>
        </a:spcAft>
        <a:defRPr sz="3600" b="1">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6.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85800" y="990600"/>
            <a:ext cx="7772400" cy="2286000"/>
          </a:xfrm>
        </p:spPr>
        <p:txBody>
          <a:bodyPr/>
          <a:lstStyle/>
          <a:p>
            <a:pPr eaLnBrk="1" hangingPunct="1"/>
            <a:r>
              <a:rPr lang="en-US" dirty="0" smtClean="0"/>
              <a:t>Autoignition of Butanol Isomers</a:t>
            </a:r>
            <a:br>
              <a:rPr lang="en-US" dirty="0" smtClean="0"/>
            </a:br>
            <a:r>
              <a:rPr lang="en-US" dirty="0" smtClean="0"/>
              <a:t>at Elevated Pressure and Low to Intermediate Temperature Using a </a:t>
            </a:r>
            <a:br>
              <a:rPr lang="en-US" dirty="0" smtClean="0"/>
            </a:br>
            <a:r>
              <a:rPr lang="en-US" dirty="0" smtClean="0"/>
              <a:t>Rapid Compression Machine</a:t>
            </a:r>
          </a:p>
        </p:txBody>
      </p:sp>
      <p:sp>
        <p:nvSpPr>
          <p:cNvPr id="3" name="Subtitle 2"/>
          <p:cNvSpPr>
            <a:spLocks noGrp="1"/>
          </p:cNvSpPr>
          <p:nvPr>
            <p:ph type="subTitle" idx="1"/>
          </p:nvPr>
        </p:nvSpPr>
        <p:spPr>
          <a:xfrm>
            <a:off x="1371600" y="3657600"/>
            <a:ext cx="6400800" cy="2209800"/>
          </a:xfrm>
        </p:spPr>
        <p:txBody>
          <a:bodyPr rtlCol="0">
            <a:normAutofit fontScale="70000" lnSpcReduction="20000"/>
          </a:bodyPr>
          <a:lstStyle/>
          <a:p>
            <a:pPr eaLnBrk="1" fontAlgn="auto" hangingPunct="1">
              <a:spcAft>
                <a:spcPts val="0"/>
              </a:spcAft>
              <a:buFont typeface="Arial" pitchFamily="34" charset="0"/>
              <a:buNone/>
              <a:defRPr/>
            </a:pPr>
            <a:r>
              <a:rPr lang="en-US" dirty="0" smtClean="0"/>
              <a:t>Bryan Weber, </a:t>
            </a:r>
            <a:r>
              <a:rPr lang="en-US" dirty="0" err="1" smtClean="0"/>
              <a:t>Kamal</a:t>
            </a:r>
            <a:r>
              <a:rPr lang="en-US" dirty="0" smtClean="0"/>
              <a:t> Kumar, </a:t>
            </a:r>
            <a:r>
              <a:rPr lang="en-US" dirty="0" err="1" smtClean="0"/>
              <a:t>Chih</a:t>
            </a:r>
            <a:r>
              <a:rPr lang="en-US" dirty="0" smtClean="0"/>
              <a:t>-Jen Sung</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Prepared for </a:t>
            </a:r>
          </a:p>
          <a:p>
            <a:pPr eaLnBrk="1" fontAlgn="auto" hangingPunct="1">
              <a:spcAft>
                <a:spcPts val="0"/>
              </a:spcAft>
              <a:buFont typeface="Arial" pitchFamily="34" charset="0"/>
              <a:buNone/>
              <a:defRPr/>
            </a:pPr>
            <a:r>
              <a:rPr lang="en-US" dirty="0" smtClean="0"/>
              <a:t>2011 AIAA Aerospace Sciences Meeting</a:t>
            </a:r>
          </a:p>
          <a:p>
            <a:pPr eaLnBrk="1" fontAlgn="auto" hangingPunct="1">
              <a:spcAft>
                <a:spcPts val="0"/>
              </a:spcAft>
              <a:buFont typeface="Arial" pitchFamily="34" charset="0"/>
              <a:buNone/>
              <a:defRPr/>
            </a:pPr>
            <a:r>
              <a:rPr lang="en-US" dirty="0" smtClean="0"/>
              <a:t>Jan. 5, 2011</a:t>
            </a:r>
          </a:p>
          <a:p>
            <a:pPr eaLnBrk="1" fontAlgn="auto" hangingPunct="1">
              <a:spcAft>
                <a:spcPts val="0"/>
              </a:spcAft>
              <a:buFont typeface="Arial" pitchFamily="34" charset="0"/>
              <a:buNone/>
              <a:defRPr/>
            </a:pPr>
            <a:r>
              <a:rPr lang="en-US" dirty="0" smtClean="0"/>
              <a:t>Presenting: Bryan Weber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Definition of Ignition Delay</a:t>
            </a:r>
            <a:endParaRPr lang="en-US" dirty="0"/>
          </a:p>
        </p:txBody>
      </p:sp>
      <p:sp>
        <p:nvSpPr>
          <p:cNvPr id="8" name="Content Placeholder 7"/>
          <p:cNvSpPr>
            <a:spLocks noGrp="1"/>
          </p:cNvSpPr>
          <p:nvPr>
            <p:ph sz="half" idx="2"/>
          </p:nvPr>
        </p:nvSpPr>
        <p:spPr>
          <a:xfrm>
            <a:off x="4572000" y="990600"/>
            <a:ext cx="4191000" cy="5334000"/>
          </a:xfrm>
        </p:spPr>
        <p:txBody>
          <a:bodyPr>
            <a:normAutofit/>
          </a:bodyPr>
          <a:lstStyle/>
          <a:p>
            <a:r>
              <a:rPr lang="en-US" dirty="0" smtClean="0"/>
              <a:t>Ignition </a:t>
            </a:r>
            <a:r>
              <a:rPr lang="en-US" dirty="0" smtClean="0"/>
              <a:t>criteria is </a:t>
            </a:r>
            <a:r>
              <a:rPr lang="en-US" dirty="0" smtClean="0"/>
              <a:t>the maximum </a:t>
            </a:r>
            <a:r>
              <a:rPr lang="en-US" dirty="0" smtClean="0"/>
              <a:t>rate of pressure rise</a:t>
            </a:r>
            <a:endParaRPr lang="en-US" dirty="0" smtClean="0"/>
          </a:p>
          <a:p>
            <a:r>
              <a:rPr lang="en-US" dirty="0" smtClean="0"/>
              <a:t>Ignition delay is the time difference from the end of compression to ignition point</a:t>
            </a:r>
          </a:p>
          <a:p>
            <a:r>
              <a:rPr lang="en-US" dirty="0" smtClean="0"/>
              <a:t>Each condition is repeated at least 6 times to ensure repeatability</a:t>
            </a:r>
            <a:endParaRPr lang="en-US" dirty="0"/>
          </a:p>
        </p:txBody>
      </p:sp>
      <p:sp>
        <p:nvSpPr>
          <p:cNvPr id="135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5169" name="Object 1"/>
          <p:cNvGraphicFramePr>
            <a:graphicFrameLocks noChangeAspect="1"/>
          </p:cNvGraphicFramePr>
          <p:nvPr/>
        </p:nvGraphicFramePr>
        <p:xfrm>
          <a:off x="261938" y="1597025"/>
          <a:ext cx="4248150" cy="4351338"/>
        </p:xfrm>
        <a:graphic>
          <a:graphicData uri="http://schemas.openxmlformats.org/presentationml/2006/ole">
            <p:oleObj spid="_x0000_s135169" name="KGPlot" r:id="rId4" imgW="6565680" imgH="6718320" progId="KGraph_Plot">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228600" y="914400"/>
            <a:ext cx="4267200" cy="5562600"/>
          </a:xfrm>
        </p:spPr>
        <p:txBody>
          <a:bodyPr>
            <a:normAutofit/>
          </a:bodyPr>
          <a:lstStyle/>
          <a:p>
            <a:r>
              <a:rPr lang="en-US" dirty="0" smtClean="0"/>
              <a:t>Non-reactive case replaces oxygen with nitrogen to eliminate oxidation reactions but maintain the specific heat ratio</a:t>
            </a:r>
          </a:p>
          <a:p>
            <a:r>
              <a:rPr lang="en-US" dirty="0" smtClean="0"/>
              <a:t>Pressure </a:t>
            </a:r>
            <a:r>
              <a:rPr lang="en-US" dirty="0" smtClean="0"/>
              <a:t>traces for </a:t>
            </a:r>
            <a:r>
              <a:rPr lang="en-US" i="1" dirty="0" smtClean="0"/>
              <a:t>n</a:t>
            </a:r>
            <a:r>
              <a:rPr lang="en-US" dirty="0" smtClean="0"/>
              <a:t>-butanol deviate from non-reactive case</a:t>
            </a:r>
          </a:p>
          <a:p>
            <a:r>
              <a:rPr lang="en-US" dirty="0" smtClean="0"/>
              <a:t>Indicates minor pre-ignition heat release</a:t>
            </a:r>
          </a:p>
        </p:txBody>
      </p:sp>
      <p:sp>
        <p:nvSpPr>
          <p:cNvPr id="2" name="Title 1"/>
          <p:cNvSpPr>
            <a:spLocks noGrp="1"/>
          </p:cNvSpPr>
          <p:nvPr>
            <p:ph type="title"/>
          </p:nvPr>
        </p:nvSpPr>
        <p:spPr/>
        <p:txBody>
          <a:bodyPr/>
          <a:lstStyle/>
          <a:p>
            <a:r>
              <a:rPr lang="en-US" dirty="0" smtClean="0"/>
              <a:t>Experimental Results (1)</a:t>
            </a:r>
            <a:endParaRPr lang="en-US" dirty="0"/>
          </a:p>
        </p:txBody>
      </p:sp>
      <p:graphicFrame>
        <p:nvGraphicFramePr>
          <p:cNvPr id="145412" name="Object 4"/>
          <p:cNvGraphicFramePr>
            <a:graphicFrameLocks noChangeAspect="1"/>
          </p:cNvGraphicFramePr>
          <p:nvPr/>
        </p:nvGraphicFramePr>
        <p:xfrm>
          <a:off x="4648200" y="1371600"/>
          <a:ext cx="4259134" cy="4267200"/>
        </p:xfrm>
        <a:graphic>
          <a:graphicData uri="http://schemas.openxmlformats.org/presentationml/2006/ole">
            <p:oleObj spid="_x0000_s145412" name="KGPlot" r:id="rId3" imgW="2514600" imgH="2514600" progId="KGraph_Plot">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 </a:t>
            </a:r>
            <a:r>
              <a:rPr lang="en-US" dirty="0" smtClean="0"/>
              <a:t>(2)</a:t>
            </a:r>
            <a:endParaRPr lang="en-US" dirty="0"/>
          </a:p>
        </p:txBody>
      </p:sp>
      <p:sp>
        <p:nvSpPr>
          <p:cNvPr id="3" name="Content Placeholder 2"/>
          <p:cNvSpPr>
            <a:spLocks noGrp="1"/>
          </p:cNvSpPr>
          <p:nvPr>
            <p:ph idx="1"/>
          </p:nvPr>
        </p:nvSpPr>
        <p:spPr>
          <a:xfrm>
            <a:off x="228600" y="1112838"/>
            <a:ext cx="4495800" cy="5211762"/>
          </a:xfrm>
        </p:spPr>
        <p:txBody>
          <a:bodyPr>
            <a:normAutofit fontScale="77500" lnSpcReduction="20000"/>
          </a:bodyPr>
          <a:lstStyle/>
          <a:p>
            <a:r>
              <a:rPr lang="en-US" dirty="0" smtClean="0"/>
              <a:t>Two apparent crossover points of the ignition delay for </a:t>
            </a:r>
            <a:r>
              <a:rPr lang="en-US" i="1" dirty="0" smtClean="0"/>
              <a:t>n</a:t>
            </a:r>
            <a:r>
              <a:rPr lang="en-US" dirty="0" smtClean="0"/>
              <a:t>-butanol</a:t>
            </a:r>
          </a:p>
          <a:p>
            <a:pPr lvl="1"/>
            <a:r>
              <a:rPr lang="el-GR" dirty="0" smtClean="0"/>
              <a:t>ϕ</a:t>
            </a:r>
            <a:r>
              <a:rPr lang="en-US" dirty="0" smtClean="0"/>
              <a:t>=0.5 mixture becomes more reactive than the </a:t>
            </a:r>
            <a:r>
              <a:rPr lang="el-GR" dirty="0" smtClean="0"/>
              <a:t>ϕ</a:t>
            </a:r>
            <a:r>
              <a:rPr lang="en-US" dirty="0" smtClean="0"/>
              <a:t>=1.0 mixture at about 870 K</a:t>
            </a:r>
          </a:p>
          <a:p>
            <a:pPr lvl="1"/>
            <a:r>
              <a:rPr lang="el-GR" dirty="0" smtClean="0"/>
              <a:t>ϕ</a:t>
            </a:r>
            <a:r>
              <a:rPr lang="en-US" dirty="0" smtClean="0"/>
              <a:t>=0.5 mixture becomes more reactive than the </a:t>
            </a:r>
            <a:r>
              <a:rPr lang="el-GR" dirty="0" smtClean="0"/>
              <a:t>ϕ</a:t>
            </a:r>
            <a:r>
              <a:rPr lang="en-US" dirty="0" smtClean="0"/>
              <a:t>=2.0 mixture at about 925 K</a:t>
            </a:r>
          </a:p>
          <a:p>
            <a:r>
              <a:rPr lang="en-US" dirty="0" smtClean="0"/>
              <a:t>This trend agrees with the work by </a:t>
            </a:r>
            <a:r>
              <a:rPr lang="en-US" dirty="0" smtClean="0"/>
              <a:t>Black et al.</a:t>
            </a:r>
            <a:r>
              <a:rPr lang="en-US" baseline="30000" dirty="0" smtClean="0"/>
              <a:t>1 </a:t>
            </a:r>
            <a:r>
              <a:rPr lang="en-US" dirty="0" smtClean="0"/>
              <a:t>and</a:t>
            </a:r>
            <a:r>
              <a:rPr lang="en-US" baseline="30000" dirty="0" smtClean="0"/>
              <a:t> </a:t>
            </a:r>
            <a:r>
              <a:rPr lang="en-US" dirty="0" smtClean="0"/>
              <a:t>Moss </a:t>
            </a:r>
            <a:r>
              <a:rPr lang="en-US" dirty="0" smtClean="0"/>
              <a:t>et </a:t>
            </a:r>
            <a:r>
              <a:rPr lang="en-US" dirty="0" smtClean="0"/>
              <a:t>al.</a:t>
            </a:r>
            <a:r>
              <a:rPr lang="en-US" baseline="30000" dirty="0" smtClean="0"/>
              <a:t>2</a:t>
            </a:r>
            <a:r>
              <a:rPr lang="en-US" dirty="0" smtClean="0"/>
              <a:t>, </a:t>
            </a:r>
            <a:r>
              <a:rPr lang="en-US" dirty="0" smtClean="0"/>
              <a:t>who found that the lower equivalence ratios were more reactive in their high temperature shock tube studies</a:t>
            </a:r>
            <a:endParaRPr lang="en-US" dirty="0"/>
          </a:p>
        </p:txBody>
      </p:sp>
      <p:graphicFrame>
        <p:nvGraphicFramePr>
          <p:cNvPr id="169986" name="Object 2"/>
          <p:cNvGraphicFramePr>
            <a:graphicFrameLocks noChangeAspect="1"/>
          </p:cNvGraphicFramePr>
          <p:nvPr/>
        </p:nvGraphicFramePr>
        <p:xfrm>
          <a:off x="4876800" y="1219200"/>
          <a:ext cx="4081908" cy="4346575"/>
        </p:xfrm>
        <a:graphic>
          <a:graphicData uri="http://schemas.openxmlformats.org/presentationml/2006/ole">
            <p:oleObj spid="_x0000_s169986" name="KGPlot" r:id="rId3" imgW="6261120" imgH="6642000" progId="KGraph_Plot">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Comparisons</a:t>
            </a:r>
            <a:endParaRPr lang="en-US" dirty="0"/>
          </a:p>
        </p:txBody>
      </p:sp>
      <p:sp>
        <p:nvSpPr>
          <p:cNvPr id="5" name="Content Placeholder 4"/>
          <p:cNvSpPr>
            <a:spLocks noGrp="1"/>
          </p:cNvSpPr>
          <p:nvPr>
            <p:ph idx="1"/>
          </p:nvPr>
        </p:nvSpPr>
        <p:spPr>
          <a:xfrm>
            <a:off x="457200" y="4267200"/>
            <a:ext cx="8229600" cy="1935162"/>
          </a:xfrm>
        </p:spPr>
        <p:txBody>
          <a:bodyPr>
            <a:normAutofit fontScale="70000" lnSpcReduction="20000"/>
          </a:bodyPr>
          <a:lstStyle/>
          <a:p>
            <a:r>
              <a:rPr lang="en-US" dirty="0" smtClean="0"/>
              <a:t>Comparison of the data for </a:t>
            </a:r>
            <a:r>
              <a:rPr lang="en-US" i="1" dirty="0" smtClean="0"/>
              <a:t>n</a:t>
            </a:r>
            <a:r>
              <a:rPr lang="en-US" dirty="0" smtClean="0"/>
              <a:t>-butanol from this work and the work by </a:t>
            </a:r>
            <a:r>
              <a:rPr lang="en-US" dirty="0" err="1" smtClean="0"/>
              <a:t>Heufer</a:t>
            </a:r>
            <a:r>
              <a:rPr lang="en-US" dirty="0" smtClean="0"/>
              <a:t> et </a:t>
            </a:r>
            <a:r>
              <a:rPr lang="en-US" dirty="0" smtClean="0"/>
              <a:t>al.</a:t>
            </a:r>
            <a:r>
              <a:rPr lang="en-US" baseline="30000" dirty="0" smtClean="0"/>
              <a:t>5</a:t>
            </a:r>
            <a:r>
              <a:rPr lang="en-US" dirty="0" smtClean="0"/>
              <a:t> </a:t>
            </a:r>
            <a:r>
              <a:rPr lang="en-US" dirty="0" smtClean="0"/>
              <a:t>shows good agreement</a:t>
            </a:r>
          </a:p>
          <a:p>
            <a:r>
              <a:rPr lang="en-US" dirty="0" smtClean="0"/>
              <a:t>A correlation to the data from the current study produces a good regression for all the various fuel loading and pressure conditions considered</a:t>
            </a:r>
          </a:p>
          <a:p>
            <a:pPr lvl="1"/>
            <a:r>
              <a:rPr lang="en-US" dirty="0" smtClean="0"/>
              <a:t>This correlation does not include data from other studies</a:t>
            </a:r>
            <a:endParaRPr lang="en-US" dirty="0"/>
          </a:p>
        </p:txBody>
      </p:sp>
      <p:sp>
        <p:nvSpPr>
          <p:cNvPr id="1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4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4867" name="Object 3"/>
          <p:cNvGraphicFramePr>
            <a:graphicFrameLocks noChangeAspect="1"/>
          </p:cNvGraphicFramePr>
          <p:nvPr/>
        </p:nvGraphicFramePr>
        <p:xfrm>
          <a:off x="1066800" y="987425"/>
          <a:ext cx="3203575" cy="3206750"/>
        </p:xfrm>
        <a:graphic>
          <a:graphicData uri="http://schemas.openxmlformats.org/presentationml/2006/ole">
            <p:oleObj spid="_x0000_s164867" name="KGPlot" r:id="rId3" imgW="5981400" imgH="5968800" progId="KGraph_Plot">
              <p:embed/>
            </p:oleObj>
          </a:graphicData>
        </a:graphic>
      </p:graphicFrame>
      <p:sp>
        <p:nvSpPr>
          <p:cNvPr id="164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4869" name="Object 5"/>
          <p:cNvGraphicFramePr>
            <a:graphicFrameLocks noChangeAspect="1"/>
          </p:cNvGraphicFramePr>
          <p:nvPr/>
        </p:nvGraphicFramePr>
        <p:xfrm>
          <a:off x="4495800" y="911225"/>
          <a:ext cx="3478213" cy="3206750"/>
        </p:xfrm>
        <a:graphic>
          <a:graphicData uri="http://schemas.openxmlformats.org/presentationml/2006/ole">
            <p:oleObj spid="_x0000_s164869" name="KGPlot" r:id="rId4" imgW="7467480" imgH="6858000" progId="KGraph_Plot">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Experimental Results </a:t>
            </a:r>
            <a:r>
              <a:rPr lang="en-US" sz="3200" dirty="0" smtClean="0"/>
              <a:t>of Isomers (1)</a:t>
            </a:r>
            <a:endParaRPr lang="en-US" sz="3200" dirty="0"/>
          </a:p>
        </p:txBody>
      </p:sp>
      <p:sp>
        <p:nvSpPr>
          <p:cNvPr id="6" name="Content Placeholder 5"/>
          <p:cNvSpPr>
            <a:spLocks noGrp="1"/>
          </p:cNvSpPr>
          <p:nvPr>
            <p:ph idx="1"/>
          </p:nvPr>
        </p:nvSpPr>
        <p:spPr>
          <a:xfrm>
            <a:off x="5638800" y="1112838"/>
            <a:ext cx="3048000" cy="5135562"/>
          </a:xfrm>
        </p:spPr>
        <p:txBody>
          <a:bodyPr>
            <a:normAutofit fontScale="92500" lnSpcReduction="20000"/>
          </a:bodyPr>
          <a:lstStyle/>
          <a:p>
            <a:r>
              <a:rPr lang="en-US" dirty="0" smtClean="0"/>
              <a:t>No two-stage ignition or NTC region for any of the fuels under these conditions</a:t>
            </a:r>
          </a:p>
          <a:p>
            <a:r>
              <a:rPr lang="en-US" i="1" dirty="0" smtClean="0"/>
              <a:t>tert</a:t>
            </a:r>
            <a:r>
              <a:rPr lang="en-US" dirty="0" smtClean="0"/>
              <a:t>- and </a:t>
            </a:r>
            <a:r>
              <a:rPr lang="en-US" i="1" dirty="0" smtClean="0"/>
              <a:t>iso</a:t>
            </a:r>
            <a:r>
              <a:rPr lang="en-US" dirty="0" smtClean="0"/>
              <a:t>-butanol do not deviate significantly from the non-reactive pressure trace</a:t>
            </a:r>
            <a:endParaRPr lang="en-US" i="1" dirty="0"/>
          </a:p>
        </p:txBody>
      </p:sp>
      <p:graphicFrame>
        <p:nvGraphicFramePr>
          <p:cNvPr id="162818" name="Object 2"/>
          <p:cNvGraphicFramePr>
            <a:graphicFrameLocks noChangeAspect="1"/>
          </p:cNvGraphicFramePr>
          <p:nvPr/>
        </p:nvGraphicFramePr>
        <p:xfrm>
          <a:off x="2895600" y="990600"/>
          <a:ext cx="2743200" cy="2743200"/>
        </p:xfrm>
        <a:graphic>
          <a:graphicData uri="http://schemas.openxmlformats.org/presentationml/2006/ole">
            <p:oleObj spid="_x0000_s162818" name="KGPlot" r:id="rId3" imgW="2514980" imgH="2510416" progId="KGraph_Plot">
              <p:embed/>
            </p:oleObj>
          </a:graphicData>
        </a:graphic>
      </p:graphicFrame>
      <p:graphicFrame>
        <p:nvGraphicFramePr>
          <p:cNvPr id="162819" name="Object 3"/>
          <p:cNvGraphicFramePr>
            <a:graphicFrameLocks noChangeAspect="1"/>
          </p:cNvGraphicFramePr>
          <p:nvPr/>
        </p:nvGraphicFramePr>
        <p:xfrm>
          <a:off x="228600" y="3730625"/>
          <a:ext cx="2743200" cy="2749550"/>
        </p:xfrm>
        <a:graphic>
          <a:graphicData uri="http://schemas.openxmlformats.org/presentationml/2006/ole">
            <p:oleObj spid="_x0000_s162819" name="KGPlot" r:id="rId4" imgW="2514600" imgH="2514600" progId="KGraph_Plot">
              <p:embed/>
            </p:oleObj>
          </a:graphicData>
        </a:graphic>
      </p:graphicFrame>
      <p:graphicFrame>
        <p:nvGraphicFramePr>
          <p:cNvPr id="162820" name="Object 4"/>
          <p:cNvGraphicFramePr>
            <a:graphicFrameLocks noChangeAspect="1"/>
          </p:cNvGraphicFramePr>
          <p:nvPr/>
        </p:nvGraphicFramePr>
        <p:xfrm>
          <a:off x="2895600" y="3730625"/>
          <a:ext cx="2743200" cy="2749550"/>
        </p:xfrm>
        <a:graphic>
          <a:graphicData uri="http://schemas.openxmlformats.org/presentationml/2006/ole">
            <p:oleObj spid="_x0000_s162820" name="KGPlot" r:id="rId5" imgW="2514600" imgH="2514600" progId="KGraph_Plot">
              <p:embed/>
            </p:oleObj>
          </a:graphicData>
        </a:graphic>
      </p:graphicFrame>
      <p:graphicFrame>
        <p:nvGraphicFramePr>
          <p:cNvPr id="162821" name="Object 5"/>
          <p:cNvGraphicFramePr>
            <a:graphicFrameLocks noChangeAspect="1"/>
          </p:cNvGraphicFramePr>
          <p:nvPr/>
        </p:nvGraphicFramePr>
        <p:xfrm>
          <a:off x="228600" y="990600"/>
          <a:ext cx="2743200" cy="2747963"/>
        </p:xfrm>
        <a:graphic>
          <a:graphicData uri="http://schemas.openxmlformats.org/presentationml/2006/ole">
            <p:oleObj spid="_x0000_s162821" name="KGPlot" r:id="rId6" imgW="2514600" imgH="2514600" progId="KGraph_Plot">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Experimental Results </a:t>
            </a:r>
            <a:r>
              <a:rPr lang="en-US" sz="3200" dirty="0" smtClean="0"/>
              <a:t>of Isomers (2)</a:t>
            </a:r>
            <a:endParaRPr lang="en-US" sz="3200" dirty="0"/>
          </a:p>
        </p:txBody>
      </p:sp>
      <p:sp>
        <p:nvSpPr>
          <p:cNvPr id="5" name="Content Placeholder 4"/>
          <p:cNvSpPr>
            <a:spLocks noGrp="1"/>
          </p:cNvSpPr>
          <p:nvPr>
            <p:ph sz="half" idx="2"/>
          </p:nvPr>
        </p:nvSpPr>
        <p:spPr>
          <a:xfrm>
            <a:off x="4648200" y="990600"/>
            <a:ext cx="4038600" cy="5135563"/>
          </a:xfrm>
        </p:spPr>
        <p:txBody>
          <a:bodyPr/>
          <a:lstStyle/>
          <a:p>
            <a:r>
              <a:rPr lang="en-US" i="1" dirty="0" smtClean="0"/>
              <a:t>n</a:t>
            </a:r>
            <a:r>
              <a:rPr lang="en-US" dirty="0" smtClean="0"/>
              <a:t>-Butanol is more reactive than </a:t>
            </a:r>
            <a:r>
              <a:rPr lang="en-US" i="1" dirty="0" smtClean="0"/>
              <a:t>iso</a:t>
            </a:r>
            <a:r>
              <a:rPr lang="en-US" dirty="0" smtClean="0"/>
              <a:t>-butanol, which is more reactive than </a:t>
            </a:r>
            <a:r>
              <a:rPr lang="en-US" i="1" dirty="0" smtClean="0"/>
              <a:t>tert</a:t>
            </a:r>
            <a:r>
              <a:rPr lang="en-US" dirty="0" smtClean="0"/>
              <a:t>-butanol</a:t>
            </a:r>
          </a:p>
          <a:p>
            <a:r>
              <a:rPr lang="en-US" dirty="0" smtClean="0"/>
              <a:t>As the temperature goes down, </a:t>
            </a:r>
            <a:r>
              <a:rPr lang="en-US" i="1" dirty="0" smtClean="0"/>
              <a:t>tert</a:t>
            </a:r>
            <a:r>
              <a:rPr lang="en-US" dirty="0" smtClean="0"/>
              <a:t>-butanol appears to become more reactive than </a:t>
            </a:r>
            <a:r>
              <a:rPr lang="en-US" i="1" dirty="0" smtClean="0"/>
              <a:t>iso</a:t>
            </a:r>
            <a:r>
              <a:rPr lang="en-US" dirty="0" smtClean="0"/>
              <a:t>-butanol</a:t>
            </a:r>
            <a:endParaRPr lang="en-US" dirty="0"/>
          </a:p>
        </p:txBody>
      </p:sp>
      <p:sp>
        <p:nvSpPr>
          <p:cNvPr id="147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7457" name="Object 1"/>
          <p:cNvGraphicFramePr>
            <a:graphicFrameLocks noChangeAspect="1"/>
          </p:cNvGraphicFramePr>
          <p:nvPr/>
        </p:nvGraphicFramePr>
        <p:xfrm>
          <a:off x="230188" y="1443038"/>
          <a:ext cx="4316412" cy="4657725"/>
        </p:xfrm>
        <a:graphic>
          <a:graphicData uri="http://schemas.openxmlformats.org/presentationml/2006/ole">
            <p:oleObj spid="_x0000_s147457" name="KGPlot" r:id="rId3" imgW="2743200" imgH="2958840" progId="KGraph_Plot">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Simulations</a:t>
            </a:r>
            <a:endParaRPr lang="en-US" dirty="0"/>
          </a:p>
        </p:txBody>
      </p:sp>
      <p:sp>
        <p:nvSpPr>
          <p:cNvPr id="6" name="Content Placeholder 5"/>
          <p:cNvSpPr>
            <a:spLocks noGrp="1"/>
          </p:cNvSpPr>
          <p:nvPr>
            <p:ph idx="1"/>
          </p:nvPr>
        </p:nvSpPr>
        <p:spPr>
          <a:xfrm>
            <a:off x="457200" y="1112838"/>
            <a:ext cx="8229600" cy="5516562"/>
          </a:xfrm>
        </p:spPr>
        <p:txBody>
          <a:bodyPr>
            <a:normAutofit fontScale="92500" lnSpcReduction="20000"/>
          </a:bodyPr>
          <a:lstStyle/>
          <a:p>
            <a:r>
              <a:rPr lang="en-US" dirty="0" smtClean="0"/>
              <a:t>Simulations of ignition delay are performed in CHEMKIN-PRO</a:t>
            </a:r>
            <a:r>
              <a:rPr lang="en-US" baseline="30000" dirty="0" smtClean="0"/>
              <a:t>6</a:t>
            </a:r>
            <a:r>
              <a:rPr lang="en-US" dirty="0" smtClean="0"/>
              <a:t> using four mechanisms available in the literature</a:t>
            </a:r>
          </a:p>
          <a:p>
            <a:r>
              <a:rPr lang="en-US" dirty="0" smtClean="0"/>
              <a:t>Constant Volume, Adiabatic simulations have initial conditions set to the pressure and temperature conditions at TDC, and neglect heat loss to the reactor walls</a:t>
            </a:r>
          </a:p>
          <a:p>
            <a:r>
              <a:rPr lang="en-US" dirty="0" smtClean="0"/>
              <a:t>Variable Volume simulations have the reactor volume as a controlled function of </a:t>
            </a:r>
            <a:r>
              <a:rPr lang="en-US" dirty="0" smtClean="0"/>
              <a:t>time</a:t>
            </a:r>
            <a:endParaRPr lang="en-US" dirty="0" smtClean="0"/>
          </a:p>
          <a:p>
            <a:pPr lvl="1"/>
            <a:r>
              <a:rPr lang="en-US" dirty="0" smtClean="0"/>
              <a:t>Used to </a:t>
            </a:r>
            <a:r>
              <a:rPr lang="en-US" dirty="0" smtClean="0"/>
              <a:t>compute T</a:t>
            </a:r>
            <a:r>
              <a:rPr lang="en-US" baseline="-25000" dirty="0" smtClean="0"/>
              <a:t>C</a:t>
            </a:r>
            <a:r>
              <a:rPr lang="en-US" dirty="0" smtClean="0"/>
              <a:t> by matching the experimental pressure trace during </a:t>
            </a:r>
            <a:r>
              <a:rPr lang="en-US" dirty="0" smtClean="0"/>
              <a:t>compression</a:t>
            </a:r>
          </a:p>
          <a:p>
            <a:pPr lvl="1"/>
            <a:r>
              <a:rPr lang="en-US" dirty="0" smtClean="0"/>
              <a:t>Include effects of heat loss after compression by including parameters deduced from non-reactive experimental cases</a:t>
            </a:r>
            <a:endParaRPr lang="en-US" dirty="0"/>
          </a:p>
        </p:txBody>
      </p:sp>
      <p:sp>
        <p:nvSpPr>
          <p:cNvPr id="161793" name="Rectangle 1"/>
          <p:cNvSpPr>
            <a:spLocks noChangeArrowheads="1"/>
          </p:cNvSpPr>
          <p:nvPr/>
        </p:nvSpPr>
        <p:spPr bwMode="auto">
          <a:xfrm>
            <a:off x="0" y="6490901"/>
            <a:ext cx="6118278"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82563" algn="l" defTabSz="914400" rtl="0" eaLnBrk="1" fontAlgn="base" latinLnBrk="0" hangingPunct="1">
              <a:lnSpc>
                <a:spcPct val="100000"/>
              </a:lnSpc>
              <a:spcBef>
                <a:spcPct val="0"/>
              </a:spcBef>
              <a:spcAft>
                <a:spcPct val="0"/>
              </a:spcAft>
              <a:buClrTx/>
              <a:buSzTx/>
              <a:buFontTx/>
              <a:buNone/>
              <a:tabLst/>
            </a:pPr>
            <a:r>
              <a:rPr lang="en-US" sz="1200" dirty="0" smtClean="0">
                <a:latin typeface="Times New Roman" pitchFamily="18" charset="0"/>
                <a:ea typeface="Times New Roman" pitchFamily="18" charset="0"/>
                <a:cs typeface="Times New Roman" pitchFamily="18" charset="0"/>
              </a:rPr>
              <a:t>6. </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CHEMKIN-PRO, Software Package, Ver. 15092, Reaction Design, San Diego, CA, 2008.</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Volume Simulations</a:t>
            </a:r>
            <a:endParaRPr lang="en-US" dirty="0"/>
          </a:p>
        </p:txBody>
      </p:sp>
      <p:sp>
        <p:nvSpPr>
          <p:cNvPr id="3" name="Content Placeholder 2"/>
          <p:cNvSpPr>
            <a:spLocks noGrp="1"/>
          </p:cNvSpPr>
          <p:nvPr>
            <p:ph idx="1"/>
          </p:nvPr>
        </p:nvSpPr>
        <p:spPr>
          <a:xfrm>
            <a:off x="304800" y="1112838"/>
            <a:ext cx="4038600" cy="5364162"/>
          </a:xfrm>
        </p:spPr>
        <p:txBody>
          <a:bodyPr>
            <a:normAutofit fontScale="85000" lnSpcReduction="20000"/>
          </a:bodyPr>
          <a:lstStyle/>
          <a:p>
            <a:r>
              <a:rPr lang="en-US" dirty="0" smtClean="0"/>
              <a:t>For </a:t>
            </a:r>
            <a:r>
              <a:rPr lang="en-US" i="1" dirty="0" smtClean="0"/>
              <a:t>n</a:t>
            </a:r>
            <a:r>
              <a:rPr lang="en-US" dirty="0" smtClean="0"/>
              <a:t>-butanol, </a:t>
            </a:r>
            <a:r>
              <a:rPr lang="en-US" dirty="0" smtClean="0"/>
              <a:t>most of </a:t>
            </a:r>
            <a:r>
              <a:rPr lang="en-US" dirty="0" smtClean="0"/>
              <a:t>the reaction mechanisms </a:t>
            </a:r>
            <a:r>
              <a:rPr lang="en-US" dirty="0" smtClean="0"/>
              <a:t>do not have ignition </a:t>
            </a:r>
            <a:r>
              <a:rPr lang="en-US" dirty="0" smtClean="0"/>
              <a:t>near the experimental value despite matching the compression stroke quite well</a:t>
            </a:r>
          </a:p>
          <a:p>
            <a:r>
              <a:rPr lang="en-US" dirty="0" smtClean="0"/>
              <a:t>This is due to the fact that </a:t>
            </a:r>
            <a:r>
              <a:rPr lang="en-US" dirty="0" smtClean="0"/>
              <a:t>these do not include </a:t>
            </a:r>
            <a:r>
              <a:rPr lang="en-US" dirty="0" smtClean="0"/>
              <a:t>low temperature </a:t>
            </a:r>
            <a:r>
              <a:rPr lang="en-US" dirty="0" smtClean="0"/>
              <a:t>chemistry of </a:t>
            </a:r>
            <a:r>
              <a:rPr lang="en-US" i="1" dirty="0" smtClean="0"/>
              <a:t>n</a:t>
            </a:r>
            <a:r>
              <a:rPr lang="en-US" dirty="0" smtClean="0"/>
              <a:t>-</a:t>
            </a:r>
            <a:r>
              <a:rPr lang="en-US" dirty="0" err="1" smtClean="0"/>
              <a:t>butanol</a:t>
            </a:r>
            <a:r>
              <a:rPr lang="en-US" dirty="0" smtClean="0"/>
              <a:t>, </a:t>
            </a:r>
            <a:r>
              <a:rPr lang="en-US" dirty="0" smtClean="0"/>
              <a:t>which causes over-prediction of the ignition delay in this temperature range</a:t>
            </a:r>
            <a:endParaRPr lang="en-US" dirty="0"/>
          </a:p>
        </p:txBody>
      </p:sp>
      <p:sp>
        <p:nvSpPr>
          <p:cNvPr id="171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1009" name="Object 1"/>
          <p:cNvGraphicFramePr>
            <a:graphicFrameLocks noChangeAspect="1"/>
          </p:cNvGraphicFramePr>
          <p:nvPr/>
        </p:nvGraphicFramePr>
        <p:xfrm>
          <a:off x="4114800" y="1292224"/>
          <a:ext cx="4724400" cy="4732885"/>
        </p:xfrm>
        <a:graphic>
          <a:graphicData uri="http://schemas.openxmlformats.org/presentationml/2006/ole">
            <p:oleObj spid="_x0000_s171009" name="KGPlot" r:id="rId3" imgW="6858000" imgH="6858000" progId="KGraph_Plot">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dirty="0" smtClean="0"/>
              <a:t>Simulations of Isomer </a:t>
            </a:r>
            <a:r>
              <a:rPr lang="en-US" sz="3300" dirty="0" err="1" smtClean="0"/>
              <a:t>Autoignition</a:t>
            </a:r>
            <a:endParaRPr lang="en-US" sz="3300" dirty="0"/>
          </a:p>
        </p:txBody>
      </p:sp>
      <p:graphicFrame>
        <p:nvGraphicFramePr>
          <p:cNvPr id="160772" name="Object 4"/>
          <p:cNvGraphicFramePr>
            <a:graphicFrameLocks noChangeAspect="1"/>
          </p:cNvGraphicFramePr>
          <p:nvPr/>
        </p:nvGraphicFramePr>
        <p:xfrm>
          <a:off x="76200" y="912813"/>
          <a:ext cx="2743200" cy="2747962"/>
        </p:xfrm>
        <a:graphic>
          <a:graphicData uri="http://schemas.openxmlformats.org/presentationml/2006/ole">
            <p:oleObj spid="_x0000_s160772" name="KGPlot" r:id="rId3" imgW="2514600" imgH="2514600" progId="KGraph_Plot">
              <p:embed/>
            </p:oleObj>
          </a:graphicData>
        </a:graphic>
      </p:graphicFrame>
      <p:graphicFrame>
        <p:nvGraphicFramePr>
          <p:cNvPr id="160771" name="Object 3"/>
          <p:cNvGraphicFramePr>
            <a:graphicFrameLocks noChangeAspect="1"/>
          </p:cNvGraphicFramePr>
          <p:nvPr/>
        </p:nvGraphicFramePr>
        <p:xfrm>
          <a:off x="2514600" y="912813"/>
          <a:ext cx="2743200" cy="2747962"/>
        </p:xfrm>
        <a:graphic>
          <a:graphicData uri="http://schemas.openxmlformats.org/presentationml/2006/ole">
            <p:oleObj spid="_x0000_s160771" name="KGPlot" r:id="rId4" imgW="2514600" imgH="2514600" progId="KGraph_Plot">
              <p:embed/>
            </p:oleObj>
          </a:graphicData>
        </a:graphic>
      </p:graphicFrame>
      <p:graphicFrame>
        <p:nvGraphicFramePr>
          <p:cNvPr id="160770" name="Object 2"/>
          <p:cNvGraphicFramePr>
            <a:graphicFrameLocks noChangeAspect="1"/>
          </p:cNvGraphicFramePr>
          <p:nvPr/>
        </p:nvGraphicFramePr>
        <p:xfrm>
          <a:off x="76200" y="3578225"/>
          <a:ext cx="2743200" cy="2749550"/>
        </p:xfrm>
        <a:graphic>
          <a:graphicData uri="http://schemas.openxmlformats.org/presentationml/2006/ole">
            <p:oleObj spid="_x0000_s160770" name="KGPlot" r:id="rId5" imgW="2514600" imgH="2514600" progId="KGraph_Plot">
              <p:embed/>
            </p:oleObj>
          </a:graphicData>
        </a:graphic>
      </p:graphicFrame>
      <p:graphicFrame>
        <p:nvGraphicFramePr>
          <p:cNvPr id="160769" name="Object 1"/>
          <p:cNvGraphicFramePr>
            <a:graphicFrameLocks noChangeAspect="1"/>
          </p:cNvGraphicFramePr>
          <p:nvPr/>
        </p:nvGraphicFramePr>
        <p:xfrm>
          <a:off x="2514600" y="3578225"/>
          <a:ext cx="2743200" cy="2749550"/>
        </p:xfrm>
        <a:graphic>
          <a:graphicData uri="http://schemas.openxmlformats.org/presentationml/2006/ole">
            <p:oleObj spid="_x0000_s160769" name="KGPlot" r:id="rId6" imgW="2514600" imgH="2514600" progId="KGraph_Plot">
              <p:embed/>
            </p:oleObj>
          </a:graphicData>
        </a:graphic>
      </p:graphicFrame>
      <p:sp>
        <p:nvSpPr>
          <p:cNvPr id="9" name="Content Placeholder 8"/>
          <p:cNvSpPr>
            <a:spLocks noGrp="1"/>
          </p:cNvSpPr>
          <p:nvPr>
            <p:ph idx="1"/>
          </p:nvPr>
        </p:nvSpPr>
        <p:spPr>
          <a:xfrm>
            <a:off x="5334000" y="990600"/>
            <a:ext cx="3581400" cy="5181600"/>
          </a:xfrm>
        </p:spPr>
        <p:txBody>
          <a:bodyPr>
            <a:normAutofit fontScale="77500" lnSpcReduction="20000"/>
          </a:bodyPr>
          <a:lstStyle/>
          <a:p>
            <a:r>
              <a:rPr lang="en-US" dirty="0" smtClean="0"/>
              <a:t>Most mechanisms over predict the ignition delay of all the isomers, but the mechanisms by Moss et al.</a:t>
            </a:r>
            <a:r>
              <a:rPr lang="en-US" baseline="30000" dirty="0" smtClean="0"/>
              <a:t>2</a:t>
            </a:r>
            <a:r>
              <a:rPr lang="en-US" dirty="0" smtClean="0"/>
              <a:t> and Grana et al.</a:t>
            </a:r>
            <a:r>
              <a:rPr lang="en-US" baseline="30000" dirty="0" smtClean="0"/>
              <a:t>3</a:t>
            </a:r>
            <a:r>
              <a:rPr lang="en-US" dirty="0" smtClean="0"/>
              <a:t> do not include low temperature chemistry</a:t>
            </a:r>
          </a:p>
          <a:p>
            <a:r>
              <a:rPr lang="en-US" dirty="0" smtClean="0"/>
              <a:t>The mechanism by Van </a:t>
            </a:r>
            <a:r>
              <a:rPr lang="en-US" dirty="0" err="1" smtClean="0"/>
              <a:t>Geem</a:t>
            </a:r>
            <a:r>
              <a:rPr lang="en-US" dirty="0" smtClean="0"/>
              <a:t> et al.</a:t>
            </a:r>
            <a:r>
              <a:rPr lang="en-US" baseline="30000" dirty="0" smtClean="0"/>
              <a:t>4</a:t>
            </a:r>
            <a:r>
              <a:rPr lang="en-US" dirty="0" smtClean="0"/>
              <a:t> performs the best</a:t>
            </a:r>
          </a:p>
          <a:p>
            <a:r>
              <a:rPr lang="en-US" dirty="0" smtClean="0"/>
              <a:t>Variable Volume simulations improve results for </a:t>
            </a:r>
            <a:r>
              <a:rPr lang="en-US" i="1" dirty="0" smtClean="0"/>
              <a:t>tert</a:t>
            </a:r>
            <a:r>
              <a:rPr lang="en-US" dirty="0" smtClean="0"/>
              <a:t>- and </a:t>
            </a:r>
            <a:r>
              <a:rPr lang="en-US" i="1" dirty="0" smtClean="0"/>
              <a:t>iso</a:t>
            </a:r>
            <a:r>
              <a:rPr lang="en-US" dirty="0" smtClean="0"/>
              <a:t>-butanol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New </a:t>
            </a:r>
            <a:r>
              <a:rPr lang="en-US" dirty="0" err="1" smtClean="0"/>
              <a:t>autoigniton</a:t>
            </a:r>
            <a:r>
              <a:rPr lang="en-US" dirty="0" smtClean="0"/>
              <a:t> delay data has been collected for three isomers (</a:t>
            </a:r>
            <a:r>
              <a:rPr lang="en-US" i="1" dirty="0" smtClean="0"/>
              <a:t>n</a:t>
            </a:r>
            <a:r>
              <a:rPr lang="en-US" dirty="0" smtClean="0"/>
              <a:t>-, </a:t>
            </a:r>
            <a:r>
              <a:rPr lang="en-US" i="1" dirty="0" smtClean="0"/>
              <a:t>tert</a:t>
            </a:r>
            <a:r>
              <a:rPr lang="en-US" dirty="0" smtClean="0"/>
              <a:t>-, and </a:t>
            </a:r>
            <a:r>
              <a:rPr lang="en-US" i="1" dirty="0" smtClean="0"/>
              <a:t>iso</a:t>
            </a:r>
            <a:r>
              <a:rPr lang="en-US" dirty="0" smtClean="0"/>
              <a:t>-) of butanol at elevated pressure and low to intermediate temperature conditions</a:t>
            </a:r>
          </a:p>
          <a:p>
            <a:r>
              <a:rPr lang="en-US" dirty="0" smtClean="0"/>
              <a:t>These are, to the author’s knowledge, the first data reported at these conditions for </a:t>
            </a:r>
            <a:r>
              <a:rPr lang="en-US" i="1" dirty="0" smtClean="0"/>
              <a:t>n</a:t>
            </a:r>
            <a:r>
              <a:rPr lang="en-US" dirty="0" smtClean="0"/>
              <a:t>-, </a:t>
            </a:r>
            <a:r>
              <a:rPr lang="en-US" i="1" dirty="0" err="1" smtClean="0"/>
              <a:t>tert</a:t>
            </a:r>
            <a:r>
              <a:rPr lang="en-US" dirty="0" smtClean="0"/>
              <a:t>-, and </a:t>
            </a:r>
            <a:r>
              <a:rPr lang="en-US" i="1" dirty="0" err="1" smtClean="0"/>
              <a:t>iso</a:t>
            </a:r>
            <a:r>
              <a:rPr lang="en-US" dirty="0" err="1" smtClean="0"/>
              <a:t>-butanol</a:t>
            </a:r>
            <a:endParaRPr lang="en-US" dirty="0" smtClean="0"/>
          </a:p>
          <a:p>
            <a:r>
              <a:rPr lang="en-US" dirty="0" smtClean="0"/>
              <a:t>One reaction mechanism available in the literature predicts the ignition delay reasonably well for </a:t>
            </a:r>
            <a:r>
              <a:rPr lang="en-US" i="1" dirty="0" smtClean="0"/>
              <a:t>n</a:t>
            </a:r>
            <a:r>
              <a:rPr lang="en-US" dirty="0" smtClean="0"/>
              <a:t>-, </a:t>
            </a:r>
            <a:r>
              <a:rPr lang="en-US" i="1" dirty="0" err="1" smtClean="0"/>
              <a:t>tert</a:t>
            </a:r>
            <a:r>
              <a:rPr lang="en-US" dirty="0" smtClean="0"/>
              <a:t>- and </a:t>
            </a:r>
            <a:r>
              <a:rPr lang="en-US" i="1" dirty="0" err="1" smtClean="0"/>
              <a:t>iso</a:t>
            </a:r>
            <a:r>
              <a:rPr lang="en-US" dirty="0" err="1" smtClean="0"/>
              <a:t>-butanol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Butanols</a:t>
            </a:r>
            <a:r>
              <a:rPr lang="en-US" dirty="0" smtClean="0"/>
              <a:t> – 4 Isomers</a:t>
            </a:r>
          </a:p>
          <a:p>
            <a:r>
              <a:rPr lang="en-US" dirty="0" smtClean="0"/>
              <a:t>Motivation – Why Butanol?</a:t>
            </a:r>
          </a:p>
          <a:p>
            <a:pPr lvl="1"/>
            <a:r>
              <a:rPr lang="en-US" i="1" dirty="0" smtClean="0"/>
              <a:t>n</a:t>
            </a:r>
            <a:r>
              <a:rPr lang="en-US" dirty="0" smtClean="0"/>
              <a:t>-Butanol is a second generation biofuel with the potential to replace ethanol and gasoline</a:t>
            </a:r>
          </a:p>
          <a:p>
            <a:pPr lvl="1"/>
            <a:r>
              <a:rPr lang="en-US" dirty="0" smtClean="0"/>
              <a:t>The isomers of butanol have potential as high-octane gasoline additives</a:t>
            </a:r>
          </a:p>
          <a:p>
            <a:pPr lvl="1"/>
            <a:r>
              <a:rPr lang="en-US" dirty="0" smtClean="0"/>
              <a:t>The butanol system is the smallest alcohol system with primary, secondary and tertiary alcohol groups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r>
              <a:rPr lang="en-US" dirty="0" smtClean="0"/>
              <a:t>This work was supported as part of the Combustion Energy Frontier Research Center and Energy Frontier Research Center funded by the U.S. Department of Energy, Office of Science, Office of Basic Energy Sciences, under Award Number DE-SC0001198.</a:t>
            </a:r>
          </a:p>
          <a:p>
            <a:r>
              <a:rPr lang="en-US" dirty="0" smtClean="0"/>
              <a:t>We thank Dr. Y. Zhang at the University of Connecticut for his help operating the GCMS.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a:xfrm>
            <a:off x="457200" y="1112838"/>
            <a:ext cx="8229600" cy="4068762"/>
          </a:xfrm>
        </p:spPr>
        <p:txBody>
          <a:bodyPr>
            <a:normAutofit fontScale="77500" lnSpcReduction="20000"/>
          </a:bodyPr>
          <a:lstStyle/>
          <a:p>
            <a:r>
              <a:rPr lang="en-US" dirty="0" smtClean="0"/>
              <a:t>Black et al.</a:t>
            </a:r>
            <a:r>
              <a:rPr lang="en-US" baseline="30000" dirty="0" smtClean="0"/>
              <a:t>1</a:t>
            </a:r>
            <a:r>
              <a:rPr lang="en-US" dirty="0" smtClean="0"/>
              <a:t> have measured ignition delays of </a:t>
            </a:r>
            <a:r>
              <a:rPr lang="en-US" i="1" dirty="0" smtClean="0"/>
              <a:t>n</a:t>
            </a:r>
            <a:r>
              <a:rPr lang="en-US" dirty="0" smtClean="0"/>
              <a:t>-</a:t>
            </a:r>
            <a:r>
              <a:rPr lang="en-US" dirty="0" err="1" smtClean="0"/>
              <a:t>butanol</a:t>
            </a:r>
            <a:r>
              <a:rPr lang="en-US" dirty="0" smtClean="0"/>
              <a:t> in a shock tube at low pressure and high temperature</a:t>
            </a:r>
          </a:p>
          <a:p>
            <a:r>
              <a:rPr lang="en-US" dirty="0" smtClean="0"/>
              <a:t>Moss </a:t>
            </a:r>
            <a:r>
              <a:rPr lang="en-US" dirty="0" smtClean="0"/>
              <a:t>et al.</a:t>
            </a:r>
            <a:r>
              <a:rPr lang="en-US" baseline="30000" dirty="0" smtClean="0"/>
              <a:t>2 </a:t>
            </a:r>
            <a:r>
              <a:rPr lang="en-US" dirty="0" smtClean="0"/>
              <a:t>have measured ignition delays of all four isomers of butanol in a shock tube at low pressure and high temperature</a:t>
            </a:r>
          </a:p>
          <a:p>
            <a:r>
              <a:rPr lang="en-US" dirty="0" smtClean="0"/>
              <a:t>Grana et al.</a:t>
            </a:r>
            <a:r>
              <a:rPr lang="en-US" baseline="30000" dirty="0" smtClean="0"/>
              <a:t>3</a:t>
            </a:r>
            <a:r>
              <a:rPr lang="en-US" dirty="0" smtClean="0"/>
              <a:t> have measured flame speeds of the isomers of butanol</a:t>
            </a:r>
          </a:p>
          <a:p>
            <a:r>
              <a:rPr lang="en-US" dirty="0" smtClean="0"/>
              <a:t>Van </a:t>
            </a:r>
            <a:r>
              <a:rPr lang="en-US" dirty="0" err="1" smtClean="0"/>
              <a:t>Geem</a:t>
            </a:r>
            <a:r>
              <a:rPr lang="en-US" dirty="0" smtClean="0"/>
              <a:t> et al.</a:t>
            </a:r>
            <a:r>
              <a:rPr lang="en-US" baseline="30000" dirty="0" smtClean="0"/>
              <a:t>4</a:t>
            </a:r>
            <a:r>
              <a:rPr lang="en-US" dirty="0" smtClean="0"/>
              <a:t> have performed pyrolysis experiments of the four isomers of </a:t>
            </a:r>
            <a:r>
              <a:rPr lang="en-US" dirty="0" err="1" smtClean="0"/>
              <a:t>butanol</a:t>
            </a:r>
            <a:endParaRPr lang="en-US" dirty="0" smtClean="0"/>
          </a:p>
          <a:p>
            <a:r>
              <a:rPr lang="en-US" dirty="0" err="1" smtClean="0"/>
              <a:t>Heufer</a:t>
            </a:r>
            <a:r>
              <a:rPr lang="en-US" dirty="0" smtClean="0"/>
              <a:t> et </a:t>
            </a:r>
            <a:r>
              <a:rPr lang="en-US" dirty="0" smtClean="0"/>
              <a:t>al.</a:t>
            </a:r>
            <a:r>
              <a:rPr lang="en-US" baseline="30000" dirty="0" smtClean="0"/>
              <a:t>5</a:t>
            </a:r>
            <a:r>
              <a:rPr lang="en-US" dirty="0" smtClean="0"/>
              <a:t> </a:t>
            </a:r>
            <a:r>
              <a:rPr lang="en-US" dirty="0" smtClean="0"/>
              <a:t>have investigated high pressure and intermediate to high temperature ignition delays of </a:t>
            </a:r>
            <a:r>
              <a:rPr lang="en-US" i="1" dirty="0" smtClean="0"/>
              <a:t>n</a:t>
            </a:r>
            <a:r>
              <a:rPr lang="en-US" dirty="0" smtClean="0"/>
              <a:t>-</a:t>
            </a:r>
            <a:r>
              <a:rPr lang="en-US" dirty="0" err="1" smtClean="0"/>
              <a:t>butanol</a:t>
            </a:r>
            <a:r>
              <a:rPr lang="en-US" dirty="0" smtClean="0"/>
              <a:t> in a shock </a:t>
            </a:r>
            <a:r>
              <a:rPr lang="en-US" dirty="0" smtClean="0"/>
              <a:t>tube</a:t>
            </a:r>
            <a:endParaRPr lang="en-US" dirty="0" smtClean="0"/>
          </a:p>
        </p:txBody>
      </p:sp>
      <p:sp>
        <p:nvSpPr>
          <p:cNvPr id="4" name="Rectangle 3"/>
          <p:cNvSpPr/>
          <p:nvPr/>
        </p:nvSpPr>
        <p:spPr>
          <a:xfrm>
            <a:off x="228600" y="5234226"/>
            <a:ext cx="8763000" cy="861774"/>
          </a:xfrm>
          <a:prstGeom prst="rect">
            <a:avLst/>
          </a:prstGeom>
        </p:spPr>
        <p:txBody>
          <a:bodyPr wrap="square">
            <a:spAutoFit/>
          </a:bodyPr>
          <a:lstStyle/>
          <a:p>
            <a:r>
              <a:rPr lang="en-US" sz="1000" dirty="0" smtClean="0">
                <a:latin typeface="Times New Roman" pitchFamily="18" charset="0"/>
                <a:ea typeface="Times New Roman" pitchFamily="18" charset="0"/>
                <a:cs typeface="Times New Roman" pitchFamily="18" charset="0"/>
              </a:rPr>
              <a:t>1. </a:t>
            </a:r>
            <a:r>
              <a:rPr lang="en-US" sz="1000" dirty="0" smtClean="0">
                <a:latin typeface="Times New Roman" pitchFamily="18" charset="0"/>
                <a:ea typeface="Times New Roman" pitchFamily="18" charset="0"/>
                <a:cs typeface="Times New Roman" pitchFamily="18" charset="0"/>
              </a:rPr>
              <a:t>Black, G., Curran, H., </a:t>
            </a:r>
            <a:r>
              <a:rPr lang="en-US" sz="1000" dirty="0" err="1" smtClean="0">
                <a:latin typeface="Times New Roman" pitchFamily="18" charset="0"/>
                <a:ea typeface="Times New Roman" pitchFamily="18" charset="0"/>
                <a:cs typeface="Times New Roman" pitchFamily="18" charset="0"/>
              </a:rPr>
              <a:t>Pichon</a:t>
            </a:r>
            <a:r>
              <a:rPr lang="en-US" sz="1000" dirty="0" smtClean="0">
                <a:latin typeface="Times New Roman" pitchFamily="18" charset="0"/>
                <a:ea typeface="Times New Roman" pitchFamily="18" charset="0"/>
                <a:cs typeface="Times New Roman" pitchFamily="18" charset="0"/>
              </a:rPr>
              <a:t>, S., </a:t>
            </a:r>
            <a:r>
              <a:rPr lang="en-US" sz="1000" dirty="0" err="1" smtClean="0">
                <a:latin typeface="Times New Roman" pitchFamily="18" charset="0"/>
                <a:ea typeface="Times New Roman" pitchFamily="18" charset="0"/>
                <a:cs typeface="Times New Roman" pitchFamily="18" charset="0"/>
              </a:rPr>
              <a:t>Simmie</a:t>
            </a:r>
            <a:r>
              <a:rPr lang="en-US" sz="1000" dirty="0" smtClean="0">
                <a:latin typeface="Times New Roman" pitchFamily="18" charset="0"/>
                <a:ea typeface="Times New Roman" pitchFamily="18" charset="0"/>
                <a:cs typeface="Times New Roman" pitchFamily="18" charset="0"/>
              </a:rPr>
              <a:t>, J. M., and Zhukov, </a:t>
            </a:r>
            <a:r>
              <a:rPr lang="en-US" sz="1000" dirty="0" smtClean="0">
                <a:latin typeface="Times New Roman" pitchFamily="18" charset="0"/>
                <a:ea typeface="Times New Roman" pitchFamily="18" charset="0"/>
                <a:cs typeface="Times New Roman" pitchFamily="18" charset="0"/>
              </a:rPr>
              <a:t>V., </a:t>
            </a:r>
            <a:r>
              <a:rPr lang="en-US" sz="1000" i="1" dirty="0" smtClean="0">
                <a:latin typeface="Times New Roman" pitchFamily="18" charset="0"/>
                <a:ea typeface="Times New Roman" pitchFamily="18" charset="0"/>
                <a:cs typeface="Times New Roman" pitchFamily="18" charset="0"/>
              </a:rPr>
              <a:t>Combustion </a:t>
            </a:r>
            <a:r>
              <a:rPr lang="en-US" sz="1000" i="1" dirty="0" smtClean="0">
                <a:latin typeface="Times New Roman" pitchFamily="18" charset="0"/>
                <a:ea typeface="Times New Roman" pitchFamily="18" charset="0"/>
                <a:cs typeface="Times New Roman" pitchFamily="18" charset="0"/>
              </a:rPr>
              <a:t>and Flame,</a:t>
            </a:r>
            <a:r>
              <a:rPr lang="en-US" sz="1000" dirty="0" smtClean="0">
                <a:latin typeface="Times New Roman" pitchFamily="18" charset="0"/>
                <a:ea typeface="Times New Roman" pitchFamily="18" charset="0"/>
                <a:cs typeface="Times New Roman" pitchFamily="18" charset="0"/>
              </a:rPr>
              <a:t> Vol. 157, No. 2, 2010, pp. 363-373.</a:t>
            </a:r>
            <a:endParaRPr lang="en-US" sz="1000" dirty="0" smtClean="0">
              <a:latin typeface="Times New Roman" pitchFamily="18" charset="0"/>
              <a:cs typeface="Times New Roman" pitchFamily="18" charset="0"/>
            </a:endParaRPr>
          </a:p>
          <a:p>
            <a:r>
              <a:rPr lang="en-US" sz="1000" dirty="0" smtClean="0">
                <a:latin typeface="Times New Roman" pitchFamily="18" charset="0"/>
                <a:cs typeface="Times New Roman" pitchFamily="18" charset="0"/>
              </a:rPr>
              <a:t>2</a:t>
            </a:r>
            <a:r>
              <a:rPr lang="en-US" sz="1000" dirty="0" smtClean="0">
                <a:latin typeface="Times New Roman" pitchFamily="18" charset="0"/>
                <a:cs typeface="Times New Roman" pitchFamily="18" charset="0"/>
              </a:rPr>
              <a:t>. Moss, J. T., Berkowitz, A. M., </a:t>
            </a:r>
            <a:r>
              <a:rPr lang="en-US" sz="1000" dirty="0" err="1" smtClean="0">
                <a:latin typeface="Times New Roman" pitchFamily="18" charset="0"/>
                <a:cs typeface="Times New Roman" pitchFamily="18" charset="0"/>
              </a:rPr>
              <a:t>Oehlschlaeger</a:t>
            </a:r>
            <a:r>
              <a:rPr lang="en-US" sz="1000" dirty="0" smtClean="0">
                <a:latin typeface="Times New Roman" pitchFamily="18" charset="0"/>
                <a:cs typeface="Times New Roman" pitchFamily="18" charset="0"/>
              </a:rPr>
              <a:t>, M. A., </a:t>
            </a:r>
            <a:r>
              <a:rPr lang="en-US" sz="1000" dirty="0" err="1" smtClean="0">
                <a:latin typeface="Times New Roman" pitchFamily="18" charset="0"/>
                <a:cs typeface="Times New Roman" pitchFamily="18" charset="0"/>
              </a:rPr>
              <a:t>Biet</a:t>
            </a:r>
            <a:r>
              <a:rPr lang="en-US" sz="1000" dirty="0" smtClean="0">
                <a:latin typeface="Times New Roman" pitchFamily="18" charset="0"/>
                <a:cs typeface="Times New Roman" pitchFamily="18" charset="0"/>
              </a:rPr>
              <a:t>, J., </a:t>
            </a:r>
            <a:r>
              <a:rPr lang="en-US" sz="1000" dirty="0" err="1" smtClean="0">
                <a:latin typeface="Times New Roman" pitchFamily="18" charset="0"/>
                <a:cs typeface="Times New Roman" pitchFamily="18" charset="0"/>
              </a:rPr>
              <a:t>Warth</a:t>
            </a:r>
            <a:r>
              <a:rPr lang="en-US" sz="1000" dirty="0" smtClean="0">
                <a:latin typeface="Times New Roman" pitchFamily="18" charset="0"/>
                <a:cs typeface="Times New Roman" pitchFamily="18" charset="0"/>
              </a:rPr>
              <a:t>, V., </a:t>
            </a:r>
            <a:r>
              <a:rPr lang="en-US" sz="1000" dirty="0" err="1" smtClean="0">
                <a:latin typeface="Times New Roman" pitchFamily="18" charset="0"/>
                <a:cs typeface="Times New Roman" pitchFamily="18" charset="0"/>
              </a:rPr>
              <a:t>Glaude</a:t>
            </a:r>
            <a:r>
              <a:rPr lang="en-US" sz="1000" dirty="0" smtClean="0">
                <a:latin typeface="Times New Roman" pitchFamily="18" charset="0"/>
                <a:cs typeface="Times New Roman" pitchFamily="18" charset="0"/>
              </a:rPr>
              <a:t>, P., and </a:t>
            </a:r>
            <a:r>
              <a:rPr lang="en-US" sz="1000" dirty="0" err="1" smtClean="0">
                <a:latin typeface="Times New Roman" pitchFamily="18" charset="0"/>
                <a:cs typeface="Times New Roman" pitchFamily="18" charset="0"/>
              </a:rPr>
              <a:t>Battin-Leclerc</a:t>
            </a:r>
            <a:r>
              <a:rPr lang="en-US" sz="1000" dirty="0" smtClean="0">
                <a:latin typeface="Times New Roman" pitchFamily="18" charset="0"/>
                <a:cs typeface="Times New Roman" pitchFamily="18" charset="0"/>
              </a:rPr>
              <a:t>, F., </a:t>
            </a:r>
            <a:r>
              <a:rPr lang="en-US" sz="1000" i="1" dirty="0" smtClean="0">
                <a:latin typeface="Times New Roman" pitchFamily="18" charset="0"/>
                <a:cs typeface="Times New Roman" pitchFamily="18" charset="0"/>
              </a:rPr>
              <a:t>The </a:t>
            </a:r>
            <a:r>
              <a:rPr lang="en-US" sz="1000" i="1" dirty="0" smtClean="0">
                <a:latin typeface="Times New Roman" pitchFamily="18" charset="0"/>
                <a:cs typeface="Times New Roman" pitchFamily="18" charset="0"/>
              </a:rPr>
              <a:t>Journal of Physical Chemistry. A</a:t>
            </a:r>
            <a:r>
              <a:rPr lang="en-US" sz="1000" dirty="0" smtClean="0">
                <a:latin typeface="Times New Roman" pitchFamily="18" charset="0"/>
                <a:cs typeface="Times New Roman" pitchFamily="18" charset="0"/>
              </a:rPr>
              <a:t>, Vol. 112, No. 43, 2008, pp. 10843-10855</a:t>
            </a:r>
            <a:r>
              <a:rPr lang="en-US" sz="1000" dirty="0" smtClean="0">
                <a:latin typeface="Times New Roman" pitchFamily="18" charset="0"/>
                <a:cs typeface="Times New Roman" pitchFamily="18" charset="0"/>
              </a:rPr>
              <a:t>. </a:t>
            </a:r>
            <a:endParaRPr lang="en-US" sz="1000" dirty="0" smtClean="0">
              <a:latin typeface="Times New Roman" pitchFamily="18" charset="0"/>
              <a:cs typeface="Times New Roman" pitchFamily="18" charset="0"/>
            </a:endParaRPr>
          </a:p>
          <a:p>
            <a:r>
              <a:rPr lang="en-US" sz="1000" dirty="0" smtClean="0">
                <a:latin typeface="Times New Roman" pitchFamily="18" charset="0"/>
                <a:cs typeface="Times New Roman" pitchFamily="18" charset="0"/>
              </a:rPr>
              <a:t>3</a:t>
            </a:r>
            <a:r>
              <a:rPr lang="en-US" sz="1000" dirty="0" smtClean="0">
                <a:latin typeface="Times New Roman" pitchFamily="18" charset="0"/>
                <a:cs typeface="Times New Roman" pitchFamily="18" charset="0"/>
              </a:rPr>
              <a:t>. </a:t>
            </a:r>
            <a:r>
              <a:rPr lang="en-US" sz="1000" dirty="0" err="1" smtClean="0">
                <a:latin typeface="Times New Roman" pitchFamily="18" charset="0"/>
                <a:cs typeface="Times New Roman" pitchFamily="18" charset="0"/>
              </a:rPr>
              <a:t>Grana</a:t>
            </a:r>
            <a:r>
              <a:rPr lang="en-US" sz="1000" dirty="0" smtClean="0">
                <a:latin typeface="Times New Roman" pitchFamily="18" charset="0"/>
                <a:cs typeface="Times New Roman" pitchFamily="18" charset="0"/>
              </a:rPr>
              <a:t>, R., </a:t>
            </a:r>
            <a:r>
              <a:rPr lang="en-US" sz="1000" dirty="0" err="1" smtClean="0">
                <a:latin typeface="Times New Roman" pitchFamily="18" charset="0"/>
                <a:cs typeface="Times New Roman" pitchFamily="18" charset="0"/>
              </a:rPr>
              <a:t>Frassoldati</a:t>
            </a:r>
            <a:r>
              <a:rPr lang="en-US" sz="1000" dirty="0" smtClean="0">
                <a:latin typeface="Times New Roman" pitchFamily="18" charset="0"/>
                <a:cs typeface="Times New Roman" pitchFamily="18" charset="0"/>
              </a:rPr>
              <a:t>, A., </a:t>
            </a:r>
            <a:r>
              <a:rPr lang="en-US" sz="1000" dirty="0" err="1" smtClean="0">
                <a:latin typeface="Times New Roman" pitchFamily="18" charset="0"/>
                <a:cs typeface="Times New Roman" pitchFamily="18" charset="0"/>
              </a:rPr>
              <a:t>Faravelli</a:t>
            </a:r>
            <a:r>
              <a:rPr lang="en-US" sz="1000" dirty="0" smtClean="0">
                <a:latin typeface="Times New Roman" pitchFamily="18" charset="0"/>
                <a:cs typeface="Times New Roman" pitchFamily="18" charset="0"/>
              </a:rPr>
              <a:t>, T., </a:t>
            </a:r>
            <a:r>
              <a:rPr lang="en-US" sz="1000" dirty="0" err="1" smtClean="0">
                <a:latin typeface="Times New Roman" pitchFamily="18" charset="0"/>
                <a:cs typeface="Times New Roman" pitchFamily="18" charset="0"/>
              </a:rPr>
              <a:t>Niemann</a:t>
            </a:r>
            <a:r>
              <a:rPr lang="en-US" sz="1000" dirty="0" smtClean="0">
                <a:latin typeface="Times New Roman" pitchFamily="18" charset="0"/>
                <a:cs typeface="Times New Roman" pitchFamily="18" charset="0"/>
              </a:rPr>
              <a:t>, U., </a:t>
            </a:r>
            <a:r>
              <a:rPr lang="en-US" sz="1000" dirty="0" err="1" smtClean="0">
                <a:latin typeface="Times New Roman" pitchFamily="18" charset="0"/>
                <a:cs typeface="Times New Roman" pitchFamily="18" charset="0"/>
              </a:rPr>
              <a:t>Ranzi</a:t>
            </a:r>
            <a:r>
              <a:rPr lang="en-US" sz="1000" dirty="0" smtClean="0">
                <a:latin typeface="Times New Roman" pitchFamily="18" charset="0"/>
                <a:cs typeface="Times New Roman" pitchFamily="18" charset="0"/>
              </a:rPr>
              <a:t>, E., </a:t>
            </a:r>
            <a:r>
              <a:rPr lang="en-US" sz="1000" dirty="0" err="1" smtClean="0">
                <a:latin typeface="Times New Roman" pitchFamily="18" charset="0"/>
                <a:cs typeface="Times New Roman" pitchFamily="18" charset="0"/>
              </a:rPr>
              <a:t>Seiser</a:t>
            </a:r>
            <a:r>
              <a:rPr lang="en-US" sz="1000" dirty="0" smtClean="0">
                <a:latin typeface="Times New Roman" pitchFamily="18" charset="0"/>
                <a:cs typeface="Times New Roman" pitchFamily="18" charset="0"/>
              </a:rPr>
              <a:t>, R., </a:t>
            </a:r>
            <a:r>
              <a:rPr lang="en-US" sz="1000" dirty="0" err="1" smtClean="0">
                <a:latin typeface="Times New Roman" pitchFamily="18" charset="0"/>
                <a:cs typeface="Times New Roman" pitchFamily="18" charset="0"/>
              </a:rPr>
              <a:t>Cattolica</a:t>
            </a:r>
            <a:r>
              <a:rPr lang="en-US" sz="1000" dirty="0" smtClean="0">
                <a:latin typeface="Times New Roman" pitchFamily="18" charset="0"/>
                <a:cs typeface="Times New Roman" pitchFamily="18" charset="0"/>
              </a:rPr>
              <a:t>, R., and </a:t>
            </a:r>
            <a:r>
              <a:rPr lang="en-US" sz="1000" dirty="0" err="1" smtClean="0">
                <a:latin typeface="Times New Roman" pitchFamily="18" charset="0"/>
                <a:cs typeface="Times New Roman" pitchFamily="18" charset="0"/>
              </a:rPr>
              <a:t>Seshadri</a:t>
            </a:r>
            <a:r>
              <a:rPr lang="en-US" sz="1000" dirty="0" smtClean="0">
                <a:latin typeface="Times New Roman" pitchFamily="18" charset="0"/>
                <a:cs typeface="Times New Roman" pitchFamily="18" charset="0"/>
              </a:rPr>
              <a:t>, K., </a:t>
            </a:r>
            <a:r>
              <a:rPr lang="en-US" sz="1000" i="1" dirty="0" smtClean="0">
                <a:latin typeface="Times New Roman" pitchFamily="18" charset="0"/>
                <a:cs typeface="Times New Roman" pitchFamily="18" charset="0"/>
              </a:rPr>
              <a:t>Combustion and Flame</a:t>
            </a:r>
            <a:r>
              <a:rPr lang="en-US" sz="1000" dirty="0" smtClean="0">
                <a:latin typeface="Times New Roman" pitchFamily="18" charset="0"/>
                <a:cs typeface="Times New Roman" pitchFamily="18" charset="0"/>
              </a:rPr>
              <a:t>, Vol. 157, 2010, pp. 2137-2154. </a:t>
            </a:r>
          </a:p>
          <a:p>
            <a:r>
              <a:rPr lang="en-US" sz="1000" dirty="0" smtClean="0">
                <a:latin typeface="Times New Roman" pitchFamily="18" charset="0"/>
                <a:cs typeface="Times New Roman" pitchFamily="18" charset="0"/>
              </a:rPr>
              <a:t>4. Van </a:t>
            </a:r>
            <a:r>
              <a:rPr lang="en-US" sz="1000" dirty="0" err="1" smtClean="0">
                <a:latin typeface="Times New Roman" pitchFamily="18" charset="0"/>
                <a:cs typeface="Times New Roman" pitchFamily="18" charset="0"/>
              </a:rPr>
              <a:t>Geem</a:t>
            </a:r>
            <a:r>
              <a:rPr lang="en-US" sz="1000" dirty="0" smtClean="0">
                <a:latin typeface="Times New Roman" pitchFamily="18" charset="0"/>
                <a:cs typeface="Times New Roman" pitchFamily="18" charset="0"/>
              </a:rPr>
              <a:t>, K. M., </a:t>
            </a:r>
            <a:r>
              <a:rPr lang="en-US" sz="1000" dirty="0" err="1" smtClean="0">
                <a:latin typeface="Times New Roman" pitchFamily="18" charset="0"/>
                <a:cs typeface="Times New Roman" pitchFamily="18" charset="0"/>
              </a:rPr>
              <a:t>Pyl</a:t>
            </a:r>
            <a:r>
              <a:rPr lang="en-US" sz="1000" dirty="0" smtClean="0">
                <a:latin typeface="Times New Roman" pitchFamily="18" charset="0"/>
                <a:cs typeface="Times New Roman" pitchFamily="18" charset="0"/>
              </a:rPr>
              <a:t>, S., Marin, G., Harper, M., and Green, W., </a:t>
            </a:r>
            <a:r>
              <a:rPr lang="en-US" sz="1000" i="1" dirty="0" smtClean="0">
                <a:latin typeface="Times New Roman" pitchFamily="18" charset="0"/>
                <a:cs typeface="Times New Roman" pitchFamily="18" charset="0"/>
              </a:rPr>
              <a:t>Industrial &amp; Engineering Chemistry Research,</a:t>
            </a:r>
            <a:r>
              <a:rPr lang="en-US" sz="1000" dirty="0" smtClean="0">
                <a:latin typeface="Times New Roman" pitchFamily="18" charset="0"/>
                <a:cs typeface="Times New Roman" pitchFamily="18" charset="0"/>
              </a:rPr>
              <a:t> Vol. 49, No. 21, 2010, pp. 10399-10420</a:t>
            </a:r>
            <a:r>
              <a:rPr lang="en-US" sz="1000" dirty="0" smtClean="0">
                <a:latin typeface="Times New Roman" pitchFamily="18" charset="0"/>
                <a:cs typeface="Times New Roman" pitchFamily="18" charset="0"/>
              </a:rPr>
              <a:t>.</a:t>
            </a:r>
            <a:endParaRPr lang="en-US" sz="1000" dirty="0" smtClean="0">
              <a:latin typeface="Times New Roman" pitchFamily="18" charset="0"/>
              <a:cs typeface="Times New Roman" pitchFamily="18" charset="0"/>
            </a:endParaRPr>
          </a:p>
        </p:txBody>
      </p:sp>
      <p:sp>
        <p:nvSpPr>
          <p:cNvPr id="5" name="Rectangle 4"/>
          <p:cNvSpPr/>
          <p:nvPr/>
        </p:nvSpPr>
        <p:spPr>
          <a:xfrm>
            <a:off x="228600" y="6019800"/>
            <a:ext cx="5715000" cy="400110"/>
          </a:xfrm>
          <a:prstGeom prst="rect">
            <a:avLst/>
          </a:prstGeom>
        </p:spPr>
        <p:txBody>
          <a:bodyPr wrap="square">
            <a:spAutoFit/>
          </a:bodyPr>
          <a:lstStyle/>
          <a:p>
            <a:r>
              <a:rPr lang="en-US" sz="1000" dirty="0" smtClean="0">
                <a:latin typeface="Times New Roman" pitchFamily="18" charset="0"/>
                <a:cs typeface="Times New Roman" pitchFamily="18" charset="0"/>
              </a:rPr>
              <a:t>5</a:t>
            </a:r>
            <a:r>
              <a:rPr lang="en-US" sz="1000" dirty="0" smtClean="0">
                <a:latin typeface="Times New Roman" pitchFamily="18" charset="0"/>
                <a:cs typeface="Times New Roman" pitchFamily="18" charset="0"/>
              </a:rPr>
              <a:t>. </a:t>
            </a:r>
            <a:r>
              <a:rPr lang="en-US" sz="1000" dirty="0" err="1" smtClean="0">
                <a:latin typeface="Times New Roman" pitchFamily="18" charset="0"/>
                <a:cs typeface="Times New Roman" pitchFamily="18" charset="0"/>
              </a:rPr>
              <a:t>Heufer</a:t>
            </a:r>
            <a:r>
              <a:rPr lang="en-US" sz="1000" dirty="0" smtClean="0">
                <a:latin typeface="Times New Roman" pitchFamily="18" charset="0"/>
                <a:cs typeface="Times New Roman" pitchFamily="18" charset="0"/>
              </a:rPr>
              <a:t>, K.A., </a:t>
            </a:r>
            <a:r>
              <a:rPr lang="en-US" sz="1000" dirty="0" err="1" smtClean="0">
                <a:latin typeface="Times New Roman" pitchFamily="18" charset="0"/>
                <a:cs typeface="Times New Roman" pitchFamily="18" charset="0"/>
              </a:rPr>
              <a:t>Fernandes</a:t>
            </a:r>
            <a:r>
              <a:rPr lang="en-US" sz="1000" dirty="0" smtClean="0">
                <a:latin typeface="Times New Roman" pitchFamily="18" charset="0"/>
                <a:cs typeface="Times New Roman" pitchFamily="18" charset="0"/>
              </a:rPr>
              <a:t>, R. X., Olivier, H., </a:t>
            </a:r>
            <a:r>
              <a:rPr lang="en-US" sz="1000" dirty="0" err="1" smtClean="0">
                <a:latin typeface="Times New Roman" pitchFamily="18" charset="0"/>
                <a:cs typeface="Times New Roman" pitchFamily="18" charset="0"/>
              </a:rPr>
              <a:t>Beeckmann</a:t>
            </a:r>
            <a:r>
              <a:rPr lang="en-US" sz="1000" dirty="0" smtClean="0">
                <a:latin typeface="Times New Roman" pitchFamily="18" charset="0"/>
                <a:cs typeface="Times New Roman" pitchFamily="18" charset="0"/>
              </a:rPr>
              <a:t>, J., and Peters, N., </a:t>
            </a:r>
            <a:r>
              <a:rPr lang="en-US" sz="1000" i="1" dirty="0" smtClean="0">
                <a:latin typeface="Times New Roman" pitchFamily="18" charset="0"/>
                <a:cs typeface="Times New Roman" pitchFamily="18" charset="0"/>
              </a:rPr>
              <a:t>Proceedings of the Combustion Institute</a:t>
            </a:r>
            <a:r>
              <a:rPr lang="en-US" sz="1000" dirty="0" smtClean="0">
                <a:latin typeface="Times New Roman" pitchFamily="18" charset="0"/>
                <a:cs typeface="Times New Roman" pitchFamily="18" charset="0"/>
              </a:rPr>
              <a:t>, Vol. 33, 2011, pp.359-366. </a:t>
            </a:r>
            <a:endParaRPr lang="en-US" sz="1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112838"/>
            <a:ext cx="8229600" cy="5287962"/>
          </a:xfrm>
        </p:spPr>
        <p:txBody>
          <a:bodyPr>
            <a:normAutofit fontScale="92500" lnSpcReduction="10000"/>
          </a:bodyPr>
          <a:lstStyle/>
          <a:p>
            <a:r>
              <a:rPr lang="en-US" dirty="0" smtClean="0"/>
              <a:t>Provide complementary data to the previous studies using a Rapid Compression Machine</a:t>
            </a:r>
          </a:p>
          <a:p>
            <a:pPr lvl="1"/>
            <a:r>
              <a:rPr lang="en-US" dirty="0" smtClean="0"/>
              <a:t>Focus on high pressure and low to intermediate temperature conditions</a:t>
            </a:r>
          </a:p>
          <a:p>
            <a:r>
              <a:rPr lang="en-US" dirty="0" smtClean="0"/>
              <a:t>Provide validation studies for the existing reaction mechanisms</a:t>
            </a:r>
          </a:p>
          <a:p>
            <a:pPr lvl="1"/>
            <a:r>
              <a:rPr lang="en-US" dirty="0" smtClean="0"/>
              <a:t>Cover many pressure ranges, equivalence ratios, and fuel loading conditions</a:t>
            </a:r>
          </a:p>
          <a:p>
            <a:r>
              <a:rPr lang="en-US" dirty="0" smtClean="0"/>
              <a:t>Experimental Conditions:</a:t>
            </a:r>
          </a:p>
          <a:p>
            <a:pPr lvl="1"/>
            <a:r>
              <a:rPr lang="en-US" dirty="0" smtClean="0"/>
              <a:t>P</a:t>
            </a:r>
            <a:r>
              <a:rPr lang="en-US" baseline="-25000" dirty="0" smtClean="0"/>
              <a:t>C</a:t>
            </a:r>
            <a:r>
              <a:rPr lang="en-US" dirty="0" smtClean="0"/>
              <a:t>=15, 30 bar, T</a:t>
            </a:r>
            <a:r>
              <a:rPr lang="en-US" baseline="-25000" dirty="0" smtClean="0"/>
              <a:t>C</a:t>
            </a:r>
            <a:r>
              <a:rPr lang="en-US" dirty="0" smtClean="0"/>
              <a:t>=680-925 K,</a:t>
            </a:r>
            <a:r>
              <a:rPr lang="el-GR" dirty="0" smtClean="0"/>
              <a:t> ϕ</a:t>
            </a:r>
            <a:r>
              <a:rPr lang="en-US" dirty="0" smtClean="0"/>
              <a:t>=0.5, 1.0, 2.0</a:t>
            </a:r>
          </a:p>
          <a:p>
            <a:pPr lvl="1"/>
            <a:r>
              <a:rPr lang="en-US" dirty="0" smtClean="0"/>
              <a:t>O</a:t>
            </a:r>
            <a:r>
              <a:rPr lang="en-US" baseline="-25000" dirty="0" smtClean="0"/>
              <a:t>2</a:t>
            </a:r>
            <a:r>
              <a:rPr lang="en-US" dirty="0" smtClean="0"/>
              <a:t>/N</a:t>
            </a:r>
            <a:r>
              <a:rPr lang="en-US" baseline="-25000" dirty="0" smtClean="0"/>
              <a:t>2</a:t>
            </a:r>
            <a:r>
              <a:rPr lang="en-US" dirty="0" smtClean="0"/>
              <a:t> ratio varied to independently find the effects of initial fuel and oxygen mole fractions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z="3500" dirty="0" smtClean="0"/>
              <a:t>Rapid Compression Machine (1)</a:t>
            </a:r>
          </a:p>
        </p:txBody>
      </p:sp>
      <p:sp>
        <p:nvSpPr>
          <p:cNvPr id="38914" name="Content Placeholder 2"/>
          <p:cNvSpPr>
            <a:spLocks noGrp="1"/>
          </p:cNvSpPr>
          <p:nvPr>
            <p:ph idx="1"/>
          </p:nvPr>
        </p:nvSpPr>
        <p:spPr/>
        <p:txBody>
          <a:bodyPr/>
          <a:lstStyle/>
          <a:p>
            <a:pPr eaLnBrk="1" hangingPunct="1"/>
            <a:r>
              <a:rPr lang="en-US" smtClean="0"/>
              <a:t>Obtain experimental data for autoignition delays at elevated pressures and low-to-intermediate temperatures, using a heated rapid compression machine</a:t>
            </a:r>
          </a:p>
          <a:p>
            <a:pPr eaLnBrk="1" hangingPunct="1"/>
            <a:endParaRPr lang="en-US" smtClean="0"/>
          </a:p>
        </p:txBody>
      </p:sp>
      <p:pic>
        <p:nvPicPr>
          <p:cNvPr id="5" name="Picture 9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13339" y="3119120"/>
            <a:ext cx="6159061" cy="2976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Rapid Compression Machine (2)</a:t>
            </a:r>
            <a:endParaRPr lang="en-US" sz="3500" dirty="0"/>
          </a:p>
        </p:txBody>
      </p:sp>
      <p:sp>
        <p:nvSpPr>
          <p:cNvPr id="3" name="Content Placeholder 2"/>
          <p:cNvSpPr>
            <a:spLocks noGrp="1"/>
          </p:cNvSpPr>
          <p:nvPr>
            <p:ph idx="1"/>
          </p:nvPr>
        </p:nvSpPr>
        <p:spPr>
          <a:xfrm>
            <a:off x="457200" y="3886200"/>
            <a:ext cx="8229600" cy="2362200"/>
          </a:xfrm>
        </p:spPr>
        <p:txBody>
          <a:bodyPr>
            <a:normAutofit fontScale="92500" lnSpcReduction="10000"/>
          </a:bodyPr>
          <a:lstStyle/>
          <a:p>
            <a:r>
              <a:rPr lang="en-US" dirty="0" smtClean="0"/>
              <a:t>Single, retractable piston</a:t>
            </a:r>
          </a:p>
          <a:p>
            <a:r>
              <a:rPr lang="en-US" dirty="0" smtClean="0"/>
              <a:t>Piston is pneumatically driven and hydraulically stopped, with compression time around 30 ms</a:t>
            </a:r>
          </a:p>
          <a:p>
            <a:r>
              <a:rPr lang="en-US" dirty="0" smtClean="0"/>
              <a:t>Piston is machined with crevices to contain roll-up vortex created by piston </a:t>
            </a:r>
            <a:r>
              <a:rPr lang="en-US" dirty="0" smtClean="0"/>
              <a:t>motion</a:t>
            </a:r>
            <a:endParaRPr lang="en-US" dirty="0" smtClean="0"/>
          </a:p>
        </p:txBody>
      </p:sp>
      <p:pic>
        <p:nvPicPr>
          <p:cNvPr id="4" name="Picture 2"/>
          <p:cNvPicPr>
            <a:picLocks noChangeAspect="1" noChangeArrowheads="1"/>
          </p:cNvPicPr>
          <p:nvPr/>
        </p:nvPicPr>
        <p:blipFill>
          <a:blip r:embed="rId2" cstate="print"/>
          <a:srcRect l="2724" r="865"/>
          <a:stretch>
            <a:fillRect/>
          </a:stretch>
        </p:blipFill>
        <p:spPr bwMode="auto">
          <a:xfrm>
            <a:off x="152400" y="1093788"/>
            <a:ext cx="8875713" cy="2640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Rapid Compression Machine (3)</a:t>
            </a:r>
            <a:endParaRPr lang="en-US" sz="3500" dirty="0"/>
          </a:p>
        </p:txBody>
      </p:sp>
      <p:sp>
        <p:nvSpPr>
          <p:cNvPr id="3" name="Content Placeholder 2"/>
          <p:cNvSpPr>
            <a:spLocks noGrp="1"/>
          </p:cNvSpPr>
          <p:nvPr>
            <p:ph idx="1"/>
          </p:nvPr>
        </p:nvSpPr>
        <p:spPr/>
        <p:txBody>
          <a:bodyPr/>
          <a:lstStyle/>
          <a:p>
            <a:r>
              <a:rPr lang="en-US" dirty="0" smtClean="0"/>
              <a:t>Pressure and Temperature from Top Dead Center (TDC) are reported as “compressed conditions”, P</a:t>
            </a:r>
            <a:r>
              <a:rPr lang="en-US" baseline="-25000" dirty="0" smtClean="0"/>
              <a:t>C </a:t>
            </a:r>
            <a:r>
              <a:rPr lang="en-US" dirty="0" smtClean="0"/>
              <a:t>and T</a:t>
            </a:r>
            <a:r>
              <a:rPr lang="en-US" baseline="-25000" dirty="0" smtClean="0"/>
              <a:t>C</a:t>
            </a:r>
          </a:p>
          <a:p>
            <a:r>
              <a:rPr lang="en-US" dirty="0" smtClean="0"/>
              <a:t>Ability to vary P</a:t>
            </a:r>
            <a:r>
              <a:rPr lang="en-US" baseline="-25000" dirty="0" smtClean="0"/>
              <a:t>C</a:t>
            </a:r>
            <a:r>
              <a:rPr lang="en-US" dirty="0" smtClean="0"/>
              <a:t> and T</a:t>
            </a:r>
            <a:r>
              <a:rPr lang="en-US" baseline="-25000" dirty="0" smtClean="0"/>
              <a:t>C  </a:t>
            </a:r>
            <a:r>
              <a:rPr lang="en-US" dirty="0" smtClean="0"/>
              <a:t>independently</a:t>
            </a:r>
          </a:p>
          <a:p>
            <a:pPr lvl="1"/>
            <a:r>
              <a:rPr lang="en-US" dirty="0" smtClean="0"/>
              <a:t>P</a:t>
            </a:r>
            <a:r>
              <a:rPr lang="en-US" baseline="-25000" dirty="0" smtClean="0"/>
              <a:t>C  </a:t>
            </a:r>
            <a:r>
              <a:rPr lang="en-US" dirty="0" smtClean="0"/>
              <a:t>up to 45 bar</a:t>
            </a:r>
          </a:p>
          <a:p>
            <a:pPr lvl="1"/>
            <a:r>
              <a:rPr lang="en-US" dirty="0" smtClean="0"/>
              <a:t>T</a:t>
            </a:r>
            <a:r>
              <a:rPr lang="en-US" baseline="-25000" dirty="0" smtClean="0"/>
              <a:t>C  </a:t>
            </a:r>
            <a:r>
              <a:rPr lang="en-US" dirty="0" smtClean="0"/>
              <a:t>between 660-1100 K</a:t>
            </a:r>
          </a:p>
          <a:p>
            <a:r>
              <a:rPr lang="en-US" dirty="0" smtClean="0"/>
              <a:t>Fuel and oxidizer are preheated and mixed in a 15 L mixing tank to ensure </a:t>
            </a:r>
            <a:r>
              <a:rPr lang="en-US" dirty="0" smtClean="0"/>
              <a:t>homogeneity</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Check Mixture Composition (1)</a:t>
            </a:r>
          </a:p>
        </p:txBody>
      </p:sp>
      <p:sp>
        <p:nvSpPr>
          <p:cNvPr id="44034" name="Content Placeholder 2"/>
          <p:cNvSpPr>
            <a:spLocks noGrp="1"/>
          </p:cNvSpPr>
          <p:nvPr>
            <p:ph idx="1"/>
          </p:nvPr>
        </p:nvSpPr>
        <p:spPr>
          <a:xfrm>
            <a:off x="457200" y="914400"/>
            <a:ext cx="8229600" cy="5638800"/>
          </a:xfrm>
        </p:spPr>
        <p:txBody>
          <a:bodyPr>
            <a:normAutofit/>
          </a:bodyPr>
          <a:lstStyle/>
          <a:p>
            <a:pPr eaLnBrk="1" hangingPunct="1"/>
            <a:r>
              <a:rPr lang="en-US" dirty="0" smtClean="0"/>
              <a:t>2 goals:</a:t>
            </a:r>
          </a:p>
          <a:p>
            <a:pPr lvl="1" eaLnBrk="1" hangingPunct="1"/>
            <a:r>
              <a:rPr lang="en-US" dirty="0" smtClean="0"/>
              <a:t>Ensure fuel does not decompose while being held in the mixing tank</a:t>
            </a:r>
          </a:p>
          <a:p>
            <a:pPr lvl="1" eaLnBrk="1" hangingPunct="1"/>
            <a:r>
              <a:rPr lang="en-US" dirty="0" smtClean="0"/>
              <a:t>Ensure the expected composition is being created in the mixing tank</a:t>
            </a:r>
          </a:p>
          <a:p>
            <a:pPr eaLnBrk="1" hangingPunct="1"/>
            <a:r>
              <a:rPr lang="en-US" dirty="0" smtClean="0"/>
              <a:t>Use GCMS to identify any decomposition products and quantify the concentration of </a:t>
            </a:r>
            <a:r>
              <a:rPr lang="en-US" i="1" dirty="0" smtClean="0"/>
              <a:t>n</a:t>
            </a:r>
            <a:r>
              <a:rPr lang="en-US" dirty="0" smtClean="0"/>
              <a:t>-butanol in the mixing tank</a:t>
            </a:r>
          </a:p>
          <a:p>
            <a:pPr eaLnBrk="1" hangingPunct="1"/>
            <a:r>
              <a:rPr lang="en-US" i="1" dirty="0" smtClean="0"/>
              <a:t>iso</a:t>
            </a:r>
            <a:r>
              <a:rPr lang="en-US" dirty="0" smtClean="0"/>
              <a:t>-Octane is used as an internal standard for quantitative check of the concentration of </a:t>
            </a:r>
            <a:r>
              <a:rPr lang="en-US" i="1" dirty="0" smtClean="0"/>
              <a:t>n-</a:t>
            </a:r>
            <a:r>
              <a:rPr lang="en-US" dirty="0" smtClean="0"/>
              <a:t>butanol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6" descr="Gas Sample.tif"/>
          <p:cNvPicPr>
            <a:picLocks noChangeAspect="1"/>
          </p:cNvPicPr>
          <p:nvPr/>
        </p:nvPicPr>
        <p:blipFill>
          <a:blip r:embed="rId2" cstate="print"/>
          <a:srcRect/>
          <a:stretch>
            <a:fillRect/>
          </a:stretch>
        </p:blipFill>
        <p:spPr bwMode="auto">
          <a:xfrm>
            <a:off x="457200" y="3657600"/>
            <a:ext cx="3657600" cy="2754313"/>
          </a:xfrm>
          <a:prstGeom prst="rect">
            <a:avLst/>
          </a:prstGeom>
          <a:noFill/>
          <a:ln w="9525">
            <a:noFill/>
            <a:miter lim="800000"/>
            <a:headEnd/>
            <a:tailEnd/>
          </a:ln>
        </p:spPr>
      </p:pic>
      <p:pic>
        <p:nvPicPr>
          <p:cNvPr id="46082" name="Picture 4" descr="Liquid Sample.png"/>
          <p:cNvPicPr>
            <a:picLocks noChangeAspect="1"/>
          </p:cNvPicPr>
          <p:nvPr/>
        </p:nvPicPr>
        <p:blipFill>
          <a:blip r:embed="rId3" cstate="print"/>
          <a:srcRect/>
          <a:stretch>
            <a:fillRect/>
          </a:stretch>
        </p:blipFill>
        <p:spPr bwMode="auto">
          <a:xfrm>
            <a:off x="457200" y="914400"/>
            <a:ext cx="3657600" cy="2749550"/>
          </a:xfrm>
          <a:prstGeom prst="rect">
            <a:avLst/>
          </a:prstGeom>
          <a:noFill/>
          <a:ln w="9525">
            <a:noFill/>
            <a:miter lim="800000"/>
            <a:headEnd/>
            <a:tailEnd/>
          </a:ln>
        </p:spPr>
      </p:pic>
      <p:sp>
        <p:nvSpPr>
          <p:cNvPr id="46083" name="Title 3"/>
          <p:cNvSpPr>
            <a:spLocks noGrp="1"/>
          </p:cNvSpPr>
          <p:nvPr>
            <p:ph type="title"/>
          </p:nvPr>
        </p:nvSpPr>
        <p:spPr/>
        <p:txBody>
          <a:bodyPr/>
          <a:lstStyle/>
          <a:p>
            <a:pPr eaLnBrk="1" hangingPunct="1"/>
            <a:r>
              <a:rPr lang="en-US" dirty="0" smtClean="0"/>
              <a:t>Mixture Composition Check (2)</a:t>
            </a:r>
          </a:p>
        </p:txBody>
      </p:sp>
      <p:sp>
        <p:nvSpPr>
          <p:cNvPr id="46084" name="Content Placeholder 5"/>
          <p:cNvSpPr>
            <a:spLocks noGrp="1"/>
          </p:cNvSpPr>
          <p:nvPr>
            <p:ph sz="half" idx="2"/>
          </p:nvPr>
        </p:nvSpPr>
        <p:spPr>
          <a:xfrm>
            <a:off x="4191000" y="990600"/>
            <a:ext cx="4495800" cy="5181600"/>
          </a:xfrm>
        </p:spPr>
        <p:txBody>
          <a:bodyPr>
            <a:normAutofit fontScale="92500" lnSpcReduction="10000"/>
          </a:bodyPr>
          <a:lstStyle/>
          <a:p>
            <a:pPr eaLnBrk="1" hangingPunct="1"/>
            <a:r>
              <a:rPr lang="en-US" dirty="0" smtClean="0"/>
              <a:t>Liquid standard is created with known concentrations of </a:t>
            </a:r>
            <a:r>
              <a:rPr lang="en-US" i="1" dirty="0" smtClean="0"/>
              <a:t>n</a:t>
            </a:r>
            <a:r>
              <a:rPr lang="en-US" dirty="0" smtClean="0"/>
              <a:t>-butanol and </a:t>
            </a:r>
            <a:r>
              <a:rPr lang="en-US" i="1" dirty="0" smtClean="0"/>
              <a:t>iso</a:t>
            </a:r>
            <a:r>
              <a:rPr lang="en-US" dirty="0" smtClean="0"/>
              <a:t>-octane</a:t>
            </a:r>
          </a:p>
          <a:p>
            <a:pPr eaLnBrk="1" hangingPunct="1"/>
            <a:r>
              <a:rPr lang="en-US" dirty="0" smtClean="0"/>
              <a:t>Small peaks are impurities from </a:t>
            </a:r>
            <a:r>
              <a:rPr lang="en-US" i="1" dirty="0" smtClean="0"/>
              <a:t>n</a:t>
            </a:r>
            <a:r>
              <a:rPr lang="en-US" dirty="0" smtClean="0"/>
              <a:t>-butanol and </a:t>
            </a:r>
            <a:r>
              <a:rPr lang="en-US" i="1" dirty="0" smtClean="0"/>
              <a:t>iso-</a:t>
            </a:r>
            <a:r>
              <a:rPr lang="en-US" dirty="0" smtClean="0"/>
              <a:t>octane</a:t>
            </a:r>
          </a:p>
          <a:p>
            <a:pPr eaLnBrk="1" hangingPunct="1"/>
            <a:r>
              <a:rPr lang="en-US" dirty="0" smtClean="0"/>
              <a:t>There are no extra peaks in the chromatogram of the sample withdrawn from the mixing tank</a:t>
            </a:r>
          </a:p>
          <a:p>
            <a:pPr eaLnBrk="1" hangingPunct="1"/>
            <a:r>
              <a:rPr lang="en-US" dirty="0" smtClean="0"/>
              <a:t>No decomposition!</a:t>
            </a:r>
          </a:p>
          <a:p>
            <a:pPr marL="342900" lvl="1" indent="-342900" eaLnBrk="1" hangingPunct="1">
              <a:buFont typeface="Arial" charset="0"/>
              <a:buChar char="•"/>
            </a:pPr>
            <a:r>
              <a:rPr lang="en-US" sz="2800" dirty="0" smtClean="0"/>
              <a:t>Concentration of </a:t>
            </a:r>
            <a:r>
              <a:rPr lang="en-US" sz="2800" i="1" dirty="0" smtClean="0"/>
              <a:t>n</a:t>
            </a:r>
            <a:r>
              <a:rPr lang="en-US" sz="2800" dirty="0" smtClean="0"/>
              <a:t>-butanol within 4% of expected value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CONN-CD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5553</TotalTime>
  <Words>1331</Words>
  <Application>Microsoft Office PowerPoint</Application>
  <PresentationFormat>On-screen Show (4:3)</PresentationFormat>
  <Paragraphs>102</Paragraphs>
  <Slides>20</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6" baseType="lpstr">
      <vt:lpstr>Arial</vt:lpstr>
      <vt:lpstr>Times New Roman</vt:lpstr>
      <vt:lpstr>Calibri</vt:lpstr>
      <vt:lpstr>UCONN-CDL</vt:lpstr>
      <vt:lpstr>KaleidaGraph Plot</vt:lpstr>
      <vt:lpstr>KGPlot</vt:lpstr>
      <vt:lpstr>Autoignition of Butanol Isomers at Elevated Pressure and Low to Intermediate Temperature Using a  Rapid Compression Machine</vt:lpstr>
      <vt:lpstr>Introduction</vt:lpstr>
      <vt:lpstr>Previous Work</vt:lpstr>
      <vt:lpstr>Objectives</vt:lpstr>
      <vt:lpstr>Rapid Compression Machine (1)</vt:lpstr>
      <vt:lpstr>Rapid Compression Machine (2)</vt:lpstr>
      <vt:lpstr>Rapid Compression Machine (3)</vt:lpstr>
      <vt:lpstr>Check Mixture Composition (1)</vt:lpstr>
      <vt:lpstr>Mixture Composition Check (2)</vt:lpstr>
      <vt:lpstr>Definition of Ignition Delay</vt:lpstr>
      <vt:lpstr>Experimental Results (1)</vt:lpstr>
      <vt:lpstr>Experimental Results (2)</vt:lpstr>
      <vt:lpstr>Experimental Comparisons</vt:lpstr>
      <vt:lpstr>Experimental Results of Isomers (1)</vt:lpstr>
      <vt:lpstr>Experimental Results of Isomers (2)</vt:lpstr>
      <vt:lpstr>Types of Simulations</vt:lpstr>
      <vt:lpstr>Variable Volume Simulations</vt:lpstr>
      <vt:lpstr>Simulations of Isomer Autoignition</vt:lpstr>
      <vt:lpstr>Summary</vt:lpstr>
      <vt:lpstr>Acknowledgements</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Autoignition of n-Butanol  at Elevated Pressure in a  Rapid Compression Machine</dc:title>
  <dc:creator>Bryan Weber</dc:creator>
  <cp:lastModifiedBy>Bryan Weber</cp:lastModifiedBy>
  <cp:revision>483</cp:revision>
  <dcterms:created xsi:type="dcterms:W3CDTF">2010-04-13T21:40:01Z</dcterms:created>
  <dcterms:modified xsi:type="dcterms:W3CDTF">2011-01-05T04:26:14Z</dcterms:modified>
  <cp:contentType>_Docs_</cp:contentType>
</cp:coreProperties>
</file>