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D7105-8903-477D-86DC-4D5890B8AE20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7AE1-6FE0-4BC5-80D2-A2721E1B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7AE1-6FE0-4BC5-80D2-A2721E1BCB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9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49F1-8B08-4DC6-BE92-138F5E91EE48}" type="datetimeFigureOut">
              <a:rPr lang="en-US" smtClean="0"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D1D5-27C2-4558-B8EC-4D761819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2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Steam Tables Tutorial</a:t>
            </a:r>
            <a:br>
              <a:rPr lang="en-US" dirty="0" smtClean="0"/>
            </a:br>
            <a:r>
              <a:rPr lang="en-US" sz="3100" dirty="0" smtClean="0"/>
              <a:t>(Illustration of Steam Tables Process Overview)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848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Fundamentals of Engineering Thermodynamics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Edition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Moran, Shapiro, </a:t>
            </a:r>
            <a:r>
              <a:rPr lang="en-US" dirty="0" err="1" smtClean="0">
                <a:solidFill>
                  <a:schemeClr val="tx1"/>
                </a:solidFill>
              </a:rPr>
              <a:t>Boettner</a:t>
            </a:r>
            <a:r>
              <a:rPr lang="en-US" dirty="0">
                <a:solidFill>
                  <a:schemeClr val="tx1"/>
                </a:solidFill>
              </a:rPr>
              <a:t>, and Bailey,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2014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5128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and </a:t>
            </a:r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4.625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371600"/>
            <a:ext cx="5743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A-2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0.0010291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 and </a:t>
            </a:r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3.407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209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7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Superheated vapor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properties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96814" y="2286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7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81698" y="59552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anose="02040602050305030304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4.625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39515" y="403860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Superheated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1752601" y="4888468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34398" y="3931091"/>
            <a:ext cx="1905000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8400" y="37464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680" y="558593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/kg)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19400" y="5040868"/>
            <a:ext cx="3511137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95374" y="483304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80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859087" y="5040868"/>
            <a:ext cx="45719" cy="1664732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182196" y="5040868"/>
            <a:ext cx="45719" cy="1362486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43400" y="6412468"/>
            <a:ext cx="1233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g7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3.407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819400" y="5955268"/>
            <a:ext cx="36102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5525903" y="4812268"/>
            <a:ext cx="45719" cy="1143001"/>
          </a:xfrm>
          <a:custGeom>
            <a:avLst/>
            <a:gdLst>
              <a:gd name="connsiteX0" fmla="*/ 0 w 0"/>
              <a:gd name="connsiteY0" fmla="*/ 0 h 1302327"/>
              <a:gd name="connsiteX1" fmla="*/ 0 w 0"/>
              <a:gd name="connsiteY1" fmla="*/ 1302327 h 1302327"/>
              <a:gd name="connsiteX2" fmla="*/ 0 w 0"/>
              <a:gd name="connsiteY2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302327">
                <a:moveTo>
                  <a:pt x="0" y="0"/>
                </a:moveTo>
                <a:lnTo>
                  <a:pt x="0" y="1302327"/>
                </a:lnTo>
                <a:lnTo>
                  <a:pt x="0" y="1302327"/>
                </a:lnTo>
              </a:path>
            </a:pathLst>
          </a:custGeom>
          <a:noFill/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410200" y="481226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38400" y="6412468"/>
            <a:ext cx="1654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f7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0.0010291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62518" y="472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0514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5" grpId="0"/>
      <p:bldP spid="41" grpId="0" animBg="1"/>
      <p:bldP spid="43" grpId="0" animBg="1"/>
      <p:bldP spid="46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5195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 bar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1200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371600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A-3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 bar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1308.6 kJ/kg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2569.8 kJ/kg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209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8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 liquid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properties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A-2 (approximate as saturated liquid)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96814" y="2286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8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1622" y="595526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1200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7517208">
            <a:off x="2681212" y="4344195"/>
            <a:ext cx="139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1752601" y="4888468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34398" y="3931091"/>
            <a:ext cx="1905000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8400" y="37464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680" y="558593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(kJ/kg)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19400" y="5040868"/>
            <a:ext cx="2425576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95374" y="483304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80</a:t>
            </a:r>
            <a:r>
              <a:rPr lang="en-US" b="1" baseline="30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859087" y="5040868"/>
            <a:ext cx="45719" cy="1664732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182196" y="5040868"/>
            <a:ext cx="45719" cy="1362486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48797" y="6031468"/>
            <a:ext cx="13484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g8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2569.8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819400" y="5955268"/>
            <a:ext cx="36102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3651269" y="4812268"/>
            <a:ext cx="45719" cy="1143001"/>
          </a:xfrm>
          <a:custGeom>
            <a:avLst/>
            <a:gdLst>
              <a:gd name="connsiteX0" fmla="*/ 0 w 0"/>
              <a:gd name="connsiteY0" fmla="*/ 0 h 1302327"/>
              <a:gd name="connsiteX1" fmla="*/ 0 w 0"/>
              <a:gd name="connsiteY1" fmla="*/ 1302327 h 1302327"/>
              <a:gd name="connsiteX2" fmla="*/ 0 w 0"/>
              <a:gd name="connsiteY2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302327">
                <a:moveTo>
                  <a:pt x="0" y="0"/>
                </a:moveTo>
                <a:lnTo>
                  <a:pt x="0" y="1302327"/>
                </a:lnTo>
                <a:lnTo>
                  <a:pt x="0" y="1302327"/>
                </a:lnTo>
              </a:path>
            </a:pathLst>
          </a:custGeom>
          <a:noFill/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35566" y="481226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76600" y="6412468"/>
            <a:ext cx="13227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f8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1308.6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62318" y="4747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82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5" grpId="0"/>
      <p:bldP spid="41" grpId="0" animBg="1"/>
      <p:bldP spid="43" grpId="0" animBg="1"/>
      <p:bldP spid="46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5145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 bar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1600 kJ/kg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371600"/>
            <a:ext cx="5301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A-3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 bar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1308.6 kJ/kg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2569.8 kJ/kg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209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9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 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liquid-vapor mixture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(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use quality calculations to compute desired properties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6814" y="2286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9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86200" y="595526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1600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95941" y="5040868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liquid-vapor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1752601" y="4888468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34398" y="3931091"/>
            <a:ext cx="1905000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8400" y="37464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680" y="558593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(kJ/kg)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19400" y="5040868"/>
            <a:ext cx="2425576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00200" y="483304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80 bar</a:t>
            </a:r>
            <a:endParaRPr lang="en-US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859087" y="5040868"/>
            <a:ext cx="45719" cy="1664732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182196" y="5040868"/>
            <a:ext cx="45719" cy="1362486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939170" y="6412468"/>
            <a:ext cx="12907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g9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2569.8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819400" y="5955268"/>
            <a:ext cx="36102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114800" y="4812268"/>
            <a:ext cx="45719" cy="1143001"/>
          </a:xfrm>
          <a:custGeom>
            <a:avLst/>
            <a:gdLst>
              <a:gd name="connsiteX0" fmla="*/ 0 w 0"/>
              <a:gd name="connsiteY0" fmla="*/ 0 h 1302327"/>
              <a:gd name="connsiteX1" fmla="*/ 0 w 0"/>
              <a:gd name="connsiteY1" fmla="*/ 1302327 h 1302327"/>
              <a:gd name="connsiteX2" fmla="*/ 0 w 0"/>
              <a:gd name="connsiteY2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302327">
                <a:moveTo>
                  <a:pt x="0" y="0"/>
                </a:moveTo>
                <a:lnTo>
                  <a:pt x="0" y="1302327"/>
                </a:lnTo>
                <a:lnTo>
                  <a:pt x="0" y="1302327"/>
                </a:lnTo>
              </a:path>
            </a:pathLst>
          </a:custGeom>
          <a:noFill/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92766" y="481226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1800" y="6412468"/>
            <a:ext cx="13227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f9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1308.6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19518" y="472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706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5" grpId="0"/>
      <p:bldP spid="41" grpId="0" animBg="1"/>
      <p:bldP spid="43" grpId="0" animBg="1"/>
      <p:bldP spid="46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5564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 bar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3102.7 kJ/kg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371600"/>
            <a:ext cx="5506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A-3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 bar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1308.6 kJ/kg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2569.8 kJ/kg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209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10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Superheated vapor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properties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10187" y="228600"/>
            <a:ext cx="440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10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81698" y="59552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3102.7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39515" y="403860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Superheated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1752601" y="4888468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34398" y="3931091"/>
            <a:ext cx="1905000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8400" y="37464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680" y="558593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(kJ/kg)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19400" y="5040868"/>
            <a:ext cx="3511137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47800" y="483304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80 bar</a:t>
            </a:r>
            <a:endParaRPr lang="en-US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859087" y="5040868"/>
            <a:ext cx="45719" cy="1664732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182196" y="5040868"/>
            <a:ext cx="45719" cy="1362486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70610" y="6412468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g10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2569.8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819400" y="5955268"/>
            <a:ext cx="36102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5525903" y="4812268"/>
            <a:ext cx="45719" cy="1143001"/>
          </a:xfrm>
          <a:custGeom>
            <a:avLst/>
            <a:gdLst>
              <a:gd name="connsiteX0" fmla="*/ 0 w 0"/>
              <a:gd name="connsiteY0" fmla="*/ 0 h 1302327"/>
              <a:gd name="connsiteX1" fmla="*/ 0 w 0"/>
              <a:gd name="connsiteY1" fmla="*/ 1302327 h 1302327"/>
              <a:gd name="connsiteX2" fmla="*/ 0 w 0"/>
              <a:gd name="connsiteY2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302327">
                <a:moveTo>
                  <a:pt x="0" y="0"/>
                </a:moveTo>
                <a:lnTo>
                  <a:pt x="0" y="1302327"/>
                </a:lnTo>
                <a:lnTo>
                  <a:pt x="0" y="1302327"/>
                </a:lnTo>
              </a:path>
            </a:pathLst>
          </a:custGeom>
          <a:noFill/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410200" y="481226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72258" y="6412468"/>
            <a:ext cx="13997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f10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1308.6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05400" y="4724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319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5" grpId="0"/>
      <p:bldP spid="41" grpId="0" animBg="1"/>
      <p:bldP spid="43" grpId="0" animBg="1"/>
      <p:bldP spid="46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4181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0.6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4478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11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 liquid-vapor mixture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calculations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saturated liquid (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saturated vapor (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desired properties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0094" y="228600"/>
            <a:ext cx="438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11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5000" y="5955268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anose="02040602050305030304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2.045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60828" y="5031938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liquid-vapor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381001" y="4888468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753198" y="3931091"/>
            <a:ext cx="1905000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66800" y="37464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558593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/kg)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447800" y="5040868"/>
            <a:ext cx="2425576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8600" y="4833049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80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1877887" y="5040868"/>
            <a:ext cx="45719" cy="1664732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00996" y="5040868"/>
            <a:ext cx="45719" cy="1362486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57970" y="6412468"/>
            <a:ext cx="13015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g11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3.407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447800" y="5955268"/>
            <a:ext cx="259080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2621281" y="5017715"/>
            <a:ext cx="45719" cy="937554"/>
          </a:xfrm>
          <a:custGeom>
            <a:avLst/>
            <a:gdLst>
              <a:gd name="connsiteX0" fmla="*/ 0 w 0"/>
              <a:gd name="connsiteY0" fmla="*/ 0 h 1302327"/>
              <a:gd name="connsiteX1" fmla="*/ 0 w 0"/>
              <a:gd name="connsiteY1" fmla="*/ 1302327 h 1302327"/>
              <a:gd name="connsiteX2" fmla="*/ 0 w 0"/>
              <a:gd name="connsiteY2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302327">
                <a:moveTo>
                  <a:pt x="0" y="0"/>
                </a:moveTo>
                <a:lnTo>
                  <a:pt x="0" y="1302327"/>
                </a:lnTo>
                <a:lnTo>
                  <a:pt x="0" y="1302327"/>
                </a:lnTo>
              </a:path>
            </a:pathLst>
          </a:custGeom>
          <a:noFill/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14600" y="481226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0600" y="6412468"/>
            <a:ext cx="17375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f11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0.0010291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09800" y="4736068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Freeform 1"/>
          <p:cNvSpPr/>
          <p:nvPr/>
        </p:nvSpPr>
        <p:spPr>
          <a:xfrm>
            <a:off x="2382982" y="3920836"/>
            <a:ext cx="318654" cy="1385455"/>
          </a:xfrm>
          <a:custGeom>
            <a:avLst/>
            <a:gdLst>
              <a:gd name="connsiteX0" fmla="*/ 0 w 318654"/>
              <a:gd name="connsiteY0" fmla="*/ 0 h 1385455"/>
              <a:gd name="connsiteX1" fmla="*/ 69273 w 318654"/>
              <a:gd name="connsiteY1" fmla="*/ 540328 h 1385455"/>
              <a:gd name="connsiteX2" fmla="*/ 318654 w 318654"/>
              <a:gd name="connsiteY2" fmla="*/ 1385455 h 1385455"/>
              <a:gd name="connsiteX3" fmla="*/ 318654 w 318654"/>
              <a:gd name="connsiteY3" fmla="*/ 1385455 h 138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654" h="1385455">
                <a:moveTo>
                  <a:pt x="0" y="0"/>
                </a:moveTo>
                <a:cubicBezTo>
                  <a:pt x="8082" y="154709"/>
                  <a:pt x="16164" y="309419"/>
                  <a:pt x="69273" y="540328"/>
                </a:cubicBezTo>
                <a:cubicBezTo>
                  <a:pt x="122382" y="771237"/>
                  <a:pt x="318654" y="1385455"/>
                  <a:pt x="318654" y="1385455"/>
                </a:cubicBezTo>
                <a:lnTo>
                  <a:pt x="318654" y="1385455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74686" y="4278868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0.6</a:t>
            </a:r>
            <a:endParaRPr lang="en-US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95231" y="4050281"/>
            <a:ext cx="3512920" cy="1195838"/>
            <a:chOff x="4895231" y="4519162"/>
            <a:chExt cx="3512920" cy="1195838"/>
          </a:xfrm>
        </p:grpSpPr>
        <p:sp>
          <p:nvSpPr>
            <p:cNvPr id="6" name="Rectangle 5"/>
            <p:cNvSpPr/>
            <p:nvPr/>
          </p:nvSpPr>
          <p:spPr>
            <a:xfrm>
              <a:off x="4895231" y="4519162"/>
              <a:ext cx="3512920" cy="11958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1166078"/>
                </p:ext>
              </p:extLst>
            </p:nvPr>
          </p:nvGraphicFramePr>
          <p:xfrm>
            <a:off x="4967353" y="4613563"/>
            <a:ext cx="3368675" cy="1042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4" imgW="1638000" imgH="507960" progId="Equation.3">
                    <p:embed/>
                  </p:oleObj>
                </mc:Choice>
                <mc:Fallback>
                  <p:oleObj name="Equation" r:id="rId4" imgW="1638000" imgH="507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67353" y="4613563"/>
                          <a:ext cx="3368675" cy="104298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3134432" y="3100094"/>
            <a:ext cx="593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A-2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0.0010291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 and </a:t>
            </a:r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g11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3.407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</a:p>
        </p:txBody>
      </p:sp>
    </p:spTree>
    <p:extLst>
      <p:ext uri="{BB962C8B-B14F-4D97-AF65-F5344CB8AC3E}">
        <p14:creationId xmlns:p14="http://schemas.microsoft.com/office/powerpoint/2010/main" val="30685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/>
      <p:bldP spid="45" grpId="0"/>
      <p:bldP spid="45" grpId="1"/>
      <p:bldP spid="41" grpId="0" animBg="1"/>
      <p:bldP spid="43" grpId="0" animBg="1"/>
      <p:bldP spid="46" grpId="0" animBg="1"/>
      <p:bldP spid="52" grpId="0" animBg="1"/>
      <p:bldP spid="61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444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 bar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0.6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4478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12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 liquid-vapor mixture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calculations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saturated liquid (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saturated vapor (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A-3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desired properties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0094" y="228600"/>
            <a:ext cx="438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12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28800" y="59552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2065.3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60828" y="5031938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</a:t>
            </a: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liquid-vapor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381001" y="4888468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753198" y="3931091"/>
            <a:ext cx="1905000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66800" y="37464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558593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(kJ/kg)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447800" y="5040868"/>
            <a:ext cx="2425576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" y="483304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80 bar</a:t>
            </a:r>
            <a:endParaRPr lang="en-US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1877887" y="5040868"/>
            <a:ext cx="45719" cy="1664732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00996" y="5040868"/>
            <a:ext cx="45719" cy="1362486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57970" y="6412468"/>
            <a:ext cx="14253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g12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2569.8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447800" y="5955268"/>
            <a:ext cx="259080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2621281" y="5017715"/>
            <a:ext cx="45719" cy="937554"/>
          </a:xfrm>
          <a:custGeom>
            <a:avLst/>
            <a:gdLst>
              <a:gd name="connsiteX0" fmla="*/ 0 w 0"/>
              <a:gd name="connsiteY0" fmla="*/ 0 h 1302327"/>
              <a:gd name="connsiteX1" fmla="*/ 0 w 0"/>
              <a:gd name="connsiteY1" fmla="*/ 1302327 h 1302327"/>
              <a:gd name="connsiteX2" fmla="*/ 0 w 0"/>
              <a:gd name="connsiteY2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302327">
                <a:moveTo>
                  <a:pt x="0" y="0"/>
                </a:moveTo>
                <a:lnTo>
                  <a:pt x="0" y="1302327"/>
                </a:lnTo>
                <a:lnTo>
                  <a:pt x="0" y="1302327"/>
                </a:lnTo>
              </a:path>
            </a:pathLst>
          </a:custGeom>
          <a:noFill/>
          <a:ln w="28575">
            <a:solidFill>
              <a:srgbClr val="7030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14600" y="481226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0600" y="6412468"/>
            <a:ext cx="13997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f12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1308.6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09800" y="4736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Freeform 1"/>
          <p:cNvSpPr/>
          <p:nvPr/>
        </p:nvSpPr>
        <p:spPr>
          <a:xfrm>
            <a:off x="2382982" y="3920836"/>
            <a:ext cx="318654" cy="1385455"/>
          </a:xfrm>
          <a:custGeom>
            <a:avLst/>
            <a:gdLst>
              <a:gd name="connsiteX0" fmla="*/ 0 w 318654"/>
              <a:gd name="connsiteY0" fmla="*/ 0 h 1385455"/>
              <a:gd name="connsiteX1" fmla="*/ 69273 w 318654"/>
              <a:gd name="connsiteY1" fmla="*/ 540328 h 1385455"/>
              <a:gd name="connsiteX2" fmla="*/ 318654 w 318654"/>
              <a:gd name="connsiteY2" fmla="*/ 1385455 h 1385455"/>
              <a:gd name="connsiteX3" fmla="*/ 318654 w 318654"/>
              <a:gd name="connsiteY3" fmla="*/ 1385455 h 138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654" h="1385455">
                <a:moveTo>
                  <a:pt x="0" y="0"/>
                </a:moveTo>
                <a:cubicBezTo>
                  <a:pt x="8082" y="154709"/>
                  <a:pt x="16164" y="309419"/>
                  <a:pt x="69273" y="540328"/>
                </a:cubicBezTo>
                <a:cubicBezTo>
                  <a:pt x="122382" y="771237"/>
                  <a:pt x="318654" y="1385455"/>
                  <a:pt x="318654" y="1385455"/>
                </a:cubicBezTo>
                <a:lnTo>
                  <a:pt x="318654" y="1385455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74686" y="4278868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0.6</a:t>
            </a:r>
            <a:endParaRPr lang="en-US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95231" y="4050281"/>
            <a:ext cx="3512920" cy="1195838"/>
            <a:chOff x="4895231" y="4519162"/>
            <a:chExt cx="3512920" cy="1195838"/>
          </a:xfrm>
        </p:grpSpPr>
        <p:sp>
          <p:nvSpPr>
            <p:cNvPr id="6" name="Rectangle 5"/>
            <p:cNvSpPr/>
            <p:nvPr/>
          </p:nvSpPr>
          <p:spPr>
            <a:xfrm>
              <a:off x="4895231" y="4519162"/>
              <a:ext cx="3512920" cy="11958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0253956"/>
                </p:ext>
              </p:extLst>
            </p:nvPr>
          </p:nvGraphicFramePr>
          <p:xfrm>
            <a:off x="4954588" y="4639244"/>
            <a:ext cx="3395662" cy="99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4" imgW="1650960" imgH="482400" progId="Equation.3">
                    <p:embed/>
                  </p:oleObj>
                </mc:Choice>
                <mc:Fallback>
                  <p:oleObj name="Equation" r:id="rId4" imgW="1650960" imgH="48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54588" y="4639244"/>
                          <a:ext cx="3395662" cy="99218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3134432" y="3100094"/>
            <a:ext cx="5506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A-3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 bar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1308.6 kJ/kg and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2569.8 kJ/kg</a:t>
            </a:r>
          </a:p>
        </p:txBody>
      </p:sp>
    </p:spTree>
    <p:extLst>
      <p:ext uri="{BB962C8B-B14F-4D97-AF65-F5344CB8AC3E}">
        <p14:creationId xmlns:p14="http://schemas.microsoft.com/office/powerpoint/2010/main" val="3078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/>
      <p:bldP spid="45" grpId="0"/>
      <p:bldP spid="45" grpId="1"/>
      <p:bldP spid="41" grpId="0" animBg="1"/>
      <p:bldP spid="43" grpId="0" animBg="1"/>
      <p:bldP spid="46" grpId="0" animBg="1"/>
      <p:bldP spid="52" grpId="0" animBg="1"/>
      <p:bldP spid="61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990600"/>
            <a:ext cx="409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30 bar,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320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97546" y="61722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2230747" y="51054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546927" y="4148023"/>
            <a:ext cx="1884219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16546" y="3963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3040" y="6107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443019" y="4308763"/>
            <a:ext cx="2036618" cy="1482437"/>
          </a:xfrm>
          <a:custGeom>
            <a:avLst/>
            <a:gdLst>
              <a:gd name="connsiteX0" fmla="*/ 0 w 2036618"/>
              <a:gd name="connsiteY0" fmla="*/ 1482437 h 1482437"/>
              <a:gd name="connsiteX1" fmla="*/ 235527 w 2036618"/>
              <a:gd name="connsiteY1" fmla="*/ 942109 h 1482437"/>
              <a:gd name="connsiteX2" fmla="*/ 1496291 w 2036618"/>
              <a:gd name="connsiteY2" fmla="*/ 942109 h 1482437"/>
              <a:gd name="connsiteX3" fmla="*/ 2036618 w 2036618"/>
              <a:gd name="connsiteY3" fmla="*/ 0 h 148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618" h="1482437">
                <a:moveTo>
                  <a:pt x="0" y="1482437"/>
                </a:moveTo>
                <a:lnTo>
                  <a:pt x="235527" y="942109"/>
                </a:lnTo>
                <a:lnTo>
                  <a:pt x="1496291" y="942109"/>
                </a:lnTo>
                <a:lnTo>
                  <a:pt x="2036618" y="0"/>
                </a:ln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1146" y="39624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30 bar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97546" y="5257800"/>
            <a:ext cx="1899103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50292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sat1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233.9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0512" y="457200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46608" y="43512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7400" y="45720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320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7547" y="4785910"/>
            <a:ext cx="2425576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664691" y="5257800"/>
            <a:ext cx="1302328" cy="0"/>
          </a:xfrm>
          <a:custGeom>
            <a:avLst/>
            <a:gdLst>
              <a:gd name="connsiteX0" fmla="*/ 0 w 1302328"/>
              <a:gd name="connsiteY0" fmla="*/ 0 h 0"/>
              <a:gd name="connsiteX1" fmla="*/ 1302328 w 13023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2328">
                <a:moveTo>
                  <a:pt x="0" y="0"/>
                </a:moveTo>
                <a:lnTo>
                  <a:pt x="1302328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800" y="1524000"/>
            <a:ext cx="4171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A-3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 bar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233.9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381071"/>
            <a:ext cx="4631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1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Superheated vapor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properties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A-4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7729" y="478800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Superheated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6814" y="3810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</p:spTree>
    <p:extLst>
      <p:ext uri="{BB962C8B-B14F-4D97-AF65-F5344CB8AC3E}">
        <p14:creationId xmlns:p14="http://schemas.microsoft.com/office/powerpoint/2010/main" val="134788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27011" y="533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145146" y="5638800"/>
            <a:ext cx="2425576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990600"/>
            <a:ext cx="409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30 bar,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320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524000"/>
            <a:ext cx="4145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A-2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320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112.7 bar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381071"/>
            <a:ext cx="4631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1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Superheated vapor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properties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A-4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6814" y="3810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21" name="Freeform 20"/>
          <p:cNvSpPr/>
          <p:nvPr/>
        </p:nvSpPr>
        <p:spPr>
          <a:xfrm>
            <a:off x="3413763" y="4239491"/>
            <a:ext cx="2019741" cy="1579418"/>
          </a:xfrm>
          <a:custGeom>
            <a:avLst/>
            <a:gdLst>
              <a:gd name="connsiteX0" fmla="*/ 0 w 2036618"/>
              <a:gd name="connsiteY0" fmla="*/ 0 h 1579418"/>
              <a:gd name="connsiteX1" fmla="*/ 110836 w 2036618"/>
              <a:gd name="connsiteY1" fmla="*/ 1108364 h 1579418"/>
              <a:gd name="connsiteX2" fmla="*/ 1413164 w 2036618"/>
              <a:gd name="connsiteY2" fmla="*/ 1108364 h 1579418"/>
              <a:gd name="connsiteX3" fmla="*/ 2036618 w 2036618"/>
              <a:gd name="connsiteY3" fmla="*/ 1579418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618" h="1579418">
                <a:moveTo>
                  <a:pt x="0" y="0"/>
                </a:moveTo>
                <a:lnTo>
                  <a:pt x="110836" y="1108364"/>
                </a:lnTo>
                <a:lnTo>
                  <a:pt x="1413164" y="1108364"/>
                </a:lnTo>
                <a:lnTo>
                  <a:pt x="2036618" y="1579418"/>
                </a:ln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45146" y="62484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>
            <a:off x="2078347" y="51816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394527" y="4224223"/>
            <a:ext cx="1884219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64146" y="4039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0640" y="6183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57310" y="385630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320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145146" y="5334000"/>
            <a:ext cx="1807854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7800" y="510540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sat1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112.7 bar</a:t>
            </a:r>
            <a:endParaRPr lang="en-US" b="1" baseline="-2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9566" y="541020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5000" y="54102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30 bar</a:t>
            </a:r>
            <a:endParaRPr lang="en-US" b="1" baseline="-2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505200" y="5334000"/>
            <a:ext cx="1302328" cy="0"/>
          </a:xfrm>
          <a:custGeom>
            <a:avLst/>
            <a:gdLst>
              <a:gd name="connsiteX0" fmla="*/ 0 w 1302328"/>
              <a:gd name="connsiteY0" fmla="*/ 0 h 0"/>
              <a:gd name="connsiteX1" fmla="*/ 1302328 w 13023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2328">
                <a:moveTo>
                  <a:pt x="0" y="0"/>
                </a:moveTo>
                <a:lnTo>
                  <a:pt x="1302328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00600" y="4724400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Superheated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2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4" grpId="0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3297547" y="5605000"/>
            <a:ext cx="2425576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990600"/>
            <a:ext cx="409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 bar,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97546" y="6172200"/>
            <a:ext cx="30329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2230747" y="51054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844202" y="4148023"/>
            <a:ext cx="1884219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16546" y="3963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3118" y="6107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740294" y="4308763"/>
            <a:ext cx="2036618" cy="1482437"/>
          </a:xfrm>
          <a:custGeom>
            <a:avLst/>
            <a:gdLst>
              <a:gd name="connsiteX0" fmla="*/ 0 w 2036618"/>
              <a:gd name="connsiteY0" fmla="*/ 1482437 h 1482437"/>
              <a:gd name="connsiteX1" fmla="*/ 235527 w 2036618"/>
              <a:gd name="connsiteY1" fmla="*/ 942109 h 1482437"/>
              <a:gd name="connsiteX2" fmla="*/ 1496291 w 2036618"/>
              <a:gd name="connsiteY2" fmla="*/ 942109 h 1482437"/>
              <a:gd name="connsiteX3" fmla="*/ 2036618 w 2036618"/>
              <a:gd name="connsiteY3" fmla="*/ 0 h 148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618" h="1482437">
                <a:moveTo>
                  <a:pt x="0" y="1482437"/>
                </a:moveTo>
                <a:lnTo>
                  <a:pt x="235527" y="942109"/>
                </a:lnTo>
                <a:lnTo>
                  <a:pt x="1496291" y="942109"/>
                </a:lnTo>
                <a:lnTo>
                  <a:pt x="2036618" y="0"/>
                </a:ln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8421" y="39624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25 bar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97546" y="5257800"/>
            <a:ext cx="1899103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50292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sat2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224.0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0441" y="539109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8209" y="539109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100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961966" y="5257800"/>
            <a:ext cx="1302328" cy="0"/>
          </a:xfrm>
          <a:custGeom>
            <a:avLst/>
            <a:gdLst>
              <a:gd name="connsiteX0" fmla="*/ 0 w 1302328"/>
              <a:gd name="connsiteY0" fmla="*/ 0 h 0"/>
              <a:gd name="connsiteX1" fmla="*/ 1302328 w 13023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2328">
                <a:moveTo>
                  <a:pt x="0" y="0"/>
                </a:moveTo>
                <a:lnTo>
                  <a:pt x="1302328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800" y="1524000"/>
            <a:ext cx="4119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A-3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 bar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224.0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38107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2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 liquid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properties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A-2 (approximate as saturated liquid)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7378572">
            <a:off x="3040903" y="4472110"/>
            <a:ext cx="1398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6814" y="3810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9918" y="5410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51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3145146" y="5105400"/>
            <a:ext cx="2425576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990600"/>
            <a:ext cx="4099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 bar,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524000"/>
            <a:ext cx="4094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A-2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1.014 bar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381071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2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 liquid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properties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A-2 (approximate as saturated liquid)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96814" y="3810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23859" y="4391891"/>
            <a:ext cx="2019741" cy="1579418"/>
          </a:xfrm>
          <a:custGeom>
            <a:avLst/>
            <a:gdLst>
              <a:gd name="connsiteX0" fmla="*/ 0 w 2036618"/>
              <a:gd name="connsiteY0" fmla="*/ 0 h 1579418"/>
              <a:gd name="connsiteX1" fmla="*/ 110836 w 2036618"/>
              <a:gd name="connsiteY1" fmla="*/ 1108364 h 1579418"/>
              <a:gd name="connsiteX2" fmla="*/ 1413164 w 2036618"/>
              <a:gd name="connsiteY2" fmla="*/ 1108364 h 1579418"/>
              <a:gd name="connsiteX3" fmla="*/ 2036618 w 2036618"/>
              <a:gd name="connsiteY3" fmla="*/ 1579418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618" h="1579418">
                <a:moveTo>
                  <a:pt x="0" y="0"/>
                </a:moveTo>
                <a:lnTo>
                  <a:pt x="110836" y="1108364"/>
                </a:lnTo>
                <a:lnTo>
                  <a:pt x="1413164" y="1108364"/>
                </a:lnTo>
                <a:lnTo>
                  <a:pt x="2036618" y="1579418"/>
                </a:ln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45146" y="6400800"/>
            <a:ext cx="302705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>
            <a:off x="2078347" y="53340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904623" y="4376623"/>
            <a:ext cx="1884219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64146" y="41919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24518" y="6336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67406" y="400870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100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145146" y="5486400"/>
            <a:ext cx="1807854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7800" y="52578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sat2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1.014 bar</a:t>
            </a:r>
            <a:endParaRPr lang="en-US" b="1" baseline="-2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5000" y="48768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25 bar</a:t>
            </a:r>
            <a:endParaRPr lang="en-US" b="1" baseline="-2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022387" y="5486400"/>
            <a:ext cx="1302328" cy="0"/>
          </a:xfrm>
          <a:custGeom>
            <a:avLst/>
            <a:gdLst>
              <a:gd name="connsiteX0" fmla="*/ 0 w 1302328"/>
              <a:gd name="connsiteY0" fmla="*/ 0 h 0"/>
              <a:gd name="connsiteX1" fmla="*/ 1302328 w 13023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2328">
                <a:moveTo>
                  <a:pt x="0" y="0"/>
                </a:moveTo>
                <a:lnTo>
                  <a:pt x="1302328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749011">
            <a:off x="2832737" y="4878553"/>
            <a:ext cx="139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62896" y="4933890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8518" y="5040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10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4" grpId="0"/>
      <p:bldP spid="44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630836" y="5257800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liquid-vapor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4176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 bar,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151.9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97546" y="61722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2230747" y="51054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546927" y="4148023"/>
            <a:ext cx="1884219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16546" y="3963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3040" y="6107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443019" y="4308763"/>
            <a:ext cx="2036618" cy="1482437"/>
          </a:xfrm>
          <a:custGeom>
            <a:avLst/>
            <a:gdLst>
              <a:gd name="connsiteX0" fmla="*/ 0 w 2036618"/>
              <a:gd name="connsiteY0" fmla="*/ 1482437 h 1482437"/>
              <a:gd name="connsiteX1" fmla="*/ 235527 w 2036618"/>
              <a:gd name="connsiteY1" fmla="*/ 942109 h 1482437"/>
              <a:gd name="connsiteX2" fmla="*/ 1496291 w 2036618"/>
              <a:gd name="connsiteY2" fmla="*/ 942109 h 1482437"/>
              <a:gd name="connsiteX3" fmla="*/ 2036618 w 2036618"/>
              <a:gd name="connsiteY3" fmla="*/ 0 h 148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618" h="1482437">
                <a:moveTo>
                  <a:pt x="0" y="1482437"/>
                </a:moveTo>
                <a:lnTo>
                  <a:pt x="235527" y="942109"/>
                </a:lnTo>
                <a:lnTo>
                  <a:pt x="1496291" y="942109"/>
                </a:lnTo>
                <a:lnTo>
                  <a:pt x="2036618" y="0"/>
                </a:ln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1146" y="39624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5 bar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297546" y="5257800"/>
            <a:ext cx="2182091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19200" y="5029200"/>
            <a:ext cx="205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sat3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151.9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3126" y="4964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5809" y="504086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151.9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664691" y="5257800"/>
            <a:ext cx="1302328" cy="0"/>
          </a:xfrm>
          <a:custGeom>
            <a:avLst/>
            <a:gdLst>
              <a:gd name="connsiteX0" fmla="*/ 0 w 1302328"/>
              <a:gd name="connsiteY0" fmla="*/ 0 h 0"/>
              <a:gd name="connsiteX1" fmla="*/ 1302328 w 13023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2328">
                <a:moveTo>
                  <a:pt x="0" y="0"/>
                </a:moveTo>
                <a:lnTo>
                  <a:pt x="1302328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800" y="1524000"/>
            <a:ext cx="3965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A-3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 bar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151.9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3810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3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 liquid-vapor mixture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another property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properties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6814" y="3810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29" name="Freeform 28"/>
          <p:cNvSpPr/>
          <p:nvPr/>
        </p:nvSpPr>
        <p:spPr>
          <a:xfrm>
            <a:off x="3657600" y="5257800"/>
            <a:ext cx="1302328" cy="0"/>
          </a:xfrm>
          <a:custGeom>
            <a:avLst/>
            <a:gdLst>
              <a:gd name="connsiteX0" fmla="*/ 0 w 1302328"/>
              <a:gd name="connsiteY0" fmla="*/ 0 h 0"/>
              <a:gd name="connsiteX1" fmla="*/ 1302328 w 13023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2328">
                <a:moveTo>
                  <a:pt x="0" y="0"/>
                </a:moveTo>
                <a:lnTo>
                  <a:pt x="1302328" y="0"/>
                </a:lnTo>
              </a:path>
            </a:pathLst>
          </a:custGeom>
          <a:noFill/>
          <a:ln w="3810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/>
      <p:bldP spid="17" grpId="0"/>
      <p:bldP spid="18" grpId="0"/>
      <p:bldP spid="23" grpId="0" animBg="1"/>
      <p:bldP spid="24" grpId="0"/>
      <p:bldP spid="2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990600"/>
            <a:ext cx="4484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15.54 bar,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524000"/>
            <a:ext cx="4094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A-2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15.54 bar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3810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4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 liquid-vapor mixture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another property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properties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6814" y="3810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21" name="Freeform 20"/>
          <p:cNvSpPr/>
          <p:nvPr/>
        </p:nvSpPr>
        <p:spPr>
          <a:xfrm>
            <a:off x="3433053" y="4391891"/>
            <a:ext cx="2019741" cy="1579418"/>
          </a:xfrm>
          <a:custGeom>
            <a:avLst/>
            <a:gdLst>
              <a:gd name="connsiteX0" fmla="*/ 0 w 2036618"/>
              <a:gd name="connsiteY0" fmla="*/ 0 h 1579418"/>
              <a:gd name="connsiteX1" fmla="*/ 110836 w 2036618"/>
              <a:gd name="connsiteY1" fmla="*/ 1108364 h 1579418"/>
              <a:gd name="connsiteX2" fmla="*/ 1413164 w 2036618"/>
              <a:gd name="connsiteY2" fmla="*/ 1108364 h 1579418"/>
              <a:gd name="connsiteX3" fmla="*/ 2036618 w 2036618"/>
              <a:gd name="connsiteY3" fmla="*/ 1579418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618" h="1579418">
                <a:moveTo>
                  <a:pt x="0" y="0"/>
                </a:moveTo>
                <a:lnTo>
                  <a:pt x="110836" y="1108364"/>
                </a:lnTo>
                <a:lnTo>
                  <a:pt x="1413164" y="1108364"/>
                </a:lnTo>
                <a:lnTo>
                  <a:pt x="2036618" y="1579418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45146" y="6400800"/>
            <a:ext cx="302705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>
            <a:off x="2078347" y="5334000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413817" y="4376623"/>
            <a:ext cx="1884219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64146" y="41919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24518" y="6336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6600" y="400870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200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0600" y="525780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sat4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15.54 bar</a:t>
            </a:r>
            <a:endParaRPr lang="en-US" b="1" baseline="-2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00200" y="526946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15.54 bar</a:t>
            </a:r>
            <a:endParaRPr lang="en-US" b="1" baseline="-25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505200" y="5486400"/>
            <a:ext cx="1302328" cy="0"/>
          </a:xfrm>
          <a:custGeom>
            <a:avLst/>
            <a:gdLst>
              <a:gd name="connsiteX0" fmla="*/ 0 w 1302328"/>
              <a:gd name="connsiteY0" fmla="*/ 0 h 0"/>
              <a:gd name="connsiteX1" fmla="*/ 1302328 w 13023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2328">
                <a:moveTo>
                  <a:pt x="0" y="0"/>
                </a:moveTo>
                <a:lnTo>
                  <a:pt x="1302328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505200" y="5486400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liquid-vapor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9712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4?</a:t>
            </a:r>
          </a:p>
        </p:txBody>
      </p:sp>
      <p:sp>
        <p:nvSpPr>
          <p:cNvPr id="23" name="Freeform 22"/>
          <p:cNvSpPr/>
          <p:nvPr/>
        </p:nvSpPr>
        <p:spPr>
          <a:xfrm>
            <a:off x="3505200" y="5486400"/>
            <a:ext cx="1302328" cy="0"/>
          </a:xfrm>
          <a:custGeom>
            <a:avLst/>
            <a:gdLst>
              <a:gd name="connsiteX0" fmla="*/ 0 w 1302328"/>
              <a:gd name="connsiteY0" fmla="*/ 0 h 0"/>
              <a:gd name="connsiteX1" fmla="*/ 1302328 w 130232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2328">
                <a:moveTo>
                  <a:pt x="0" y="0"/>
                </a:moveTo>
                <a:lnTo>
                  <a:pt x="1302328" y="0"/>
                </a:lnTo>
              </a:path>
            </a:pathLst>
          </a:custGeom>
          <a:noFill/>
          <a:ln w="38100"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45146" y="5486400"/>
            <a:ext cx="2307648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4" grpId="0"/>
      <p:bldP spid="42" grpId="0"/>
      <p:bldP spid="44" grpId="0" animBg="1"/>
      <p:bldP spid="45" grpId="0"/>
      <p:bldP spid="38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5777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and </a:t>
            </a:r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0.0010200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371600"/>
            <a:ext cx="5743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A-2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0.0010291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 and </a:t>
            </a:r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3.407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209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5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 liquid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properties from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A-2 (approximate as saturated liquid)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96814" y="2286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5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92249" y="595526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anose="02040602050305030304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0.0010200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7517208">
            <a:off x="2681212" y="4344195"/>
            <a:ext cx="139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1752601" y="4888468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34398" y="3931091"/>
            <a:ext cx="1905000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8400" y="37464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680" y="558593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/kg)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19400" y="5040868"/>
            <a:ext cx="2425576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95374" y="483304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80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859087" y="5040868"/>
            <a:ext cx="45719" cy="1664732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182196" y="5040868"/>
            <a:ext cx="45719" cy="1362486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648797" y="6031468"/>
            <a:ext cx="1233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g5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3.407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819400" y="5955268"/>
            <a:ext cx="36102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3651269" y="4812268"/>
            <a:ext cx="45719" cy="1143001"/>
          </a:xfrm>
          <a:custGeom>
            <a:avLst/>
            <a:gdLst>
              <a:gd name="connsiteX0" fmla="*/ 0 w 0"/>
              <a:gd name="connsiteY0" fmla="*/ 0 h 1302327"/>
              <a:gd name="connsiteX1" fmla="*/ 0 w 0"/>
              <a:gd name="connsiteY1" fmla="*/ 1302327 h 1302327"/>
              <a:gd name="connsiteX2" fmla="*/ 0 w 0"/>
              <a:gd name="connsiteY2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302327">
                <a:moveTo>
                  <a:pt x="0" y="0"/>
                </a:moveTo>
                <a:lnTo>
                  <a:pt x="0" y="1302327"/>
                </a:lnTo>
                <a:lnTo>
                  <a:pt x="0" y="1302327"/>
                </a:lnTo>
              </a:path>
            </a:pathLst>
          </a:custGeom>
          <a:noFill/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35566" y="481226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04172" y="6412468"/>
            <a:ext cx="1654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f5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0.0010291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62318" y="4747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343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5" grpId="0"/>
      <p:bldP spid="41" grpId="0" animBg="1"/>
      <p:bldP spid="43" grpId="0" animBg="1"/>
      <p:bldP spid="46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4820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and </a:t>
            </a:r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1.2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371600"/>
            <a:ext cx="5743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A-2 @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0.0010291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 and </a:t>
            </a:r>
            <a:r>
              <a:rPr lang="en-US" sz="2400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3.407 m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209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 Since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f6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i="1" dirty="0" smtClean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6 is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 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liquid-vapor mixture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(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use quality calculations to compute desired properties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6814" y="228600"/>
            <a:ext cx="4233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6 (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i="1" u="sng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56347" y="595526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anose="02040602050305030304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1.2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95941" y="5040868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Two-phase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liquid-vapor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1752601" y="4888468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34398" y="3931091"/>
            <a:ext cx="1905000" cy="1871777"/>
          </a:xfrm>
          <a:custGeom>
            <a:avLst/>
            <a:gdLst>
              <a:gd name="connsiteX0" fmla="*/ 0 w 1884219"/>
              <a:gd name="connsiteY0" fmla="*/ 1871777 h 1871777"/>
              <a:gd name="connsiteX1" fmla="*/ 207819 w 1884219"/>
              <a:gd name="connsiteY1" fmla="*/ 763413 h 1871777"/>
              <a:gd name="connsiteX2" fmla="*/ 457200 w 1884219"/>
              <a:gd name="connsiteY2" fmla="*/ 98395 h 1871777"/>
              <a:gd name="connsiteX3" fmla="*/ 803564 w 1884219"/>
              <a:gd name="connsiteY3" fmla="*/ 98395 h 1871777"/>
              <a:gd name="connsiteX4" fmla="*/ 1343891 w 1884219"/>
              <a:gd name="connsiteY4" fmla="*/ 998941 h 1871777"/>
              <a:gd name="connsiteX5" fmla="*/ 1884219 w 1884219"/>
              <a:gd name="connsiteY5" fmla="*/ 1857922 h 18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4219" h="1871777">
                <a:moveTo>
                  <a:pt x="0" y="1871777"/>
                </a:moveTo>
                <a:cubicBezTo>
                  <a:pt x="65809" y="1465377"/>
                  <a:pt x="131619" y="1058977"/>
                  <a:pt x="207819" y="763413"/>
                </a:cubicBezTo>
                <a:cubicBezTo>
                  <a:pt x="284019" y="467849"/>
                  <a:pt x="357909" y="209231"/>
                  <a:pt x="457200" y="98395"/>
                </a:cubicBezTo>
                <a:cubicBezTo>
                  <a:pt x="556491" y="-12441"/>
                  <a:pt x="655782" y="-51696"/>
                  <a:pt x="803564" y="98395"/>
                </a:cubicBezTo>
                <a:cubicBezTo>
                  <a:pt x="951346" y="248486"/>
                  <a:pt x="1163782" y="705687"/>
                  <a:pt x="1343891" y="998941"/>
                </a:cubicBezTo>
                <a:cubicBezTo>
                  <a:pt x="1524000" y="1292195"/>
                  <a:pt x="1704109" y="1575058"/>
                  <a:pt x="1884219" y="18579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38400" y="37464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9680" y="5585936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/kg)</a:t>
            </a:r>
            <a:endParaRPr lang="en-US" dirty="0" smtClean="0"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19400" y="5040868"/>
            <a:ext cx="2425576" cy="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95374" y="483304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80</a:t>
            </a:r>
            <a:r>
              <a:rPr lang="en-US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859087" y="5040868"/>
            <a:ext cx="45719" cy="1664732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182196" y="5040868"/>
            <a:ext cx="45719" cy="1362486"/>
          </a:xfrm>
          <a:custGeom>
            <a:avLst/>
            <a:gdLst>
              <a:gd name="connsiteX0" fmla="*/ 0 w 0"/>
              <a:gd name="connsiteY0" fmla="*/ 0 h 928255"/>
              <a:gd name="connsiteX1" fmla="*/ 0 w 0"/>
              <a:gd name="connsiteY1" fmla="*/ 928255 h 928255"/>
              <a:gd name="connsiteX2" fmla="*/ 0 w 0"/>
              <a:gd name="connsiteY2" fmla="*/ 928255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928255">
                <a:moveTo>
                  <a:pt x="0" y="0"/>
                </a:moveTo>
                <a:lnTo>
                  <a:pt x="0" y="928255"/>
                </a:lnTo>
                <a:lnTo>
                  <a:pt x="0" y="928255"/>
                </a:lnTo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939170" y="6412468"/>
            <a:ext cx="1233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g6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3.407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819400" y="5955268"/>
            <a:ext cx="36102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876800" y="4812268"/>
            <a:ext cx="45719" cy="1143001"/>
          </a:xfrm>
          <a:custGeom>
            <a:avLst/>
            <a:gdLst>
              <a:gd name="connsiteX0" fmla="*/ 0 w 0"/>
              <a:gd name="connsiteY0" fmla="*/ 0 h 1302327"/>
              <a:gd name="connsiteX1" fmla="*/ 0 w 0"/>
              <a:gd name="connsiteY1" fmla="*/ 1302327 h 1302327"/>
              <a:gd name="connsiteX2" fmla="*/ 0 w 0"/>
              <a:gd name="connsiteY2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302327">
                <a:moveTo>
                  <a:pt x="0" y="0"/>
                </a:moveTo>
                <a:lnTo>
                  <a:pt x="0" y="1302327"/>
                </a:lnTo>
                <a:lnTo>
                  <a:pt x="0" y="1302327"/>
                </a:lnTo>
              </a:path>
            </a:pathLst>
          </a:custGeom>
          <a:noFill/>
          <a:ln w="28575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54766" y="4812268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1800" y="6412468"/>
            <a:ext cx="1654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f6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0.0010291</a:t>
            </a:r>
            <a:endParaRPr lang="en-US" b="1" baseline="-25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0" y="472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779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5" grpId="0"/>
      <p:bldP spid="41" grpId="0" animBg="1"/>
      <p:bldP spid="43" grpId="0" animBg="1"/>
      <p:bldP spid="46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1099</Words>
  <Application>Microsoft Office PowerPoint</Application>
  <PresentationFormat>On-screen Show (4:3)</PresentationFormat>
  <Paragraphs>257</Paragraphs>
  <Slides>15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Steam Tables Tutorial (Illustration of Steam Tables Process Overview)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Daisie</dc:creator>
  <cp:lastModifiedBy>Daisie</cp:lastModifiedBy>
  <cp:revision>44</cp:revision>
  <dcterms:created xsi:type="dcterms:W3CDTF">2014-06-08T16:47:08Z</dcterms:created>
  <dcterms:modified xsi:type="dcterms:W3CDTF">2014-07-08T00:36:24Z</dcterms:modified>
</cp:coreProperties>
</file>