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1"/>
  </p:normalViewPr>
  <p:slideViewPr>
    <p:cSldViewPr snapToGrid="0" snapToObjects="1">
      <p:cViewPr varScale="1">
        <p:scale>
          <a:sx n="103" d="100"/>
          <a:sy n="103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9134-9E9E-314D-8ABF-35B51829F483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55FC-2825-6042-AA8E-C74FAEA8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3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9134-9E9E-314D-8ABF-35B51829F483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55FC-2825-6042-AA8E-C74FAEA8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9134-9E9E-314D-8ABF-35B51829F483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55FC-2825-6042-AA8E-C74FAEA8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0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9134-9E9E-314D-8ABF-35B51829F483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55FC-2825-6042-AA8E-C74FAEA8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9134-9E9E-314D-8ABF-35B51829F483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55FC-2825-6042-AA8E-C74FAEA8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5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9134-9E9E-314D-8ABF-35B51829F483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55FC-2825-6042-AA8E-C74FAEA8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1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9134-9E9E-314D-8ABF-35B51829F483}" type="datetimeFigureOut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55FC-2825-6042-AA8E-C74FAEA8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1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9134-9E9E-314D-8ABF-35B51829F483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55FC-2825-6042-AA8E-C74FAEA8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8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9134-9E9E-314D-8ABF-35B51829F483}" type="datetimeFigureOut">
              <a:rPr lang="en-US" smtClean="0"/>
              <a:t>9/26/18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55FC-2825-6042-AA8E-C74FAEA8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4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9134-9E9E-314D-8ABF-35B51829F483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55FC-2825-6042-AA8E-C74FAEA8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9134-9E9E-314D-8ABF-35B51829F483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55FC-2825-6042-AA8E-C74FAEA8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6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39134-9E9E-314D-8ABF-35B51829F483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155FC-2825-6042-AA8E-C74FAEA8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dsc.edu/support/user_guides/tscc-quick-start.html" TargetMode="Externa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en.wikipedia.org/wiki/Lustre_(file_system" TargetMode="External"/><Relationship Id="rId3" Type="http://schemas.openxmlformats.org/officeDocument/2006/relationships/hyperlink" Target="https://en.wikipedia.org/wiki/Network_File_Syste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dsc.edu/support/user_guides/tscc-quick-start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920777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/>
              <a:t>Introduction to TSCC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9459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26942" y="205371"/>
            <a:ext cx="10128738" cy="758952"/>
          </a:xfrm>
          <a:prstGeom prst="rect">
            <a:avLst/>
          </a:prstGeom>
        </p:spPr>
        <p:txBody>
          <a:bodyPr vert="horz" anchor="b">
            <a:normAutofit fontScale="975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/>
                </a:solidFill>
              </a:rPr>
              <a:t>Submitting an Interactive Job</a:t>
            </a:r>
          </a:p>
        </p:txBody>
      </p:sp>
      <p:sp>
        <p:nvSpPr>
          <p:cNvPr id="3" name="Rectangle 2"/>
          <p:cNvSpPr/>
          <p:nvPr/>
        </p:nvSpPr>
        <p:spPr>
          <a:xfrm>
            <a:off x="886265" y="1723849"/>
            <a:ext cx="94738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If you want to be able to interact with the command line while taking advantage of the compute power available on TSCC, you can submit an interactive job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job will be open for as long as the </a:t>
            </a:r>
            <a:r>
              <a:rPr lang="en-US" sz="2400" dirty="0" err="1">
                <a:solidFill>
                  <a:srgbClr val="000000"/>
                </a:solidFill>
              </a:rPr>
              <a:t>walltime</a:t>
            </a:r>
            <a:r>
              <a:rPr lang="en-US" sz="2400" dirty="0">
                <a:solidFill>
                  <a:srgbClr val="000000"/>
                </a:solidFill>
              </a:rPr>
              <a:t> specifies, and you will be operating on the number of nodes and processors requested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Example: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qsub</a:t>
            </a:r>
            <a:r>
              <a:rPr lang="en-US" sz="2400" dirty="0">
                <a:solidFill>
                  <a:srgbClr val="000000"/>
                </a:solidFill>
              </a:rPr>
              <a:t> –I –q hotel –l nodes=1:ppn=4 –l </a:t>
            </a:r>
            <a:r>
              <a:rPr lang="en-US" sz="2400" dirty="0" err="1">
                <a:solidFill>
                  <a:srgbClr val="000000"/>
                </a:solidFill>
              </a:rPr>
              <a:t>walltime</a:t>
            </a:r>
            <a:r>
              <a:rPr lang="en-US" sz="2400" dirty="0">
                <a:solidFill>
                  <a:srgbClr val="000000"/>
                </a:solidFill>
              </a:rPr>
              <a:t>=01:00:00</a:t>
            </a:r>
          </a:p>
        </p:txBody>
      </p:sp>
    </p:spTree>
    <p:extLst>
      <p:ext uri="{BB962C8B-B14F-4D97-AF65-F5344CB8AC3E}">
        <p14:creationId xmlns:p14="http://schemas.microsoft.com/office/powerpoint/2010/main" val="129422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24114" cy="4351338"/>
          </a:xfrm>
        </p:spPr>
        <p:txBody>
          <a:bodyPr/>
          <a:lstStyle/>
          <a:p>
            <a:r>
              <a:rPr lang="en-US" dirty="0" smtClean="0"/>
              <a:t> Triton Shared Computing Cluster (TSCC)</a:t>
            </a:r>
          </a:p>
          <a:p>
            <a:endParaRPr lang="en-US" dirty="0"/>
          </a:p>
          <a:p>
            <a:r>
              <a:rPr lang="en-US" dirty="0" smtClean="0"/>
              <a:t>Housed within the San Diego Supercomputer Center (SDSC) </a:t>
            </a:r>
          </a:p>
          <a:p>
            <a:pPr lvl="1"/>
            <a:r>
              <a:rPr lang="en-US" dirty="0" smtClean="0"/>
              <a:t>Other clusters include </a:t>
            </a:r>
            <a:r>
              <a:rPr lang="en-US" i="1" dirty="0" smtClean="0"/>
              <a:t>Comet </a:t>
            </a:r>
            <a:r>
              <a:rPr lang="en-US" dirty="0" smtClean="0"/>
              <a:t>and </a:t>
            </a:r>
            <a:r>
              <a:rPr lang="en-US" i="1" dirty="0" smtClean="0"/>
              <a:t>Gordon </a:t>
            </a:r>
          </a:p>
          <a:p>
            <a:pPr lvl="1"/>
            <a:endParaRPr lang="en-US" i="1" dirty="0"/>
          </a:p>
          <a:p>
            <a:pPr marL="285750" indent="-285750"/>
            <a:r>
              <a:rPr lang="en-US" sz="2400" dirty="0" smtClean="0"/>
              <a:t>More information about TSCC:</a:t>
            </a:r>
          </a:p>
          <a:p>
            <a:pPr marL="742950" lvl="1" indent="-285750"/>
            <a:r>
              <a:rPr lang="en-US" dirty="0">
                <a:hlinkClick r:id="rId2"/>
              </a:rPr>
              <a:t>http://www.sdsc.edu/support/user_guides/tscc-quick-start.html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967" y="1690688"/>
            <a:ext cx="3766006" cy="41739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08618" y="586467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sdsc.edu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5054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424819" y="1567157"/>
            <a:ext cx="5471662" cy="4714980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6063909" y="3904382"/>
            <a:ext cx="0" cy="324240"/>
          </a:xfrm>
          <a:prstGeom prst="line">
            <a:avLst/>
          </a:prstGeom>
          <a:ln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67751" y="4161072"/>
            <a:ext cx="118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/home</a:t>
            </a:r>
          </a:p>
        </p:txBody>
      </p:sp>
      <p:cxnSp>
        <p:nvCxnSpPr>
          <p:cNvPr id="6" name="Straight Connector 5"/>
          <p:cNvCxnSpPr>
            <a:endCxn id="8" idx="0"/>
          </p:cNvCxnSpPr>
          <p:nvPr/>
        </p:nvCxnSpPr>
        <p:spPr>
          <a:xfrm flipH="1">
            <a:off x="5016211" y="4463034"/>
            <a:ext cx="651541" cy="251946"/>
          </a:xfrm>
          <a:prstGeom prst="line">
            <a:avLst/>
          </a:prstGeom>
          <a:ln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550331" y="4444960"/>
            <a:ext cx="743140" cy="243000"/>
          </a:xfrm>
          <a:prstGeom prst="line">
            <a:avLst/>
          </a:prstGeom>
          <a:ln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49580" y="4714980"/>
            <a:ext cx="19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/home/</a:t>
            </a:r>
            <a:r>
              <a:rPr lang="en-US" dirty="0" err="1"/>
              <a:t>ecwheele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08905" y="5476192"/>
            <a:ext cx="174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/home/</a:t>
            </a:r>
            <a:r>
              <a:rPr lang="en-US" dirty="0" err="1"/>
              <a:t>olgabot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94155" y="4688049"/>
            <a:ext cx="236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/home/ucsd-train01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125496" y="3848152"/>
            <a:ext cx="2559672" cy="866828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794006" y="3871088"/>
            <a:ext cx="2202347" cy="1157475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063909" y="1567157"/>
            <a:ext cx="0" cy="217967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036888" y="4579970"/>
            <a:ext cx="13512" cy="882712"/>
          </a:xfrm>
          <a:prstGeom prst="line">
            <a:avLst/>
          </a:prstGeom>
          <a:ln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125497" y="3607164"/>
            <a:ext cx="343763" cy="189139"/>
          </a:xfrm>
          <a:prstGeom prst="line">
            <a:avLst/>
          </a:prstGeom>
          <a:ln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55747" y="3241623"/>
            <a:ext cx="244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/oasis/</a:t>
            </a:r>
            <a:r>
              <a:rPr lang="en-US" dirty="0" err="1"/>
              <a:t>tscc</a:t>
            </a:r>
            <a:r>
              <a:rPr lang="en-US" dirty="0"/>
              <a:t>/scratch/username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5523445" y="3607163"/>
            <a:ext cx="486420" cy="202650"/>
          </a:xfrm>
          <a:prstGeom prst="line">
            <a:avLst/>
          </a:prstGeom>
          <a:ln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63572" y="3267087"/>
            <a:ext cx="131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/projects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412370" y="2904645"/>
            <a:ext cx="1" cy="362443"/>
          </a:xfrm>
          <a:prstGeom prst="line">
            <a:avLst/>
          </a:prstGeom>
          <a:ln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806776" y="3636420"/>
            <a:ext cx="209434" cy="211733"/>
          </a:xfrm>
          <a:prstGeom prst="line">
            <a:avLst/>
          </a:prstGeom>
          <a:ln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15614" y="2481272"/>
            <a:ext cx="230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/projects/</a:t>
            </a:r>
            <a:r>
              <a:rPr lang="en-US" dirty="0" err="1"/>
              <a:t>ps-yeolab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24819" y="3796302"/>
            <a:ext cx="230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/projects/chi-group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58219" y="1931927"/>
            <a:ext cx="1283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Scratch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40731" y="6304595"/>
            <a:ext cx="1283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Home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65975" y="2019608"/>
            <a:ext cx="1283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Projects</a:t>
            </a:r>
          </a:p>
        </p:txBody>
      </p:sp>
      <p:sp>
        <p:nvSpPr>
          <p:cNvPr id="26" name="Oval 25"/>
          <p:cNvSpPr/>
          <p:nvPr/>
        </p:nvSpPr>
        <p:spPr>
          <a:xfrm>
            <a:off x="5996353" y="3755772"/>
            <a:ext cx="121605" cy="1351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63573" y="3282153"/>
            <a:ext cx="1067389" cy="35203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660461" y="4178374"/>
            <a:ext cx="889871" cy="35203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484669" y="3297126"/>
            <a:ext cx="2329641" cy="551026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838200" y="365125"/>
            <a:ext cx="10515600" cy="7832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is the file structure of TSCC?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8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274638"/>
            <a:ext cx="7620000" cy="65475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TSCC Structure: Branches from Root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1201" y="1109273"/>
            <a:ext cx="84172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Scratch – Faster file processing, runs on a parallel file system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Each user is given their own directory in scratch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Essentially unlimited space, but untouched files get purged after 3 months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hlinkClick r:id="rId2"/>
              </a:rPr>
              <a:t>https://en.wikipedia.org/wiki/Lustre_(file_system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</a:p>
          <a:p>
            <a:pPr marL="742950" lvl="1" indent="-285750">
              <a:buFont typeface="Arial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Home – Permanent storage for each user, </a:t>
            </a:r>
            <a:r>
              <a:rPr lang="en-US" sz="2000" dirty="0" smtClean="0">
                <a:solidFill>
                  <a:srgbClr val="000000"/>
                </a:solidFill>
              </a:rPr>
              <a:t>relatively small </a:t>
            </a:r>
            <a:r>
              <a:rPr lang="en-US" sz="2000" dirty="0">
                <a:solidFill>
                  <a:srgbClr val="000000"/>
                </a:solidFill>
              </a:rPr>
              <a:t>space, runs on network file system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Each user has their own home folder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Very minimal space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hlinkClick r:id="rId3"/>
              </a:rPr>
              <a:t>https://en.wikipedia.org/wiki/Network_File_System</a:t>
            </a:r>
            <a:endParaRPr lang="en-US" sz="2000" dirty="0">
              <a:solidFill>
                <a:srgbClr val="000000"/>
              </a:solidFill>
            </a:endParaRPr>
          </a:p>
          <a:p>
            <a:pPr marL="742950" lvl="1" indent="-285750">
              <a:buFont typeface="Arial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Projects – Labs purchase storage space for permanent files that are shared among members of the lab 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Each lab has their own projects folder this is space for more permanent storage (e.g. </a:t>
            </a:r>
            <a:r>
              <a:rPr lang="en-US" sz="2000" dirty="0" err="1">
                <a:solidFill>
                  <a:srgbClr val="000000"/>
                </a:solidFill>
              </a:rPr>
              <a:t>ps-yeolab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172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a Job to TSCC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 smtClean="0">
                <a:solidFill>
                  <a:srgbClr val="000000"/>
                </a:solidFill>
              </a:rPr>
              <a:t>For tasks that require large amounts of processing power, you can submit a job to the TSCC computing cluster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pPr marL="285750" indent="-285750"/>
            <a:r>
              <a:rPr lang="en-US" dirty="0" smtClean="0">
                <a:solidFill>
                  <a:srgbClr val="000000"/>
                </a:solidFill>
              </a:rPr>
              <a:t>Submitting a job allows the user to request the specific number of  compute nodes and processors per node needed for you job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pPr marL="285750" indent="-285750"/>
            <a:r>
              <a:rPr lang="en-US" dirty="0" smtClean="0">
                <a:solidFill>
                  <a:srgbClr val="000000"/>
                </a:solidFill>
              </a:rPr>
              <a:t>The submitted job goes into the designated queue and will be run when the requested number of processors becomes available</a:t>
            </a:r>
          </a:p>
        </p:txBody>
      </p:sp>
    </p:spTree>
    <p:extLst>
      <p:ext uri="{BB962C8B-B14F-4D97-AF65-F5344CB8AC3E}">
        <p14:creationId xmlns:p14="http://schemas.microsoft.com/office/powerpoint/2010/main" val="138603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TSCC Job Queues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TORQUE Resource Manager manages job queues </a:t>
            </a:r>
          </a:p>
          <a:p>
            <a:r>
              <a:rPr lang="en-US" dirty="0" smtClean="0"/>
              <a:t>Queues include:</a:t>
            </a:r>
          </a:p>
          <a:p>
            <a:endParaRPr lang="en-US" dirty="0" smtClean="0"/>
          </a:p>
          <a:p>
            <a:pPr lvl="1"/>
            <a:r>
              <a:rPr lang="en-US" sz="2000" u="sng" dirty="0" smtClean="0"/>
              <a:t>hotel</a:t>
            </a:r>
            <a:r>
              <a:rPr lang="en-US" sz="2000" dirty="0" smtClean="0"/>
              <a:t>: supports all non-contributors to TSCC; this is the only node we are eligible to use</a:t>
            </a:r>
          </a:p>
          <a:p>
            <a:pPr lvl="1"/>
            <a:endParaRPr lang="en-US" sz="2000" u="sng" dirty="0" smtClean="0"/>
          </a:p>
          <a:p>
            <a:pPr lvl="1"/>
            <a:r>
              <a:rPr lang="en-US" sz="2000" u="sng" dirty="0"/>
              <a:t>h</a:t>
            </a:r>
            <a:r>
              <a:rPr lang="en-US" sz="2000" u="sng" dirty="0" smtClean="0"/>
              <a:t>ome</a:t>
            </a:r>
            <a:r>
              <a:rPr lang="en-US" sz="2000" dirty="0" smtClean="0"/>
              <a:t>: clusters reserved for members of particular group; purchased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u="sng" dirty="0"/>
              <a:t>c</a:t>
            </a:r>
            <a:r>
              <a:rPr lang="en-US" sz="2000" u="sng" dirty="0" smtClean="0"/>
              <a:t>ondo</a:t>
            </a:r>
            <a:r>
              <a:rPr lang="en-US" sz="2000" dirty="0" smtClean="0"/>
              <a:t>: will allow contributors to run on nodes greater than those that have already been purchased; 8-hour time limit </a:t>
            </a:r>
          </a:p>
          <a:p>
            <a:pPr marL="457200" lvl="1" indent="0">
              <a:buNone/>
            </a:pPr>
            <a:r>
              <a:rPr lang="en-US" sz="2000" dirty="0" smtClean="0"/>
              <a:t>  </a:t>
            </a:r>
          </a:p>
          <a:p>
            <a:pPr lvl="1"/>
            <a:r>
              <a:rPr lang="en-US" sz="2000" u="sng" dirty="0"/>
              <a:t>g</a:t>
            </a:r>
            <a:r>
              <a:rPr lang="en-US" sz="2000" u="sng" dirty="0" smtClean="0"/>
              <a:t>lean</a:t>
            </a:r>
            <a:r>
              <a:rPr lang="en-US" sz="2000" dirty="0" smtClean="0"/>
              <a:t>: allows to run jobs, free-of-charge, on available idle nodes within condo; jobs will be terminated if idle nodes are requested </a:t>
            </a:r>
          </a:p>
          <a:p>
            <a:pPr lvl="1"/>
            <a:endParaRPr lang="en-US" dirty="0"/>
          </a:p>
          <a:p>
            <a:r>
              <a:rPr lang="en-US" dirty="0" smtClean="0"/>
              <a:t> One or more job may be submitted simultaneously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060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301" y="411022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Submitting Jobs to TSCC using shell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01" y="1736585"/>
            <a:ext cx="6261295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Designed to be run on a Unix shell, command-line interpreter</a:t>
            </a:r>
          </a:p>
          <a:p>
            <a:endParaRPr lang="en-US" sz="2400" dirty="0" smtClean="0"/>
          </a:p>
          <a:p>
            <a:r>
              <a:rPr lang="en-US" sz="2400" dirty="0" smtClean="0"/>
              <a:t>First line describes language to be used:</a:t>
            </a:r>
          </a:p>
          <a:p>
            <a:pPr lvl="1"/>
            <a:r>
              <a:rPr lang="en-US" sz="2000" dirty="0" smtClean="0"/>
              <a:t>We will submit jobs using bash scripting:</a:t>
            </a:r>
          </a:p>
          <a:p>
            <a:pPr lvl="2"/>
            <a:r>
              <a:rPr lang="en-US" sz="1800" dirty="0" smtClean="0"/>
              <a:t>#!/bin/bash</a:t>
            </a:r>
            <a:r>
              <a:rPr lang="en-US" sz="1600" dirty="0" smtClean="0"/>
              <a:t> </a:t>
            </a:r>
          </a:p>
          <a:p>
            <a:endParaRPr lang="en-US" dirty="0" smtClean="0"/>
          </a:p>
          <a:p>
            <a:r>
              <a:rPr lang="en-US" sz="2400" dirty="0" smtClean="0"/>
              <a:t>PBS flags (#PBS) will be used to describe parameters of your job submission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518" y="1736585"/>
            <a:ext cx="3953193" cy="338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Submitting Jobs to TSCC using shell scripts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18995" y="1978770"/>
            <a:ext cx="8572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Example of a submission script: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1977" y="2727501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#!/bin/bash</a:t>
            </a:r>
          </a:p>
          <a:p>
            <a:r>
              <a:rPr lang="en-US" dirty="0"/>
              <a:t>#PBS -N </a:t>
            </a:r>
            <a:r>
              <a:rPr lang="en-US" dirty="0" err="1"/>
              <a:t>star_genomegenerate</a:t>
            </a:r>
            <a:endParaRPr lang="en-US" dirty="0"/>
          </a:p>
          <a:p>
            <a:r>
              <a:rPr lang="en-US" dirty="0"/>
              <a:t>#PBS -o </a:t>
            </a:r>
            <a:r>
              <a:rPr lang="en-US" dirty="0" err="1"/>
              <a:t>star_genomegenerate.sh.out</a:t>
            </a:r>
            <a:endParaRPr lang="en-US" dirty="0"/>
          </a:p>
          <a:p>
            <a:r>
              <a:rPr lang="en-US" dirty="0"/>
              <a:t>#PBS -e </a:t>
            </a:r>
            <a:r>
              <a:rPr lang="en-US" dirty="0" err="1"/>
              <a:t>star_genomegenerate.sh.err</a:t>
            </a:r>
            <a:endParaRPr lang="en-US" dirty="0"/>
          </a:p>
          <a:p>
            <a:r>
              <a:rPr lang="en-US" dirty="0"/>
              <a:t>#PBS -l </a:t>
            </a:r>
            <a:r>
              <a:rPr lang="en-US" dirty="0" err="1"/>
              <a:t>walltime</a:t>
            </a:r>
            <a:r>
              <a:rPr lang="en-US" dirty="0"/>
              <a:t>=8:00:00</a:t>
            </a:r>
          </a:p>
          <a:p>
            <a:r>
              <a:rPr lang="en-US" dirty="0"/>
              <a:t>#PBS -l nodes=1:ppn=8</a:t>
            </a:r>
          </a:p>
          <a:p>
            <a:r>
              <a:rPr lang="en-US" dirty="0"/>
              <a:t>#PBS -q hotel</a:t>
            </a:r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55077" y="5239828"/>
            <a:ext cx="6052198" cy="59277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More information about submission parameters:</a:t>
            </a:r>
          </a:p>
          <a:p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211973" y="5632550"/>
            <a:ext cx="8930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sz="2000" dirty="0">
                <a:hlinkClick r:id="rId2"/>
              </a:rPr>
              <a:t>http://www.sdsc.edu/support/user_guides/tscc-quick-start.html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896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12874" y="403992"/>
            <a:ext cx="10142805" cy="758952"/>
          </a:xfrm>
          <a:prstGeom prst="rect">
            <a:avLst/>
          </a:prstGeom>
        </p:spPr>
        <p:txBody>
          <a:bodyPr vert="horz" anchor="b">
            <a:normAutofit fontScale="975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Checking the status of a submitted job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8640" y="1560414"/>
            <a:ext cx="981151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qstat</a:t>
            </a:r>
            <a:r>
              <a:rPr lang="en-US" sz="2400" dirty="0">
                <a:solidFill>
                  <a:srgbClr val="000000"/>
                </a:solidFill>
              </a:rPr>
              <a:t> – u &lt;username&gt;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Example: </a:t>
            </a:r>
            <a:r>
              <a:rPr lang="en-US" sz="2400" dirty="0" err="1">
                <a:solidFill>
                  <a:srgbClr val="000000"/>
                </a:solidFill>
              </a:rPr>
              <a:t>qstat</a:t>
            </a:r>
            <a:r>
              <a:rPr lang="en-US" sz="2400" dirty="0">
                <a:solidFill>
                  <a:srgbClr val="000000"/>
                </a:solidFill>
              </a:rPr>
              <a:t> –u </a:t>
            </a:r>
            <a:r>
              <a:rPr lang="en-US" sz="2400" dirty="0" err="1">
                <a:solidFill>
                  <a:srgbClr val="000000"/>
                </a:solidFill>
              </a:rPr>
              <a:t>ecwheele</a:t>
            </a:r>
            <a:endParaRPr lang="en-US" sz="2400" dirty="0">
              <a:solidFill>
                <a:srgbClr val="000000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Q – job is in the queue to be run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R – Job is running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C – Job is complete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To delete a job: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qdel</a:t>
            </a:r>
            <a:r>
              <a:rPr lang="en-US" sz="2400" dirty="0">
                <a:solidFill>
                  <a:srgbClr val="000000"/>
                </a:solidFill>
              </a:rPr>
              <a:t> &lt;</a:t>
            </a:r>
            <a:r>
              <a:rPr lang="en-US" sz="2400" dirty="0" err="1">
                <a:solidFill>
                  <a:srgbClr val="000000"/>
                </a:solidFill>
              </a:rPr>
              <a:t>jobid</a:t>
            </a:r>
            <a:r>
              <a:rPr lang="en-US" sz="2400" dirty="0">
                <a:solidFill>
                  <a:srgbClr val="000000"/>
                </a:solidFill>
              </a:rPr>
              <a:t>#&gt;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You can find the </a:t>
            </a:r>
            <a:r>
              <a:rPr lang="en-US" sz="2400" dirty="0" err="1">
                <a:solidFill>
                  <a:srgbClr val="000000"/>
                </a:solidFill>
              </a:rPr>
              <a:t>jobid</a:t>
            </a:r>
            <a:r>
              <a:rPr lang="en-US" sz="2400" dirty="0">
                <a:solidFill>
                  <a:srgbClr val="000000"/>
                </a:solidFill>
              </a:rPr>
              <a:t># from </a:t>
            </a:r>
            <a:r>
              <a:rPr lang="en-US" sz="2400" dirty="0" err="1">
                <a:solidFill>
                  <a:srgbClr val="000000"/>
                </a:solidFill>
              </a:rPr>
              <a:t>qstat</a:t>
            </a:r>
            <a:endParaRPr lang="en-US" sz="2400" dirty="0">
              <a:solidFill>
                <a:srgbClr val="000000"/>
              </a:solidFill>
            </a:endParaRPr>
          </a:p>
          <a:p>
            <a:pPr marL="742950" lvl="1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Note – After your job has completed, the “C” will only be there for a few minutes. If the job has disappeared completely then it has finished running and you can find information about how it ran in your output files.</a:t>
            </a:r>
          </a:p>
        </p:txBody>
      </p:sp>
    </p:spTree>
    <p:extLst>
      <p:ext uri="{BB962C8B-B14F-4D97-AF65-F5344CB8AC3E}">
        <p14:creationId xmlns:p14="http://schemas.microsoft.com/office/powerpoint/2010/main" val="114492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619</Words>
  <Application>Microsoft Macintosh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PowerPoint Presentation</vt:lpstr>
      <vt:lpstr>TSCC</vt:lpstr>
      <vt:lpstr>PowerPoint Presentation</vt:lpstr>
      <vt:lpstr>PowerPoint Presentation</vt:lpstr>
      <vt:lpstr>Submitting a Job to TSCC</vt:lpstr>
      <vt:lpstr>TSCC Job Queues </vt:lpstr>
      <vt:lpstr>Submitting Jobs to TSCC using shell scripts</vt:lpstr>
      <vt:lpstr>Submitting Jobs to TSCC using shell scripts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J Marina</dc:creator>
  <cp:lastModifiedBy>Ryan J Marina</cp:lastModifiedBy>
  <cp:revision>4</cp:revision>
  <dcterms:created xsi:type="dcterms:W3CDTF">2018-09-26T08:54:16Z</dcterms:created>
  <dcterms:modified xsi:type="dcterms:W3CDTF">2018-09-26T10:53:56Z</dcterms:modified>
</cp:coreProperties>
</file>