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F5D315-3418-49A9-AC8E-232E01CF642B}">
  <a:tblStyle styleId="{52F5D315-3418-49A9-AC8E-232E01CF642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8346CC6-FBA0-42BE-8906-044CE4C4AEA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italic.fntdata"/><Relationship Id="rId10" Type="http://schemas.openxmlformats.org/officeDocument/2006/relationships/slide" Target="slides/slide4.xml"/><Relationship Id="rId32" Type="http://schemas.openxmlformats.org/officeDocument/2006/relationships/font" Target="fonts/Raleway-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aleway-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fa221a6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fa221a6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fa221a65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fa221a6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fa221a65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fa221a65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fa221a65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fa221a65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fa221a65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fa221a65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f9f5956d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f9f5956d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f9f5956d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f9f5956d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f9f5956d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f9f5956d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f9f5956d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f9f5956d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f9f5956d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2f9f5956d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f9f5956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f9f5956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f9f5956d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f9f5956d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2fa06a08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2fa06a08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fa06a08a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fa06a08a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49566419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249566419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2fa06a08a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2fa06a08a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f9f5956d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f9f5956d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f9f5956d4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f9f5956d4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f9f5956d4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f9f5956d4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f9f5956d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f9f5956d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fa221a65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fa221a65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fa221a65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fa221a65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fa221a65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fa221a65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2" name="Shape 82"/>
        <p:cNvGrpSpPr/>
        <p:nvPr/>
      </p:nvGrpSpPr>
      <p:grpSpPr>
        <a:xfrm>
          <a:off x="0" y="0"/>
          <a:ext cx="0" cy="0"/>
          <a:chOff x="0" y="0"/>
          <a:chExt cx="0" cy="0"/>
        </a:xfrm>
      </p:grpSpPr>
      <p:sp>
        <p:nvSpPr>
          <p:cNvPr id="83" name="Google Shape;83;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3"/>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85" name="Google Shape;85;p13"/>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86" name="Google Shape;86;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7" name="Google Shape;87;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8" name="Google Shape;88;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9" name="Shape 89"/>
        <p:cNvGrpSpPr/>
        <p:nvPr/>
      </p:nvGrpSpPr>
      <p:grpSpPr>
        <a:xfrm>
          <a:off x="0" y="0"/>
          <a:ext cx="0" cy="0"/>
          <a:chOff x="0" y="0"/>
          <a:chExt cx="0" cy="0"/>
        </a:xfrm>
      </p:grpSpPr>
      <p:sp>
        <p:nvSpPr>
          <p:cNvPr id="90" name="Google Shape;90;p1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 name="Google Shape;91;p14"/>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1200"/>
              </a:spcBef>
              <a:spcAft>
                <a:spcPts val="0"/>
              </a:spcAft>
              <a:buClr>
                <a:schemeClr val="dk1"/>
              </a:buClr>
              <a:buSzPts val="2100"/>
              <a:buChar char="○"/>
              <a:defRPr sz="2100"/>
            </a:lvl2pPr>
            <a:lvl3pPr indent="-342900" lvl="2" marL="1371600" rtl="0" algn="l">
              <a:lnSpc>
                <a:spcPct val="90000"/>
              </a:lnSpc>
              <a:spcBef>
                <a:spcPts val="1200"/>
              </a:spcBef>
              <a:spcAft>
                <a:spcPts val="0"/>
              </a:spcAft>
              <a:buClr>
                <a:schemeClr val="dk1"/>
              </a:buClr>
              <a:buSzPts val="1800"/>
              <a:buChar char="■"/>
              <a:defRPr sz="1800"/>
            </a:lvl3pPr>
            <a:lvl4pPr indent="-323850" lvl="3" marL="1828800" rtl="0" algn="l">
              <a:lnSpc>
                <a:spcPct val="90000"/>
              </a:lnSpc>
              <a:spcBef>
                <a:spcPts val="1200"/>
              </a:spcBef>
              <a:spcAft>
                <a:spcPts val="0"/>
              </a:spcAft>
              <a:buClr>
                <a:schemeClr val="dk1"/>
              </a:buClr>
              <a:buSzPts val="1500"/>
              <a:buChar char="●"/>
              <a:defRPr sz="1500"/>
            </a:lvl4pPr>
            <a:lvl5pPr indent="-323850" lvl="4" marL="2286000" rtl="0" algn="l">
              <a:lnSpc>
                <a:spcPct val="90000"/>
              </a:lnSpc>
              <a:spcBef>
                <a:spcPts val="1200"/>
              </a:spcBef>
              <a:spcAft>
                <a:spcPts val="0"/>
              </a:spcAft>
              <a:buClr>
                <a:schemeClr val="dk1"/>
              </a:buClr>
              <a:buSzPts val="1500"/>
              <a:buChar char="○"/>
              <a:defRPr sz="1500"/>
            </a:lvl5pPr>
            <a:lvl6pPr indent="-323850" lvl="5" marL="2743200" rtl="0" algn="l">
              <a:lnSpc>
                <a:spcPct val="90000"/>
              </a:lnSpc>
              <a:spcBef>
                <a:spcPts val="1200"/>
              </a:spcBef>
              <a:spcAft>
                <a:spcPts val="0"/>
              </a:spcAft>
              <a:buClr>
                <a:schemeClr val="dk1"/>
              </a:buClr>
              <a:buSzPts val="1500"/>
              <a:buChar char="■"/>
              <a:defRPr sz="1500"/>
            </a:lvl6pPr>
            <a:lvl7pPr indent="-323850" lvl="6" marL="3200400" rtl="0" algn="l">
              <a:lnSpc>
                <a:spcPct val="90000"/>
              </a:lnSpc>
              <a:spcBef>
                <a:spcPts val="1200"/>
              </a:spcBef>
              <a:spcAft>
                <a:spcPts val="0"/>
              </a:spcAft>
              <a:buClr>
                <a:schemeClr val="dk1"/>
              </a:buClr>
              <a:buSzPts val="1500"/>
              <a:buChar char="●"/>
              <a:defRPr sz="1500"/>
            </a:lvl7pPr>
            <a:lvl8pPr indent="-323850" lvl="7" marL="3657600" rtl="0" algn="l">
              <a:lnSpc>
                <a:spcPct val="90000"/>
              </a:lnSpc>
              <a:spcBef>
                <a:spcPts val="1200"/>
              </a:spcBef>
              <a:spcAft>
                <a:spcPts val="0"/>
              </a:spcAft>
              <a:buClr>
                <a:schemeClr val="dk1"/>
              </a:buClr>
              <a:buSzPts val="1500"/>
              <a:buChar char="○"/>
              <a:defRPr sz="1500"/>
            </a:lvl8pPr>
            <a:lvl9pPr indent="-323850" lvl="8" marL="4114800" rtl="0" algn="l">
              <a:lnSpc>
                <a:spcPct val="90000"/>
              </a:lnSpc>
              <a:spcBef>
                <a:spcPts val="1200"/>
              </a:spcBef>
              <a:spcAft>
                <a:spcPts val="1200"/>
              </a:spcAft>
              <a:buClr>
                <a:schemeClr val="dk1"/>
              </a:buClr>
              <a:buSzPts val="1500"/>
              <a:buChar char="■"/>
              <a:defRPr sz="1500"/>
            </a:lvl9pPr>
          </a:lstStyle>
          <a:p/>
        </p:txBody>
      </p:sp>
      <p:sp>
        <p:nvSpPr>
          <p:cNvPr id="92" name="Google Shape;92;p14"/>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1200"/>
              </a:spcBef>
              <a:spcAft>
                <a:spcPts val="0"/>
              </a:spcAft>
              <a:buClr>
                <a:schemeClr val="dk1"/>
              </a:buClr>
              <a:buSzPts val="1100"/>
              <a:buNone/>
              <a:defRPr sz="1100"/>
            </a:lvl2pPr>
            <a:lvl3pPr indent="-228600" lvl="2" marL="1371600" rtl="0" algn="l">
              <a:lnSpc>
                <a:spcPct val="90000"/>
              </a:lnSpc>
              <a:spcBef>
                <a:spcPts val="1200"/>
              </a:spcBef>
              <a:spcAft>
                <a:spcPts val="0"/>
              </a:spcAft>
              <a:buClr>
                <a:schemeClr val="dk1"/>
              </a:buClr>
              <a:buSzPts val="900"/>
              <a:buNone/>
              <a:defRPr sz="900"/>
            </a:lvl3pPr>
            <a:lvl4pPr indent="-228600" lvl="3" marL="1828800" rtl="0" algn="l">
              <a:lnSpc>
                <a:spcPct val="90000"/>
              </a:lnSpc>
              <a:spcBef>
                <a:spcPts val="1200"/>
              </a:spcBef>
              <a:spcAft>
                <a:spcPts val="0"/>
              </a:spcAft>
              <a:buClr>
                <a:schemeClr val="dk1"/>
              </a:buClr>
              <a:buSzPts val="800"/>
              <a:buNone/>
              <a:defRPr sz="800"/>
            </a:lvl4pPr>
            <a:lvl5pPr indent="-228600" lvl="4" marL="2286000" rtl="0" algn="l">
              <a:lnSpc>
                <a:spcPct val="90000"/>
              </a:lnSpc>
              <a:spcBef>
                <a:spcPts val="1200"/>
              </a:spcBef>
              <a:spcAft>
                <a:spcPts val="0"/>
              </a:spcAft>
              <a:buClr>
                <a:schemeClr val="dk1"/>
              </a:buClr>
              <a:buSzPts val="800"/>
              <a:buNone/>
              <a:defRPr sz="800"/>
            </a:lvl5pPr>
            <a:lvl6pPr indent="-228600" lvl="5" marL="2743200" rtl="0" algn="l">
              <a:lnSpc>
                <a:spcPct val="90000"/>
              </a:lnSpc>
              <a:spcBef>
                <a:spcPts val="1200"/>
              </a:spcBef>
              <a:spcAft>
                <a:spcPts val="0"/>
              </a:spcAft>
              <a:buClr>
                <a:schemeClr val="dk1"/>
              </a:buClr>
              <a:buSzPts val="800"/>
              <a:buNone/>
              <a:defRPr sz="800"/>
            </a:lvl6pPr>
            <a:lvl7pPr indent="-228600" lvl="6" marL="3200400" rtl="0" algn="l">
              <a:lnSpc>
                <a:spcPct val="90000"/>
              </a:lnSpc>
              <a:spcBef>
                <a:spcPts val="1200"/>
              </a:spcBef>
              <a:spcAft>
                <a:spcPts val="0"/>
              </a:spcAft>
              <a:buClr>
                <a:schemeClr val="dk1"/>
              </a:buClr>
              <a:buSzPts val="800"/>
              <a:buNone/>
              <a:defRPr sz="800"/>
            </a:lvl7pPr>
            <a:lvl8pPr indent="-228600" lvl="7" marL="3657600" rtl="0" algn="l">
              <a:lnSpc>
                <a:spcPct val="90000"/>
              </a:lnSpc>
              <a:spcBef>
                <a:spcPts val="1200"/>
              </a:spcBef>
              <a:spcAft>
                <a:spcPts val="0"/>
              </a:spcAft>
              <a:buClr>
                <a:schemeClr val="dk1"/>
              </a:buClr>
              <a:buSzPts val="800"/>
              <a:buNone/>
              <a:defRPr sz="800"/>
            </a:lvl8pPr>
            <a:lvl9pPr indent="-228600" lvl="8" marL="4114800" rtl="0" algn="l">
              <a:lnSpc>
                <a:spcPct val="90000"/>
              </a:lnSpc>
              <a:spcBef>
                <a:spcPts val="1200"/>
              </a:spcBef>
              <a:spcAft>
                <a:spcPts val="1200"/>
              </a:spcAft>
              <a:buClr>
                <a:schemeClr val="dk1"/>
              </a:buClr>
              <a:buSzPts val="800"/>
              <a:buNone/>
              <a:defRPr sz="800"/>
            </a:lvl9pPr>
          </a:lstStyle>
          <a:p/>
        </p:txBody>
      </p:sp>
      <p:sp>
        <p:nvSpPr>
          <p:cNvPr id="93" name="Google Shape;93;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4" name="Google Shape;94;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5" name="Google Shape;95;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colab.research.google.com/drive/1S4hpKZexG_wr3CHhUJx3ZgXewJ5XXCU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arxiv.org/pdf/1710.08864.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ctrTitle"/>
          </p:nvPr>
        </p:nvSpPr>
        <p:spPr>
          <a:xfrm>
            <a:off x="623400" y="1517750"/>
            <a:ext cx="8520600" cy="86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44"/>
              <a:t>Hard Label Black-box Node Injection Attack on GNN</a:t>
            </a:r>
            <a:endParaRPr b="1" sz="3844"/>
          </a:p>
        </p:txBody>
      </p:sp>
      <p:sp>
        <p:nvSpPr>
          <p:cNvPr id="101" name="Google Shape;101;p15"/>
          <p:cNvSpPr txBox="1"/>
          <p:nvPr/>
        </p:nvSpPr>
        <p:spPr>
          <a:xfrm>
            <a:off x="686500" y="3645200"/>
            <a:ext cx="628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Presenters: Zihao Dong, Guofeng Zhang, Jingchen Tang, Yu Zhou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Details</a:t>
            </a:r>
            <a:r>
              <a:rPr lang="en"/>
              <a:t> of </a:t>
            </a:r>
            <a:r>
              <a:rPr lang="en"/>
              <a:t>Single Node Injection Attack</a:t>
            </a:r>
            <a:endParaRPr/>
          </a:p>
        </p:txBody>
      </p:sp>
      <p:sp>
        <p:nvSpPr>
          <p:cNvPr id="171" name="Google Shape;171;p24"/>
          <p:cNvSpPr txBox="1"/>
          <p:nvPr/>
        </p:nvSpPr>
        <p:spPr>
          <a:xfrm>
            <a:off x="361750" y="1853850"/>
            <a:ext cx="805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2" name="Google Shape;172;p24"/>
          <p:cNvSpPr txBox="1"/>
          <p:nvPr>
            <p:ph idx="1" type="body"/>
          </p:nvPr>
        </p:nvSpPr>
        <p:spPr>
          <a:xfrm>
            <a:off x="635925" y="1989500"/>
            <a:ext cx="8554500" cy="2996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900"/>
              <a:t>We use two different feature initialization methods for the injected node: </a:t>
            </a:r>
            <a:br>
              <a:rPr lang="en" sz="1900"/>
            </a:br>
            <a:r>
              <a:rPr lang="en" sz="1900"/>
              <a:t>	1.  Mean (average of all nodes) </a:t>
            </a:r>
            <a:br>
              <a:rPr lang="en" sz="1900"/>
            </a:br>
            <a:r>
              <a:rPr lang="en" sz="1900"/>
              <a:t>	2.  Random (random value in the range of all node values)</a:t>
            </a:r>
            <a:endParaRPr sz="1900"/>
          </a:p>
          <a:p>
            <a:pPr indent="0" lvl="0" marL="0" rtl="0" algn="l">
              <a:lnSpc>
                <a:spcPct val="150000"/>
              </a:lnSpc>
              <a:spcBef>
                <a:spcPts val="1200"/>
              </a:spcBef>
              <a:spcAft>
                <a:spcPts val="1200"/>
              </a:spcAft>
              <a:buNone/>
            </a:pPr>
            <a:r>
              <a:rPr lang="en" sz="1900"/>
              <a:t>We also consider two methods for connection the injected node to the graph:</a:t>
            </a:r>
            <a:br>
              <a:rPr lang="en" sz="1900"/>
            </a:br>
            <a:r>
              <a:rPr lang="en" sz="1900"/>
              <a:t>	1.  Random Node (connect to a random node)</a:t>
            </a:r>
            <a:br>
              <a:rPr lang="en" sz="1900"/>
            </a:br>
            <a:r>
              <a:rPr lang="en" sz="1900"/>
              <a:t>	2.  Mode Node (connect</a:t>
            </a:r>
            <a:r>
              <a:rPr lang="en" sz="1900"/>
              <a:t> to the node with highest rank)</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5"/>
          <p:cNvPicPr preferRelativeResize="0"/>
          <p:nvPr/>
        </p:nvPicPr>
        <p:blipFill>
          <a:blip r:embed="rId3">
            <a:alphaModFix/>
          </a:blip>
          <a:stretch>
            <a:fillRect/>
          </a:stretch>
        </p:blipFill>
        <p:spPr>
          <a:xfrm>
            <a:off x="6556399" y="502750"/>
            <a:ext cx="2587601" cy="2736146"/>
          </a:xfrm>
          <a:prstGeom prst="rect">
            <a:avLst/>
          </a:prstGeom>
          <a:noFill/>
          <a:ln>
            <a:noFill/>
          </a:ln>
        </p:spPr>
      </p:pic>
      <p:sp>
        <p:nvSpPr>
          <p:cNvPr id="178" name="Google Shape;17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NCI1</a:t>
            </a:r>
            <a:r>
              <a:rPr lang="en"/>
              <a:t> Dataset </a:t>
            </a:r>
            <a:endParaRPr/>
          </a:p>
        </p:txBody>
      </p:sp>
      <p:sp>
        <p:nvSpPr>
          <p:cNvPr id="179" name="Google Shape;179;p25"/>
          <p:cNvSpPr txBox="1"/>
          <p:nvPr>
            <p:ph idx="1" type="body"/>
          </p:nvPr>
        </p:nvSpPr>
        <p:spPr>
          <a:xfrm>
            <a:off x="1518500" y="4658650"/>
            <a:ext cx="5037900" cy="384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sz="1500">
                <a:solidFill>
                  <a:srgbClr val="38761D"/>
                </a:solidFill>
              </a:rPr>
              <a:t>R</a:t>
            </a:r>
            <a:r>
              <a:rPr lang="en" sz="1500">
                <a:solidFill>
                  <a:srgbClr val="38761D"/>
                </a:solidFill>
              </a:rPr>
              <a:t>eference paper best SR: 78%</a:t>
            </a:r>
            <a:endParaRPr/>
          </a:p>
        </p:txBody>
      </p:sp>
      <p:graphicFrame>
        <p:nvGraphicFramePr>
          <p:cNvPr id="180" name="Google Shape;180;p25"/>
          <p:cNvGraphicFramePr/>
          <p:nvPr/>
        </p:nvGraphicFramePr>
        <p:xfrm>
          <a:off x="958100" y="2062975"/>
          <a:ext cx="3000000" cy="3000000"/>
        </p:xfrm>
        <a:graphic>
          <a:graphicData uri="http://schemas.openxmlformats.org/drawingml/2006/table">
            <a:tbl>
              <a:tblPr>
                <a:noFill/>
                <a:tableStyleId>{52F5D315-3418-49A9-AC8E-232E01CF642B}</a:tableStyleId>
              </a:tblPr>
              <a:tblGrid>
                <a:gridCol w="1025350"/>
                <a:gridCol w="977075"/>
                <a:gridCol w="1014250"/>
                <a:gridCol w="860575"/>
                <a:gridCol w="1066150"/>
                <a:gridCol w="1175500"/>
              </a:tblGrid>
              <a:tr h="659250">
                <a:tc>
                  <a:txBody>
                    <a:bodyPr/>
                    <a:lstStyle/>
                    <a:p>
                      <a:pPr indent="0" lvl="0" marL="0" rtl="0" algn="ctr">
                        <a:spcBef>
                          <a:spcPts val="0"/>
                        </a:spcBef>
                        <a:spcAft>
                          <a:spcPts val="0"/>
                        </a:spcAft>
                        <a:buNone/>
                      </a:pPr>
                      <a:r>
                        <a:rPr lang="en" sz="1300"/>
                        <a:t>feature</a:t>
                      </a:r>
                      <a:endParaRPr sz="1300"/>
                    </a:p>
                    <a:p>
                      <a:pPr indent="0" lvl="0" marL="0" rtl="0" algn="ctr">
                        <a:spcBef>
                          <a:spcPts val="0"/>
                        </a:spcBef>
                        <a:spcAft>
                          <a:spcPts val="0"/>
                        </a:spcAft>
                        <a:buNone/>
                      </a:pPr>
                      <a:r>
                        <a:rPr lang="en" sz="1300"/>
                        <a:t>initialization</a:t>
                      </a:r>
                      <a:endParaRPr sz="1300"/>
                    </a:p>
                  </a:txBody>
                  <a:tcPr marT="63500" marB="63500" marR="63500" marL="63500"/>
                </a:tc>
                <a:tc>
                  <a:txBody>
                    <a:bodyPr/>
                    <a:lstStyle/>
                    <a:p>
                      <a:pPr indent="0" lvl="0" marL="0" rtl="0" algn="ctr">
                        <a:spcBef>
                          <a:spcPts val="0"/>
                        </a:spcBef>
                        <a:spcAft>
                          <a:spcPts val="0"/>
                        </a:spcAft>
                        <a:buNone/>
                      </a:pPr>
                      <a:r>
                        <a:rPr lang="en" sz="1300"/>
                        <a:t>Connection </a:t>
                      </a:r>
                      <a:r>
                        <a:rPr lang="en" sz="1300"/>
                        <a:t>method</a:t>
                      </a:r>
                      <a:endParaRPr sz="1300"/>
                    </a:p>
                  </a:txBody>
                  <a:tcPr marT="63500" marB="63500" marR="63500" marL="63500"/>
                </a:tc>
                <a:tc>
                  <a:txBody>
                    <a:bodyPr/>
                    <a:lstStyle/>
                    <a:p>
                      <a:pPr indent="0" lvl="0" marL="0" rtl="0" algn="ctr">
                        <a:spcBef>
                          <a:spcPts val="0"/>
                        </a:spcBef>
                        <a:spcAft>
                          <a:spcPts val="0"/>
                        </a:spcAft>
                        <a:buNone/>
                      </a:pPr>
                      <a:r>
                        <a:rPr lang="en" sz="1300"/>
                        <a:t>Success Rate (</a:t>
                      </a:r>
                      <a:r>
                        <a:rPr lang="en" sz="1300"/>
                        <a:t>SR)</a:t>
                      </a:r>
                      <a:endParaRPr sz="1300"/>
                    </a:p>
                  </a:txBody>
                  <a:tcPr marT="63500" marB="63500" marR="63500" marL="63500"/>
                </a:tc>
                <a:tc>
                  <a:txBody>
                    <a:bodyPr/>
                    <a:lstStyle/>
                    <a:p>
                      <a:pPr indent="0" lvl="0" marL="0" rtl="0" algn="ctr">
                        <a:spcBef>
                          <a:spcPts val="0"/>
                        </a:spcBef>
                        <a:spcAft>
                          <a:spcPts val="0"/>
                        </a:spcAft>
                        <a:buNone/>
                      </a:pPr>
                      <a:r>
                        <a:rPr lang="en" sz="1300"/>
                        <a:t>Success Count</a:t>
                      </a:r>
                      <a:endParaRPr sz="1300"/>
                    </a:p>
                  </a:txBody>
                  <a:tcPr marT="63500" marB="63500" marR="63500" marL="63500"/>
                </a:tc>
                <a:tc>
                  <a:txBody>
                    <a:bodyPr/>
                    <a:lstStyle/>
                    <a:p>
                      <a:pPr indent="0" lvl="0" marL="0" rtl="0" algn="ctr">
                        <a:spcBef>
                          <a:spcPts val="0"/>
                        </a:spcBef>
                        <a:spcAft>
                          <a:spcPts val="0"/>
                        </a:spcAft>
                        <a:buNone/>
                      </a:pPr>
                      <a:r>
                        <a:rPr lang="en" sz="1300"/>
                        <a:t>Average Perturbation (AP)</a:t>
                      </a:r>
                      <a:endParaRPr sz="1300"/>
                    </a:p>
                  </a:txBody>
                  <a:tcPr marT="63500" marB="63500" marR="63500" marL="63500"/>
                </a:tc>
                <a:tc>
                  <a:txBody>
                    <a:bodyPr/>
                    <a:lstStyle/>
                    <a:p>
                      <a:pPr indent="0" lvl="0" marL="0" rtl="0" algn="ctr">
                        <a:spcBef>
                          <a:spcPts val="0"/>
                        </a:spcBef>
                        <a:spcAft>
                          <a:spcPts val="0"/>
                        </a:spcAft>
                        <a:buNone/>
                      </a:pPr>
                      <a:r>
                        <a:rPr lang="en" sz="1300"/>
                        <a:t>Average </a:t>
                      </a:r>
                      <a:r>
                        <a:rPr lang="en" sz="1300"/>
                        <a:t>Attack Time (AT)</a:t>
                      </a:r>
                      <a:endParaRPr sz="1300"/>
                    </a:p>
                  </a:txBody>
                  <a:tcPr marT="63500" marB="63500" marR="63500" marL="63500"/>
                </a:tc>
              </a:tr>
              <a:tr h="420225">
                <a:tc>
                  <a:txBody>
                    <a:bodyPr/>
                    <a:lstStyle/>
                    <a:p>
                      <a:pPr indent="0" lvl="0" marL="0" rtl="0" algn="ctr">
                        <a:spcBef>
                          <a:spcPts val="0"/>
                        </a:spcBef>
                        <a:spcAft>
                          <a:spcPts val="0"/>
                        </a:spcAft>
                        <a:buNone/>
                      </a:pPr>
                      <a:r>
                        <a:rPr lang="en" sz="1300"/>
                        <a:t>mean</a:t>
                      </a:r>
                      <a:endParaRPr sz="1300"/>
                    </a:p>
                  </a:txBody>
                  <a:tcPr marT="63500" marB="63500" marR="63500" marL="63500"/>
                </a:tc>
                <a:tc>
                  <a:txBody>
                    <a:bodyPr/>
                    <a:lstStyle/>
                    <a:p>
                      <a:pPr indent="0" lvl="0" marL="0" rtl="0" algn="ctr">
                        <a:spcBef>
                          <a:spcPts val="0"/>
                        </a:spcBef>
                        <a:spcAft>
                          <a:spcPts val="0"/>
                        </a:spcAft>
                        <a:buNone/>
                      </a:pPr>
                      <a:r>
                        <a:rPr lang="en" sz="1300"/>
                        <a:t>M</a:t>
                      </a:r>
                      <a:r>
                        <a:rPr lang="en" sz="1300"/>
                        <a:t>ode node</a:t>
                      </a:r>
                      <a:endParaRPr sz="1300"/>
                    </a:p>
                  </a:txBody>
                  <a:tcPr marT="63500" marB="63500" marR="63500" marL="63500"/>
                </a:tc>
                <a:tc>
                  <a:txBody>
                    <a:bodyPr/>
                    <a:lstStyle/>
                    <a:p>
                      <a:pPr indent="0" lvl="0" marL="0" rtl="0" algn="l">
                        <a:spcBef>
                          <a:spcPts val="0"/>
                        </a:spcBef>
                        <a:spcAft>
                          <a:spcPts val="0"/>
                        </a:spcAft>
                        <a:buNone/>
                      </a:pPr>
                      <a:r>
                        <a:rPr lang="en" sz="1300"/>
                        <a:t>80.00%</a:t>
                      </a:r>
                      <a:endParaRPr sz="13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232</a:t>
                      </a:r>
                      <a:endParaRPr sz="13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4.3707</a:t>
                      </a:r>
                      <a:endParaRPr sz="13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56.6134</a:t>
                      </a:r>
                      <a:endParaRPr sz="1300"/>
                    </a:p>
                  </a:txBody>
                  <a:tcPr marT="63500" marB="63500" marR="63500" marL="63500">
                    <a:lnB cap="flat" cmpd="sng" w="12700">
                      <a:solidFill>
                        <a:srgbClr val="000000"/>
                      </a:solidFill>
                      <a:prstDash val="solid"/>
                      <a:round/>
                      <a:headEnd len="sm" w="sm" type="none"/>
                      <a:tailEnd len="sm" w="sm" type="none"/>
                    </a:lnB>
                  </a:tcPr>
                </a:tc>
              </a:tr>
              <a:tr h="420225">
                <a:tc>
                  <a:txBody>
                    <a:bodyPr/>
                    <a:lstStyle/>
                    <a:p>
                      <a:pPr indent="0" lvl="0" marL="0" rtl="0" algn="ctr">
                        <a:spcBef>
                          <a:spcPts val="0"/>
                        </a:spcBef>
                        <a:spcAft>
                          <a:spcPts val="0"/>
                        </a:spcAft>
                        <a:buNone/>
                      </a:pPr>
                      <a:r>
                        <a:rPr lang="en" sz="1300"/>
                        <a:t>mean</a:t>
                      </a:r>
                      <a:endParaRPr sz="1300"/>
                    </a:p>
                  </a:txBody>
                  <a:tcPr marT="63500" marB="63500" marR="63500" marL="63500"/>
                </a:tc>
                <a:tc>
                  <a:txBody>
                    <a:bodyPr/>
                    <a:lstStyle/>
                    <a:p>
                      <a:pPr indent="0" lvl="0" marL="0" rtl="0" algn="ctr">
                        <a:spcBef>
                          <a:spcPts val="0"/>
                        </a:spcBef>
                        <a:spcAft>
                          <a:spcPts val="0"/>
                        </a:spcAft>
                        <a:buNone/>
                      </a:pPr>
                      <a:r>
                        <a:rPr lang="en" sz="1300"/>
                        <a:t>R</a:t>
                      </a:r>
                      <a:r>
                        <a:rPr lang="en" sz="1300"/>
                        <a:t>andom node</a:t>
                      </a:r>
                      <a:endParaRPr sz="1300"/>
                    </a:p>
                  </a:txBody>
                  <a:tcPr marT="63500" marB="63500" marR="63500" marL="63500"/>
                </a:tc>
                <a:tc>
                  <a:txBody>
                    <a:bodyPr/>
                    <a:lstStyle/>
                    <a:p>
                      <a:pPr indent="0" lvl="0" marL="0" rtl="0" algn="l">
                        <a:spcBef>
                          <a:spcPts val="0"/>
                        </a:spcBef>
                        <a:spcAft>
                          <a:spcPts val="0"/>
                        </a:spcAft>
                        <a:buNone/>
                      </a:pPr>
                      <a:r>
                        <a:rPr lang="en" sz="1300"/>
                        <a:t>81.3559%</a:t>
                      </a:r>
                      <a:endParaRPr sz="1300"/>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240</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5.1250</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37.4665</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0225">
                <a:tc>
                  <a:txBody>
                    <a:bodyPr/>
                    <a:lstStyle/>
                    <a:p>
                      <a:pPr indent="0" lvl="0" marL="0" rtl="0" algn="ctr">
                        <a:spcBef>
                          <a:spcPts val="0"/>
                        </a:spcBef>
                        <a:spcAft>
                          <a:spcPts val="0"/>
                        </a:spcAft>
                        <a:buNone/>
                      </a:pPr>
                      <a:r>
                        <a:rPr lang="en" sz="1300"/>
                        <a:t>random</a:t>
                      </a:r>
                      <a:endParaRPr sz="1300"/>
                    </a:p>
                  </a:txBody>
                  <a:tcPr marT="63500" marB="63500" marR="63500" marL="63500"/>
                </a:tc>
                <a:tc>
                  <a:txBody>
                    <a:bodyPr/>
                    <a:lstStyle/>
                    <a:p>
                      <a:pPr indent="0" lvl="0" marL="0" rtl="0" algn="ctr">
                        <a:spcBef>
                          <a:spcPts val="0"/>
                        </a:spcBef>
                        <a:spcAft>
                          <a:spcPts val="0"/>
                        </a:spcAft>
                        <a:buNone/>
                      </a:pPr>
                      <a:r>
                        <a:rPr lang="en" sz="1300"/>
                        <a:t>Mode node</a:t>
                      </a:r>
                      <a:endParaRPr sz="1300"/>
                    </a:p>
                  </a:txBody>
                  <a:tcPr marT="63500" marB="63500" marR="63500" marL="63500"/>
                </a:tc>
                <a:tc>
                  <a:txBody>
                    <a:bodyPr/>
                    <a:lstStyle/>
                    <a:p>
                      <a:pPr indent="0" lvl="0" marL="0" rtl="0" algn="l">
                        <a:spcBef>
                          <a:spcPts val="0"/>
                        </a:spcBef>
                        <a:spcAft>
                          <a:spcPts val="0"/>
                        </a:spcAft>
                        <a:buNone/>
                      </a:pPr>
                      <a:r>
                        <a:rPr lang="en" sz="1300"/>
                        <a:t>81.7568%</a:t>
                      </a:r>
                      <a:endParaRPr sz="1300"/>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242</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5.8595</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37.7517</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0225">
                <a:tc>
                  <a:txBody>
                    <a:bodyPr/>
                    <a:lstStyle/>
                    <a:p>
                      <a:pPr indent="0" lvl="0" marL="0" rtl="0" algn="ctr">
                        <a:spcBef>
                          <a:spcPts val="0"/>
                        </a:spcBef>
                        <a:spcAft>
                          <a:spcPts val="0"/>
                        </a:spcAft>
                        <a:buNone/>
                      </a:pPr>
                      <a:r>
                        <a:rPr b="1" lang="en" sz="1300"/>
                        <a:t>random</a:t>
                      </a:r>
                      <a:endParaRPr b="1" sz="1300"/>
                    </a:p>
                  </a:txBody>
                  <a:tcPr marT="63500" marB="63500" marR="63500" marL="63500"/>
                </a:tc>
                <a:tc>
                  <a:txBody>
                    <a:bodyPr/>
                    <a:lstStyle/>
                    <a:p>
                      <a:pPr indent="0" lvl="0" marL="0" rtl="0" algn="ctr">
                        <a:spcBef>
                          <a:spcPts val="0"/>
                        </a:spcBef>
                        <a:spcAft>
                          <a:spcPts val="0"/>
                        </a:spcAft>
                        <a:buNone/>
                      </a:pPr>
                      <a:r>
                        <a:rPr b="1" lang="en" sz="1300"/>
                        <a:t>R</a:t>
                      </a:r>
                      <a:r>
                        <a:rPr b="1" lang="en" sz="1300"/>
                        <a:t>andom node</a:t>
                      </a:r>
                      <a:endParaRPr b="1" sz="1300"/>
                    </a:p>
                  </a:txBody>
                  <a:tcPr marT="63500" marB="63500" marR="63500" marL="63500"/>
                </a:tc>
                <a:tc>
                  <a:txBody>
                    <a:bodyPr/>
                    <a:lstStyle/>
                    <a:p>
                      <a:pPr indent="0" lvl="0" marL="0" rtl="0" algn="l">
                        <a:spcBef>
                          <a:spcPts val="0"/>
                        </a:spcBef>
                        <a:spcAft>
                          <a:spcPts val="0"/>
                        </a:spcAft>
                        <a:buNone/>
                      </a:pPr>
                      <a:r>
                        <a:rPr b="1" lang="en" sz="1300">
                          <a:solidFill>
                            <a:srgbClr val="FF0000"/>
                          </a:solidFill>
                        </a:rPr>
                        <a:t>83.5570%</a:t>
                      </a:r>
                      <a:endParaRPr b="1" sz="1300">
                        <a:solidFill>
                          <a:srgbClr val="FF0000"/>
                        </a:solidFill>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300"/>
                        <a:t>249</a:t>
                      </a:r>
                      <a:endParaRPr b="1"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300"/>
                        <a:t>5.6113</a:t>
                      </a:r>
                      <a:endParaRPr b="1"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300"/>
                        <a:t>39.5264</a:t>
                      </a:r>
                      <a:endParaRPr b="1"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81" name="Google Shape;181;p25"/>
          <p:cNvSpPr txBox="1"/>
          <p:nvPr/>
        </p:nvSpPr>
        <p:spPr>
          <a:xfrm>
            <a:off x="3380000" y="1386150"/>
            <a:ext cx="65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155CC"/>
                </a:solidFill>
                <a:latin typeface="Lato"/>
                <a:ea typeface="Lato"/>
                <a:cs typeface="Lato"/>
                <a:sym typeface="Lato"/>
              </a:rPr>
              <a:t>Chemical Substance Structure Graphs</a:t>
            </a:r>
            <a:endParaRPr>
              <a:solidFill>
                <a:srgbClr val="1155CC"/>
              </a:solidFill>
              <a:latin typeface="Lato"/>
              <a:ea typeface="Lato"/>
              <a:cs typeface="Lato"/>
              <a:sym typeface="Lato"/>
            </a:endParaRPr>
          </a:p>
        </p:txBody>
      </p:sp>
      <p:sp>
        <p:nvSpPr>
          <p:cNvPr id="182" name="Google Shape;182;p25"/>
          <p:cNvSpPr txBox="1"/>
          <p:nvPr/>
        </p:nvSpPr>
        <p:spPr>
          <a:xfrm>
            <a:off x="5001550" y="4774200"/>
            <a:ext cx="49629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chemeClr val="accent1"/>
                </a:solidFill>
                <a:latin typeface="Lato"/>
                <a:ea typeface="Lato"/>
                <a:cs typeface="Lato"/>
                <a:sym typeface="Lato"/>
              </a:rPr>
              <a:t>Classification Model being attacked:</a:t>
            </a:r>
            <a:r>
              <a:rPr lang="en" sz="1200">
                <a:solidFill>
                  <a:schemeClr val="accent1"/>
                </a:solidFill>
                <a:latin typeface="Lato"/>
                <a:ea typeface="Lato"/>
                <a:cs typeface="Lato"/>
                <a:sym typeface="Lato"/>
              </a:rPr>
              <a:t> GIN by (Xu et al, 2018)</a:t>
            </a:r>
            <a:endParaRPr sz="6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6"/>
          <p:cNvPicPr preferRelativeResize="0"/>
          <p:nvPr/>
        </p:nvPicPr>
        <p:blipFill>
          <a:blip r:embed="rId3">
            <a:alphaModFix/>
          </a:blip>
          <a:stretch>
            <a:fillRect/>
          </a:stretch>
        </p:blipFill>
        <p:spPr>
          <a:xfrm>
            <a:off x="6914625" y="507650"/>
            <a:ext cx="2229375" cy="2344557"/>
          </a:xfrm>
          <a:prstGeom prst="rect">
            <a:avLst/>
          </a:prstGeom>
          <a:noFill/>
          <a:ln>
            <a:noFill/>
          </a:ln>
        </p:spPr>
      </p:pic>
      <p:sp>
        <p:nvSpPr>
          <p:cNvPr id="188" name="Google Shape;188;p26"/>
          <p:cNvSpPr txBox="1"/>
          <p:nvPr>
            <p:ph type="title"/>
          </p:nvPr>
        </p:nvSpPr>
        <p:spPr>
          <a:xfrm>
            <a:off x="661625"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IMDB-BINARY Dataset</a:t>
            </a:r>
            <a:endParaRPr/>
          </a:p>
        </p:txBody>
      </p:sp>
      <p:sp>
        <p:nvSpPr>
          <p:cNvPr id="189" name="Google Shape;189;p26"/>
          <p:cNvSpPr txBox="1"/>
          <p:nvPr>
            <p:ph idx="1" type="body"/>
          </p:nvPr>
        </p:nvSpPr>
        <p:spPr>
          <a:xfrm>
            <a:off x="1240025" y="4719400"/>
            <a:ext cx="4977300" cy="40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500">
                <a:solidFill>
                  <a:srgbClr val="38761D"/>
                </a:solidFill>
              </a:rPr>
              <a:t>Reference paper best SR: 89%</a:t>
            </a:r>
            <a:endParaRPr/>
          </a:p>
        </p:txBody>
      </p:sp>
      <p:graphicFrame>
        <p:nvGraphicFramePr>
          <p:cNvPr id="190" name="Google Shape;190;p26"/>
          <p:cNvGraphicFramePr/>
          <p:nvPr/>
        </p:nvGraphicFramePr>
        <p:xfrm>
          <a:off x="849350" y="2125125"/>
          <a:ext cx="3000000" cy="3000000"/>
        </p:xfrm>
        <a:graphic>
          <a:graphicData uri="http://schemas.openxmlformats.org/drawingml/2006/table">
            <a:tbl>
              <a:tblPr>
                <a:noFill/>
                <a:tableStyleId>{52F5D315-3418-49A9-AC8E-232E01CF642B}</a:tableStyleId>
              </a:tblPr>
              <a:tblGrid>
                <a:gridCol w="1057425"/>
                <a:gridCol w="1047325"/>
                <a:gridCol w="999250"/>
                <a:gridCol w="815450"/>
                <a:gridCol w="1142525"/>
                <a:gridCol w="1054175"/>
              </a:tblGrid>
              <a:tr h="605875">
                <a:tc>
                  <a:txBody>
                    <a:bodyPr/>
                    <a:lstStyle/>
                    <a:p>
                      <a:pPr indent="0" lvl="0" marL="0" rtl="0" algn="ctr">
                        <a:spcBef>
                          <a:spcPts val="0"/>
                        </a:spcBef>
                        <a:spcAft>
                          <a:spcPts val="0"/>
                        </a:spcAft>
                        <a:buNone/>
                      </a:pPr>
                      <a:r>
                        <a:rPr lang="en" sz="1300"/>
                        <a:t>feature</a:t>
                      </a:r>
                      <a:endParaRPr sz="1300"/>
                    </a:p>
                    <a:p>
                      <a:pPr indent="0" lvl="0" marL="0" rtl="0" algn="ctr">
                        <a:spcBef>
                          <a:spcPts val="0"/>
                        </a:spcBef>
                        <a:spcAft>
                          <a:spcPts val="0"/>
                        </a:spcAft>
                        <a:buNone/>
                      </a:pPr>
                      <a:r>
                        <a:rPr lang="en" sz="1300"/>
                        <a:t>initialization</a:t>
                      </a:r>
                      <a:endParaRPr sz="1300"/>
                    </a:p>
                  </a:txBody>
                  <a:tcPr marT="63500" marB="63500" marR="63500" marL="63500"/>
                </a:tc>
                <a:tc>
                  <a:txBody>
                    <a:bodyPr/>
                    <a:lstStyle/>
                    <a:p>
                      <a:pPr indent="0" lvl="0" marL="0" rtl="0" algn="ctr">
                        <a:spcBef>
                          <a:spcPts val="0"/>
                        </a:spcBef>
                        <a:spcAft>
                          <a:spcPts val="0"/>
                        </a:spcAft>
                        <a:buNone/>
                      </a:pPr>
                      <a:r>
                        <a:rPr lang="en" sz="1300"/>
                        <a:t>Connection method</a:t>
                      </a:r>
                      <a:endParaRPr sz="1300"/>
                    </a:p>
                  </a:txBody>
                  <a:tcPr marT="63500" marB="63500" marR="63500" marL="63500"/>
                </a:tc>
                <a:tc>
                  <a:txBody>
                    <a:bodyPr/>
                    <a:lstStyle/>
                    <a:p>
                      <a:pPr indent="0" lvl="0" marL="0" rtl="0" algn="ctr">
                        <a:spcBef>
                          <a:spcPts val="0"/>
                        </a:spcBef>
                        <a:spcAft>
                          <a:spcPts val="0"/>
                        </a:spcAft>
                        <a:buNone/>
                      </a:pPr>
                      <a:r>
                        <a:rPr lang="en" sz="1300"/>
                        <a:t>Success Rate (SR)</a:t>
                      </a:r>
                      <a:endParaRPr sz="1300"/>
                    </a:p>
                  </a:txBody>
                  <a:tcPr marT="63500" marB="63500" marR="63500" marL="63500"/>
                </a:tc>
                <a:tc>
                  <a:txBody>
                    <a:bodyPr/>
                    <a:lstStyle/>
                    <a:p>
                      <a:pPr indent="0" lvl="0" marL="0" rtl="0" algn="ctr">
                        <a:spcBef>
                          <a:spcPts val="0"/>
                        </a:spcBef>
                        <a:spcAft>
                          <a:spcPts val="0"/>
                        </a:spcAft>
                        <a:buNone/>
                      </a:pPr>
                      <a:r>
                        <a:rPr lang="en" sz="1300"/>
                        <a:t>Success Count</a:t>
                      </a:r>
                      <a:endParaRPr sz="1300"/>
                    </a:p>
                  </a:txBody>
                  <a:tcPr marT="63500" marB="63500" marR="63500" marL="63500"/>
                </a:tc>
                <a:tc>
                  <a:txBody>
                    <a:bodyPr/>
                    <a:lstStyle/>
                    <a:p>
                      <a:pPr indent="0" lvl="0" marL="0" rtl="0" algn="ctr">
                        <a:spcBef>
                          <a:spcPts val="0"/>
                        </a:spcBef>
                        <a:spcAft>
                          <a:spcPts val="0"/>
                        </a:spcAft>
                        <a:buNone/>
                      </a:pPr>
                      <a:r>
                        <a:rPr lang="en" sz="1300"/>
                        <a:t>Average Perturbation (AP)</a:t>
                      </a:r>
                      <a:endParaRPr sz="1300"/>
                    </a:p>
                  </a:txBody>
                  <a:tcPr marT="63500" marB="63500" marR="63500" marL="63500"/>
                </a:tc>
                <a:tc>
                  <a:txBody>
                    <a:bodyPr/>
                    <a:lstStyle/>
                    <a:p>
                      <a:pPr indent="0" lvl="0" marL="0" rtl="0" algn="ctr">
                        <a:spcBef>
                          <a:spcPts val="0"/>
                        </a:spcBef>
                        <a:spcAft>
                          <a:spcPts val="0"/>
                        </a:spcAft>
                        <a:buNone/>
                      </a:pPr>
                      <a:r>
                        <a:rPr lang="en" sz="1300"/>
                        <a:t>Average Attack Time (AT)</a:t>
                      </a:r>
                      <a:endParaRPr sz="1300"/>
                    </a:p>
                  </a:txBody>
                  <a:tcPr marT="63500" marB="63500" marR="63500" marL="63500"/>
                </a:tc>
              </a:tr>
              <a:tr h="300075">
                <a:tc>
                  <a:txBody>
                    <a:bodyPr/>
                    <a:lstStyle/>
                    <a:p>
                      <a:pPr indent="0" lvl="0" marL="0" rtl="0" algn="ctr">
                        <a:spcBef>
                          <a:spcPts val="0"/>
                        </a:spcBef>
                        <a:spcAft>
                          <a:spcPts val="0"/>
                        </a:spcAft>
                        <a:buNone/>
                      </a:pPr>
                      <a:r>
                        <a:rPr lang="en" sz="1300"/>
                        <a:t>mean</a:t>
                      </a:r>
                      <a:endParaRPr sz="1300"/>
                    </a:p>
                  </a:txBody>
                  <a:tcPr marT="63500" marB="63500" marR="63500" marL="63500"/>
                </a:tc>
                <a:tc>
                  <a:txBody>
                    <a:bodyPr/>
                    <a:lstStyle/>
                    <a:p>
                      <a:pPr indent="0" lvl="0" marL="0" rtl="0" algn="ctr">
                        <a:spcBef>
                          <a:spcPts val="0"/>
                        </a:spcBef>
                        <a:spcAft>
                          <a:spcPts val="0"/>
                        </a:spcAft>
                        <a:buNone/>
                      </a:pPr>
                      <a:r>
                        <a:rPr lang="en" sz="1300"/>
                        <a:t>Mode node</a:t>
                      </a:r>
                      <a:endParaRPr sz="1300"/>
                    </a:p>
                  </a:txBody>
                  <a:tcPr marT="63500" marB="63500" marR="63500" marL="63500"/>
                </a:tc>
                <a:tc>
                  <a:txBody>
                    <a:bodyPr/>
                    <a:lstStyle/>
                    <a:p>
                      <a:pPr indent="0" lvl="0" marL="0" rtl="0" algn="l">
                        <a:spcBef>
                          <a:spcPts val="0"/>
                        </a:spcBef>
                        <a:spcAft>
                          <a:spcPts val="0"/>
                        </a:spcAft>
                        <a:buNone/>
                      </a:pPr>
                      <a:r>
                        <a:rPr lang="en" sz="1300">
                          <a:solidFill>
                            <a:srgbClr val="FF0000"/>
                          </a:solidFill>
                        </a:rPr>
                        <a:t>98.6111%</a:t>
                      </a:r>
                      <a:endParaRPr sz="1300">
                        <a:solidFill>
                          <a:srgbClr val="FF0000"/>
                        </a:solidFill>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71</a:t>
                      </a:r>
                      <a:endParaRPr sz="13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30.0563</a:t>
                      </a:r>
                      <a:endParaRPr sz="13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30.3956</a:t>
                      </a:r>
                      <a:endParaRPr sz="1300"/>
                    </a:p>
                  </a:txBody>
                  <a:tcPr marT="63500" marB="63500" marR="63500" marL="63500">
                    <a:lnB cap="flat" cmpd="sng" w="12700">
                      <a:solidFill>
                        <a:srgbClr val="000000"/>
                      </a:solidFill>
                      <a:prstDash val="solid"/>
                      <a:round/>
                      <a:headEnd len="sm" w="sm" type="none"/>
                      <a:tailEnd len="sm" w="sm" type="none"/>
                    </a:lnB>
                  </a:tcPr>
                </a:tc>
              </a:tr>
              <a:tr h="466550">
                <a:tc>
                  <a:txBody>
                    <a:bodyPr/>
                    <a:lstStyle/>
                    <a:p>
                      <a:pPr indent="0" lvl="0" marL="0" rtl="0" algn="ctr">
                        <a:spcBef>
                          <a:spcPts val="0"/>
                        </a:spcBef>
                        <a:spcAft>
                          <a:spcPts val="0"/>
                        </a:spcAft>
                        <a:buNone/>
                      </a:pPr>
                      <a:r>
                        <a:rPr lang="en" sz="1300"/>
                        <a:t>mean</a:t>
                      </a:r>
                      <a:endParaRPr sz="1300"/>
                    </a:p>
                  </a:txBody>
                  <a:tcPr marT="63500" marB="63500" marR="63500" marL="63500"/>
                </a:tc>
                <a:tc>
                  <a:txBody>
                    <a:bodyPr/>
                    <a:lstStyle/>
                    <a:p>
                      <a:pPr indent="0" lvl="0" marL="0" rtl="0" algn="ctr">
                        <a:spcBef>
                          <a:spcPts val="0"/>
                        </a:spcBef>
                        <a:spcAft>
                          <a:spcPts val="0"/>
                        </a:spcAft>
                        <a:buNone/>
                      </a:pPr>
                      <a:r>
                        <a:rPr lang="en" sz="1300"/>
                        <a:t>Random node</a:t>
                      </a:r>
                      <a:endParaRPr sz="1300"/>
                    </a:p>
                  </a:txBody>
                  <a:tcPr marT="63500" marB="63500" marR="63500" marL="63500"/>
                </a:tc>
                <a:tc>
                  <a:txBody>
                    <a:bodyPr/>
                    <a:lstStyle/>
                    <a:p>
                      <a:pPr indent="0" lvl="0" marL="0" rtl="0" algn="l">
                        <a:spcBef>
                          <a:spcPts val="0"/>
                        </a:spcBef>
                        <a:spcAft>
                          <a:spcPts val="0"/>
                        </a:spcAft>
                        <a:buNone/>
                      </a:pPr>
                      <a:r>
                        <a:rPr lang="en" sz="1300">
                          <a:solidFill>
                            <a:srgbClr val="FF0000"/>
                          </a:solidFill>
                        </a:rPr>
                        <a:t>98.6111%</a:t>
                      </a:r>
                      <a:endParaRPr sz="1300">
                        <a:solidFill>
                          <a:srgbClr val="FF0000"/>
                        </a:solidFill>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71</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30.9155</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32.2228</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0150">
                <a:tc>
                  <a:txBody>
                    <a:bodyPr/>
                    <a:lstStyle/>
                    <a:p>
                      <a:pPr indent="0" lvl="0" marL="0" rtl="0" algn="ctr">
                        <a:spcBef>
                          <a:spcPts val="0"/>
                        </a:spcBef>
                        <a:spcAft>
                          <a:spcPts val="0"/>
                        </a:spcAft>
                        <a:buNone/>
                      </a:pPr>
                      <a:r>
                        <a:rPr lang="en" sz="1300"/>
                        <a:t>random</a:t>
                      </a:r>
                      <a:endParaRPr sz="1300"/>
                    </a:p>
                  </a:txBody>
                  <a:tcPr marT="63500" marB="63500" marR="63500" marL="63500"/>
                </a:tc>
                <a:tc>
                  <a:txBody>
                    <a:bodyPr/>
                    <a:lstStyle/>
                    <a:p>
                      <a:pPr indent="0" lvl="0" marL="0" rtl="0" algn="ctr">
                        <a:spcBef>
                          <a:spcPts val="0"/>
                        </a:spcBef>
                        <a:spcAft>
                          <a:spcPts val="0"/>
                        </a:spcAft>
                        <a:buNone/>
                      </a:pPr>
                      <a:r>
                        <a:rPr lang="en" sz="1300"/>
                        <a:t>Mode node</a:t>
                      </a:r>
                      <a:endParaRPr sz="1300"/>
                    </a:p>
                  </a:txBody>
                  <a:tcPr marT="63500" marB="63500" marR="63500" marL="63500"/>
                </a:tc>
                <a:tc>
                  <a:txBody>
                    <a:bodyPr/>
                    <a:lstStyle/>
                    <a:p>
                      <a:pPr indent="0" lvl="0" marL="0" rtl="0" algn="l">
                        <a:spcBef>
                          <a:spcPts val="0"/>
                        </a:spcBef>
                        <a:spcAft>
                          <a:spcPts val="0"/>
                        </a:spcAft>
                        <a:buNone/>
                      </a:pPr>
                      <a:r>
                        <a:rPr lang="en" sz="1300"/>
                        <a:t>97.2222%</a:t>
                      </a:r>
                      <a:endParaRPr sz="1300"/>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70</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31.0571</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30.2109</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0525">
                <a:tc>
                  <a:txBody>
                    <a:bodyPr/>
                    <a:lstStyle/>
                    <a:p>
                      <a:pPr indent="0" lvl="0" marL="0" rtl="0" algn="ctr">
                        <a:spcBef>
                          <a:spcPts val="0"/>
                        </a:spcBef>
                        <a:spcAft>
                          <a:spcPts val="0"/>
                        </a:spcAft>
                        <a:buNone/>
                      </a:pPr>
                      <a:r>
                        <a:rPr b="1" lang="en" sz="1300"/>
                        <a:t>random</a:t>
                      </a:r>
                      <a:endParaRPr b="1" sz="1300"/>
                    </a:p>
                  </a:txBody>
                  <a:tcPr marT="63500" marB="63500" marR="63500" marL="63500"/>
                </a:tc>
                <a:tc>
                  <a:txBody>
                    <a:bodyPr/>
                    <a:lstStyle/>
                    <a:p>
                      <a:pPr indent="0" lvl="0" marL="0" rtl="0" algn="ctr">
                        <a:spcBef>
                          <a:spcPts val="0"/>
                        </a:spcBef>
                        <a:spcAft>
                          <a:spcPts val="0"/>
                        </a:spcAft>
                        <a:buNone/>
                      </a:pPr>
                      <a:r>
                        <a:rPr b="1" lang="en" sz="1300"/>
                        <a:t>Random node</a:t>
                      </a:r>
                      <a:endParaRPr b="1" sz="1300"/>
                    </a:p>
                  </a:txBody>
                  <a:tcPr marT="63500" marB="63500" marR="63500" marL="63500"/>
                </a:tc>
                <a:tc>
                  <a:txBody>
                    <a:bodyPr/>
                    <a:lstStyle/>
                    <a:p>
                      <a:pPr indent="0" lvl="0" marL="0" rtl="0" algn="l">
                        <a:spcBef>
                          <a:spcPts val="0"/>
                        </a:spcBef>
                        <a:spcAft>
                          <a:spcPts val="0"/>
                        </a:spcAft>
                        <a:buNone/>
                      </a:pPr>
                      <a:r>
                        <a:rPr b="1" lang="en" sz="1300">
                          <a:solidFill>
                            <a:srgbClr val="FF0000"/>
                          </a:solidFill>
                        </a:rPr>
                        <a:t>98.6111%</a:t>
                      </a:r>
                      <a:endParaRPr b="1" sz="1300">
                        <a:solidFill>
                          <a:srgbClr val="FF0000"/>
                        </a:solidFill>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300"/>
                        <a:t>71</a:t>
                      </a:r>
                      <a:endParaRPr b="1"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300"/>
                        <a:t>30.6338</a:t>
                      </a:r>
                      <a:endParaRPr b="1"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300"/>
                        <a:t>32.4291</a:t>
                      </a:r>
                      <a:endParaRPr b="1"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91" name="Google Shape;191;p26"/>
          <p:cNvSpPr txBox="1"/>
          <p:nvPr/>
        </p:nvSpPr>
        <p:spPr>
          <a:xfrm>
            <a:off x="4329575" y="1386150"/>
            <a:ext cx="65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155CC"/>
                </a:solidFill>
                <a:latin typeface="Lato"/>
                <a:ea typeface="Lato"/>
                <a:cs typeface="Lato"/>
                <a:sym typeface="Lato"/>
              </a:rPr>
              <a:t>Social Network Graphs</a:t>
            </a:r>
            <a:endParaRPr>
              <a:solidFill>
                <a:srgbClr val="1155CC"/>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7"/>
          <p:cNvPicPr preferRelativeResize="0"/>
          <p:nvPr/>
        </p:nvPicPr>
        <p:blipFill rotWithShape="1">
          <a:blip r:embed="rId3">
            <a:alphaModFix/>
          </a:blip>
          <a:srcRect b="2479" l="0" r="0" t="-2480"/>
          <a:stretch/>
        </p:blipFill>
        <p:spPr>
          <a:xfrm>
            <a:off x="6578200" y="463450"/>
            <a:ext cx="2565800" cy="2731625"/>
          </a:xfrm>
          <a:prstGeom prst="rect">
            <a:avLst/>
          </a:prstGeom>
          <a:noFill/>
          <a:ln>
            <a:noFill/>
          </a:ln>
        </p:spPr>
      </p:pic>
      <p:sp>
        <p:nvSpPr>
          <p:cNvPr id="197" name="Google Shape;197;p27"/>
          <p:cNvSpPr txBox="1"/>
          <p:nvPr>
            <p:ph type="title"/>
          </p:nvPr>
        </p:nvSpPr>
        <p:spPr>
          <a:xfrm>
            <a:off x="61640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COIL-DEL Dataset</a:t>
            </a:r>
            <a:endParaRPr/>
          </a:p>
        </p:txBody>
      </p:sp>
      <p:sp>
        <p:nvSpPr>
          <p:cNvPr id="198" name="Google Shape;198;p27"/>
          <p:cNvSpPr txBox="1"/>
          <p:nvPr>
            <p:ph idx="1" type="body"/>
          </p:nvPr>
        </p:nvSpPr>
        <p:spPr>
          <a:xfrm>
            <a:off x="1718250" y="4639400"/>
            <a:ext cx="4148700" cy="384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rgbClr val="38761D"/>
                </a:solidFill>
              </a:rPr>
              <a:t>Reference paper best SR: 92%</a:t>
            </a:r>
            <a:endParaRPr sz="1500">
              <a:solidFill>
                <a:srgbClr val="38761D"/>
              </a:solidFill>
            </a:endParaRPr>
          </a:p>
        </p:txBody>
      </p:sp>
      <p:graphicFrame>
        <p:nvGraphicFramePr>
          <p:cNvPr id="199" name="Google Shape;199;p27"/>
          <p:cNvGraphicFramePr/>
          <p:nvPr/>
        </p:nvGraphicFramePr>
        <p:xfrm>
          <a:off x="729450" y="2090600"/>
          <a:ext cx="3000000" cy="3000000"/>
        </p:xfrm>
        <a:graphic>
          <a:graphicData uri="http://schemas.openxmlformats.org/drawingml/2006/table">
            <a:tbl>
              <a:tblPr>
                <a:noFill/>
                <a:tableStyleId>{52F5D315-3418-49A9-AC8E-232E01CF642B}</a:tableStyleId>
              </a:tblPr>
              <a:tblGrid>
                <a:gridCol w="986275"/>
                <a:gridCol w="1222500"/>
                <a:gridCol w="1048625"/>
                <a:gridCol w="848725"/>
                <a:gridCol w="1134575"/>
                <a:gridCol w="1021750"/>
              </a:tblGrid>
              <a:tr h="670550">
                <a:tc>
                  <a:txBody>
                    <a:bodyPr/>
                    <a:lstStyle/>
                    <a:p>
                      <a:pPr indent="0" lvl="0" marL="0" rtl="0" algn="ctr">
                        <a:spcBef>
                          <a:spcPts val="0"/>
                        </a:spcBef>
                        <a:spcAft>
                          <a:spcPts val="0"/>
                        </a:spcAft>
                        <a:buNone/>
                      </a:pPr>
                      <a:r>
                        <a:rPr lang="en" sz="1300"/>
                        <a:t>feature</a:t>
                      </a:r>
                      <a:endParaRPr sz="1300"/>
                    </a:p>
                    <a:p>
                      <a:pPr indent="0" lvl="0" marL="0" rtl="0" algn="ctr">
                        <a:spcBef>
                          <a:spcPts val="0"/>
                        </a:spcBef>
                        <a:spcAft>
                          <a:spcPts val="0"/>
                        </a:spcAft>
                        <a:buNone/>
                      </a:pPr>
                      <a:r>
                        <a:rPr lang="en" sz="1300"/>
                        <a:t>i</a:t>
                      </a:r>
                      <a:r>
                        <a:rPr lang="en" sz="1300"/>
                        <a:t>nitialization</a:t>
                      </a:r>
                      <a:endParaRPr sz="1300"/>
                    </a:p>
                  </a:txBody>
                  <a:tcPr marT="63500" marB="63500" marR="63500" marL="63500"/>
                </a:tc>
                <a:tc>
                  <a:txBody>
                    <a:bodyPr/>
                    <a:lstStyle/>
                    <a:p>
                      <a:pPr indent="0" lvl="0" marL="0" rtl="0" algn="ctr">
                        <a:spcBef>
                          <a:spcPts val="0"/>
                        </a:spcBef>
                        <a:spcAft>
                          <a:spcPts val="0"/>
                        </a:spcAft>
                        <a:buNone/>
                      </a:pPr>
                      <a:r>
                        <a:rPr lang="en" sz="1300"/>
                        <a:t>Connection method</a:t>
                      </a:r>
                      <a:endParaRPr sz="1300"/>
                    </a:p>
                  </a:txBody>
                  <a:tcPr marT="63500" marB="63500" marR="63500" marL="63500"/>
                </a:tc>
                <a:tc>
                  <a:txBody>
                    <a:bodyPr/>
                    <a:lstStyle/>
                    <a:p>
                      <a:pPr indent="0" lvl="0" marL="0" rtl="0" algn="ctr">
                        <a:spcBef>
                          <a:spcPts val="0"/>
                        </a:spcBef>
                        <a:spcAft>
                          <a:spcPts val="0"/>
                        </a:spcAft>
                        <a:buNone/>
                      </a:pPr>
                      <a:r>
                        <a:rPr lang="en" sz="1300"/>
                        <a:t>Success Rate (SR)</a:t>
                      </a:r>
                      <a:endParaRPr sz="1300"/>
                    </a:p>
                  </a:txBody>
                  <a:tcPr marT="63500" marB="63500" marR="63500" marL="63500"/>
                </a:tc>
                <a:tc>
                  <a:txBody>
                    <a:bodyPr/>
                    <a:lstStyle/>
                    <a:p>
                      <a:pPr indent="0" lvl="0" marL="0" rtl="0" algn="ctr">
                        <a:spcBef>
                          <a:spcPts val="0"/>
                        </a:spcBef>
                        <a:spcAft>
                          <a:spcPts val="0"/>
                        </a:spcAft>
                        <a:buNone/>
                      </a:pPr>
                      <a:r>
                        <a:rPr lang="en" sz="1300"/>
                        <a:t>Success Count</a:t>
                      </a:r>
                      <a:endParaRPr sz="1300"/>
                    </a:p>
                  </a:txBody>
                  <a:tcPr marT="63500" marB="63500" marR="63500" marL="63500"/>
                </a:tc>
                <a:tc>
                  <a:txBody>
                    <a:bodyPr/>
                    <a:lstStyle/>
                    <a:p>
                      <a:pPr indent="0" lvl="0" marL="0" rtl="0" algn="ctr">
                        <a:spcBef>
                          <a:spcPts val="0"/>
                        </a:spcBef>
                        <a:spcAft>
                          <a:spcPts val="0"/>
                        </a:spcAft>
                        <a:buNone/>
                      </a:pPr>
                      <a:r>
                        <a:rPr lang="en" sz="1300"/>
                        <a:t>Average Perturbation (AP)</a:t>
                      </a:r>
                      <a:endParaRPr sz="1300"/>
                    </a:p>
                  </a:txBody>
                  <a:tcPr marT="63500" marB="63500" marR="63500" marL="63500"/>
                </a:tc>
                <a:tc>
                  <a:txBody>
                    <a:bodyPr/>
                    <a:lstStyle/>
                    <a:p>
                      <a:pPr indent="0" lvl="0" marL="0" rtl="0" algn="ctr">
                        <a:spcBef>
                          <a:spcPts val="0"/>
                        </a:spcBef>
                        <a:spcAft>
                          <a:spcPts val="0"/>
                        </a:spcAft>
                        <a:buNone/>
                      </a:pPr>
                      <a:r>
                        <a:rPr lang="en" sz="1300"/>
                        <a:t>Average Attack Time (AT)</a:t>
                      </a:r>
                      <a:endParaRPr sz="1300"/>
                    </a:p>
                  </a:txBody>
                  <a:tcPr marT="63500" marB="63500" marR="63500" marL="63500"/>
                </a:tc>
              </a:tr>
              <a:tr h="456550">
                <a:tc>
                  <a:txBody>
                    <a:bodyPr/>
                    <a:lstStyle/>
                    <a:p>
                      <a:pPr indent="0" lvl="0" marL="0" rtl="0" algn="ctr">
                        <a:spcBef>
                          <a:spcPts val="0"/>
                        </a:spcBef>
                        <a:spcAft>
                          <a:spcPts val="0"/>
                        </a:spcAft>
                        <a:buNone/>
                      </a:pPr>
                      <a:r>
                        <a:rPr lang="en" sz="1300"/>
                        <a:t>mean</a:t>
                      </a:r>
                      <a:endParaRPr sz="1300"/>
                    </a:p>
                  </a:txBody>
                  <a:tcPr marT="63500" marB="63500" marR="63500" marL="63500"/>
                </a:tc>
                <a:tc>
                  <a:txBody>
                    <a:bodyPr/>
                    <a:lstStyle/>
                    <a:p>
                      <a:pPr indent="0" lvl="0" marL="0" rtl="0" algn="ctr">
                        <a:spcBef>
                          <a:spcPts val="0"/>
                        </a:spcBef>
                        <a:spcAft>
                          <a:spcPts val="0"/>
                        </a:spcAft>
                        <a:buNone/>
                      </a:pPr>
                      <a:r>
                        <a:rPr lang="en" sz="1300"/>
                        <a:t>Mode node</a:t>
                      </a:r>
                      <a:endParaRPr sz="1300"/>
                    </a:p>
                  </a:txBody>
                  <a:tcPr marT="63500" marB="63500" marR="63500" marL="63500"/>
                </a:tc>
                <a:tc>
                  <a:txBody>
                    <a:bodyPr/>
                    <a:lstStyle/>
                    <a:p>
                      <a:pPr indent="0" lvl="0" marL="0" rtl="0" algn="l">
                        <a:spcBef>
                          <a:spcPts val="0"/>
                        </a:spcBef>
                        <a:spcAft>
                          <a:spcPts val="0"/>
                        </a:spcAft>
                        <a:buNone/>
                      </a:pPr>
                      <a:r>
                        <a:rPr lang="en" sz="1300">
                          <a:solidFill>
                            <a:schemeClr val="dk2"/>
                          </a:solidFill>
                        </a:rPr>
                        <a:t>97.4522</a:t>
                      </a:r>
                      <a:r>
                        <a:rPr lang="en" sz="1300">
                          <a:solidFill>
                            <a:schemeClr val="dk2"/>
                          </a:solidFill>
                        </a:rPr>
                        <a:t>%</a:t>
                      </a:r>
                      <a:endParaRPr sz="1300">
                        <a:solidFill>
                          <a:schemeClr val="dk2"/>
                        </a:solidFill>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306</a:t>
                      </a:r>
                      <a:endParaRPr sz="13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3.509</a:t>
                      </a:r>
                      <a:endParaRPr sz="13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26.32</a:t>
                      </a:r>
                      <a:endParaRPr sz="1300"/>
                    </a:p>
                  </a:txBody>
                  <a:tcPr marT="63500" marB="63500" marR="63500" marL="63500">
                    <a:lnB cap="flat" cmpd="sng" w="12700">
                      <a:solidFill>
                        <a:srgbClr val="000000"/>
                      </a:solidFill>
                      <a:prstDash val="solid"/>
                      <a:round/>
                      <a:headEnd len="sm" w="sm" type="none"/>
                      <a:tailEnd len="sm" w="sm" type="none"/>
                    </a:lnB>
                  </a:tcPr>
                </a:tc>
              </a:tr>
              <a:tr h="456550">
                <a:tc>
                  <a:txBody>
                    <a:bodyPr/>
                    <a:lstStyle/>
                    <a:p>
                      <a:pPr indent="0" lvl="0" marL="0" rtl="0" algn="ctr">
                        <a:spcBef>
                          <a:spcPts val="0"/>
                        </a:spcBef>
                        <a:spcAft>
                          <a:spcPts val="0"/>
                        </a:spcAft>
                        <a:buNone/>
                      </a:pPr>
                      <a:r>
                        <a:rPr lang="en" sz="1300"/>
                        <a:t>mean</a:t>
                      </a:r>
                      <a:endParaRPr sz="1300"/>
                    </a:p>
                  </a:txBody>
                  <a:tcPr marT="63500" marB="63500" marR="63500" marL="63500"/>
                </a:tc>
                <a:tc>
                  <a:txBody>
                    <a:bodyPr/>
                    <a:lstStyle/>
                    <a:p>
                      <a:pPr indent="0" lvl="0" marL="0" rtl="0" algn="ctr">
                        <a:spcBef>
                          <a:spcPts val="0"/>
                        </a:spcBef>
                        <a:spcAft>
                          <a:spcPts val="0"/>
                        </a:spcAft>
                        <a:buNone/>
                      </a:pPr>
                      <a:r>
                        <a:rPr lang="en" sz="1300"/>
                        <a:t>Random node</a:t>
                      </a:r>
                      <a:endParaRPr sz="1300"/>
                    </a:p>
                  </a:txBody>
                  <a:tcPr marT="63500" marB="63500" marR="63500" marL="63500"/>
                </a:tc>
                <a:tc>
                  <a:txBody>
                    <a:bodyPr/>
                    <a:lstStyle/>
                    <a:p>
                      <a:pPr indent="0" lvl="0" marL="0" rtl="0" algn="l">
                        <a:spcBef>
                          <a:spcPts val="0"/>
                        </a:spcBef>
                        <a:spcAft>
                          <a:spcPts val="0"/>
                        </a:spcAft>
                        <a:buNone/>
                      </a:pPr>
                      <a:r>
                        <a:rPr lang="en" sz="1300">
                          <a:solidFill>
                            <a:schemeClr val="dk2"/>
                          </a:solidFill>
                        </a:rPr>
                        <a:t>97.1246</a:t>
                      </a:r>
                      <a:r>
                        <a:rPr lang="en" sz="1300">
                          <a:solidFill>
                            <a:schemeClr val="dk2"/>
                          </a:solidFill>
                        </a:rPr>
                        <a:t>%</a:t>
                      </a:r>
                      <a:endParaRPr sz="1300">
                        <a:solidFill>
                          <a:schemeClr val="dk2"/>
                        </a:solidFill>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304</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3.514</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42.91</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6550">
                <a:tc>
                  <a:txBody>
                    <a:bodyPr/>
                    <a:lstStyle/>
                    <a:p>
                      <a:pPr indent="0" lvl="0" marL="0" rtl="0" algn="ctr">
                        <a:spcBef>
                          <a:spcPts val="0"/>
                        </a:spcBef>
                        <a:spcAft>
                          <a:spcPts val="0"/>
                        </a:spcAft>
                        <a:buNone/>
                      </a:pPr>
                      <a:r>
                        <a:rPr lang="en" sz="1300"/>
                        <a:t>random</a:t>
                      </a:r>
                      <a:endParaRPr sz="1300"/>
                    </a:p>
                  </a:txBody>
                  <a:tcPr marT="63500" marB="63500" marR="63500" marL="63500"/>
                </a:tc>
                <a:tc>
                  <a:txBody>
                    <a:bodyPr/>
                    <a:lstStyle/>
                    <a:p>
                      <a:pPr indent="0" lvl="0" marL="0" rtl="0" algn="ctr">
                        <a:spcBef>
                          <a:spcPts val="0"/>
                        </a:spcBef>
                        <a:spcAft>
                          <a:spcPts val="0"/>
                        </a:spcAft>
                        <a:buNone/>
                      </a:pPr>
                      <a:r>
                        <a:rPr lang="en" sz="1300"/>
                        <a:t>Mode node</a:t>
                      </a:r>
                      <a:endParaRPr sz="1300"/>
                    </a:p>
                  </a:txBody>
                  <a:tcPr marT="63500" marB="63500" marR="63500" marL="63500"/>
                </a:tc>
                <a:tc>
                  <a:txBody>
                    <a:bodyPr/>
                    <a:lstStyle/>
                    <a:p>
                      <a:pPr indent="0" lvl="0" marL="0" rtl="0" algn="l">
                        <a:spcBef>
                          <a:spcPts val="0"/>
                        </a:spcBef>
                        <a:spcAft>
                          <a:spcPts val="0"/>
                        </a:spcAft>
                        <a:buNone/>
                      </a:pPr>
                      <a:r>
                        <a:rPr lang="en" sz="1300"/>
                        <a:t>97.3510</a:t>
                      </a:r>
                      <a:r>
                        <a:rPr lang="en" sz="1300"/>
                        <a:t>%</a:t>
                      </a:r>
                      <a:endParaRPr sz="1300"/>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294</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3.235</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t>29.22</a:t>
                      </a:r>
                      <a:endParaRPr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1225">
                <a:tc>
                  <a:txBody>
                    <a:bodyPr/>
                    <a:lstStyle/>
                    <a:p>
                      <a:pPr indent="0" lvl="0" marL="0" rtl="0" algn="ctr">
                        <a:spcBef>
                          <a:spcPts val="0"/>
                        </a:spcBef>
                        <a:spcAft>
                          <a:spcPts val="0"/>
                        </a:spcAft>
                        <a:buNone/>
                      </a:pPr>
                      <a:r>
                        <a:rPr b="1" lang="en" sz="1300"/>
                        <a:t>random</a:t>
                      </a:r>
                      <a:endParaRPr b="1" sz="1300"/>
                    </a:p>
                  </a:txBody>
                  <a:tcPr marT="63500" marB="63500" marR="63500" marL="63500"/>
                </a:tc>
                <a:tc>
                  <a:txBody>
                    <a:bodyPr/>
                    <a:lstStyle/>
                    <a:p>
                      <a:pPr indent="0" lvl="0" marL="0" rtl="0" algn="ctr">
                        <a:spcBef>
                          <a:spcPts val="0"/>
                        </a:spcBef>
                        <a:spcAft>
                          <a:spcPts val="0"/>
                        </a:spcAft>
                        <a:buNone/>
                      </a:pPr>
                      <a:r>
                        <a:rPr b="1" lang="en" sz="1300"/>
                        <a:t>Random node</a:t>
                      </a:r>
                      <a:endParaRPr b="1" sz="1300"/>
                    </a:p>
                  </a:txBody>
                  <a:tcPr marT="63500" marB="63500" marR="63500" marL="63500"/>
                </a:tc>
                <a:tc>
                  <a:txBody>
                    <a:bodyPr/>
                    <a:lstStyle/>
                    <a:p>
                      <a:pPr indent="0" lvl="0" marL="0" rtl="0" algn="l">
                        <a:spcBef>
                          <a:spcPts val="0"/>
                        </a:spcBef>
                        <a:spcAft>
                          <a:spcPts val="0"/>
                        </a:spcAft>
                        <a:buNone/>
                      </a:pPr>
                      <a:r>
                        <a:rPr b="1" lang="en" sz="1300">
                          <a:solidFill>
                            <a:srgbClr val="FF0000"/>
                          </a:solidFill>
                        </a:rPr>
                        <a:t>97.7199</a:t>
                      </a:r>
                      <a:r>
                        <a:rPr b="1" lang="en" sz="1300">
                          <a:solidFill>
                            <a:srgbClr val="FF0000"/>
                          </a:solidFill>
                        </a:rPr>
                        <a:t>%</a:t>
                      </a:r>
                      <a:endParaRPr b="1" sz="1300">
                        <a:solidFill>
                          <a:srgbClr val="FF0000"/>
                        </a:solidFill>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300</a:t>
                      </a:r>
                      <a:endParaRPr b="1"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300"/>
                        <a:t>3.632</a:t>
                      </a:r>
                      <a:endParaRPr b="1"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300"/>
                        <a:t>26.99</a:t>
                      </a:r>
                      <a:endParaRPr b="1"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00" name="Google Shape;200;p27"/>
          <p:cNvSpPr txBox="1"/>
          <p:nvPr/>
        </p:nvSpPr>
        <p:spPr>
          <a:xfrm>
            <a:off x="3312175" y="1386150"/>
            <a:ext cx="65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155CC"/>
                </a:solidFill>
                <a:latin typeface="Lato"/>
                <a:ea typeface="Lato"/>
                <a:cs typeface="Lato"/>
                <a:sym typeface="Lato"/>
              </a:rPr>
              <a:t>Image</a:t>
            </a:r>
            <a:r>
              <a:rPr lang="en">
                <a:solidFill>
                  <a:srgbClr val="1155CC"/>
                </a:solidFill>
                <a:latin typeface="Lato"/>
                <a:ea typeface="Lato"/>
                <a:cs typeface="Lato"/>
                <a:sym typeface="Lato"/>
              </a:rPr>
              <a:t> Features as fully-connected Graph</a:t>
            </a:r>
            <a:endParaRPr>
              <a:solidFill>
                <a:srgbClr val="1155CC"/>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8"/>
          <p:cNvPicPr preferRelativeResize="0"/>
          <p:nvPr/>
        </p:nvPicPr>
        <p:blipFill rotWithShape="1">
          <a:blip r:embed="rId3">
            <a:alphaModFix/>
          </a:blip>
          <a:srcRect b="1028" l="5983" r="4168" t="1038"/>
          <a:stretch/>
        </p:blipFill>
        <p:spPr>
          <a:xfrm>
            <a:off x="7056300" y="512350"/>
            <a:ext cx="2087700" cy="2313750"/>
          </a:xfrm>
          <a:prstGeom prst="rect">
            <a:avLst/>
          </a:prstGeom>
          <a:noFill/>
          <a:ln>
            <a:noFill/>
          </a:ln>
        </p:spPr>
      </p:pic>
      <p:sp>
        <p:nvSpPr>
          <p:cNvPr id="206" name="Google Shape;206;p28"/>
          <p:cNvSpPr txBox="1"/>
          <p:nvPr>
            <p:ph type="title"/>
          </p:nvPr>
        </p:nvSpPr>
        <p:spPr>
          <a:xfrm>
            <a:off x="727650" y="1318663"/>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of this method</a:t>
            </a:r>
            <a:endParaRPr/>
          </a:p>
        </p:txBody>
      </p:sp>
      <p:sp>
        <p:nvSpPr>
          <p:cNvPr id="207" name="Google Shape;207;p28"/>
          <p:cNvSpPr txBox="1"/>
          <p:nvPr>
            <p:ph idx="1" type="body"/>
          </p:nvPr>
        </p:nvSpPr>
        <p:spPr>
          <a:xfrm>
            <a:off x="288575" y="2022350"/>
            <a:ext cx="7127100" cy="2850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In practice, it may not be feasible to perturbe edges in the original graph. For example in social networks, the attacker is only able to modify edges (follow relationships) on the injected node (new user created by attacker), but not the relationships of existing users. </a:t>
            </a:r>
            <a:br>
              <a:rPr lang="en" sz="1700"/>
            </a:br>
            <a:endParaRPr sz="1700"/>
          </a:p>
          <a:p>
            <a:pPr indent="-336550" lvl="0" marL="457200" rtl="0" algn="l">
              <a:spcBef>
                <a:spcPts val="0"/>
              </a:spcBef>
              <a:spcAft>
                <a:spcPts val="0"/>
              </a:spcAft>
              <a:buSzPts val="1700"/>
              <a:buAutoNum type="arabicPeriod"/>
            </a:pPr>
            <a:r>
              <a:rPr lang="en" sz="1700"/>
              <a:t>For large complex graphs and datasets with small number of labels, injecting only a single node has little effect on the whole graph, so we end up having to perturbe a very large number of edges</a:t>
            </a:r>
            <a:endParaRPr sz="1700"/>
          </a:p>
        </p:txBody>
      </p:sp>
      <p:sp>
        <p:nvSpPr>
          <p:cNvPr id="208" name="Google Shape;208;p28"/>
          <p:cNvSpPr/>
          <p:nvPr/>
        </p:nvSpPr>
        <p:spPr>
          <a:xfrm rot="6689056">
            <a:off x="6995578" y="3210550"/>
            <a:ext cx="1016530" cy="279605"/>
          </a:xfrm>
          <a:prstGeom prst="leftArrow">
            <a:avLst>
              <a:gd fmla="val 50000" name="adj1"/>
              <a:gd fmla="val 50000" name="adj2"/>
            </a:avLst>
          </a:prstGeom>
          <a:solidFill>
            <a:srgbClr val="595959"/>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 - Detail</a:t>
            </a:r>
            <a:endParaRPr/>
          </a:p>
        </p:txBody>
      </p:sp>
      <p:sp>
        <p:nvSpPr>
          <p:cNvPr id="214" name="Google Shape;214;p29"/>
          <p:cNvSpPr txBox="1"/>
          <p:nvPr>
            <p:ph idx="1" type="body"/>
          </p:nvPr>
        </p:nvSpPr>
        <p:spPr>
          <a:xfrm>
            <a:off x="727650" y="1853850"/>
            <a:ext cx="7688700" cy="312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trying to inject k nodes:</a:t>
            </a:r>
            <a:endParaRPr/>
          </a:p>
          <a:p>
            <a:pPr indent="-311150" lvl="0" marL="457200" rtl="0" algn="l">
              <a:spcBef>
                <a:spcPts val="0"/>
              </a:spcBef>
              <a:spcAft>
                <a:spcPts val="0"/>
              </a:spcAft>
              <a:buSzPts val="1300"/>
              <a:buChar char="●"/>
            </a:pPr>
            <a:r>
              <a:rPr lang="en"/>
              <a:t>Initialize k node features, and simply put the new nodes into the node list of the graph</a:t>
            </a:r>
            <a:endParaRPr/>
          </a:p>
          <a:p>
            <a:pPr indent="-298450" lvl="1" marL="914400" rtl="0" algn="l">
              <a:spcBef>
                <a:spcPts val="0"/>
              </a:spcBef>
              <a:spcAft>
                <a:spcPts val="0"/>
              </a:spcAft>
              <a:buSzPts val="1100"/>
              <a:buChar char="○"/>
            </a:pPr>
            <a:r>
              <a:rPr lang="en"/>
              <a:t>Initialization method may vary across datasets (will introduce later in experiments)</a:t>
            </a:r>
            <a:endParaRPr/>
          </a:p>
          <a:p>
            <a:pPr indent="-311150" lvl="0" marL="457200" rtl="0" algn="l">
              <a:spcBef>
                <a:spcPts val="0"/>
              </a:spcBef>
              <a:spcAft>
                <a:spcPts val="0"/>
              </a:spcAft>
              <a:buSzPts val="1300"/>
              <a:buChar char="●"/>
            </a:pPr>
            <a:r>
              <a:rPr lang="en"/>
              <a:t>Initialize the initial connection, i.e. connect the new nodes to some original node, otherwise they have very small influence on the graph</a:t>
            </a:r>
            <a:endParaRPr/>
          </a:p>
          <a:p>
            <a:pPr indent="-298450" lvl="1" marL="914400" rtl="0" algn="l">
              <a:spcBef>
                <a:spcPts val="0"/>
              </a:spcBef>
              <a:spcAft>
                <a:spcPts val="0"/>
              </a:spcAft>
              <a:buSzPts val="1100"/>
              <a:buChar char="○"/>
            </a:pPr>
            <a:r>
              <a:rPr lang="en"/>
              <a:t>Connection Initialization method can be: connect to node with highest degree, or randomly choose a node</a:t>
            </a:r>
            <a:endParaRPr/>
          </a:p>
          <a:p>
            <a:pPr indent="-311150" lvl="0" marL="457200" rtl="0" algn="l">
              <a:spcBef>
                <a:spcPts val="0"/>
              </a:spcBef>
              <a:spcAft>
                <a:spcPts val="0"/>
              </a:spcAft>
              <a:buSzPts val="1300"/>
              <a:buChar char="●"/>
            </a:pPr>
            <a:r>
              <a:rPr lang="en"/>
              <a:t>“Cut” the Adversarial Perturbation Matrix (Θ) to only the entries involving the new nodes:</a:t>
            </a:r>
            <a:br>
              <a:rPr lang="en"/>
            </a:b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Rest of the algorithm will be the same as the original paper (i.e. we perform direction search and binary search along the chosen direction like the original paper to find the decision boundary)</a:t>
            </a:r>
            <a:endParaRPr/>
          </a:p>
        </p:txBody>
      </p:sp>
      <p:pic>
        <p:nvPicPr>
          <p:cNvPr id="215" name="Google Shape;215;p29" title="[0,0,0,&quot;https://www.codecogs.com/eqnedit.php?latex=%5CTheta%20%5Cin%20R%5E%7Bk*n%7D#0&quot;]"/>
          <p:cNvPicPr preferRelativeResize="0"/>
          <p:nvPr/>
        </p:nvPicPr>
        <p:blipFill>
          <a:blip r:embed="rId3">
            <a:alphaModFix/>
          </a:blip>
          <a:stretch>
            <a:fillRect/>
          </a:stretch>
        </p:blipFill>
        <p:spPr>
          <a:xfrm>
            <a:off x="1433375" y="3537550"/>
            <a:ext cx="1193326" cy="286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of Multi-Node Injection</a:t>
            </a:r>
            <a:endParaRPr/>
          </a:p>
        </p:txBody>
      </p:sp>
      <p:sp>
        <p:nvSpPr>
          <p:cNvPr id="221" name="Google Shape;221;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Key Challenges:</a:t>
            </a:r>
            <a:endParaRPr/>
          </a:p>
          <a:p>
            <a:pPr indent="-311150" lvl="0" marL="457200" rtl="0" algn="l">
              <a:spcBef>
                <a:spcPts val="1200"/>
              </a:spcBef>
              <a:spcAft>
                <a:spcPts val="0"/>
              </a:spcAft>
              <a:buSzPts val="1300"/>
              <a:buChar char="●"/>
            </a:pPr>
            <a:r>
              <a:rPr lang="en"/>
              <a:t>Initialization of node feature</a:t>
            </a:r>
            <a:endParaRPr/>
          </a:p>
          <a:p>
            <a:pPr indent="-311150" lvl="0" marL="457200" rtl="0" algn="l">
              <a:spcBef>
                <a:spcPts val="0"/>
              </a:spcBef>
              <a:spcAft>
                <a:spcPts val="0"/>
              </a:spcAft>
              <a:buSzPts val="1300"/>
              <a:buChar char="●"/>
            </a:pPr>
            <a:r>
              <a:rPr lang="en"/>
              <a:t>How to enforce the injected node can keep connected to the graph after perturbing the edges?</a:t>
            </a:r>
            <a:endParaRPr/>
          </a:p>
          <a:p>
            <a:pPr indent="0" lvl="0" marL="0" rtl="0" algn="l">
              <a:spcBef>
                <a:spcPts val="1200"/>
              </a:spcBef>
              <a:spcAft>
                <a:spcPts val="0"/>
              </a:spcAft>
              <a:buNone/>
            </a:pPr>
            <a:r>
              <a:rPr lang="en"/>
              <a:t>In this sets of experiments we will explore the effect of different feature initialization and connection initialization methods</a:t>
            </a:r>
            <a:endParaRPr/>
          </a:p>
          <a:p>
            <a:pPr indent="0" lvl="0" marL="0" rtl="0" algn="l">
              <a:spcBef>
                <a:spcPts val="1200"/>
              </a:spcBef>
              <a:spcAft>
                <a:spcPts val="1200"/>
              </a:spcAft>
              <a:buNone/>
            </a:pPr>
            <a:r>
              <a:rPr lang="en"/>
              <a:t>Because of limit of computation resource, we only had chance to finish experiments using GIN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COIL-DEL Dataset</a:t>
            </a:r>
            <a:endParaRPr/>
          </a:p>
        </p:txBody>
      </p:sp>
      <p:sp>
        <p:nvSpPr>
          <p:cNvPr id="227" name="Google Shape;227;p31"/>
          <p:cNvSpPr txBox="1"/>
          <p:nvPr>
            <p:ph idx="1" type="body"/>
          </p:nvPr>
        </p:nvSpPr>
        <p:spPr>
          <a:xfrm>
            <a:off x="727650" y="1853850"/>
            <a:ext cx="7688700" cy="321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Node Feature: (x, y) coordinates, where x and y are integers but represented as floats (1.000, 5.000, etc)</a:t>
            </a:r>
            <a:endParaRPr/>
          </a:p>
          <a:p>
            <a:pPr indent="0" lvl="0" marL="0" rtl="0" algn="l">
              <a:spcBef>
                <a:spcPts val="1200"/>
              </a:spcBef>
              <a:spcAft>
                <a:spcPts val="0"/>
              </a:spcAft>
              <a:buNone/>
            </a:pPr>
            <a:r>
              <a:rPr lang="en"/>
              <a:t>No two nodes have same coordinates in this datasets, therefore our initialization is a Gaussian Dist whose mean and std are from original node features (because of randomness, non iterative)</a:t>
            </a:r>
            <a:endParaRPr/>
          </a:p>
          <a:p>
            <a:pPr indent="0" lvl="0" marL="0" rtl="0" algn="l">
              <a:spcBef>
                <a:spcPts val="1200"/>
              </a:spcBef>
              <a:spcAft>
                <a:spcPts val="1200"/>
              </a:spcAft>
              <a:buNone/>
            </a:pPr>
            <a:r>
              <a:rPr lang="en"/>
              <a:t>Connection Init: random vs mode  (node with highest degree)</a:t>
            </a:r>
            <a:endParaRPr/>
          </a:p>
        </p:txBody>
      </p:sp>
      <p:graphicFrame>
        <p:nvGraphicFramePr>
          <p:cNvPr id="228" name="Google Shape;228;p31"/>
          <p:cNvGraphicFramePr/>
          <p:nvPr/>
        </p:nvGraphicFramePr>
        <p:xfrm>
          <a:off x="729450" y="3259250"/>
          <a:ext cx="3000000" cy="3000000"/>
        </p:xfrm>
        <a:graphic>
          <a:graphicData uri="http://schemas.openxmlformats.org/drawingml/2006/table">
            <a:tbl>
              <a:tblPr>
                <a:noFill/>
                <a:tableStyleId>{52F5D315-3418-49A9-AC8E-232E01CF642B}</a:tableStyleId>
              </a:tblPr>
              <a:tblGrid>
                <a:gridCol w="725825"/>
                <a:gridCol w="725825"/>
                <a:gridCol w="857775"/>
                <a:gridCol w="818175"/>
                <a:gridCol w="807550"/>
                <a:gridCol w="776050"/>
                <a:gridCol w="1121700"/>
                <a:gridCol w="976550"/>
              </a:tblGrid>
              <a:tr h="12700">
                <a:tc>
                  <a:txBody>
                    <a:bodyPr/>
                    <a:lstStyle/>
                    <a:p>
                      <a:pPr indent="0" lvl="0" marL="0" rtl="0" algn="ctr">
                        <a:spcBef>
                          <a:spcPts val="0"/>
                        </a:spcBef>
                        <a:spcAft>
                          <a:spcPts val="0"/>
                        </a:spcAft>
                        <a:buNone/>
                      </a:pPr>
                      <a:r>
                        <a:rPr lang="en" sz="1100"/>
                        <a:t>method</a:t>
                      </a:r>
                      <a:endParaRPr sz="1100"/>
                    </a:p>
                  </a:txBody>
                  <a:tcPr marT="63500" marB="63500" marR="63500" marL="63500"/>
                </a:tc>
                <a:tc>
                  <a:txBody>
                    <a:bodyPr/>
                    <a:lstStyle/>
                    <a:p>
                      <a:pPr indent="0" lvl="0" marL="0" rtl="0" algn="ctr">
                        <a:spcBef>
                          <a:spcPts val="0"/>
                        </a:spcBef>
                        <a:spcAft>
                          <a:spcPts val="0"/>
                        </a:spcAft>
                        <a:buNone/>
                      </a:pPr>
                      <a:r>
                        <a:rPr lang="en" sz="1100"/>
                        <a:t>budget</a:t>
                      </a:r>
                      <a:endParaRPr sz="1100"/>
                    </a:p>
                  </a:txBody>
                  <a:tcPr marT="63500" marB="63500" marR="63500" marL="63500"/>
                </a:tc>
                <a:tc>
                  <a:txBody>
                    <a:bodyPr/>
                    <a:lstStyle/>
                    <a:p>
                      <a:pPr indent="0" lvl="0" marL="0" rtl="0" algn="ctr">
                        <a:spcBef>
                          <a:spcPts val="0"/>
                        </a:spcBef>
                        <a:spcAft>
                          <a:spcPts val="0"/>
                        </a:spcAft>
                        <a:buNone/>
                      </a:pPr>
                      <a:r>
                        <a:rPr lang="en" sz="1100"/>
                        <a:t>SR%</a:t>
                      </a:r>
                      <a:endParaRPr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success</a:t>
                      </a:r>
                      <a:endParaRPr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Injected %</a:t>
                      </a:r>
                      <a:endParaRPr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No need </a:t>
                      </a:r>
                      <a:endParaRPr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Pred change</a:t>
                      </a:r>
                      <a:endParaRPr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Perturb edge</a:t>
                      </a:r>
                      <a:endParaRPr sz="1100"/>
                    </a:p>
                  </a:txBody>
                  <a:tcPr marT="63500" marB="63500" marR="63500" marL="63500">
                    <a:lnB cap="flat" cmpd="sng" w="12700">
                      <a:solidFill>
                        <a:srgbClr val="000000"/>
                      </a:solidFill>
                      <a:prstDash val="solid"/>
                      <a:round/>
                      <a:headEnd len="sm" w="sm" type="none"/>
                      <a:tailEnd len="sm" w="sm" type="none"/>
                    </a:lnB>
                  </a:tcPr>
                </a:tc>
              </a:tr>
              <a:tr h="12700">
                <a:tc>
                  <a:txBody>
                    <a:bodyPr/>
                    <a:lstStyle/>
                    <a:p>
                      <a:pPr indent="0" lvl="0" marL="0" rtl="0" algn="ctr">
                        <a:spcBef>
                          <a:spcPts val="0"/>
                        </a:spcBef>
                        <a:spcAft>
                          <a:spcPts val="0"/>
                        </a:spcAft>
                        <a:buNone/>
                      </a:pPr>
                      <a:r>
                        <a:rPr lang="en" sz="1100"/>
                        <a:t>mode</a:t>
                      </a:r>
                      <a:endParaRPr sz="1100"/>
                    </a:p>
                  </a:txBody>
                  <a:tcPr marT="63500" marB="63500" marR="63500" marL="63500"/>
                </a:tc>
                <a:tc>
                  <a:txBody>
                    <a:bodyPr/>
                    <a:lstStyle/>
                    <a:p>
                      <a:pPr indent="0" lvl="0" marL="0" rtl="0" algn="ctr">
                        <a:spcBef>
                          <a:spcPts val="0"/>
                        </a:spcBef>
                        <a:spcAft>
                          <a:spcPts val="0"/>
                        </a:spcAft>
                        <a:buNone/>
                      </a:pPr>
                      <a:r>
                        <a:rPr lang="en" sz="1100"/>
                        <a:t>0.1</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100">
                          <a:solidFill>
                            <a:srgbClr val="FF0000"/>
                          </a:solidFill>
                        </a:rPr>
                        <a:t>50.35</a:t>
                      </a:r>
                      <a:endParaRPr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94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99.16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0000"/>
                          </a:solidFill>
                        </a:rPr>
                        <a:t>51</a:t>
                      </a:r>
                      <a:endParaRPr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13.51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ctr">
                        <a:spcBef>
                          <a:spcPts val="0"/>
                        </a:spcBef>
                        <a:spcAft>
                          <a:spcPts val="0"/>
                        </a:spcAft>
                        <a:buNone/>
                      </a:pPr>
                      <a:r>
                        <a:rPr lang="en" sz="1100"/>
                        <a:t>mode</a:t>
                      </a:r>
                      <a:endParaRPr sz="1100"/>
                    </a:p>
                  </a:txBody>
                  <a:tcPr marT="63500" marB="63500" marR="63500" marL="63500"/>
                </a:tc>
                <a:tc>
                  <a:txBody>
                    <a:bodyPr/>
                    <a:lstStyle/>
                    <a:p>
                      <a:pPr indent="0" lvl="0" marL="0" rtl="0" algn="ctr">
                        <a:spcBef>
                          <a:spcPts val="0"/>
                        </a:spcBef>
                        <a:spcAft>
                          <a:spcPts val="0"/>
                        </a:spcAft>
                        <a:buNone/>
                      </a:pPr>
                      <a:r>
                        <a:rPr lang="en" sz="1100"/>
                        <a:t>0.15</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100">
                          <a:solidFill>
                            <a:srgbClr val="FF0000"/>
                          </a:solidFill>
                        </a:rPr>
                        <a:t>63.89</a:t>
                      </a:r>
                      <a:endParaRPr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112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0000"/>
                          </a:solidFill>
                        </a:rPr>
                        <a:t>72</a:t>
                      </a:r>
                      <a:endParaRPr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11.57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ctr">
                        <a:spcBef>
                          <a:spcPts val="0"/>
                        </a:spcBef>
                        <a:spcAft>
                          <a:spcPts val="0"/>
                        </a:spcAft>
                        <a:buNone/>
                      </a:pPr>
                      <a:r>
                        <a:rPr lang="en" sz="1100"/>
                        <a:t>random</a:t>
                      </a:r>
                      <a:endParaRPr sz="1100"/>
                    </a:p>
                  </a:txBody>
                  <a:tcPr marT="63500" marB="63500" marR="63500" marL="63500"/>
                </a:tc>
                <a:tc>
                  <a:txBody>
                    <a:bodyPr/>
                    <a:lstStyle/>
                    <a:p>
                      <a:pPr indent="0" lvl="0" marL="0" rtl="0" algn="ctr">
                        <a:spcBef>
                          <a:spcPts val="0"/>
                        </a:spcBef>
                        <a:spcAft>
                          <a:spcPts val="0"/>
                        </a:spcAft>
                        <a:buNone/>
                      </a:pPr>
                      <a:r>
                        <a:rPr lang="en" sz="1100"/>
                        <a:t>0.1</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100">
                          <a:solidFill>
                            <a:srgbClr val="0000FF"/>
                          </a:solidFill>
                        </a:rPr>
                        <a:t>48.68</a:t>
                      </a:r>
                      <a:endParaRPr sz="1100">
                        <a:solidFill>
                          <a:srgbClr val="0000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100.2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0000FF"/>
                          </a:solidFill>
                        </a:rPr>
                        <a:t>40</a:t>
                      </a:r>
                      <a:endParaRPr sz="1100">
                        <a:solidFill>
                          <a:srgbClr val="0000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15.51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ctr">
                        <a:spcBef>
                          <a:spcPts val="0"/>
                        </a:spcBef>
                        <a:spcAft>
                          <a:spcPts val="0"/>
                        </a:spcAft>
                        <a:buNone/>
                      </a:pPr>
                      <a:r>
                        <a:rPr lang="en" sz="1100"/>
                        <a:t>random</a:t>
                      </a:r>
                      <a:endParaRPr sz="1100"/>
                    </a:p>
                  </a:txBody>
                  <a:tcPr marT="63500" marB="63500" marR="63500" marL="63500"/>
                </a:tc>
                <a:tc>
                  <a:txBody>
                    <a:bodyPr/>
                    <a:lstStyle/>
                    <a:p>
                      <a:pPr indent="0" lvl="0" marL="0" rtl="0" algn="ctr">
                        <a:spcBef>
                          <a:spcPts val="0"/>
                        </a:spcBef>
                        <a:spcAft>
                          <a:spcPts val="0"/>
                        </a:spcAft>
                        <a:buNone/>
                      </a:pPr>
                      <a:r>
                        <a:rPr lang="en" sz="1100"/>
                        <a:t>0.15</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100">
                          <a:solidFill>
                            <a:srgbClr val="0000FF"/>
                          </a:solidFill>
                        </a:rPr>
                        <a:t>61.46</a:t>
                      </a:r>
                      <a:endParaRPr sz="1100">
                        <a:solidFill>
                          <a:srgbClr val="0000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122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0000FF"/>
                          </a:solidFill>
                        </a:rPr>
                        <a:t>55</a:t>
                      </a:r>
                      <a:endParaRPr sz="1100">
                        <a:solidFill>
                          <a:srgbClr val="0000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17.38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IMDB-BINARY</a:t>
            </a:r>
            <a:endParaRPr/>
          </a:p>
        </p:txBody>
      </p:sp>
      <p:sp>
        <p:nvSpPr>
          <p:cNvPr id="234" name="Google Shape;234;p32"/>
          <p:cNvSpPr txBox="1"/>
          <p:nvPr>
            <p:ph idx="1" type="body"/>
          </p:nvPr>
        </p:nvSpPr>
        <p:spPr>
          <a:xfrm>
            <a:off x="729450" y="1853850"/>
            <a:ext cx="7688700" cy="24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node features are just [1.]’s, so node feature initialization is trivial; because initialization is deterministic, we will try to reduce perturbation by employing the iterative approach</a:t>
            </a:r>
            <a:endParaRPr/>
          </a:p>
          <a:p>
            <a:pPr indent="0" lvl="0" marL="0" rtl="0" algn="l">
              <a:spcBef>
                <a:spcPts val="1200"/>
              </a:spcBef>
              <a:spcAft>
                <a:spcPts val="1200"/>
              </a:spcAft>
              <a:buNone/>
            </a:pPr>
            <a:r>
              <a:t/>
            </a:r>
            <a:endParaRPr/>
          </a:p>
        </p:txBody>
      </p:sp>
      <p:graphicFrame>
        <p:nvGraphicFramePr>
          <p:cNvPr id="235" name="Google Shape;235;p32"/>
          <p:cNvGraphicFramePr/>
          <p:nvPr/>
        </p:nvGraphicFramePr>
        <p:xfrm>
          <a:off x="729450" y="2541425"/>
          <a:ext cx="3000000" cy="3000000"/>
        </p:xfrm>
        <a:graphic>
          <a:graphicData uri="http://schemas.openxmlformats.org/drawingml/2006/table">
            <a:tbl>
              <a:tblPr>
                <a:noFill/>
                <a:tableStyleId>{52F5D315-3418-49A9-AC8E-232E01CF642B}</a:tableStyleId>
              </a:tblPr>
              <a:tblGrid>
                <a:gridCol w="725825"/>
                <a:gridCol w="725825"/>
                <a:gridCol w="857775"/>
                <a:gridCol w="818175"/>
                <a:gridCol w="807550"/>
                <a:gridCol w="776050"/>
                <a:gridCol w="1121700"/>
                <a:gridCol w="976550"/>
              </a:tblGrid>
              <a:tr h="12700">
                <a:tc>
                  <a:txBody>
                    <a:bodyPr/>
                    <a:lstStyle/>
                    <a:p>
                      <a:pPr indent="0" lvl="0" marL="0" rtl="0" algn="ctr">
                        <a:spcBef>
                          <a:spcPts val="0"/>
                        </a:spcBef>
                        <a:spcAft>
                          <a:spcPts val="0"/>
                        </a:spcAft>
                        <a:buNone/>
                      </a:pPr>
                      <a:r>
                        <a:rPr lang="en" sz="1100"/>
                        <a:t>method</a:t>
                      </a:r>
                      <a:endParaRPr sz="1100"/>
                    </a:p>
                  </a:txBody>
                  <a:tcPr marT="63500" marB="63500" marR="63500" marL="63500"/>
                </a:tc>
                <a:tc>
                  <a:txBody>
                    <a:bodyPr/>
                    <a:lstStyle/>
                    <a:p>
                      <a:pPr indent="0" lvl="0" marL="0" rtl="0" algn="ctr">
                        <a:spcBef>
                          <a:spcPts val="0"/>
                        </a:spcBef>
                        <a:spcAft>
                          <a:spcPts val="0"/>
                        </a:spcAft>
                        <a:buNone/>
                      </a:pPr>
                      <a:r>
                        <a:rPr lang="en" sz="1100"/>
                        <a:t>budget</a:t>
                      </a:r>
                      <a:endParaRPr sz="1100"/>
                    </a:p>
                  </a:txBody>
                  <a:tcPr marT="63500" marB="63500" marR="63500" marL="63500"/>
                </a:tc>
                <a:tc>
                  <a:txBody>
                    <a:bodyPr/>
                    <a:lstStyle/>
                    <a:p>
                      <a:pPr indent="0" lvl="0" marL="0" rtl="0" algn="ctr">
                        <a:spcBef>
                          <a:spcPts val="0"/>
                        </a:spcBef>
                        <a:spcAft>
                          <a:spcPts val="0"/>
                        </a:spcAft>
                        <a:buNone/>
                      </a:pPr>
                      <a:r>
                        <a:rPr lang="en" sz="1100"/>
                        <a:t>SR%</a:t>
                      </a:r>
                      <a:endParaRPr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success</a:t>
                      </a:r>
                      <a:endParaRPr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Injected %</a:t>
                      </a:r>
                      <a:endParaRPr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No need </a:t>
                      </a:r>
                      <a:endParaRPr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Pred change</a:t>
                      </a:r>
                      <a:endParaRPr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Perturb edge</a:t>
                      </a:r>
                      <a:endParaRPr sz="1100"/>
                    </a:p>
                  </a:txBody>
                  <a:tcPr marT="63500" marB="63500" marR="63500" marL="63500">
                    <a:lnB cap="flat" cmpd="sng" w="12700">
                      <a:solidFill>
                        <a:srgbClr val="000000"/>
                      </a:solidFill>
                      <a:prstDash val="solid"/>
                      <a:round/>
                      <a:headEnd len="sm" w="sm" type="none"/>
                      <a:tailEnd len="sm" w="sm" type="none"/>
                    </a:lnB>
                  </a:tcPr>
                </a:tc>
              </a:tr>
              <a:tr h="12700">
                <a:tc>
                  <a:txBody>
                    <a:bodyPr/>
                    <a:lstStyle/>
                    <a:p>
                      <a:pPr indent="0" lvl="0" marL="0" rtl="0" algn="ctr">
                        <a:spcBef>
                          <a:spcPts val="0"/>
                        </a:spcBef>
                        <a:spcAft>
                          <a:spcPts val="0"/>
                        </a:spcAft>
                        <a:buNone/>
                      </a:pPr>
                      <a:r>
                        <a:rPr lang="en" sz="1100"/>
                        <a:t>mode</a:t>
                      </a:r>
                      <a:endParaRPr sz="1100"/>
                    </a:p>
                  </a:txBody>
                  <a:tcPr marT="63500" marB="63500" marR="63500" marL="63500"/>
                </a:tc>
                <a:tc>
                  <a:txBody>
                    <a:bodyPr/>
                    <a:lstStyle/>
                    <a:p>
                      <a:pPr indent="0" lvl="0" marL="0" rtl="0" algn="ctr">
                        <a:spcBef>
                          <a:spcPts val="0"/>
                        </a:spcBef>
                        <a:spcAft>
                          <a:spcPts val="0"/>
                        </a:spcAft>
                        <a:buNone/>
                      </a:pPr>
                      <a:r>
                        <a:rPr lang="en" sz="1100"/>
                        <a:t>0.1</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100">
                          <a:solidFill>
                            <a:srgbClr val="FF0000"/>
                          </a:solidFill>
                        </a:rPr>
                        <a:t>27.63</a:t>
                      </a:r>
                      <a:endParaRPr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24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0000"/>
                          </a:solidFill>
                        </a:rPr>
                        <a:t>14</a:t>
                      </a:r>
                      <a:endParaRPr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0000FF"/>
                          </a:solidFill>
                        </a:rPr>
                        <a:t>167.1429</a:t>
                      </a:r>
                      <a:endParaRPr sz="1100">
                        <a:solidFill>
                          <a:srgbClr val="0000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ctr">
                        <a:spcBef>
                          <a:spcPts val="0"/>
                        </a:spcBef>
                        <a:spcAft>
                          <a:spcPts val="0"/>
                        </a:spcAft>
                        <a:buNone/>
                      </a:pPr>
                      <a:r>
                        <a:rPr lang="en" sz="1100"/>
                        <a:t>mode</a:t>
                      </a:r>
                      <a:endParaRPr sz="1100"/>
                    </a:p>
                  </a:txBody>
                  <a:tcPr marT="63500" marB="63500" marR="63500" marL="63500"/>
                </a:tc>
                <a:tc>
                  <a:txBody>
                    <a:bodyPr/>
                    <a:lstStyle/>
                    <a:p>
                      <a:pPr indent="0" lvl="0" marL="0" rtl="0" algn="ctr">
                        <a:spcBef>
                          <a:spcPts val="0"/>
                        </a:spcBef>
                        <a:spcAft>
                          <a:spcPts val="0"/>
                        </a:spcAft>
                        <a:buNone/>
                      </a:pPr>
                      <a:r>
                        <a:rPr lang="en" sz="1100"/>
                        <a:t>0.15</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100">
                          <a:solidFill>
                            <a:srgbClr val="FF0000"/>
                          </a:solidFill>
                        </a:rPr>
                        <a:t>53.95</a:t>
                      </a:r>
                      <a:endParaRPr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20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24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0000"/>
                          </a:solidFill>
                        </a:rPr>
                        <a:t>21</a:t>
                      </a:r>
                      <a:endParaRPr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0000FF"/>
                          </a:solidFill>
                        </a:rPr>
                        <a:t>104.4</a:t>
                      </a:r>
                      <a:endParaRPr sz="1100">
                        <a:solidFill>
                          <a:srgbClr val="0000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ctr">
                        <a:spcBef>
                          <a:spcPts val="0"/>
                        </a:spcBef>
                        <a:spcAft>
                          <a:spcPts val="0"/>
                        </a:spcAft>
                        <a:buNone/>
                      </a:pPr>
                      <a:r>
                        <a:rPr lang="en" sz="1100"/>
                        <a:t>random</a:t>
                      </a:r>
                      <a:endParaRPr sz="1100"/>
                    </a:p>
                  </a:txBody>
                  <a:tcPr marT="63500" marB="63500" marR="63500" marL="63500"/>
                </a:tc>
                <a:tc>
                  <a:txBody>
                    <a:bodyPr/>
                    <a:lstStyle/>
                    <a:p>
                      <a:pPr indent="0" lvl="0" marL="0" rtl="0" algn="ctr">
                        <a:spcBef>
                          <a:spcPts val="0"/>
                        </a:spcBef>
                        <a:spcAft>
                          <a:spcPts val="0"/>
                        </a:spcAft>
                        <a:buNone/>
                      </a:pPr>
                      <a:r>
                        <a:rPr lang="en" sz="1100"/>
                        <a:t>0.1</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100">
                          <a:solidFill>
                            <a:srgbClr val="0000FF"/>
                          </a:solidFill>
                        </a:rPr>
                        <a:t>27.63</a:t>
                      </a:r>
                      <a:endParaRPr sz="1100">
                        <a:solidFill>
                          <a:srgbClr val="0000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24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0000FF"/>
                          </a:solidFill>
                        </a:rPr>
                        <a:t>15</a:t>
                      </a:r>
                      <a:endParaRPr sz="1100">
                        <a:solidFill>
                          <a:srgbClr val="0000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0000FF"/>
                          </a:solidFill>
                        </a:rPr>
                        <a:t>191.67</a:t>
                      </a:r>
                      <a:endParaRPr sz="1100">
                        <a:solidFill>
                          <a:srgbClr val="0000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ctr">
                        <a:spcBef>
                          <a:spcPts val="0"/>
                        </a:spcBef>
                        <a:spcAft>
                          <a:spcPts val="0"/>
                        </a:spcAft>
                        <a:buNone/>
                      </a:pPr>
                      <a:r>
                        <a:rPr lang="en" sz="1100"/>
                        <a:t>random</a:t>
                      </a:r>
                      <a:endParaRPr sz="1100"/>
                    </a:p>
                  </a:txBody>
                  <a:tcPr marT="63500" marB="63500" marR="63500" marL="63500"/>
                </a:tc>
                <a:tc>
                  <a:txBody>
                    <a:bodyPr/>
                    <a:lstStyle/>
                    <a:p>
                      <a:pPr indent="0" lvl="0" marL="0" rtl="0" algn="ctr">
                        <a:spcBef>
                          <a:spcPts val="0"/>
                        </a:spcBef>
                        <a:spcAft>
                          <a:spcPts val="0"/>
                        </a:spcAft>
                        <a:buNone/>
                      </a:pPr>
                      <a:r>
                        <a:rPr lang="en" sz="1100"/>
                        <a:t>0.15</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100">
                          <a:solidFill>
                            <a:srgbClr val="0000FF"/>
                          </a:solidFill>
                        </a:rPr>
                        <a:t>51.32</a:t>
                      </a:r>
                      <a:endParaRPr sz="1100">
                        <a:solidFill>
                          <a:srgbClr val="0000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20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24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0000FF"/>
                          </a:solidFill>
                        </a:rPr>
                        <a:t>19</a:t>
                      </a:r>
                      <a:endParaRPr sz="1100">
                        <a:solidFill>
                          <a:srgbClr val="0000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0000FF"/>
                          </a:solidFill>
                        </a:rPr>
                        <a:t>111.58</a:t>
                      </a:r>
                      <a:endParaRPr sz="1100">
                        <a:solidFill>
                          <a:srgbClr val="0000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NCI1</a:t>
            </a:r>
            <a:endParaRPr/>
          </a:p>
        </p:txBody>
      </p:sp>
      <p:sp>
        <p:nvSpPr>
          <p:cNvPr id="241" name="Google Shape;241;p33"/>
          <p:cNvSpPr txBox="1"/>
          <p:nvPr>
            <p:ph idx="1" type="body"/>
          </p:nvPr>
        </p:nvSpPr>
        <p:spPr>
          <a:xfrm>
            <a:off x="729450" y="1853850"/>
            <a:ext cx="7688700" cy="24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Node Feature: 37-dim 1-hot encoding of atom type</a:t>
            </a:r>
            <a:endParaRPr/>
          </a:p>
          <a:p>
            <a:pPr indent="0" lvl="0" marL="0" rtl="0" algn="l">
              <a:spcBef>
                <a:spcPts val="1200"/>
              </a:spcBef>
              <a:spcAft>
                <a:spcPts val="0"/>
              </a:spcAft>
              <a:buNone/>
            </a:pPr>
            <a:r>
              <a:rPr lang="en"/>
              <a:t>Node Feature Init: count each atom type, and generate new atom following a probability based on the counts (i.e. the prob of generating atom x will be p = count(x)/#atom), non iterative </a:t>
            </a:r>
            <a:endParaRPr/>
          </a:p>
          <a:p>
            <a:pPr indent="0" lvl="0" marL="0" rtl="0" algn="l">
              <a:spcBef>
                <a:spcPts val="1200"/>
              </a:spcBef>
              <a:spcAft>
                <a:spcPts val="1200"/>
              </a:spcAft>
              <a:buNone/>
            </a:pPr>
            <a:r>
              <a:t/>
            </a:r>
            <a:endParaRPr/>
          </a:p>
        </p:txBody>
      </p:sp>
      <p:graphicFrame>
        <p:nvGraphicFramePr>
          <p:cNvPr id="242" name="Google Shape;242;p33"/>
          <p:cNvGraphicFramePr/>
          <p:nvPr/>
        </p:nvGraphicFramePr>
        <p:xfrm>
          <a:off x="729450" y="2948550"/>
          <a:ext cx="3000000" cy="3000000"/>
        </p:xfrm>
        <a:graphic>
          <a:graphicData uri="http://schemas.openxmlformats.org/drawingml/2006/table">
            <a:tbl>
              <a:tblPr>
                <a:noFill/>
                <a:tableStyleId>{52F5D315-3418-49A9-AC8E-232E01CF642B}</a:tableStyleId>
              </a:tblPr>
              <a:tblGrid>
                <a:gridCol w="725825"/>
                <a:gridCol w="725825"/>
                <a:gridCol w="857775"/>
                <a:gridCol w="818175"/>
                <a:gridCol w="807550"/>
                <a:gridCol w="776050"/>
                <a:gridCol w="1121700"/>
                <a:gridCol w="976550"/>
              </a:tblGrid>
              <a:tr h="12700">
                <a:tc>
                  <a:txBody>
                    <a:bodyPr/>
                    <a:lstStyle/>
                    <a:p>
                      <a:pPr indent="0" lvl="0" marL="0" rtl="0" algn="ctr">
                        <a:spcBef>
                          <a:spcPts val="0"/>
                        </a:spcBef>
                        <a:spcAft>
                          <a:spcPts val="0"/>
                        </a:spcAft>
                        <a:buNone/>
                      </a:pPr>
                      <a:r>
                        <a:rPr lang="en" sz="1100"/>
                        <a:t>method</a:t>
                      </a:r>
                      <a:endParaRPr sz="1100"/>
                    </a:p>
                  </a:txBody>
                  <a:tcPr marT="63500" marB="63500" marR="63500" marL="63500"/>
                </a:tc>
                <a:tc>
                  <a:txBody>
                    <a:bodyPr/>
                    <a:lstStyle/>
                    <a:p>
                      <a:pPr indent="0" lvl="0" marL="0" rtl="0" algn="ctr">
                        <a:spcBef>
                          <a:spcPts val="0"/>
                        </a:spcBef>
                        <a:spcAft>
                          <a:spcPts val="0"/>
                        </a:spcAft>
                        <a:buNone/>
                      </a:pPr>
                      <a:r>
                        <a:rPr lang="en" sz="1100"/>
                        <a:t>budget</a:t>
                      </a:r>
                      <a:endParaRPr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SR</a:t>
                      </a:r>
                      <a:endParaRPr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success</a:t>
                      </a:r>
                      <a:endParaRPr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Injected %</a:t>
                      </a:r>
                      <a:endParaRPr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No need </a:t>
                      </a:r>
                      <a:endParaRPr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Pred change</a:t>
                      </a:r>
                      <a:endParaRPr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Perturb edge</a:t>
                      </a:r>
                      <a:endParaRPr sz="1100"/>
                    </a:p>
                  </a:txBody>
                  <a:tcPr marT="63500" marB="63500" marR="63500" marL="63500">
                    <a:lnB cap="flat" cmpd="sng" w="12700">
                      <a:solidFill>
                        <a:srgbClr val="000000"/>
                      </a:solidFill>
                      <a:prstDash val="solid"/>
                      <a:round/>
                      <a:headEnd len="sm" w="sm" type="none"/>
                      <a:tailEnd len="sm" w="sm" type="none"/>
                    </a:lnB>
                  </a:tcPr>
                </a:tc>
              </a:tr>
              <a:tr h="12700">
                <a:tc>
                  <a:txBody>
                    <a:bodyPr/>
                    <a:lstStyle/>
                    <a:p>
                      <a:pPr indent="0" lvl="0" marL="0" rtl="0" algn="ctr">
                        <a:spcBef>
                          <a:spcPts val="0"/>
                        </a:spcBef>
                        <a:spcAft>
                          <a:spcPts val="0"/>
                        </a:spcAft>
                        <a:buNone/>
                      </a:pPr>
                      <a:r>
                        <a:rPr lang="en" sz="1100"/>
                        <a:t>mode</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100"/>
                        <a:t>0.1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0000"/>
                          </a:solidFill>
                        </a:rPr>
                        <a:t>47.43</a:t>
                      </a:r>
                      <a:endParaRPr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99.17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0000"/>
                          </a:solidFill>
                        </a:rPr>
                        <a:t>44.6</a:t>
                      </a:r>
                      <a:endParaRPr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0000FF"/>
                          </a:solidFill>
                        </a:rPr>
                        <a:t>128.17</a:t>
                      </a:r>
                      <a:endParaRPr sz="1100">
                        <a:solidFill>
                          <a:srgbClr val="0000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ctr">
                        <a:spcBef>
                          <a:spcPts val="0"/>
                        </a:spcBef>
                        <a:spcAft>
                          <a:spcPts val="0"/>
                        </a:spcAft>
                        <a:buNone/>
                      </a:pPr>
                      <a:r>
                        <a:rPr lang="en" sz="1100"/>
                        <a:t>mode</a:t>
                      </a:r>
                      <a:endParaRPr sz="1100"/>
                    </a:p>
                  </a:txBody>
                  <a:tcPr marT="63500" marB="63500" marR="63500" marL="63500"/>
                </a:tc>
                <a:tc>
                  <a:txBody>
                    <a:bodyPr/>
                    <a:lstStyle/>
                    <a:p>
                      <a:pPr indent="0" lvl="0" marL="0" rtl="0" algn="ctr">
                        <a:spcBef>
                          <a:spcPts val="0"/>
                        </a:spcBef>
                        <a:spcAft>
                          <a:spcPts val="0"/>
                        </a:spcAft>
                        <a:buNone/>
                      </a:pPr>
                      <a:r>
                        <a:rPr lang="en" sz="1100"/>
                        <a:t>0.15</a:t>
                      </a:r>
                      <a:endParaRPr sz="1100"/>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en" sz="1100">
                          <a:solidFill>
                            <a:srgbClr val="FF0000"/>
                          </a:solidFill>
                        </a:rPr>
                        <a:t>63.19</a:t>
                      </a:r>
                      <a:endParaRPr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140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98.82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0000"/>
                          </a:solidFill>
                        </a:rPr>
                        <a:t>54</a:t>
                      </a:r>
                      <a:endParaRPr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0000FF"/>
                          </a:solidFill>
                        </a:rPr>
                        <a:t>165.06</a:t>
                      </a:r>
                      <a:endParaRPr sz="1100">
                        <a:solidFill>
                          <a:srgbClr val="0000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ctr">
                        <a:spcBef>
                          <a:spcPts val="0"/>
                        </a:spcBef>
                        <a:spcAft>
                          <a:spcPts val="0"/>
                        </a:spcAft>
                        <a:buNone/>
                      </a:pPr>
                      <a:r>
                        <a:rPr lang="en" sz="1100"/>
                        <a:t>random</a:t>
                      </a:r>
                      <a:endParaRPr sz="1100"/>
                    </a:p>
                  </a:txBody>
                  <a:tcPr marT="63500" marB="63500" marR="63500" marL="63500"/>
                </a:tc>
                <a:tc>
                  <a:txBody>
                    <a:bodyPr/>
                    <a:lstStyle/>
                    <a:p>
                      <a:pPr indent="0" lvl="0" marL="0" rtl="0" algn="ctr">
                        <a:spcBef>
                          <a:spcPts val="0"/>
                        </a:spcBef>
                        <a:spcAft>
                          <a:spcPts val="0"/>
                        </a:spcAft>
                        <a:buNone/>
                      </a:pPr>
                      <a:r>
                        <a:rPr lang="en" sz="1100"/>
                        <a:t>0.1</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100">
                          <a:solidFill>
                            <a:srgbClr val="0000FF"/>
                          </a:solidFill>
                        </a:rPr>
                        <a:t>41.04</a:t>
                      </a:r>
                      <a:endParaRPr sz="1100">
                        <a:solidFill>
                          <a:srgbClr val="0000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0000FF"/>
                          </a:solidFill>
                        </a:rPr>
                        <a:t>25</a:t>
                      </a:r>
                      <a:endParaRPr sz="1100">
                        <a:solidFill>
                          <a:srgbClr val="0000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0000FF"/>
                          </a:solidFill>
                        </a:rPr>
                        <a:t>143.63</a:t>
                      </a:r>
                      <a:endParaRPr sz="1100">
                        <a:solidFill>
                          <a:srgbClr val="0000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ctr">
                        <a:spcBef>
                          <a:spcPts val="0"/>
                        </a:spcBef>
                        <a:spcAft>
                          <a:spcPts val="0"/>
                        </a:spcAft>
                        <a:buNone/>
                      </a:pPr>
                      <a:r>
                        <a:rPr lang="en" sz="1100"/>
                        <a:t>random</a:t>
                      </a:r>
                      <a:endParaRPr sz="1100"/>
                    </a:p>
                  </a:txBody>
                  <a:tcPr marT="63500" marB="63500" marR="63500" marL="63500"/>
                </a:tc>
                <a:tc>
                  <a:txBody>
                    <a:bodyPr/>
                    <a:lstStyle/>
                    <a:p>
                      <a:pPr indent="0" lvl="0" marL="0" rtl="0" algn="ctr">
                        <a:spcBef>
                          <a:spcPts val="0"/>
                        </a:spcBef>
                        <a:spcAft>
                          <a:spcPts val="0"/>
                        </a:spcAft>
                        <a:buNone/>
                      </a:pPr>
                      <a:r>
                        <a:rPr lang="en" sz="1100"/>
                        <a:t>0.15</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100">
                          <a:solidFill>
                            <a:srgbClr val="0000FF"/>
                          </a:solidFill>
                        </a:rPr>
                        <a:t>54.40</a:t>
                      </a:r>
                      <a:endParaRPr sz="1100">
                        <a:solidFill>
                          <a:srgbClr val="0000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140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104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0000FF"/>
                          </a:solidFill>
                        </a:rPr>
                        <a:t>27</a:t>
                      </a:r>
                      <a:endParaRPr sz="1100">
                        <a:solidFill>
                          <a:srgbClr val="0000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0000FF"/>
                          </a:solidFill>
                        </a:rPr>
                        <a:t>185.53</a:t>
                      </a:r>
                      <a:endParaRPr sz="1100">
                        <a:solidFill>
                          <a:srgbClr val="0000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Adversarial Attack</a:t>
            </a:r>
            <a:endParaRPr/>
          </a:p>
        </p:txBody>
      </p:sp>
      <p:sp>
        <p:nvSpPr>
          <p:cNvPr id="107" name="Google Shape;107;p16"/>
          <p:cNvSpPr txBox="1"/>
          <p:nvPr>
            <p:ph idx="1" type="body"/>
          </p:nvPr>
        </p:nvSpPr>
        <p:spPr>
          <a:xfrm>
            <a:off x="729450" y="2078875"/>
            <a:ext cx="7688700" cy="2479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White Box Attack:</a:t>
            </a:r>
            <a:endParaRPr/>
          </a:p>
          <a:p>
            <a:pPr indent="-298450" lvl="1" marL="914400" rtl="0" algn="l">
              <a:spcBef>
                <a:spcPts val="0"/>
              </a:spcBef>
              <a:spcAft>
                <a:spcPts val="0"/>
              </a:spcAft>
              <a:buSzPts val="1100"/>
              <a:buChar char="○"/>
            </a:pPr>
            <a:r>
              <a:rPr lang="en"/>
              <a:t>The adversarial agent has access to all information of the model, including gradient, model structure, and all outputs</a:t>
            </a:r>
            <a:endParaRPr/>
          </a:p>
          <a:p>
            <a:pPr indent="-311150" lvl="0" marL="457200" rtl="0" algn="l">
              <a:spcBef>
                <a:spcPts val="0"/>
              </a:spcBef>
              <a:spcAft>
                <a:spcPts val="0"/>
              </a:spcAft>
              <a:buSzPts val="1300"/>
              <a:buChar char="●"/>
            </a:pPr>
            <a:r>
              <a:rPr lang="en"/>
              <a:t>Soft-Label Black Box Attack:</a:t>
            </a:r>
            <a:endParaRPr/>
          </a:p>
          <a:p>
            <a:pPr indent="-298450" lvl="1" marL="914400" rtl="0" algn="l">
              <a:spcBef>
                <a:spcPts val="0"/>
              </a:spcBef>
              <a:spcAft>
                <a:spcPts val="0"/>
              </a:spcAft>
              <a:buSzPts val="1100"/>
              <a:buChar char="○"/>
            </a:pPr>
            <a:r>
              <a:rPr lang="en"/>
              <a:t>The adversarial agent only has access to the logits output of the model, and has no knowledge about the model’s gradient and structure</a:t>
            </a:r>
            <a:endParaRPr/>
          </a:p>
          <a:p>
            <a:pPr indent="-311150" lvl="0" marL="457200" rtl="0" algn="l">
              <a:spcBef>
                <a:spcPts val="0"/>
              </a:spcBef>
              <a:spcAft>
                <a:spcPts val="0"/>
              </a:spcAft>
              <a:buClr>
                <a:srgbClr val="FF0000"/>
              </a:buClr>
              <a:buSzPts val="1300"/>
              <a:buChar char="●"/>
            </a:pPr>
            <a:r>
              <a:rPr b="1" lang="en">
                <a:solidFill>
                  <a:srgbClr val="FF0000"/>
                </a:solidFill>
              </a:rPr>
              <a:t>Hard-Label Black Box Attack:</a:t>
            </a:r>
            <a:endParaRPr b="1">
              <a:solidFill>
                <a:srgbClr val="FF0000"/>
              </a:solidFill>
            </a:endParaRPr>
          </a:p>
          <a:p>
            <a:pPr indent="-298450" lvl="1" marL="914400" rtl="0" algn="l">
              <a:spcBef>
                <a:spcPts val="0"/>
              </a:spcBef>
              <a:spcAft>
                <a:spcPts val="0"/>
              </a:spcAft>
              <a:buClr>
                <a:srgbClr val="FF0000"/>
              </a:buClr>
              <a:buSzPts val="1100"/>
              <a:buChar char="○"/>
            </a:pPr>
            <a:r>
              <a:rPr b="1" lang="en">
                <a:solidFill>
                  <a:srgbClr val="FF0000"/>
                </a:solidFill>
              </a:rPr>
              <a:t>The adversarial agent only has access to the </a:t>
            </a:r>
            <a:r>
              <a:rPr b="1" lang="en" u="sng">
                <a:solidFill>
                  <a:srgbClr val="FF0000"/>
                </a:solidFill>
              </a:rPr>
              <a:t>label output</a:t>
            </a:r>
            <a:r>
              <a:rPr b="1" lang="en">
                <a:solidFill>
                  <a:srgbClr val="FF0000"/>
                </a:solidFill>
              </a:rPr>
              <a:t> of the model, i.e. argmax(logits)</a:t>
            </a:r>
            <a:endParaRPr b="1">
              <a:solidFill>
                <a:srgbClr val="FF0000"/>
              </a:solidFill>
            </a:endParaRPr>
          </a:p>
          <a:p>
            <a:pPr indent="-311150" lvl="0" marL="457200" rtl="0" algn="l">
              <a:spcBef>
                <a:spcPts val="0"/>
              </a:spcBef>
              <a:spcAft>
                <a:spcPts val="0"/>
              </a:spcAft>
              <a:buSzPts val="1300"/>
              <a:buChar char="●"/>
            </a:pPr>
            <a:r>
              <a:rPr lang="en"/>
              <a:t>Attack on GNN:</a:t>
            </a:r>
            <a:endParaRPr/>
          </a:p>
          <a:p>
            <a:pPr indent="-298450" lvl="1" marL="914400" rtl="0" algn="l">
              <a:spcBef>
                <a:spcPts val="0"/>
              </a:spcBef>
              <a:spcAft>
                <a:spcPts val="0"/>
              </a:spcAft>
              <a:buSzPts val="1100"/>
              <a:buChar char="○"/>
            </a:pPr>
            <a:r>
              <a:rPr lang="en"/>
              <a:t>Edge Attack &amp; Node Injection Attack</a:t>
            </a:r>
            <a:endParaRPr/>
          </a:p>
          <a:p>
            <a:pPr indent="-298450" lvl="1" marL="914400" rtl="0" algn="l">
              <a:spcBef>
                <a:spcPts val="0"/>
              </a:spcBef>
              <a:spcAft>
                <a:spcPts val="0"/>
              </a:spcAft>
              <a:buSzPts val="1100"/>
              <a:buChar char="○"/>
            </a:pPr>
            <a:r>
              <a:rPr lang="en"/>
              <a:t>Targeted &amp; Non-targeted Attack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IMDB and NCI1</a:t>
            </a:r>
            <a:endParaRPr/>
          </a:p>
        </p:txBody>
      </p:sp>
      <p:sp>
        <p:nvSpPr>
          <p:cNvPr id="248" name="Google Shape;248;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Notice the perturbation count in these 2 datasets</a:t>
            </a:r>
            <a:endParaRPr/>
          </a:p>
          <a:p>
            <a:pPr indent="-311150" lvl="0" marL="457200" rtl="0" algn="l">
              <a:spcBef>
                <a:spcPts val="0"/>
              </a:spcBef>
              <a:spcAft>
                <a:spcPts val="0"/>
              </a:spcAft>
              <a:buSzPts val="1300"/>
              <a:buChar char="●"/>
            </a:pPr>
            <a:r>
              <a:rPr lang="en"/>
              <a:t>Our method needs further improvement on these 2 datasets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Manipulation of injected nodes</a:t>
            </a:r>
            <a:endParaRPr/>
          </a:p>
        </p:txBody>
      </p:sp>
      <p:sp>
        <p:nvSpPr>
          <p:cNvPr id="254" name="Google Shape;254;p35"/>
          <p:cNvSpPr txBox="1"/>
          <p:nvPr>
            <p:ph idx="1" type="body"/>
          </p:nvPr>
        </p:nvSpPr>
        <p:spPr>
          <a:xfrm>
            <a:off x="565150" y="2078875"/>
            <a:ext cx="8255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a:t>
            </a:r>
            <a:endParaRPr/>
          </a:p>
          <a:p>
            <a:pPr indent="-311150" lvl="0" marL="457200" rtl="0" algn="l">
              <a:spcBef>
                <a:spcPts val="1200"/>
              </a:spcBef>
              <a:spcAft>
                <a:spcPts val="0"/>
              </a:spcAft>
              <a:buSzPts val="1300"/>
              <a:buAutoNum type="arabicPeriod"/>
            </a:pPr>
            <a:r>
              <a:rPr lang="en"/>
              <a:t>Find the node that has most connections in the original graph and its feature. </a:t>
            </a:r>
            <a:endParaRPr/>
          </a:p>
          <a:p>
            <a:pPr indent="-311150" lvl="0" marL="457200" rtl="0" algn="l">
              <a:spcBef>
                <a:spcPts val="0"/>
              </a:spcBef>
              <a:spcAft>
                <a:spcPts val="0"/>
              </a:spcAft>
              <a:buSzPts val="1300"/>
              <a:buAutoNum type="arabicPeriod"/>
            </a:pPr>
            <a:r>
              <a:rPr lang="en"/>
              <a:t>Find the feature in current graph that has the largest L1 distance to the feature of the node in step 1</a:t>
            </a:r>
            <a:endParaRPr/>
          </a:p>
          <a:p>
            <a:pPr indent="-311150" lvl="0" marL="457200" rtl="0" algn="l">
              <a:spcBef>
                <a:spcPts val="0"/>
              </a:spcBef>
              <a:spcAft>
                <a:spcPts val="0"/>
              </a:spcAft>
              <a:buSzPts val="1300"/>
              <a:buAutoNum type="arabicPeriod"/>
            </a:pPr>
            <a:r>
              <a:rPr lang="en"/>
              <a:t>Slightly perturb the feature in step 2 such that it is not the same to any </a:t>
            </a:r>
            <a:r>
              <a:rPr lang="en"/>
              <a:t>feature</a:t>
            </a:r>
            <a:r>
              <a:rPr lang="en"/>
              <a:t> in graph (or to other injected nodes)</a:t>
            </a:r>
            <a:endParaRPr/>
          </a:p>
          <a:p>
            <a:pPr indent="-311150" lvl="0" marL="457200" rtl="0" algn="l">
              <a:spcBef>
                <a:spcPts val="0"/>
              </a:spcBef>
              <a:spcAft>
                <a:spcPts val="0"/>
              </a:spcAft>
              <a:buSzPts val="1300"/>
              <a:buAutoNum type="arabicPeriod"/>
            </a:pPr>
            <a:r>
              <a:rPr lang="en"/>
              <a:t>Connect injected node to the node find in step 1</a:t>
            </a:r>
            <a:endParaRPr/>
          </a:p>
          <a:p>
            <a:pPr indent="-311150" lvl="0" marL="457200" rtl="0" algn="l">
              <a:spcBef>
                <a:spcPts val="0"/>
              </a:spcBef>
              <a:spcAft>
                <a:spcPts val="0"/>
              </a:spcAft>
              <a:buSzPts val="1300"/>
              <a:buAutoNum type="arabicPeriod"/>
            </a:pPr>
            <a:r>
              <a:rPr lang="en"/>
              <a:t>Iterate to find best perturbations (Limited to injected nodes)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of feature manipulation</a:t>
            </a:r>
            <a:endParaRPr/>
          </a:p>
        </p:txBody>
      </p:sp>
      <p:sp>
        <p:nvSpPr>
          <p:cNvPr id="260" name="Google Shape;260;p36"/>
          <p:cNvSpPr txBox="1"/>
          <p:nvPr>
            <p:ph idx="1" type="body"/>
          </p:nvPr>
        </p:nvSpPr>
        <p:spPr>
          <a:xfrm>
            <a:off x="1931000" y="1853850"/>
            <a:ext cx="64101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Experiments are only currently conducted on COIL dataset</a:t>
            </a:r>
            <a:endParaRPr/>
          </a:p>
        </p:txBody>
      </p:sp>
      <p:graphicFrame>
        <p:nvGraphicFramePr>
          <p:cNvPr id="261" name="Google Shape;261;p36"/>
          <p:cNvGraphicFramePr/>
          <p:nvPr/>
        </p:nvGraphicFramePr>
        <p:xfrm>
          <a:off x="954150" y="2231825"/>
          <a:ext cx="3000000" cy="3000000"/>
        </p:xfrm>
        <a:graphic>
          <a:graphicData uri="http://schemas.openxmlformats.org/drawingml/2006/table">
            <a:tbl>
              <a:tblPr>
                <a:noFill/>
                <a:tableStyleId>{88346CC6-FBA0-42BE-8906-044CE4C4AEA7}</a:tableStyleId>
              </a:tblPr>
              <a:tblGrid>
                <a:gridCol w="1011425"/>
                <a:gridCol w="1319025"/>
                <a:gridCol w="1741125"/>
                <a:gridCol w="1290400"/>
                <a:gridCol w="1877025"/>
              </a:tblGrid>
              <a:tr h="3881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Success rate</a:t>
                      </a:r>
                      <a:endParaRPr/>
                    </a:p>
                  </a:txBody>
                  <a:tcPr marT="91425" marB="91425" marR="91425" marL="91425"/>
                </a:tc>
                <a:tc>
                  <a:txBody>
                    <a:bodyPr/>
                    <a:lstStyle/>
                    <a:p>
                      <a:pPr indent="0" lvl="0" marL="0" rtl="0" algn="l">
                        <a:spcBef>
                          <a:spcPts val="0"/>
                        </a:spcBef>
                        <a:spcAft>
                          <a:spcPts val="0"/>
                        </a:spcAft>
                        <a:buNone/>
                      </a:pPr>
                      <a:r>
                        <a:rPr lang="en"/>
                        <a:t>Edge perturbation</a:t>
                      </a:r>
                      <a:endParaRPr/>
                    </a:p>
                  </a:txBody>
                  <a:tcPr marT="91425" marB="91425" marR="91425" marL="91425"/>
                </a:tc>
                <a:tc>
                  <a:txBody>
                    <a:bodyPr/>
                    <a:lstStyle/>
                    <a:p>
                      <a:pPr indent="0" lvl="0" marL="0" rtl="0" algn="l">
                        <a:spcBef>
                          <a:spcPts val="0"/>
                        </a:spcBef>
                        <a:spcAft>
                          <a:spcPts val="0"/>
                        </a:spcAft>
                        <a:buNone/>
                      </a:pPr>
                      <a:r>
                        <a:rPr lang="en"/>
                        <a:t>Attack time</a:t>
                      </a:r>
                      <a:endParaRPr/>
                    </a:p>
                  </a:txBody>
                  <a:tcPr marT="91425" marB="91425" marR="91425" marL="91425"/>
                </a:tc>
                <a:tc>
                  <a:txBody>
                    <a:bodyPr/>
                    <a:lstStyle/>
                    <a:p>
                      <a:pPr indent="0" lvl="0" marL="0" rtl="0" algn="l">
                        <a:spcBef>
                          <a:spcPts val="0"/>
                        </a:spcBef>
                        <a:spcAft>
                          <a:spcPts val="0"/>
                        </a:spcAft>
                        <a:buNone/>
                      </a:pPr>
                      <a:r>
                        <a:rPr lang="en"/>
                        <a:t>Query count</a:t>
                      </a:r>
                      <a:endParaRPr/>
                    </a:p>
                  </a:txBody>
                  <a:tcPr marT="91425" marB="91425" marR="91425" marL="91425"/>
                </a:tc>
              </a:tr>
              <a:tr h="381000">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48.61</a:t>
                      </a:r>
                      <a:endParaRPr/>
                    </a:p>
                  </a:txBody>
                  <a:tcPr marT="91425" marB="91425" marR="91425" marL="91425"/>
                </a:tc>
                <a:tc>
                  <a:txBody>
                    <a:bodyPr/>
                    <a:lstStyle/>
                    <a:p>
                      <a:pPr indent="0" lvl="0" marL="0" rtl="0" algn="l">
                        <a:spcBef>
                          <a:spcPts val="0"/>
                        </a:spcBef>
                        <a:spcAft>
                          <a:spcPts val="0"/>
                        </a:spcAft>
                        <a:buNone/>
                      </a:pPr>
                      <a:r>
                        <a:rPr lang="en"/>
                        <a:t>10.84</a:t>
                      </a:r>
                      <a:endParaRPr/>
                    </a:p>
                  </a:txBody>
                  <a:tcPr marT="91425" marB="91425" marR="91425" marL="91425"/>
                </a:tc>
                <a:tc>
                  <a:txBody>
                    <a:bodyPr/>
                    <a:lstStyle/>
                    <a:p>
                      <a:pPr indent="0" lvl="0" marL="0" rtl="0" algn="l">
                        <a:spcBef>
                          <a:spcPts val="0"/>
                        </a:spcBef>
                        <a:spcAft>
                          <a:spcPts val="0"/>
                        </a:spcAft>
                        <a:buNone/>
                      </a:pPr>
                      <a:r>
                        <a:rPr lang="en"/>
                        <a:t>9.06</a:t>
                      </a:r>
                      <a:endParaRPr/>
                    </a:p>
                  </a:txBody>
                  <a:tcPr marT="91425" marB="91425" marR="91425" marL="91425"/>
                </a:tc>
                <a:tc>
                  <a:txBody>
                    <a:bodyPr/>
                    <a:lstStyle/>
                    <a:p>
                      <a:pPr indent="0" lvl="0" marL="0" rtl="0" algn="l">
                        <a:spcBef>
                          <a:spcPts val="0"/>
                        </a:spcBef>
                        <a:spcAft>
                          <a:spcPts val="0"/>
                        </a:spcAft>
                        <a:buNone/>
                      </a:pPr>
                      <a:r>
                        <a:rPr lang="en"/>
                        <a:t>544.2</a:t>
                      </a:r>
                      <a:endParaRPr/>
                    </a:p>
                  </a:txBody>
                  <a:tcPr marT="91425" marB="91425" marR="91425" marL="91425"/>
                </a:tc>
              </a:tr>
              <a:tr h="381000">
                <a:tc>
                  <a:txBody>
                    <a:bodyPr/>
                    <a:lstStyle/>
                    <a:p>
                      <a:pPr indent="0" lvl="0" marL="0" rtl="0" algn="l">
                        <a:spcBef>
                          <a:spcPts val="0"/>
                        </a:spcBef>
                        <a:spcAft>
                          <a:spcPts val="0"/>
                        </a:spcAft>
                        <a:buNone/>
                      </a:pPr>
                      <a:r>
                        <a:rPr lang="en"/>
                        <a:t>10% (I)</a:t>
                      </a:r>
                      <a:endParaRPr/>
                    </a:p>
                  </a:txBody>
                  <a:tcPr marT="91425" marB="91425" marR="91425" marL="91425"/>
                </a:tc>
                <a:tc>
                  <a:txBody>
                    <a:bodyPr/>
                    <a:lstStyle/>
                    <a:p>
                      <a:pPr indent="0" lvl="0" marL="0" rtl="0" algn="l">
                        <a:spcBef>
                          <a:spcPts val="0"/>
                        </a:spcBef>
                        <a:spcAft>
                          <a:spcPts val="0"/>
                        </a:spcAft>
                        <a:buNone/>
                      </a:pPr>
                      <a:r>
                        <a:rPr lang="en"/>
                        <a:t>48.95</a:t>
                      </a:r>
                      <a:endParaRPr/>
                    </a:p>
                  </a:txBody>
                  <a:tcPr marT="91425" marB="91425" marR="91425" marL="91425"/>
                </a:tc>
                <a:tc>
                  <a:txBody>
                    <a:bodyPr/>
                    <a:lstStyle/>
                    <a:p>
                      <a:pPr indent="0" lvl="0" marL="0" rtl="0" algn="l">
                        <a:spcBef>
                          <a:spcPts val="0"/>
                        </a:spcBef>
                        <a:spcAft>
                          <a:spcPts val="0"/>
                        </a:spcAft>
                        <a:buNone/>
                      </a:pPr>
                      <a:r>
                        <a:rPr lang="en"/>
                        <a:t>8.25</a:t>
                      </a:r>
                      <a:endParaRPr/>
                    </a:p>
                  </a:txBody>
                  <a:tcPr marT="91425" marB="91425" marR="91425" marL="91425"/>
                </a:tc>
                <a:tc>
                  <a:txBody>
                    <a:bodyPr/>
                    <a:lstStyle/>
                    <a:p>
                      <a:pPr indent="0" lvl="0" marL="0" rtl="0" algn="l">
                        <a:spcBef>
                          <a:spcPts val="0"/>
                        </a:spcBef>
                        <a:spcAft>
                          <a:spcPts val="0"/>
                        </a:spcAft>
                        <a:buNone/>
                      </a:pPr>
                      <a:r>
                        <a:rPr lang="en"/>
                        <a:t>11.1</a:t>
                      </a:r>
                      <a:endParaRPr/>
                    </a:p>
                  </a:txBody>
                  <a:tcPr marT="91425" marB="91425" marR="91425" marL="91425"/>
                </a:tc>
                <a:tc>
                  <a:txBody>
                    <a:bodyPr/>
                    <a:lstStyle/>
                    <a:p>
                      <a:pPr indent="0" lvl="0" marL="0" rtl="0" algn="l">
                        <a:spcBef>
                          <a:spcPts val="0"/>
                        </a:spcBef>
                        <a:spcAft>
                          <a:spcPts val="0"/>
                        </a:spcAft>
                        <a:buNone/>
                      </a:pPr>
                      <a:r>
                        <a:rPr lang="en"/>
                        <a:t>580.8</a:t>
                      </a:r>
                      <a:endParaRPr/>
                    </a:p>
                  </a:txBody>
                  <a:tcPr marT="91425" marB="91425" marR="91425" marL="91425"/>
                </a:tc>
              </a:tr>
              <a:tr h="381000">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63.89</a:t>
                      </a:r>
                      <a:endParaRPr/>
                    </a:p>
                  </a:txBody>
                  <a:tcPr marT="91425" marB="91425" marR="91425" marL="91425"/>
                </a:tc>
                <a:tc>
                  <a:txBody>
                    <a:bodyPr/>
                    <a:lstStyle/>
                    <a:p>
                      <a:pPr indent="0" lvl="0" marL="0" rtl="0" algn="l">
                        <a:spcBef>
                          <a:spcPts val="0"/>
                        </a:spcBef>
                        <a:spcAft>
                          <a:spcPts val="0"/>
                        </a:spcAft>
                        <a:buNone/>
                      </a:pPr>
                      <a:r>
                        <a:rPr lang="en"/>
                        <a:t>10.65</a:t>
                      </a:r>
                      <a:endParaRPr/>
                    </a:p>
                  </a:txBody>
                  <a:tcPr marT="91425" marB="91425" marR="91425" marL="91425"/>
                </a:tc>
                <a:tc>
                  <a:txBody>
                    <a:bodyPr/>
                    <a:lstStyle/>
                    <a:p>
                      <a:pPr indent="0" lvl="0" marL="0" rtl="0" algn="l">
                        <a:spcBef>
                          <a:spcPts val="0"/>
                        </a:spcBef>
                        <a:spcAft>
                          <a:spcPts val="0"/>
                        </a:spcAft>
                        <a:buNone/>
                      </a:pPr>
                      <a:r>
                        <a:rPr lang="en"/>
                        <a:t>9.56</a:t>
                      </a:r>
                      <a:endParaRPr/>
                    </a:p>
                  </a:txBody>
                  <a:tcPr marT="91425" marB="91425" marR="91425" marL="91425"/>
                </a:tc>
                <a:tc>
                  <a:txBody>
                    <a:bodyPr/>
                    <a:lstStyle/>
                    <a:p>
                      <a:pPr indent="0" lvl="0" marL="0" rtl="0" algn="l">
                        <a:spcBef>
                          <a:spcPts val="0"/>
                        </a:spcBef>
                        <a:spcAft>
                          <a:spcPts val="0"/>
                        </a:spcAft>
                        <a:buNone/>
                      </a:pPr>
                      <a:r>
                        <a:rPr lang="en"/>
                        <a:t>644.0</a:t>
                      </a:r>
                      <a:endParaRPr/>
                    </a:p>
                  </a:txBody>
                  <a:tcPr marT="91425" marB="91425" marR="91425" marL="91425"/>
                </a:tc>
              </a:tr>
              <a:tr h="381000">
                <a:tc>
                  <a:txBody>
                    <a:bodyPr/>
                    <a:lstStyle/>
                    <a:p>
                      <a:pPr indent="0" lvl="0" marL="0" rtl="0" algn="l">
                        <a:spcBef>
                          <a:spcPts val="0"/>
                        </a:spcBef>
                        <a:spcAft>
                          <a:spcPts val="0"/>
                        </a:spcAft>
                        <a:buNone/>
                      </a:pPr>
                      <a:r>
                        <a:rPr lang="en"/>
                        <a:t>15% (I)</a:t>
                      </a:r>
                      <a:endParaRPr/>
                    </a:p>
                  </a:txBody>
                  <a:tcPr marT="91425" marB="91425" marR="91425" marL="91425"/>
                </a:tc>
                <a:tc>
                  <a:txBody>
                    <a:bodyPr/>
                    <a:lstStyle/>
                    <a:p>
                      <a:pPr indent="0" lvl="0" marL="0" rtl="0" algn="l">
                        <a:spcBef>
                          <a:spcPts val="0"/>
                        </a:spcBef>
                        <a:spcAft>
                          <a:spcPts val="0"/>
                        </a:spcAft>
                        <a:buNone/>
                      </a:pPr>
                      <a:r>
                        <a:rPr lang="en"/>
                        <a:t>64.24</a:t>
                      </a:r>
                      <a:endParaRPr/>
                    </a:p>
                  </a:txBody>
                  <a:tcPr marT="91425" marB="91425" marR="91425" marL="91425"/>
                </a:tc>
                <a:tc>
                  <a:txBody>
                    <a:bodyPr/>
                    <a:lstStyle/>
                    <a:p>
                      <a:pPr indent="0" lvl="0" marL="0" rtl="0" algn="l">
                        <a:spcBef>
                          <a:spcPts val="0"/>
                        </a:spcBef>
                        <a:spcAft>
                          <a:spcPts val="0"/>
                        </a:spcAft>
                        <a:buNone/>
                      </a:pPr>
                      <a:r>
                        <a:rPr lang="en"/>
                        <a:t>8.65</a:t>
                      </a:r>
                      <a:endParaRPr/>
                    </a:p>
                  </a:txBody>
                  <a:tcPr marT="91425" marB="91425" marR="91425" marL="91425"/>
                </a:tc>
                <a:tc>
                  <a:txBody>
                    <a:bodyPr/>
                    <a:lstStyle/>
                    <a:p>
                      <a:pPr indent="0" lvl="0" marL="0" rtl="0" algn="l">
                        <a:spcBef>
                          <a:spcPts val="0"/>
                        </a:spcBef>
                        <a:spcAft>
                          <a:spcPts val="0"/>
                        </a:spcAft>
                        <a:buNone/>
                      </a:pPr>
                      <a:r>
                        <a:rPr lang="en"/>
                        <a:t>13.2</a:t>
                      </a:r>
                      <a:endParaRPr/>
                    </a:p>
                  </a:txBody>
                  <a:tcPr marT="91425" marB="91425" marR="91425" marL="91425"/>
                </a:tc>
                <a:tc>
                  <a:txBody>
                    <a:bodyPr/>
                    <a:lstStyle/>
                    <a:p>
                      <a:pPr indent="0" lvl="0" marL="0" rtl="0" algn="l">
                        <a:spcBef>
                          <a:spcPts val="0"/>
                        </a:spcBef>
                        <a:spcAft>
                          <a:spcPts val="0"/>
                        </a:spcAft>
                        <a:buNone/>
                      </a:pPr>
                      <a:r>
                        <a:rPr lang="en"/>
                        <a:t>786.6</a:t>
                      </a:r>
                      <a:endParaRPr/>
                    </a:p>
                  </a:txBody>
                  <a:tcPr marT="91425" marB="91425" marR="91425" marL="91425"/>
                </a:tc>
              </a:tr>
              <a:tr h="381000">
                <a:tc>
                  <a:txBody>
                    <a:bodyPr/>
                    <a:lstStyle/>
                    <a:p>
                      <a:pPr indent="0" lvl="0" marL="0" rtl="0" algn="l">
                        <a:spcBef>
                          <a:spcPts val="0"/>
                        </a:spcBef>
                        <a:spcAft>
                          <a:spcPts val="0"/>
                        </a:spcAft>
                        <a:buNone/>
                      </a:pPr>
                      <a:r>
                        <a:rPr lang="en"/>
                        <a:t>20% </a:t>
                      </a:r>
                      <a:endParaRPr/>
                    </a:p>
                  </a:txBody>
                  <a:tcPr marT="91425" marB="91425" marR="91425" marL="91425"/>
                </a:tc>
                <a:tc>
                  <a:txBody>
                    <a:bodyPr/>
                    <a:lstStyle/>
                    <a:p>
                      <a:pPr indent="0" lvl="0" marL="0" rtl="0" algn="l">
                        <a:spcBef>
                          <a:spcPts val="0"/>
                        </a:spcBef>
                        <a:spcAft>
                          <a:spcPts val="0"/>
                        </a:spcAft>
                        <a:buNone/>
                      </a:pPr>
                      <a:r>
                        <a:rPr lang="en"/>
                        <a:t>71.18</a:t>
                      </a:r>
                      <a:endParaRPr/>
                    </a:p>
                  </a:txBody>
                  <a:tcPr marT="91425" marB="91425" marR="91425" marL="91425"/>
                </a:tc>
                <a:tc>
                  <a:txBody>
                    <a:bodyPr/>
                    <a:lstStyle/>
                    <a:p>
                      <a:pPr indent="0" lvl="0" marL="0" rtl="0" algn="l">
                        <a:spcBef>
                          <a:spcPts val="0"/>
                        </a:spcBef>
                        <a:spcAft>
                          <a:spcPts val="0"/>
                        </a:spcAft>
                        <a:buNone/>
                      </a:pPr>
                      <a:r>
                        <a:rPr lang="en"/>
                        <a:t>11.88</a:t>
                      </a:r>
                      <a:endParaRPr/>
                    </a:p>
                  </a:txBody>
                  <a:tcPr marT="91425" marB="91425" marR="91425" marL="91425"/>
                </a:tc>
                <a:tc>
                  <a:txBody>
                    <a:bodyPr/>
                    <a:lstStyle/>
                    <a:p>
                      <a:pPr indent="0" lvl="0" marL="0" rtl="0" algn="l">
                        <a:spcBef>
                          <a:spcPts val="0"/>
                        </a:spcBef>
                        <a:spcAft>
                          <a:spcPts val="0"/>
                        </a:spcAft>
                        <a:buNone/>
                      </a:pPr>
                      <a:r>
                        <a:rPr lang="en"/>
                        <a:t>9.74</a:t>
                      </a:r>
                      <a:endParaRPr/>
                    </a:p>
                  </a:txBody>
                  <a:tcPr marT="91425" marB="91425" marR="91425" marL="91425"/>
                </a:tc>
                <a:tc>
                  <a:txBody>
                    <a:bodyPr/>
                    <a:lstStyle/>
                    <a:p>
                      <a:pPr indent="0" lvl="0" marL="0" rtl="0" algn="l">
                        <a:spcBef>
                          <a:spcPts val="0"/>
                        </a:spcBef>
                        <a:spcAft>
                          <a:spcPts val="0"/>
                        </a:spcAft>
                        <a:buNone/>
                      </a:pPr>
                      <a:r>
                        <a:rPr lang="en"/>
                        <a:t>632.0</a:t>
                      </a:r>
                      <a:endParaRPr/>
                    </a:p>
                  </a:txBody>
                  <a:tcPr marT="91425" marB="91425" marR="91425" marL="91425"/>
                </a:tc>
              </a:tr>
              <a:tr h="381000">
                <a:tc>
                  <a:txBody>
                    <a:bodyPr/>
                    <a:lstStyle/>
                    <a:p>
                      <a:pPr indent="0" lvl="0" marL="0" rtl="0" algn="l">
                        <a:spcBef>
                          <a:spcPts val="0"/>
                        </a:spcBef>
                        <a:spcAft>
                          <a:spcPts val="0"/>
                        </a:spcAft>
                        <a:buNone/>
                      </a:pPr>
                      <a:r>
                        <a:rPr lang="en"/>
                        <a:t>20% (I)</a:t>
                      </a:r>
                      <a:endParaRPr/>
                    </a:p>
                  </a:txBody>
                  <a:tcPr marT="91425" marB="91425" marR="91425" marL="91425"/>
                </a:tc>
                <a:tc>
                  <a:txBody>
                    <a:bodyPr/>
                    <a:lstStyle/>
                    <a:p>
                      <a:pPr indent="0" lvl="0" marL="0" rtl="0" algn="l">
                        <a:spcBef>
                          <a:spcPts val="0"/>
                        </a:spcBef>
                        <a:spcAft>
                          <a:spcPts val="0"/>
                        </a:spcAft>
                        <a:buNone/>
                      </a:pPr>
                      <a:r>
                        <a:rPr lang="en"/>
                        <a:t>71.53</a:t>
                      </a:r>
                      <a:endParaRPr/>
                    </a:p>
                  </a:txBody>
                  <a:tcPr marT="91425" marB="91425" marR="91425" marL="91425"/>
                </a:tc>
                <a:tc>
                  <a:txBody>
                    <a:bodyPr/>
                    <a:lstStyle/>
                    <a:p>
                      <a:pPr indent="0" lvl="0" marL="0" rtl="0" algn="l">
                        <a:spcBef>
                          <a:spcPts val="0"/>
                        </a:spcBef>
                        <a:spcAft>
                          <a:spcPts val="0"/>
                        </a:spcAft>
                        <a:buNone/>
                      </a:pPr>
                      <a:r>
                        <a:rPr lang="en"/>
                        <a:t>9.39</a:t>
                      </a:r>
                      <a:endParaRPr/>
                    </a:p>
                  </a:txBody>
                  <a:tcPr marT="91425" marB="91425" marR="91425" marL="91425"/>
                </a:tc>
                <a:tc>
                  <a:txBody>
                    <a:bodyPr/>
                    <a:lstStyle/>
                    <a:p>
                      <a:pPr indent="0" lvl="0" marL="0" rtl="0" algn="l">
                        <a:spcBef>
                          <a:spcPts val="0"/>
                        </a:spcBef>
                        <a:spcAft>
                          <a:spcPts val="0"/>
                        </a:spcAft>
                        <a:buNone/>
                      </a:pPr>
                      <a:r>
                        <a:rPr lang="en"/>
                        <a:t>15.7</a:t>
                      </a:r>
                      <a:endParaRPr/>
                    </a:p>
                  </a:txBody>
                  <a:tcPr marT="91425" marB="91425" marR="91425" marL="91425"/>
                </a:tc>
                <a:tc>
                  <a:txBody>
                    <a:bodyPr/>
                    <a:lstStyle/>
                    <a:p>
                      <a:pPr indent="0" lvl="0" marL="0" rtl="0" algn="l">
                        <a:spcBef>
                          <a:spcPts val="0"/>
                        </a:spcBef>
                        <a:spcAft>
                          <a:spcPts val="0"/>
                        </a:spcAft>
                        <a:buNone/>
                      </a:pPr>
                      <a:r>
                        <a:rPr lang="en"/>
                        <a:t>822.8</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Demo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works and discussions</a:t>
            </a:r>
            <a:endParaRPr/>
          </a:p>
        </p:txBody>
      </p:sp>
      <p:sp>
        <p:nvSpPr>
          <p:cNvPr id="272" name="Google Shape;272;p38"/>
          <p:cNvSpPr txBox="1"/>
          <p:nvPr>
            <p:ph idx="1" type="body"/>
          </p:nvPr>
        </p:nvSpPr>
        <p:spPr>
          <a:xfrm>
            <a:off x="729325" y="2078875"/>
            <a:ext cx="76332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Investigate more concrete optimization process of finding injected feature of nodes</a:t>
            </a:r>
            <a:endParaRPr/>
          </a:p>
          <a:p>
            <a:pPr indent="-311150" lvl="0" marL="457200" rtl="0" algn="l">
              <a:spcBef>
                <a:spcPts val="0"/>
              </a:spcBef>
              <a:spcAft>
                <a:spcPts val="0"/>
              </a:spcAft>
              <a:buSzPts val="1300"/>
              <a:buAutoNum type="arabicPeriod"/>
            </a:pPr>
            <a:r>
              <a:rPr lang="en"/>
              <a:t>Find better connection initialization that is less </a:t>
            </a:r>
            <a:r>
              <a:rPr lang="en"/>
              <a:t>noticeable</a:t>
            </a:r>
            <a:r>
              <a:rPr lang="en"/>
              <a:t>. (more than one edge/node?)</a:t>
            </a:r>
            <a:endParaRPr/>
          </a:p>
          <a:p>
            <a:pPr indent="-311150" lvl="0" marL="457200" rtl="0" algn="l">
              <a:spcBef>
                <a:spcPts val="0"/>
              </a:spcBef>
              <a:spcAft>
                <a:spcPts val="0"/>
              </a:spcAft>
              <a:buSzPts val="1300"/>
              <a:buAutoNum type="arabicPeriod"/>
            </a:pPr>
            <a:r>
              <a:rPr lang="en"/>
              <a:t>Create initial search as in original paper to improve the success rate and speed up the attach</a:t>
            </a:r>
            <a:endParaRPr/>
          </a:p>
          <a:p>
            <a:pPr indent="-311150" lvl="0" marL="457200" rtl="0" algn="l">
              <a:spcBef>
                <a:spcPts val="0"/>
              </a:spcBef>
              <a:spcAft>
                <a:spcPts val="0"/>
              </a:spcAft>
              <a:buSzPts val="1300"/>
              <a:buAutoNum type="arabicPeriod"/>
            </a:pPr>
            <a:r>
              <a:rPr lang="en"/>
              <a:t>Improve our methods on datasets like IMDB and NCI1, which have small number of prediction classes</a:t>
            </a:r>
            <a:endParaRPr/>
          </a:p>
          <a:p>
            <a:pPr indent="-311150" lvl="0" marL="457200" rtl="0" algn="l">
              <a:spcBef>
                <a:spcPts val="0"/>
              </a:spcBef>
              <a:spcAft>
                <a:spcPts val="0"/>
              </a:spcAft>
              <a:buSzPts val="1300"/>
              <a:buAutoNum type="arabicPeriod"/>
            </a:pPr>
            <a:r>
              <a:rPr lang="en"/>
              <a:t>Test our model on more graph classification datasets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 Paper: Hard-Label Edge Attack</a:t>
            </a:r>
            <a:endParaRPr/>
          </a:p>
        </p:txBody>
      </p:sp>
      <p:sp>
        <p:nvSpPr>
          <p:cNvPr id="113" name="Google Shape;113;p17"/>
          <p:cNvSpPr txBox="1"/>
          <p:nvPr>
            <p:ph idx="1" type="body"/>
          </p:nvPr>
        </p:nvSpPr>
        <p:spPr>
          <a:xfrm>
            <a:off x="662775" y="185385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Given a target GNN model 𝑓 and a target graph 𝐺 with label 𝑦0, </a:t>
            </a:r>
            <a:endParaRPr/>
          </a:p>
          <a:p>
            <a:pPr indent="-311150" lvl="0" marL="457200" rtl="0" algn="l">
              <a:spcBef>
                <a:spcPts val="0"/>
              </a:spcBef>
              <a:spcAft>
                <a:spcPts val="0"/>
              </a:spcAft>
              <a:buSzPts val="1300"/>
              <a:buChar char="●"/>
            </a:pPr>
            <a:r>
              <a:rPr lang="en"/>
              <a:t>Attacker attempts to generate an untargeted adversarial graph 𝐺 ′ </a:t>
            </a:r>
            <a:endParaRPr/>
          </a:p>
          <a:p>
            <a:pPr indent="-311150" lvl="0" marL="457200" rtl="0" algn="l">
              <a:spcBef>
                <a:spcPts val="0"/>
              </a:spcBef>
              <a:spcAft>
                <a:spcPts val="0"/>
              </a:spcAft>
              <a:buSzPts val="1300"/>
              <a:buChar char="●"/>
            </a:pPr>
            <a:r>
              <a:rPr lang="en"/>
              <a:t>By perturbing the adjacency matrix 𝐴 of 𝐺 to be 𝐴 ′ (Edge Perturbation)</a:t>
            </a:r>
            <a:endParaRPr/>
          </a:p>
          <a:p>
            <a:pPr indent="-311150" lvl="0" marL="457200" rtl="0" algn="l">
              <a:spcBef>
                <a:spcPts val="0"/>
              </a:spcBef>
              <a:spcAft>
                <a:spcPts val="0"/>
              </a:spcAft>
              <a:buSzPts val="1300"/>
              <a:buChar char="●"/>
            </a:pPr>
            <a:r>
              <a:rPr lang="en"/>
              <a:t>The predicted label of 𝐺 ′ will be different from 𝑦0</a:t>
            </a:r>
            <a:endParaRPr/>
          </a:p>
          <a:p>
            <a:pPr indent="0" lvl="0" marL="457200" rtl="0" algn="l">
              <a:spcBef>
                <a:spcPts val="1200"/>
              </a:spcBef>
              <a:spcAft>
                <a:spcPts val="1200"/>
              </a:spcAft>
              <a:buNone/>
            </a:pPr>
            <a:r>
              <a:t/>
            </a:r>
            <a:endParaRPr/>
          </a:p>
        </p:txBody>
      </p:sp>
      <p:pic>
        <p:nvPicPr>
          <p:cNvPr id="114" name="Google Shape;114;p17"/>
          <p:cNvPicPr preferRelativeResize="0"/>
          <p:nvPr/>
        </p:nvPicPr>
        <p:blipFill>
          <a:blip r:embed="rId3">
            <a:alphaModFix/>
          </a:blip>
          <a:stretch>
            <a:fillRect/>
          </a:stretch>
        </p:blipFill>
        <p:spPr>
          <a:xfrm>
            <a:off x="823362" y="2960053"/>
            <a:ext cx="7043675" cy="1764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 Problem</a:t>
            </a:r>
            <a:endParaRPr/>
          </a:p>
        </p:txBody>
      </p:sp>
      <p:sp>
        <p:nvSpPr>
          <p:cNvPr id="120" name="Google Shape;120;p18"/>
          <p:cNvSpPr txBox="1"/>
          <p:nvPr>
            <p:ph idx="1" type="body"/>
          </p:nvPr>
        </p:nvSpPr>
        <p:spPr>
          <a:xfrm>
            <a:off x="847750" y="2078875"/>
            <a:ext cx="75702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Θ matrix</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𝑔 (Θ) measures the distance from the original graph 𝐴 to the classification boundary</a:t>
            </a:r>
            <a:endParaRPr/>
          </a:p>
          <a:p>
            <a:pPr indent="-298450" lvl="1" marL="914400" rtl="0" algn="l">
              <a:spcBef>
                <a:spcPts val="0"/>
              </a:spcBef>
              <a:spcAft>
                <a:spcPts val="0"/>
              </a:spcAft>
              <a:buSzPts val="1100"/>
              <a:buChar char="○"/>
            </a:pPr>
            <a:r>
              <a:rPr lang="en"/>
              <a:t>computed via repeatedly querying the target model</a:t>
            </a:r>
            <a:endParaRPr/>
          </a:p>
          <a:p>
            <a:pPr indent="0" lvl="0" marL="0" rtl="0" algn="l">
              <a:spcBef>
                <a:spcPts val="1200"/>
              </a:spcBef>
              <a:spcAft>
                <a:spcPts val="1200"/>
              </a:spcAft>
              <a:buNone/>
            </a:pPr>
            <a:r>
              <a:t/>
            </a:r>
            <a:endParaRPr/>
          </a:p>
        </p:txBody>
      </p:sp>
      <p:pic>
        <p:nvPicPr>
          <p:cNvPr id="121" name="Google Shape;121;p18"/>
          <p:cNvPicPr preferRelativeResize="0"/>
          <p:nvPr/>
        </p:nvPicPr>
        <p:blipFill>
          <a:blip r:embed="rId3">
            <a:alphaModFix/>
          </a:blip>
          <a:stretch>
            <a:fillRect/>
          </a:stretch>
        </p:blipFill>
        <p:spPr>
          <a:xfrm>
            <a:off x="4189807" y="648163"/>
            <a:ext cx="2604442" cy="1308700"/>
          </a:xfrm>
          <a:prstGeom prst="rect">
            <a:avLst/>
          </a:prstGeom>
          <a:noFill/>
          <a:ln>
            <a:noFill/>
          </a:ln>
        </p:spPr>
      </p:pic>
      <p:pic>
        <p:nvPicPr>
          <p:cNvPr id="122" name="Google Shape;122;p18"/>
          <p:cNvPicPr preferRelativeResize="0"/>
          <p:nvPr/>
        </p:nvPicPr>
        <p:blipFill>
          <a:blip r:embed="rId4">
            <a:alphaModFix/>
          </a:blip>
          <a:stretch>
            <a:fillRect/>
          </a:stretch>
        </p:blipFill>
        <p:spPr>
          <a:xfrm>
            <a:off x="2533447" y="2078881"/>
            <a:ext cx="2713625" cy="495100"/>
          </a:xfrm>
          <a:prstGeom prst="rect">
            <a:avLst/>
          </a:prstGeom>
          <a:noFill/>
          <a:ln>
            <a:noFill/>
          </a:ln>
        </p:spPr>
      </p:pic>
      <p:pic>
        <p:nvPicPr>
          <p:cNvPr id="123" name="Google Shape;123;p18"/>
          <p:cNvPicPr preferRelativeResize="0"/>
          <p:nvPr/>
        </p:nvPicPr>
        <p:blipFill>
          <a:blip r:embed="rId5">
            <a:alphaModFix/>
          </a:blip>
          <a:stretch>
            <a:fillRect/>
          </a:stretch>
        </p:blipFill>
        <p:spPr>
          <a:xfrm>
            <a:off x="6915525" y="1318649"/>
            <a:ext cx="1904624" cy="1571779"/>
          </a:xfrm>
          <a:prstGeom prst="rect">
            <a:avLst/>
          </a:prstGeom>
          <a:noFill/>
          <a:ln>
            <a:noFill/>
          </a:ln>
        </p:spPr>
      </p:pic>
      <p:pic>
        <p:nvPicPr>
          <p:cNvPr id="124" name="Google Shape;124;p18"/>
          <p:cNvPicPr preferRelativeResize="0"/>
          <p:nvPr/>
        </p:nvPicPr>
        <p:blipFill>
          <a:blip r:embed="rId6">
            <a:alphaModFix/>
          </a:blip>
          <a:stretch>
            <a:fillRect/>
          </a:stretch>
        </p:blipFill>
        <p:spPr>
          <a:xfrm>
            <a:off x="1523812" y="3474620"/>
            <a:ext cx="2713625" cy="373530"/>
          </a:xfrm>
          <a:prstGeom prst="rect">
            <a:avLst/>
          </a:prstGeom>
          <a:noFill/>
          <a:ln>
            <a:noFill/>
          </a:ln>
        </p:spPr>
      </p:pic>
      <p:pic>
        <p:nvPicPr>
          <p:cNvPr id="125" name="Google Shape;125;p18"/>
          <p:cNvPicPr preferRelativeResize="0"/>
          <p:nvPr/>
        </p:nvPicPr>
        <p:blipFill>
          <a:blip r:embed="rId7">
            <a:alphaModFix/>
          </a:blip>
          <a:stretch>
            <a:fillRect/>
          </a:stretch>
        </p:blipFill>
        <p:spPr>
          <a:xfrm>
            <a:off x="5515350" y="3288178"/>
            <a:ext cx="2304700" cy="1855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76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 Problem (Cont.)</a:t>
            </a:r>
            <a:endParaRPr/>
          </a:p>
          <a:p>
            <a:pPr indent="0" lvl="0" marL="0" rtl="0" algn="l">
              <a:spcBef>
                <a:spcPts val="0"/>
              </a:spcBef>
              <a:spcAft>
                <a:spcPts val="0"/>
              </a:spcAft>
              <a:buNone/>
            </a:pPr>
            <a:r>
              <a:t/>
            </a:r>
            <a:endParaRPr/>
          </a:p>
        </p:txBody>
      </p:sp>
      <p:sp>
        <p:nvSpPr>
          <p:cNvPr id="131" name="Google Shape;131;p19"/>
          <p:cNvSpPr txBox="1"/>
          <p:nvPr>
            <p:ph idx="1" type="body"/>
          </p:nvPr>
        </p:nvSpPr>
        <p:spPr>
          <a:xfrm>
            <a:off x="508075" y="1985025"/>
            <a:ext cx="54354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𝑔_hat(Θ) denotes a distance vector which starts from 𝐴 and ends at classification boundary at the direction of Θ with a length of 𝑔(Θ)</a:t>
            </a:r>
            <a:endParaRPr/>
          </a:p>
          <a:p>
            <a:pPr indent="-311150" lvl="0" marL="457200" rtl="0" algn="l">
              <a:lnSpc>
                <a:spcPct val="150000"/>
              </a:lnSpc>
              <a:spcBef>
                <a:spcPts val="0"/>
              </a:spcBef>
              <a:spcAft>
                <a:spcPts val="0"/>
              </a:spcAft>
              <a:buSzPts val="1300"/>
              <a:buChar char="●"/>
            </a:pPr>
            <a:r>
              <a:rPr lang="en"/>
              <a:t>𝑝 (Θ) denotes the number of elements of 𝑔_hat(Θ) that exceed 0.5</a:t>
            </a:r>
            <a:endParaRPr/>
          </a:p>
          <a:p>
            <a:pPr indent="-311150" lvl="0" marL="457200" rtl="0" algn="l">
              <a:lnSpc>
                <a:spcPct val="150000"/>
              </a:lnSpc>
              <a:spcBef>
                <a:spcPts val="0"/>
              </a:spcBef>
              <a:spcAft>
                <a:spcPts val="0"/>
              </a:spcAft>
              <a:buSzPts val="1300"/>
              <a:buChar char="●"/>
            </a:pPr>
            <a:r>
              <a:rPr lang="en"/>
              <a:t>signSGD to solve the optimization problem</a:t>
            </a:r>
            <a:endParaRPr/>
          </a:p>
        </p:txBody>
      </p:sp>
      <p:pic>
        <p:nvPicPr>
          <p:cNvPr id="132" name="Google Shape;132;p19"/>
          <p:cNvPicPr preferRelativeResize="0"/>
          <p:nvPr/>
        </p:nvPicPr>
        <p:blipFill>
          <a:blip r:embed="rId3">
            <a:alphaModFix/>
          </a:blip>
          <a:stretch>
            <a:fillRect/>
          </a:stretch>
        </p:blipFill>
        <p:spPr>
          <a:xfrm>
            <a:off x="1322759" y="3384212"/>
            <a:ext cx="2489516" cy="395162"/>
          </a:xfrm>
          <a:prstGeom prst="rect">
            <a:avLst/>
          </a:prstGeom>
          <a:noFill/>
          <a:ln>
            <a:noFill/>
          </a:ln>
        </p:spPr>
      </p:pic>
      <p:pic>
        <p:nvPicPr>
          <p:cNvPr id="133" name="Google Shape;133;p19"/>
          <p:cNvPicPr preferRelativeResize="0"/>
          <p:nvPr/>
        </p:nvPicPr>
        <p:blipFill>
          <a:blip r:embed="rId4">
            <a:alphaModFix/>
          </a:blip>
          <a:stretch>
            <a:fillRect/>
          </a:stretch>
        </p:blipFill>
        <p:spPr>
          <a:xfrm>
            <a:off x="1322750" y="3911136"/>
            <a:ext cx="2713626" cy="641014"/>
          </a:xfrm>
          <a:prstGeom prst="rect">
            <a:avLst/>
          </a:prstGeom>
          <a:noFill/>
          <a:ln>
            <a:noFill/>
          </a:ln>
        </p:spPr>
      </p:pic>
      <p:pic>
        <p:nvPicPr>
          <p:cNvPr id="134" name="Google Shape;134;p19"/>
          <p:cNvPicPr preferRelativeResize="0"/>
          <p:nvPr/>
        </p:nvPicPr>
        <p:blipFill>
          <a:blip r:embed="rId5">
            <a:alphaModFix/>
          </a:blip>
          <a:stretch>
            <a:fillRect/>
          </a:stretch>
        </p:blipFill>
        <p:spPr>
          <a:xfrm>
            <a:off x="5943475" y="1853850"/>
            <a:ext cx="3216575" cy="269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 - </a:t>
            </a:r>
            <a:r>
              <a:rPr lang="en"/>
              <a:t>General Idea</a:t>
            </a:r>
            <a:endParaRPr/>
          </a:p>
        </p:txBody>
      </p:sp>
      <p:sp>
        <p:nvSpPr>
          <p:cNvPr id="140" name="Google Shape;140;p20"/>
          <p:cNvSpPr txBox="1"/>
          <p:nvPr>
            <p:ph idx="1" type="body"/>
          </p:nvPr>
        </p:nvSpPr>
        <p:spPr>
          <a:xfrm>
            <a:off x="729450" y="1853850"/>
            <a:ext cx="7688700" cy="2956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Goal: </a:t>
            </a:r>
            <a:endParaRPr sz="1400"/>
          </a:p>
          <a:p>
            <a:pPr indent="-304800" lvl="1" marL="914400" rtl="0" algn="l">
              <a:spcBef>
                <a:spcPts val="0"/>
              </a:spcBef>
              <a:spcAft>
                <a:spcPts val="0"/>
              </a:spcAft>
              <a:buSzPts val="1200"/>
              <a:buChar char="○"/>
            </a:pPr>
            <a:r>
              <a:rPr lang="en" sz="1200"/>
              <a:t>extend the above paper’s method to a </a:t>
            </a:r>
            <a:r>
              <a:rPr lang="en" sz="1200" u="sng">
                <a:solidFill>
                  <a:srgbClr val="0000FF"/>
                </a:solidFill>
              </a:rPr>
              <a:t>Hard Label Black Box Node Injection Attack</a:t>
            </a:r>
            <a:r>
              <a:rPr lang="en" sz="1200"/>
              <a:t>. </a:t>
            </a:r>
            <a:endParaRPr sz="1200"/>
          </a:p>
          <a:p>
            <a:pPr indent="-304800" lvl="1" marL="914400" rtl="0" algn="l">
              <a:spcBef>
                <a:spcPts val="0"/>
              </a:spcBef>
              <a:spcAft>
                <a:spcPts val="0"/>
              </a:spcAft>
              <a:buSzPts val="1200"/>
              <a:buChar char="○"/>
            </a:pPr>
            <a:r>
              <a:rPr lang="en" sz="1200"/>
              <a:t>To the best of our knowledge, this will be </a:t>
            </a:r>
            <a:r>
              <a:rPr lang="en" sz="1200">
                <a:solidFill>
                  <a:srgbClr val="FF0000"/>
                </a:solidFill>
              </a:rPr>
              <a:t>the very first </a:t>
            </a:r>
            <a:r>
              <a:rPr lang="en" sz="1200" u="sng">
                <a:solidFill>
                  <a:srgbClr val="FF0000"/>
                </a:solidFill>
              </a:rPr>
              <a:t>Hard Label Black Box Node Injection Attack</a:t>
            </a:r>
            <a:r>
              <a:rPr lang="en" sz="1200">
                <a:solidFill>
                  <a:srgbClr val="FF0000"/>
                </a:solidFill>
              </a:rPr>
              <a:t> on GNN</a:t>
            </a:r>
            <a:endParaRPr sz="1200">
              <a:solidFill>
                <a:srgbClr val="FF0000"/>
              </a:solidFill>
            </a:endParaRPr>
          </a:p>
          <a:p>
            <a:pPr indent="-317500" lvl="0" marL="457200" rtl="0" algn="l">
              <a:spcBef>
                <a:spcPts val="0"/>
              </a:spcBef>
              <a:spcAft>
                <a:spcPts val="0"/>
              </a:spcAft>
              <a:buSzPts val="1400"/>
              <a:buChar char="●"/>
            </a:pPr>
            <a:r>
              <a:rPr lang="en" sz="1400"/>
              <a:t>Method: </a:t>
            </a:r>
            <a:endParaRPr sz="1400"/>
          </a:p>
          <a:p>
            <a:pPr indent="-304800" lvl="1" marL="914400" rtl="0" algn="l">
              <a:spcBef>
                <a:spcPts val="0"/>
              </a:spcBef>
              <a:spcAft>
                <a:spcPts val="0"/>
              </a:spcAft>
              <a:buSzPts val="1200"/>
              <a:buChar char="○"/>
            </a:pPr>
            <a:r>
              <a:rPr lang="en" sz="1200"/>
              <a:t>“Leave room for new nodes”, try inject 1, 2,…, n nodes iteratively, </a:t>
            </a:r>
            <a:endParaRPr sz="1200"/>
          </a:p>
          <a:p>
            <a:pPr indent="-304800" lvl="1" marL="914400" rtl="0" algn="l">
              <a:spcBef>
                <a:spcPts val="0"/>
              </a:spcBef>
              <a:spcAft>
                <a:spcPts val="0"/>
              </a:spcAft>
              <a:buSzPts val="1200"/>
              <a:buChar char="○"/>
            </a:pPr>
            <a:r>
              <a:rPr lang="en" sz="1200"/>
              <a:t>until success or exhaust our budget</a:t>
            </a:r>
            <a:endParaRPr sz="12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Note: </a:t>
            </a:r>
            <a:endParaRPr sz="1400"/>
          </a:p>
          <a:p>
            <a:pPr indent="-304800" lvl="1" marL="914400" rtl="0" algn="l">
              <a:spcBef>
                <a:spcPts val="0"/>
              </a:spcBef>
              <a:spcAft>
                <a:spcPts val="0"/>
              </a:spcAft>
              <a:buSzPts val="1200"/>
              <a:buChar char="○"/>
            </a:pPr>
            <a:r>
              <a:rPr lang="en" sz="1200"/>
              <a:t>we add the iterative approach to some of the datasets because of the randomness in some of our approaches</a:t>
            </a:r>
            <a:endParaRPr sz="1200"/>
          </a:p>
          <a:p>
            <a:pPr indent="0" lvl="0" marL="0" rtl="0" algn="l">
              <a:spcBef>
                <a:spcPts val="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 Node Injection Attack</a:t>
            </a:r>
            <a:endParaRPr/>
          </a:p>
        </p:txBody>
      </p:sp>
      <p:sp>
        <p:nvSpPr>
          <p:cNvPr id="146" name="Google Shape;146;p21"/>
          <p:cNvSpPr txBox="1"/>
          <p:nvPr>
            <p:ph idx="1" type="body"/>
          </p:nvPr>
        </p:nvSpPr>
        <p:spPr>
          <a:xfrm>
            <a:off x="842500" y="2056275"/>
            <a:ext cx="7688700" cy="2261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000"/>
              <a:t>Inspired by Single Pixel Injection Attacks on computer vision models (Su et al, 2017), we first attempt a single node injection attack on Graph Classification GNN models. </a:t>
            </a:r>
            <a:endParaRPr sz="2000"/>
          </a:p>
          <a:p>
            <a:pPr indent="0" lvl="0" marL="0" rtl="0" algn="l">
              <a:lnSpc>
                <a:spcPct val="115000"/>
              </a:lnSpc>
              <a:spcBef>
                <a:spcPts val="1200"/>
              </a:spcBef>
              <a:spcAft>
                <a:spcPts val="1200"/>
              </a:spcAft>
              <a:buNone/>
            </a:pPr>
            <a:r>
              <a:rPr lang="en" sz="2000"/>
              <a:t>In this part, we allow edge perturbations on both the original graph and the injected node to maximize attack success rate.</a:t>
            </a:r>
            <a:endParaRPr sz="2000"/>
          </a:p>
        </p:txBody>
      </p:sp>
      <p:sp>
        <p:nvSpPr>
          <p:cNvPr id="147" name="Google Shape;147;p21"/>
          <p:cNvSpPr txBox="1"/>
          <p:nvPr/>
        </p:nvSpPr>
        <p:spPr>
          <a:xfrm>
            <a:off x="463475" y="4448475"/>
            <a:ext cx="65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3"/>
              </a:rPr>
              <a:t>Reference: https://arxiv.org/pdf/1710.08864.pdf</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 Node Injection Attack</a:t>
            </a:r>
            <a:endParaRPr/>
          </a:p>
        </p:txBody>
      </p:sp>
      <p:sp>
        <p:nvSpPr>
          <p:cNvPr id="153" name="Google Shape;15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2"/>
          <p:cNvPicPr preferRelativeResize="0"/>
          <p:nvPr/>
        </p:nvPicPr>
        <p:blipFill rotWithShape="1">
          <a:blip r:embed="rId3">
            <a:alphaModFix/>
          </a:blip>
          <a:srcRect b="9488" l="13276" r="10942" t="8078"/>
          <a:stretch/>
        </p:blipFill>
        <p:spPr>
          <a:xfrm>
            <a:off x="621750" y="1978275"/>
            <a:ext cx="8071327" cy="2927825"/>
          </a:xfrm>
          <a:prstGeom prst="rect">
            <a:avLst/>
          </a:prstGeom>
          <a:noFill/>
          <a:ln>
            <a:noFill/>
          </a:ln>
        </p:spPr>
      </p:pic>
      <p:sp>
        <p:nvSpPr>
          <p:cNvPr id="155" name="Google Shape;155;p22"/>
          <p:cNvSpPr txBox="1"/>
          <p:nvPr/>
        </p:nvSpPr>
        <p:spPr>
          <a:xfrm>
            <a:off x="6364400" y="487350"/>
            <a:ext cx="2701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Nodes 4 and 5 are connected and the connection between nodes 7 and 11 was removed</a:t>
            </a:r>
            <a:endParaRPr>
              <a:latin typeface="Lato"/>
              <a:ea typeface="Lato"/>
              <a:cs typeface="Lato"/>
              <a:sym typeface="Lato"/>
            </a:endParaRPr>
          </a:p>
        </p:txBody>
      </p:sp>
      <p:sp>
        <p:nvSpPr>
          <p:cNvPr id="156" name="Google Shape;156;p22"/>
          <p:cNvSpPr/>
          <p:nvPr/>
        </p:nvSpPr>
        <p:spPr>
          <a:xfrm rot="-5400000">
            <a:off x="7304125" y="1446439"/>
            <a:ext cx="551100" cy="279600"/>
          </a:xfrm>
          <a:prstGeom prst="leftArrow">
            <a:avLst>
              <a:gd fmla="val 50000" name="adj1"/>
              <a:gd fmla="val 50000" name="adj2"/>
            </a:avLst>
          </a:prstGeom>
          <a:solidFill>
            <a:srgbClr val="595959"/>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 Node Injection Attack</a:t>
            </a:r>
            <a:endParaRPr/>
          </a:p>
        </p:txBody>
      </p:sp>
      <p:sp>
        <p:nvSpPr>
          <p:cNvPr id="162" name="Google Shape;162;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3"/>
          <p:cNvPicPr preferRelativeResize="0"/>
          <p:nvPr/>
        </p:nvPicPr>
        <p:blipFill rotWithShape="1">
          <a:blip r:embed="rId3">
            <a:alphaModFix/>
          </a:blip>
          <a:srcRect b="8855" l="13610" r="8833" t="7364"/>
          <a:stretch/>
        </p:blipFill>
        <p:spPr>
          <a:xfrm>
            <a:off x="226100" y="1966900"/>
            <a:ext cx="8817423" cy="3176601"/>
          </a:xfrm>
          <a:prstGeom prst="rect">
            <a:avLst/>
          </a:prstGeom>
          <a:noFill/>
          <a:ln>
            <a:noFill/>
          </a:ln>
        </p:spPr>
      </p:pic>
      <p:sp>
        <p:nvSpPr>
          <p:cNvPr id="164" name="Google Shape;164;p23"/>
          <p:cNvSpPr/>
          <p:nvPr/>
        </p:nvSpPr>
        <p:spPr>
          <a:xfrm rot="-5400000">
            <a:off x="4359263" y="863114"/>
            <a:ext cx="551100" cy="279600"/>
          </a:xfrm>
          <a:prstGeom prst="leftArrow">
            <a:avLst>
              <a:gd fmla="val 50000" name="adj1"/>
              <a:gd fmla="val 50000" name="adj2"/>
            </a:avLst>
          </a:prstGeom>
          <a:solidFill>
            <a:srgbClr val="595959"/>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65" name="Google Shape;165;p23"/>
          <p:cNvSpPr txBox="1"/>
          <p:nvPr/>
        </p:nvSpPr>
        <p:spPr>
          <a:xfrm>
            <a:off x="5646625" y="695125"/>
            <a:ext cx="237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Node 17 and the injected node 19 are now connected</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