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43" r:id="rId3"/>
    <p:sldId id="319" r:id="rId4"/>
    <p:sldId id="317" r:id="rId5"/>
    <p:sldId id="321" r:id="rId6"/>
    <p:sldId id="325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AD97-DE1F-4273-A30B-31E56CC9C3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DB057-342A-4308-A937-DBEAE7ED5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7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78A3-4013-4457-845E-19B6FE722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94CA8-317F-4FDB-A519-5E8A7220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B705-AEE5-4B39-B0F2-2CA7D7DD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6A14-A484-4D3E-AB8A-0780B36A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6376-66BD-492E-A3C0-44DCA350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5A64-DFB8-4142-86C3-4EF51666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6D8B9-7FAB-42CF-809B-A4564F352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7012-D303-470D-9926-C898E41E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7B7D-6AAA-4794-8519-39D544F6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4A55-824B-45BB-BA1A-41EF7C0E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63939-5361-4357-87F1-4489EE44B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E09A3-7891-4F6B-A498-F5CB26E4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AAAB-1BA8-46CE-8968-245CB016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B3C0-4C33-4901-BF07-B66E3272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0BFB-3780-49D8-A9ED-6A8F1CE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9490-7440-493C-9A6A-07D040F3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C6EE-F56E-450A-BC16-60152E21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CA7B-12A3-49A0-99B2-3B8738E4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82D1-75E4-4B62-B46B-F8943BA2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474C-00A2-4DC4-A8D7-049BEE01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17D7-F11C-43CD-B0EC-554B9DD5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3F43-6164-4251-B392-B81FD415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74D9-AF67-48F0-8EAD-1DD0CAD0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99BA-218E-4AB2-9B7B-C3896B9A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E1FE-9615-4FDB-8668-9F2E295A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B49B-AE0D-40FB-BF2A-9468D2F7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53E7-67D2-469B-A067-D604F96E9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E1060-D9E8-4450-96F7-EE8C19E6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B430-BC1B-4FE5-9376-A912DFC3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C69E-CBDF-4C73-B34A-28713D2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4D2B-FD22-4E24-8E86-583E7E5C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913E-25ED-49FE-93B7-4C649C55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3AB2-0732-4DB2-8DB3-0B1EE00C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8CEB9-CE34-4AE0-BDDB-090049FD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52946-A88F-4070-A53B-9CFC66B34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04048-5C22-407D-B321-8CC6DFD01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C775A-24BF-441D-913E-E3A02A1E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96116-EBAC-4F7F-B678-AD2AC8E4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43369-827A-4EDD-9AC1-4E903CF9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AA9F-1AB3-4F39-ACE6-DC519841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C3847-E380-43C4-846D-3EFB6159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940CC-F765-4889-AB9D-CC3D76FE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C0FC1-E53C-4CF7-B4C9-9236C87E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FE197-3645-47AA-A3C6-AFDA8BF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F8FF3-5956-4306-BC61-D1234BDF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C984E-13A9-47C8-87C7-9A8C2E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9D6C-63CB-4A92-860D-382D94C1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A1CA-A095-493A-82C9-EF04D826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03AE-5D7F-4C6B-A35D-47CEF6B0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2460-C221-48DC-93C2-58C37391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FC4C-DCF5-446F-B649-497ABDFA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E3A8E-D737-4888-9C8A-B7D1422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F1F7-48D7-4035-9FE3-0FBF3110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1FD2E-7E89-46B5-8B57-AC0841232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4D7C-1F7B-4515-9321-F96237D0A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AD3BC-C5C8-49D6-9E67-DCF7F958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B34F-1A6A-47C2-B61B-75A4772D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609C-51C4-4F55-AB70-34647D9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0461-A48E-4C5E-92E5-7D848A1D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D5A4-CE84-4B14-97DE-DA989A6C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439D-D629-459B-8496-FBE9E818A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9789-8AB0-4188-8EC4-EB7D957C05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9317-6430-4ED9-9F20-395BD7F88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82C8-C778-4A7E-AB2B-4D34961BA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509E-B092-4BA4-894B-B9D40D36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" y="-4521"/>
            <a:ext cx="3719646" cy="780701"/>
            <a:chOff x="-1" y="-4521"/>
            <a:chExt cx="3719646" cy="780701"/>
          </a:xfrm>
        </p:grpSpPr>
        <p:sp>
          <p:nvSpPr>
            <p:cNvPr id="23" name="Right Triangle 446"/>
            <p:cNvSpPr/>
            <p:nvPr/>
          </p:nvSpPr>
          <p:spPr>
            <a:xfrm rot="5400000">
              <a:off x="1557578" y="-1562100"/>
              <a:ext cx="604488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37896 w 604488"/>
                <a:gd name="connsiteY2" fmla="*/ 205277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88" h="3719646">
                  <a:moveTo>
                    <a:pt x="0" y="3719646"/>
                  </a:moveTo>
                  <a:lnTo>
                    <a:pt x="0" y="0"/>
                  </a:lnTo>
                  <a:cubicBezTo>
                    <a:pt x="99932" y="728707"/>
                    <a:pt x="245857" y="931995"/>
                    <a:pt x="299796" y="2186120"/>
                  </a:cubicBezTo>
                  <a:cubicBezTo>
                    <a:pt x="353735" y="3440245"/>
                    <a:pt x="502924" y="3208471"/>
                    <a:pt x="604488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446"/>
            <p:cNvSpPr/>
            <p:nvPr/>
          </p:nvSpPr>
          <p:spPr>
            <a:xfrm rot="5400000">
              <a:off x="1469471" y="-1473993"/>
              <a:ext cx="780701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85521 w 604488"/>
                <a:gd name="connsiteY2" fmla="*/ 23861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780701"/>
                <a:gd name="connsiteY0" fmla="*/ 3719646 h 3719646"/>
                <a:gd name="connsiteX1" fmla="*/ 0 w 780701"/>
                <a:gd name="connsiteY1" fmla="*/ 0 h 3719646"/>
                <a:gd name="connsiteX2" fmla="*/ 271221 w 780701"/>
                <a:gd name="connsiteY2" fmla="*/ 2500445 h 3719646"/>
                <a:gd name="connsiteX3" fmla="*/ 780701 w 780701"/>
                <a:gd name="connsiteY3" fmla="*/ 3719646 h 3719646"/>
                <a:gd name="connsiteX4" fmla="*/ 0 w 780701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01" h="3719646">
                  <a:moveTo>
                    <a:pt x="0" y="3719646"/>
                  </a:moveTo>
                  <a:lnTo>
                    <a:pt x="0" y="0"/>
                  </a:lnTo>
                  <a:cubicBezTo>
                    <a:pt x="90407" y="833482"/>
                    <a:pt x="141104" y="1880504"/>
                    <a:pt x="271221" y="2500445"/>
                  </a:cubicBezTo>
                  <a:cubicBezTo>
                    <a:pt x="401338" y="3120386"/>
                    <a:pt x="669612" y="3313246"/>
                    <a:pt x="780701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6C8CCDE-7731-4AA5-8CD2-FA082CF2DA39}"/>
              </a:ext>
            </a:extLst>
          </p:cNvPr>
          <p:cNvSpPr>
            <a:spLocks noGrp="1"/>
          </p:cNvSpPr>
          <p:nvPr/>
        </p:nvSpPr>
        <p:spPr>
          <a:xfrm>
            <a:off x="617536" y="395288"/>
            <a:ext cx="11574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Airway Surface Liquid (ASL) heights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F47E42-5796-41D1-9BA6-DB3117B80959}"/>
              </a:ext>
            </a:extLst>
          </p:cNvPr>
          <p:cNvSpPr>
            <a:spLocks noGrp="1"/>
          </p:cNvSpPr>
          <p:nvPr/>
        </p:nvSpPr>
        <p:spPr>
          <a:xfrm>
            <a:off x="617536" y="1855786"/>
            <a:ext cx="5310824" cy="50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Area between mucus and epithelial cells</a:t>
            </a:r>
          </a:p>
          <a:p>
            <a:endParaRPr lang="en-US" dirty="0"/>
          </a:p>
          <a:p>
            <a:r>
              <a:rPr lang="en-US" dirty="0"/>
              <a:t>One of the many approaches in measuring the effects of peptides</a:t>
            </a:r>
          </a:p>
          <a:p>
            <a:endParaRPr lang="en-US" dirty="0"/>
          </a:p>
          <a:p>
            <a:r>
              <a:rPr lang="en-US" dirty="0"/>
              <a:t>A single experiment can yield thousands of images</a:t>
            </a:r>
          </a:p>
          <a:p>
            <a:endParaRPr lang="en-US" dirty="0"/>
          </a:p>
          <a:p>
            <a:r>
              <a:rPr lang="en-US" dirty="0"/>
              <a:t>Can be very subjective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E806C-D420-448B-89C3-84BDA97C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86" y="4395788"/>
            <a:ext cx="2491612" cy="2316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59883E-2E1F-4ECD-8FAD-D1159A41C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58" y="4416105"/>
            <a:ext cx="2577742" cy="2316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7F3506-3991-4913-A8FA-12160BC36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518" y="1977706"/>
            <a:ext cx="2582269" cy="2316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4E2DE-BBE1-4E18-81A8-DEEAA44BCC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749"/>
          <a:stretch/>
        </p:blipFill>
        <p:spPr>
          <a:xfrm>
            <a:off x="6783598" y="2013098"/>
            <a:ext cx="2627050" cy="23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" y="-4521"/>
            <a:ext cx="3719646" cy="780701"/>
            <a:chOff x="-1" y="-4521"/>
            <a:chExt cx="3719646" cy="780701"/>
          </a:xfrm>
        </p:grpSpPr>
        <p:sp>
          <p:nvSpPr>
            <p:cNvPr id="23" name="Right Triangle 446"/>
            <p:cNvSpPr/>
            <p:nvPr/>
          </p:nvSpPr>
          <p:spPr>
            <a:xfrm rot="5400000">
              <a:off x="1557578" y="-1562100"/>
              <a:ext cx="604488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37896 w 604488"/>
                <a:gd name="connsiteY2" fmla="*/ 205277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88" h="3719646">
                  <a:moveTo>
                    <a:pt x="0" y="3719646"/>
                  </a:moveTo>
                  <a:lnTo>
                    <a:pt x="0" y="0"/>
                  </a:lnTo>
                  <a:cubicBezTo>
                    <a:pt x="99932" y="728707"/>
                    <a:pt x="245857" y="931995"/>
                    <a:pt x="299796" y="2186120"/>
                  </a:cubicBezTo>
                  <a:cubicBezTo>
                    <a:pt x="353735" y="3440245"/>
                    <a:pt x="502924" y="3208471"/>
                    <a:pt x="604488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446"/>
            <p:cNvSpPr/>
            <p:nvPr/>
          </p:nvSpPr>
          <p:spPr>
            <a:xfrm rot="5400000">
              <a:off x="1469471" y="-1473993"/>
              <a:ext cx="780701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85521 w 604488"/>
                <a:gd name="connsiteY2" fmla="*/ 23861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780701"/>
                <a:gd name="connsiteY0" fmla="*/ 3719646 h 3719646"/>
                <a:gd name="connsiteX1" fmla="*/ 0 w 780701"/>
                <a:gd name="connsiteY1" fmla="*/ 0 h 3719646"/>
                <a:gd name="connsiteX2" fmla="*/ 271221 w 780701"/>
                <a:gd name="connsiteY2" fmla="*/ 2500445 h 3719646"/>
                <a:gd name="connsiteX3" fmla="*/ 780701 w 780701"/>
                <a:gd name="connsiteY3" fmla="*/ 3719646 h 3719646"/>
                <a:gd name="connsiteX4" fmla="*/ 0 w 780701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01" h="3719646">
                  <a:moveTo>
                    <a:pt x="0" y="3719646"/>
                  </a:moveTo>
                  <a:lnTo>
                    <a:pt x="0" y="0"/>
                  </a:lnTo>
                  <a:cubicBezTo>
                    <a:pt x="90407" y="833482"/>
                    <a:pt x="141104" y="1880504"/>
                    <a:pt x="271221" y="2500445"/>
                  </a:cubicBezTo>
                  <a:cubicBezTo>
                    <a:pt x="401338" y="3120386"/>
                    <a:pt x="669612" y="3313246"/>
                    <a:pt x="780701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754E2DE-BBE1-4E18-81A8-DEEAA44BC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9"/>
          <a:stretch/>
        </p:blipFill>
        <p:spPr>
          <a:xfrm>
            <a:off x="2007411" y="370331"/>
            <a:ext cx="7358530" cy="64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1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" y="-4521"/>
            <a:ext cx="3719646" cy="780701"/>
            <a:chOff x="-1" y="-4521"/>
            <a:chExt cx="3719646" cy="780701"/>
          </a:xfrm>
        </p:grpSpPr>
        <p:sp>
          <p:nvSpPr>
            <p:cNvPr id="23" name="Right Triangle 446"/>
            <p:cNvSpPr/>
            <p:nvPr/>
          </p:nvSpPr>
          <p:spPr>
            <a:xfrm rot="5400000">
              <a:off x="1557578" y="-1562100"/>
              <a:ext cx="604488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37896 w 604488"/>
                <a:gd name="connsiteY2" fmla="*/ 205277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88" h="3719646">
                  <a:moveTo>
                    <a:pt x="0" y="3719646"/>
                  </a:moveTo>
                  <a:lnTo>
                    <a:pt x="0" y="0"/>
                  </a:lnTo>
                  <a:cubicBezTo>
                    <a:pt x="99932" y="728707"/>
                    <a:pt x="245857" y="931995"/>
                    <a:pt x="299796" y="2186120"/>
                  </a:cubicBezTo>
                  <a:cubicBezTo>
                    <a:pt x="353735" y="3440245"/>
                    <a:pt x="502924" y="3208471"/>
                    <a:pt x="604488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446"/>
            <p:cNvSpPr/>
            <p:nvPr/>
          </p:nvSpPr>
          <p:spPr>
            <a:xfrm rot="5400000">
              <a:off x="1469471" y="-1473993"/>
              <a:ext cx="780701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85521 w 604488"/>
                <a:gd name="connsiteY2" fmla="*/ 23861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780701"/>
                <a:gd name="connsiteY0" fmla="*/ 3719646 h 3719646"/>
                <a:gd name="connsiteX1" fmla="*/ 0 w 780701"/>
                <a:gd name="connsiteY1" fmla="*/ 0 h 3719646"/>
                <a:gd name="connsiteX2" fmla="*/ 271221 w 780701"/>
                <a:gd name="connsiteY2" fmla="*/ 2500445 h 3719646"/>
                <a:gd name="connsiteX3" fmla="*/ 780701 w 780701"/>
                <a:gd name="connsiteY3" fmla="*/ 3719646 h 3719646"/>
                <a:gd name="connsiteX4" fmla="*/ 0 w 780701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01" h="3719646">
                  <a:moveTo>
                    <a:pt x="0" y="3719646"/>
                  </a:moveTo>
                  <a:lnTo>
                    <a:pt x="0" y="0"/>
                  </a:lnTo>
                  <a:cubicBezTo>
                    <a:pt x="90407" y="833482"/>
                    <a:pt x="141104" y="1880504"/>
                    <a:pt x="271221" y="2500445"/>
                  </a:cubicBezTo>
                  <a:cubicBezTo>
                    <a:pt x="401338" y="3120386"/>
                    <a:pt x="669612" y="3313246"/>
                    <a:pt x="780701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6C8CCDE-7731-4AA5-8CD2-FA082CF2DA39}"/>
              </a:ext>
            </a:extLst>
          </p:cNvPr>
          <p:cNvSpPr>
            <a:spLocks noGrp="1"/>
          </p:cNvSpPr>
          <p:nvPr/>
        </p:nvSpPr>
        <p:spPr>
          <a:xfrm>
            <a:off x="617536" y="395288"/>
            <a:ext cx="11574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Considerations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0FEE69D-69C7-40B9-9FA7-E95CC52DFDE9}"/>
              </a:ext>
            </a:extLst>
          </p:cNvPr>
          <p:cNvSpPr>
            <a:spLocks noGrp="1"/>
          </p:cNvSpPr>
          <p:nvPr/>
        </p:nvSpPr>
        <p:spPr>
          <a:xfrm>
            <a:off x="617536" y="1855786"/>
            <a:ext cx="11315846" cy="50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Processing images in their entirety is computationally expensive</a:t>
            </a:r>
          </a:p>
          <a:p>
            <a:pPr lvl="1"/>
            <a:r>
              <a:rPr lang="en-US" dirty="0"/>
              <a:t>This needs to be ran by a researcher that does not access an HPC cluster, cloud,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complicated, so should try to employ machine learning</a:t>
            </a:r>
          </a:p>
          <a:p>
            <a:pPr lvl="1"/>
            <a:r>
              <a:rPr lang="en-US" dirty="0"/>
              <a:t>But as above, must be lightweight</a:t>
            </a:r>
          </a:p>
          <a:p>
            <a:pPr lvl="1"/>
            <a:endParaRPr lang="en-US" dirty="0"/>
          </a:p>
          <a:p>
            <a:r>
              <a:rPr lang="en-US" dirty="0"/>
              <a:t>Needs to be comparable to historical data</a:t>
            </a:r>
          </a:p>
          <a:p>
            <a:pPr lvl="1"/>
            <a:r>
              <a:rPr lang="en-US" dirty="0"/>
              <a:t>Benchmark the software against old data</a:t>
            </a:r>
          </a:p>
        </p:txBody>
      </p:sp>
    </p:spTree>
    <p:extLst>
      <p:ext uri="{BB962C8B-B14F-4D97-AF65-F5344CB8AC3E}">
        <p14:creationId xmlns:p14="http://schemas.microsoft.com/office/powerpoint/2010/main" val="12889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" y="-4521"/>
            <a:ext cx="3719646" cy="780701"/>
            <a:chOff x="-1" y="-4521"/>
            <a:chExt cx="3719646" cy="780701"/>
          </a:xfrm>
        </p:grpSpPr>
        <p:sp>
          <p:nvSpPr>
            <p:cNvPr id="23" name="Right Triangle 446"/>
            <p:cNvSpPr/>
            <p:nvPr/>
          </p:nvSpPr>
          <p:spPr>
            <a:xfrm rot="5400000">
              <a:off x="1557578" y="-1562100"/>
              <a:ext cx="604488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37896 w 604488"/>
                <a:gd name="connsiteY2" fmla="*/ 205277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88" h="3719646">
                  <a:moveTo>
                    <a:pt x="0" y="3719646"/>
                  </a:moveTo>
                  <a:lnTo>
                    <a:pt x="0" y="0"/>
                  </a:lnTo>
                  <a:cubicBezTo>
                    <a:pt x="99932" y="728707"/>
                    <a:pt x="245857" y="931995"/>
                    <a:pt x="299796" y="2186120"/>
                  </a:cubicBezTo>
                  <a:cubicBezTo>
                    <a:pt x="353735" y="3440245"/>
                    <a:pt x="502924" y="3208471"/>
                    <a:pt x="604488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446"/>
            <p:cNvSpPr/>
            <p:nvPr/>
          </p:nvSpPr>
          <p:spPr>
            <a:xfrm rot="5400000">
              <a:off x="1469471" y="-1473993"/>
              <a:ext cx="780701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85521 w 604488"/>
                <a:gd name="connsiteY2" fmla="*/ 23861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780701"/>
                <a:gd name="connsiteY0" fmla="*/ 3719646 h 3719646"/>
                <a:gd name="connsiteX1" fmla="*/ 0 w 780701"/>
                <a:gd name="connsiteY1" fmla="*/ 0 h 3719646"/>
                <a:gd name="connsiteX2" fmla="*/ 271221 w 780701"/>
                <a:gd name="connsiteY2" fmla="*/ 2500445 h 3719646"/>
                <a:gd name="connsiteX3" fmla="*/ 780701 w 780701"/>
                <a:gd name="connsiteY3" fmla="*/ 3719646 h 3719646"/>
                <a:gd name="connsiteX4" fmla="*/ 0 w 780701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01" h="3719646">
                  <a:moveTo>
                    <a:pt x="0" y="3719646"/>
                  </a:moveTo>
                  <a:lnTo>
                    <a:pt x="0" y="0"/>
                  </a:lnTo>
                  <a:cubicBezTo>
                    <a:pt x="90407" y="833482"/>
                    <a:pt x="141104" y="1880504"/>
                    <a:pt x="271221" y="2500445"/>
                  </a:cubicBezTo>
                  <a:cubicBezTo>
                    <a:pt x="401338" y="3120386"/>
                    <a:pt x="669612" y="3313246"/>
                    <a:pt x="780701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6C8CCDE-7731-4AA5-8CD2-FA082CF2DA39}"/>
              </a:ext>
            </a:extLst>
          </p:cNvPr>
          <p:cNvSpPr>
            <a:spLocks noGrp="1"/>
          </p:cNvSpPr>
          <p:nvPr/>
        </p:nvSpPr>
        <p:spPr>
          <a:xfrm>
            <a:off x="617536" y="395288"/>
            <a:ext cx="11574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Make some categories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0FEE69D-69C7-40B9-9FA7-E95CC52DFDE9}"/>
              </a:ext>
            </a:extLst>
          </p:cNvPr>
          <p:cNvSpPr>
            <a:spLocks noGrp="1"/>
          </p:cNvSpPr>
          <p:nvPr/>
        </p:nvSpPr>
        <p:spPr>
          <a:xfrm>
            <a:off x="617536" y="1855786"/>
            <a:ext cx="10393364" cy="50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Have researchers rate images on a </a:t>
            </a:r>
            <a:r>
              <a:rPr lang="en-US" u="sng" dirty="0"/>
              <a:t>spectrum</a:t>
            </a:r>
          </a:p>
          <a:p>
            <a:pPr lvl="1"/>
            <a:r>
              <a:rPr lang="en-US" dirty="0"/>
              <a:t>Allows for a form of leniency to make a pass/fail call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9BCFA-08B8-4775-86B9-A9C81AA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95" y="4089352"/>
            <a:ext cx="2836075" cy="2636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CA886-636F-46C2-81D6-6E857FBF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438" y="4109670"/>
            <a:ext cx="2860802" cy="2570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63BAF-9D4E-420C-B733-819F1B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173" y="4109670"/>
            <a:ext cx="2865827" cy="2570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D6EB4-84CE-48AF-829E-ACE0D2D014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749"/>
          <a:stretch/>
        </p:blipFill>
        <p:spPr>
          <a:xfrm>
            <a:off x="261056" y="4145062"/>
            <a:ext cx="2915525" cy="2570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77C96-BB71-48A3-BB88-FC025AFD86B2}"/>
              </a:ext>
            </a:extLst>
          </p:cNvPr>
          <p:cNvSpPr txBox="1"/>
          <p:nvPr/>
        </p:nvSpPr>
        <p:spPr>
          <a:xfrm>
            <a:off x="1397159" y="2672250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5AF69-C3CE-40FE-9E69-C760561D5411}"/>
              </a:ext>
            </a:extLst>
          </p:cNvPr>
          <p:cNvSpPr txBox="1"/>
          <p:nvPr/>
        </p:nvSpPr>
        <p:spPr>
          <a:xfrm>
            <a:off x="4323030" y="2618996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26877-4534-432A-8E61-225169892864}"/>
              </a:ext>
            </a:extLst>
          </p:cNvPr>
          <p:cNvSpPr txBox="1"/>
          <p:nvPr/>
        </p:nvSpPr>
        <p:spPr>
          <a:xfrm>
            <a:off x="7243957" y="2618996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7A091-75C7-46F7-B40F-5F8002C64563}"/>
              </a:ext>
            </a:extLst>
          </p:cNvPr>
          <p:cNvSpPr txBox="1"/>
          <p:nvPr/>
        </p:nvSpPr>
        <p:spPr>
          <a:xfrm>
            <a:off x="10164884" y="2618996"/>
            <a:ext cx="8338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90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Bent 2">
            <a:extLst>
              <a:ext uri="{FF2B5EF4-FFF2-40B4-BE49-F238E27FC236}">
                <a16:creationId xmlns:a16="http://schemas.microsoft.com/office/drawing/2014/main" id="{97A302E6-2C71-46FB-8ED9-5354BC09E9D3}"/>
              </a:ext>
            </a:extLst>
          </p:cNvPr>
          <p:cNvSpPr/>
          <p:nvPr/>
        </p:nvSpPr>
        <p:spPr>
          <a:xfrm rot="5400000">
            <a:off x="5984028" y="1842131"/>
            <a:ext cx="714375" cy="6062768"/>
          </a:xfrm>
          <a:prstGeom prst="ben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1B3E6-E67B-42D7-8CC6-FFF1EA8DD983}"/>
              </a:ext>
            </a:extLst>
          </p:cNvPr>
          <p:cNvSpPr/>
          <p:nvPr/>
        </p:nvSpPr>
        <p:spPr>
          <a:xfrm rot="5400000">
            <a:off x="3299758" y="4211102"/>
            <a:ext cx="884099" cy="1045380"/>
          </a:xfrm>
          <a:prstGeom prst="rect">
            <a:avLst/>
          </a:prstGeom>
          <a:gradFill>
            <a:gsLst>
              <a:gs pos="47000">
                <a:schemeClr val="bg1"/>
              </a:gs>
              <a:gs pos="14000">
                <a:schemeClr val="bg1">
                  <a:alpha val="2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68E38-55A5-4832-89A6-DF514FD98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9" r="6462"/>
          <a:stretch/>
        </p:blipFill>
        <p:spPr>
          <a:xfrm rot="5400000">
            <a:off x="621715" y="4102268"/>
            <a:ext cx="2804387" cy="264331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-1" y="-4521"/>
            <a:ext cx="3719646" cy="780701"/>
            <a:chOff x="-1" y="-4521"/>
            <a:chExt cx="3719646" cy="780701"/>
          </a:xfrm>
        </p:grpSpPr>
        <p:sp>
          <p:nvSpPr>
            <p:cNvPr id="23" name="Right Triangle 446"/>
            <p:cNvSpPr/>
            <p:nvPr/>
          </p:nvSpPr>
          <p:spPr>
            <a:xfrm rot="5400000">
              <a:off x="1557578" y="-1562100"/>
              <a:ext cx="604488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37896 w 604488"/>
                <a:gd name="connsiteY2" fmla="*/ 205277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88" h="3719646">
                  <a:moveTo>
                    <a:pt x="0" y="3719646"/>
                  </a:moveTo>
                  <a:lnTo>
                    <a:pt x="0" y="0"/>
                  </a:lnTo>
                  <a:cubicBezTo>
                    <a:pt x="99932" y="728707"/>
                    <a:pt x="245857" y="931995"/>
                    <a:pt x="299796" y="2186120"/>
                  </a:cubicBezTo>
                  <a:cubicBezTo>
                    <a:pt x="353735" y="3440245"/>
                    <a:pt x="502924" y="3208471"/>
                    <a:pt x="604488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446"/>
            <p:cNvSpPr/>
            <p:nvPr/>
          </p:nvSpPr>
          <p:spPr>
            <a:xfrm rot="5400000">
              <a:off x="1469471" y="-1473993"/>
              <a:ext cx="780701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85521 w 604488"/>
                <a:gd name="connsiteY2" fmla="*/ 23861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780701"/>
                <a:gd name="connsiteY0" fmla="*/ 3719646 h 3719646"/>
                <a:gd name="connsiteX1" fmla="*/ 0 w 780701"/>
                <a:gd name="connsiteY1" fmla="*/ 0 h 3719646"/>
                <a:gd name="connsiteX2" fmla="*/ 271221 w 780701"/>
                <a:gd name="connsiteY2" fmla="*/ 2500445 h 3719646"/>
                <a:gd name="connsiteX3" fmla="*/ 780701 w 780701"/>
                <a:gd name="connsiteY3" fmla="*/ 3719646 h 3719646"/>
                <a:gd name="connsiteX4" fmla="*/ 0 w 780701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01" h="3719646">
                  <a:moveTo>
                    <a:pt x="0" y="3719646"/>
                  </a:moveTo>
                  <a:lnTo>
                    <a:pt x="0" y="0"/>
                  </a:lnTo>
                  <a:cubicBezTo>
                    <a:pt x="90407" y="833482"/>
                    <a:pt x="141104" y="1880504"/>
                    <a:pt x="271221" y="2500445"/>
                  </a:cubicBezTo>
                  <a:cubicBezTo>
                    <a:pt x="401338" y="3120386"/>
                    <a:pt x="669612" y="3313246"/>
                    <a:pt x="780701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6C8CCDE-7731-4AA5-8CD2-FA082CF2DA39}"/>
              </a:ext>
            </a:extLst>
          </p:cNvPr>
          <p:cNvSpPr>
            <a:spLocks noGrp="1"/>
          </p:cNvSpPr>
          <p:nvPr/>
        </p:nvSpPr>
        <p:spPr>
          <a:xfrm>
            <a:off x="617536" y="395288"/>
            <a:ext cx="11574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Find the data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0FEE69D-69C7-40B9-9FA7-E95CC52DFDE9}"/>
              </a:ext>
            </a:extLst>
          </p:cNvPr>
          <p:cNvSpPr>
            <a:spLocks noGrp="1"/>
          </p:cNvSpPr>
          <p:nvPr/>
        </p:nvSpPr>
        <p:spPr>
          <a:xfrm>
            <a:off x="617536" y="1855786"/>
            <a:ext cx="11178224" cy="50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features do great/good images have over bad/unusable images?</a:t>
            </a:r>
          </a:p>
          <a:p>
            <a:pPr lvl="1"/>
            <a:r>
              <a:rPr lang="en-US" dirty="0"/>
              <a:t>All lies in the distribution of signal</a:t>
            </a:r>
          </a:p>
          <a:p>
            <a:pPr lvl="1"/>
            <a:r>
              <a:rPr lang="en-US" dirty="0"/>
              <a:t>Isolate red channel, sum intensities</a:t>
            </a:r>
          </a:p>
          <a:p>
            <a:pPr lvl="1"/>
            <a:r>
              <a:rPr lang="en-US" dirty="0"/>
              <a:t>Serves as a more lightweight alternative to and entire image</a:t>
            </a:r>
          </a:p>
          <a:p>
            <a:pPr lvl="1"/>
            <a:r>
              <a:rPr lang="en-US" dirty="0"/>
              <a:t>Use these distributions to train a 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2780C-2F0A-491A-A67A-18259272280F}"/>
              </a:ext>
            </a:extLst>
          </p:cNvPr>
          <p:cNvSpPr txBox="1"/>
          <p:nvPr/>
        </p:nvSpPr>
        <p:spPr>
          <a:xfrm>
            <a:off x="3741808" y="5053525"/>
            <a:ext cx="8450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u="sng" dirty="0">
                <a:latin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u="sng" dirty="0">
                <a:latin typeface="Consolas" panose="020B0609020204030204" pitchFamily="49" charset="0"/>
              </a:rPr>
              <a:t>group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u="sng" dirty="0">
                <a:latin typeface="Consolas" panose="020B0609020204030204" pitchFamily="49" charset="0"/>
              </a:rPr>
              <a:t>distribution</a:t>
            </a:r>
          </a:p>
          <a:p>
            <a:r>
              <a:rPr lang="en-US" dirty="0">
                <a:solidFill>
                  <a:srgbClr val="1FE152"/>
                </a:solidFill>
              </a:rPr>
              <a:t>✔</a:t>
            </a:r>
            <a:r>
              <a:rPr lang="en-US" dirty="0"/>
              <a:t>   </a:t>
            </a:r>
            <a:r>
              <a:rPr lang="en-US" dirty="0">
                <a:latin typeface="Consolas" panose="020B0609020204030204" pitchFamily="49" charset="0"/>
              </a:rPr>
              <a:t>IMG01	1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1111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555</a:t>
            </a:r>
            <a:r>
              <a:rPr lang="en-US" dirty="0">
                <a:latin typeface="Consolas" panose="020B0609020204030204" pitchFamily="49" charset="0"/>
              </a:rPr>
              <a:t>9999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555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1111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❌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IMG02	5	999999999998888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7777666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22211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</a:t>
            </a:r>
          </a:p>
          <a:p>
            <a:r>
              <a:rPr lang="en-US" dirty="0">
                <a:solidFill>
                  <a:srgbClr val="1FE152"/>
                </a:solidFill>
              </a:rPr>
              <a:t>✔</a:t>
            </a:r>
            <a:r>
              <a:rPr lang="en-US" dirty="0"/>
              <a:t>   </a:t>
            </a:r>
            <a:r>
              <a:rPr lang="en-US" dirty="0">
                <a:latin typeface="Consolas" panose="020B0609020204030204" pitchFamily="49" charset="0"/>
              </a:rPr>
              <a:t>IMG03	1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latin typeface="Consolas" panose="020B0609020204030204" pitchFamily="49" charset="0"/>
              </a:rPr>
              <a:t>88987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rgbClr val="1FE152"/>
                </a:solidFill>
              </a:rPr>
              <a:t>✔</a:t>
            </a:r>
            <a:r>
              <a:rPr lang="en-US" dirty="0"/>
              <a:t>   </a:t>
            </a:r>
            <a:r>
              <a:rPr lang="en-US" dirty="0">
                <a:latin typeface="Consolas" panose="020B0609020204030204" pitchFamily="49" charset="0"/>
              </a:rPr>
              <a:t>IMG04	1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1122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55</a:t>
            </a:r>
            <a:r>
              <a:rPr lang="en-US" dirty="0">
                <a:latin typeface="Consolas" panose="020B0609020204030204" pitchFamily="49" charset="0"/>
              </a:rPr>
              <a:t>88999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</a:t>
            </a:r>
          </a:p>
          <a:p>
            <a:r>
              <a:rPr lang="en-US" dirty="0">
                <a:solidFill>
                  <a:srgbClr val="1FE152"/>
                </a:solidFill>
              </a:rPr>
              <a:t>✔</a:t>
            </a:r>
            <a:r>
              <a:rPr lang="en-US" dirty="0"/>
              <a:t>   </a:t>
            </a:r>
            <a:r>
              <a:rPr lang="en-US" dirty="0">
                <a:latin typeface="Consolas" panose="020B0609020204030204" pitchFamily="49" charset="0"/>
              </a:rPr>
              <a:t>IMG05	2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latin typeface="Consolas" panose="020B0609020204030204" pitchFamily="49" charset="0"/>
              </a:rPr>
              <a:t>8888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2211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534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" y="-4521"/>
            <a:ext cx="3719646" cy="780701"/>
            <a:chOff x="-1" y="-4521"/>
            <a:chExt cx="3719646" cy="780701"/>
          </a:xfrm>
        </p:grpSpPr>
        <p:sp>
          <p:nvSpPr>
            <p:cNvPr id="23" name="Right Triangle 446"/>
            <p:cNvSpPr/>
            <p:nvPr/>
          </p:nvSpPr>
          <p:spPr>
            <a:xfrm rot="5400000">
              <a:off x="1557578" y="-1562100"/>
              <a:ext cx="604488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37896 w 604488"/>
                <a:gd name="connsiteY2" fmla="*/ 205277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88" h="3719646">
                  <a:moveTo>
                    <a:pt x="0" y="3719646"/>
                  </a:moveTo>
                  <a:lnTo>
                    <a:pt x="0" y="0"/>
                  </a:lnTo>
                  <a:cubicBezTo>
                    <a:pt x="99932" y="728707"/>
                    <a:pt x="245857" y="931995"/>
                    <a:pt x="299796" y="2186120"/>
                  </a:cubicBezTo>
                  <a:cubicBezTo>
                    <a:pt x="353735" y="3440245"/>
                    <a:pt x="502924" y="3208471"/>
                    <a:pt x="604488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446"/>
            <p:cNvSpPr/>
            <p:nvPr/>
          </p:nvSpPr>
          <p:spPr>
            <a:xfrm rot="5400000">
              <a:off x="1469471" y="-1473993"/>
              <a:ext cx="780701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85521 w 604488"/>
                <a:gd name="connsiteY2" fmla="*/ 23861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780701"/>
                <a:gd name="connsiteY0" fmla="*/ 3719646 h 3719646"/>
                <a:gd name="connsiteX1" fmla="*/ 0 w 780701"/>
                <a:gd name="connsiteY1" fmla="*/ 0 h 3719646"/>
                <a:gd name="connsiteX2" fmla="*/ 271221 w 780701"/>
                <a:gd name="connsiteY2" fmla="*/ 2500445 h 3719646"/>
                <a:gd name="connsiteX3" fmla="*/ 780701 w 780701"/>
                <a:gd name="connsiteY3" fmla="*/ 3719646 h 3719646"/>
                <a:gd name="connsiteX4" fmla="*/ 0 w 780701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01" h="3719646">
                  <a:moveTo>
                    <a:pt x="0" y="3719646"/>
                  </a:moveTo>
                  <a:lnTo>
                    <a:pt x="0" y="0"/>
                  </a:lnTo>
                  <a:cubicBezTo>
                    <a:pt x="90407" y="833482"/>
                    <a:pt x="141104" y="1880504"/>
                    <a:pt x="271221" y="2500445"/>
                  </a:cubicBezTo>
                  <a:cubicBezTo>
                    <a:pt x="401338" y="3120386"/>
                    <a:pt x="669612" y="3313246"/>
                    <a:pt x="780701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6C8CCDE-7731-4AA5-8CD2-FA082CF2DA39}"/>
              </a:ext>
            </a:extLst>
          </p:cNvPr>
          <p:cNvSpPr>
            <a:spLocks noGrp="1"/>
          </p:cNvSpPr>
          <p:nvPr/>
        </p:nvSpPr>
        <p:spPr>
          <a:xfrm>
            <a:off x="617536" y="395288"/>
            <a:ext cx="11574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Measuring ASLs of passing images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63D8A6-DD9D-42A8-853D-2287560AB113}"/>
              </a:ext>
            </a:extLst>
          </p:cNvPr>
          <p:cNvGrpSpPr/>
          <p:nvPr/>
        </p:nvGrpSpPr>
        <p:grpSpPr>
          <a:xfrm>
            <a:off x="6488881" y="2552700"/>
            <a:ext cx="5606668" cy="4151238"/>
            <a:chOff x="5938970" y="2120660"/>
            <a:chExt cx="6128004" cy="45372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B5CF2E-E0A9-427F-909B-A1689DB047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78" t="14126"/>
            <a:stretch/>
          </p:blipFill>
          <p:spPr>
            <a:xfrm>
              <a:off x="6180524" y="4286644"/>
              <a:ext cx="5886450" cy="23712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AB1E09-3845-4717-84D1-6633F138D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969" t="15432" r="4644" b="20304"/>
            <a:stretch/>
          </p:blipFill>
          <p:spPr>
            <a:xfrm>
              <a:off x="5938970" y="2120660"/>
              <a:ext cx="5886450" cy="198977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58DBA5-381A-44D1-8E54-C565C6FC347F}"/>
              </a:ext>
            </a:extLst>
          </p:cNvPr>
          <p:cNvSpPr>
            <a:spLocks noGrp="1"/>
          </p:cNvSpPr>
          <p:nvPr/>
        </p:nvSpPr>
        <p:spPr>
          <a:xfrm>
            <a:off x="617536" y="1855786"/>
            <a:ext cx="5310824" cy="50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an image passes, the distribution is fit to a high order polynomial</a:t>
            </a:r>
          </a:p>
          <a:p>
            <a:pPr lvl="1"/>
            <a:r>
              <a:rPr lang="en-US" dirty="0"/>
              <a:t>Allows for ‘flexing’ across the data to find a ‘peak’</a:t>
            </a:r>
          </a:p>
          <a:p>
            <a:r>
              <a:rPr lang="en-US" dirty="0"/>
              <a:t>Highest peak with the neighboring valleys allow to pinpoint the band</a:t>
            </a:r>
          </a:p>
          <a:p>
            <a:r>
              <a:rPr lang="en-US" dirty="0"/>
              <a:t>Capturing the band width itself is relatively easy</a:t>
            </a:r>
          </a:p>
        </p:txBody>
      </p:sp>
    </p:spTree>
    <p:extLst>
      <p:ext uri="{BB962C8B-B14F-4D97-AF65-F5344CB8AC3E}">
        <p14:creationId xmlns:p14="http://schemas.microsoft.com/office/powerpoint/2010/main" val="373206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" y="-4521"/>
            <a:ext cx="3719646" cy="780701"/>
            <a:chOff x="-1" y="-4521"/>
            <a:chExt cx="3719646" cy="780701"/>
          </a:xfrm>
        </p:grpSpPr>
        <p:sp>
          <p:nvSpPr>
            <p:cNvPr id="23" name="Right Triangle 446"/>
            <p:cNvSpPr/>
            <p:nvPr/>
          </p:nvSpPr>
          <p:spPr>
            <a:xfrm rot="5400000">
              <a:off x="1557578" y="-1562100"/>
              <a:ext cx="604488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37896 w 604488"/>
                <a:gd name="connsiteY2" fmla="*/ 205277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99796 w 604488"/>
                <a:gd name="connsiteY2" fmla="*/ 2186120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88" h="3719646">
                  <a:moveTo>
                    <a:pt x="0" y="3719646"/>
                  </a:moveTo>
                  <a:lnTo>
                    <a:pt x="0" y="0"/>
                  </a:lnTo>
                  <a:cubicBezTo>
                    <a:pt x="99932" y="728707"/>
                    <a:pt x="245857" y="931995"/>
                    <a:pt x="299796" y="2186120"/>
                  </a:cubicBezTo>
                  <a:cubicBezTo>
                    <a:pt x="353735" y="3440245"/>
                    <a:pt x="502924" y="3208471"/>
                    <a:pt x="604488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446"/>
            <p:cNvSpPr/>
            <p:nvPr/>
          </p:nvSpPr>
          <p:spPr>
            <a:xfrm rot="5400000">
              <a:off x="1469471" y="-1473993"/>
              <a:ext cx="780701" cy="3719646"/>
            </a:xfrm>
            <a:custGeom>
              <a:avLst/>
              <a:gdLst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604488 w 604488"/>
                <a:gd name="connsiteY2" fmla="*/ 3719646 h 3719646"/>
                <a:gd name="connsiteX3" fmla="*/ 0 w 604488"/>
                <a:gd name="connsiteY3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385521 w 604488"/>
                <a:gd name="connsiteY2" fmla="*/ 23861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604488"/>
                <a:gd name="connsiteY0" fmla="*/ 3719646 h 3719646"/>
                <a:gd name="connsiteX1" fmla="*/ 0 w 604488"/>
                <a:gd name="connsiteY1" fmla="*/ 0 h 3719646"/>
                <a:gd name="connsiteX2" fmla="*/ 271221 w 604488"/>
                <a:gd name="connsiteY2" fmla="*/ 2500445 h 3719646"/>
                <a:gd name="connsiteX3" fmla="*/ 604488 w 604488"/>
                <a:gd name="connsiteY3" fmla="*/ 3719646 h 3719646"/>
                <a:gd name="connsiteX4" fmla="*/ 0 w 604488"/>
                <a:gd name="connsiteY4" fmla="*/ 3719646 h 3719646"/>
                <a:gd name="connsiteX0" fmla="*/ 0 w 780701"/>
                <a:gd name="connsiteY0" fmla="*/ 3719646 h 3719646"/>
                <a:gd name="connsiteX1" fmla="*/ 0 w 780701"/>
                <a:gd name="connsiteY1" fmla="*/ 0 h 3719646"/>
                <a:gd name="connsiteX2" fmla="*/ 271221 w 780701"/>
                <a:gd name="connsiteY2" fmla="*/ 2500445 h 3719646"/>
                <a:gd name="connsiteX3" fmla="*/ 780701 w 780701"/>
                <a:gd name="connsiteY3" fmla="*/ 3719646 h 3719646"/>
                <a:gd name="connsiteX4" fmla="*/ 0 w 780701"/>
                <a:gd name="connsiteY4" fmla="*/ 3719646 h 371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01" h="3719646">
                  <a:moveTo>
                    <a:pt x="0" y="3719646"/>
                  </a:moveTo>
                  <a:lnTo>
                    <a:pt x="0" y="0"/>
                  </a:lnTo>
                  <a:cubicBezTo>
                    <a:pt x="90407" y="833482"/>
                    <a:pt x="141104" y="1880504"/>
                    <a:pt x="271221" y="2500445"/>
                  </a:cubicBezTo>
                  <a:cubicBezTo>
                    <a:pt x="401338" y="3120386"/>
                    <a:pt x="669612" y="3313246"/>
                    <a:pt x="780701" y="3719646"/>
                  </a:cubicBezTo>
                  <a:lnTo>
                    <a:pt x="0" y="3719646"/>
                  </a:lnTo>
                  <a:close/>
                </a:path>
              </a:pathLst>
            </a:custGeom>
            <a:solidFill>
              <a:srgbClr val="66CC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6C8CCDE-7731-4AA5-8CD2-FA082CF2DA39}"/>
              </a:ext>
            </a:extLst>
          </p:cNvPr>
          <p:cNvSpPr>
            <a:spLocks noGrp="1"/>
          </p:cNvSpPr>
          <p:nvPr/>
        </p:nvSpPr>
        <p:spPr>
          <a:xfrm>
            <a:off x="617536" y="395288"/>
            <a:ext cx="11574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0FEE69D-69C7-40B9-9FA7-E95CC52DFDE9}"/>
              </a:ext>
            </a:extLst>
          </p:cNvPr>
          <p:cNvSpPr>
            <a:spLocks noGrp="1"/>
          </p:cNvSpPr>
          <p:nvPr/>
        </p:nvSpPr>
        <p:spPr>
          <a:xfrm>
            <a:off x="617535" y="1855786"/>
            <a:ext cx="11336339" cy="50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model allows for 96% accuracy in classifying images as pass or fail</a:t>
            </a:r>
          </a:p>
          <a:p>
            <a:pPr lvl="1"/>
            <a:r>
              <a:rPr lang="en-US" dirty="0"/>
              <a:t>Losing a good image isn’t the end of the world</a:t>
            </a:r>
          </a:p>
          <a:p>
            <a:pPr lvl="1"/>
            <a:r>
              <a:rPr lang="en-US" dirty="0"/>
              <a:t>Keeping a bad image is, so reporting IQR of data protects the confidence of results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High speed</a:t>
            </a:r>
          </a:p>
          <a:p>
            <a:pPr lvl="1"/>
            <a:r>
              <a:rPr lang="en-US" dirty="0"/>
              <a:t>~300/min on cheap computer</a:t>
            </a:r>
          </a:p>
          <a:p>
            <a:endParaRPr lang="en-US" dirty="0"/>
          </a:p>
          <a:p>
            <a:r>
              <a:rPr lang="en-US" dirty="0"/>
              <a:t>Automated output</a:t>
            </a:r>
          </a:p>
          <a:p>
            <a:pPr lvl="1"/>
            <a:r>
              <a:rPr lang="en-US" dirty="0" err="1"/>
              <a:t>ggplots</a:t>
            </a:r>
            <a:r>
              <a:rPr lang="en-US" dirty="0"/>
              <a:t>, Excel compatible tables</a:t>
            </a:r>
          </a:p>
          <a:p>
            <a:pPr lvl="1"/>
            <a:r>
              <a:rPr lang="en-US" dirty="0"/>
              <a:t>Groupwise comparisons</a:t>
            </a:r>
          </a:p>
          <a:p>
            <a:pPr lvl="1"/>
            <a:r>
              <a:rPr lang="en-US" dirty="0"/>
              <a:t>Pass/fail PDF and log for review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77AB14-04B6-4A25-B3C1-BB1ECB52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3585467"/>
            <a:ext cx="3387090" cy="3272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6FBFE6-F887-46AB-A21A-965EAA7ED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826" y="3643180"/>
            <a:ext cx="3188406" cy="32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Zorn</dc:creator>
  <cp:lastModifiedBy>Bryan Zorn</cp:lastModifiedBy>
  <cp:revision>3</cp:revision>
  <dcterms:created xsi:type="dcterms:W3CDTF">2020-10-14T18:54:15Z</dcterms:created>
  <dcterms:modified xsi:type="dcterms:W3CDTF">2021-06-22T14:42:10Z</dcterms:modified>
</cp:coreProperties>
</file>