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5" r:id="rId4"/>
    <p:sldId id="263" r:id="rId5"/>
    <p:sldId id="262" r:id="rId6"/>
    <p:sldId id="260" r:id="rId7"/>
    <p:sldId id="257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72"/>
    <p:restoredTop sz="94901"/>
  </p:normalViewPr>
  <p:slideViewPr>
    <p:cSldViewPr snapToGrid="0" snapToObjects="1">
      <p:cViewPr varScale="1">
        <p:scale>
          <a:sx n="112" d="100"/>
          <a:sy n="112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31AB1E-D475-4596-82B3-46DBC298343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476BF2-FA7A-4A56-9619-F8F934F02487}">
      <dgm:prSet/>
      <dgm:spPr/>
      <dgm:t>
        <a:bodyPr/>
        <a:lstStyle/>
        <a:p>
          <a:r>
            <a:rPr lang="en-US" dirty="0"/>
            <a:t>Setup </a:t>
          </a:r>
        </a:p>
      </dgm:t>
    </dgm:pt>
    <dgm:pt modelId="{48B07521-D1EB-49F9-B871-1F3D834CAC0C}" type="parTrans" cxnId="{541308F3-3D6D-46B4-B8BB-43E121EC6111}">
      <dgm:prSet/>
      <dgm:spPr/>
      <dgm:t>
        <a:bodyPr/>
        <a:lstStyle/>
        <a:p>
          <a:endParaRPr lang="en-US"/>
        </a:p>
      </dgm:t>
    </dgm:pt>
    <dgm:pt modelId="{093ECBDD-DDB1-41F7-B9CF-73BA80DE3BC5}" type="sibTrans" cxnId="{541308F3-3D6D-46B4-B8BB-43E121EC6111}">
      <dgm:prSet/>
      <dgm:spPr/>
      <dgm:t>
        <a:bodyPr/>
        <a:lstStyle/>
        <a:p>
          <a:endParaRPr lang="en-US"/>
        </a:p>
      </dgm:t>
    </dgm:pt>
    <dgm:pt modelId="{D60CB2F5-E260-4031-917D-BA6B9C227B78}">
      <dgm:prSet/>
      <dgm:spPr/>
      <dgm:t>
        <a:bodyPr/>
        <a:lstStyle/>
        <a:p>
          <a:r>
            <a:rPr lang="en-US" dirty="0"/>
            <a:t>Dashboards</a:t>
          </a:r>
        </a:p>
      </dgm:t>
    </dgm:pt>
    <dgm:pt modelId="{F106729B-0962-44FA-8B4E-634EF5F7B642}" type="parTrans" cxnId="{B426867E-43C7-4686-A280-D4D2026D67A6}">
      <dgm:prSet/>
      <dgm:spPr/>
      <dgm:t>
        <a:bodyPr/>
        <a:lstStyle/>
        <a:p>
          <a:endParaRPr lang="en-US"/>
        </a:p>
      </dgm:t>
    </dgm:pt>
    <dgm:pt modelId="{04ACE66B-FD8C-4039-B062-C799CF59D53C}" type="sibTrans" cxnId="{B426867E-43C7-4686-A280-D4D2026D67A6}">
      <dgm:prSet/>
      <dgm:spPr/>
      <dgm:t>
        <a:bodyPr/>
        <a:lstStyle/>
        <a:p>
          <a:endParaRPr lang="en-US"/>
        </a:p>
      </dgm:t>
    </dgm:pt>
    <dgm:pt modelId="{6DEFA214-3CBB-4C89-A233-E3B8531C207D}">
      <dgm:prSet/>
      <dgm:spPr/>
      <dgm:t>
        <a:bodyPr/>
        <a:lstStyle/>
        <a:p>
          <a:r>
            <a:rPr lang="en-US"/>
            <a:t>All tweets</a:t>
          </a:r>
        </a:p>
      </dgm:t>
    </dgm:pt>
    <dgm:pt modelId="{EEB97348-AB4B-4EE8-B896-259F7E6EBFB9}" type="parTrans" cxnId="{35C13A2F-9EC8-4181-B466-064D18C9CDE6}">
      <dgm:prSet/>
      <dgm:spPr/>
      <dgm:t>
        <a:bodyPr/>
        <a:lstStyle/>
        <a:p>
          <a:endParaRPr lang="en-US"/>
        </a:p>
      </dgm:t>
    </dgm:pt>
    <dgm:pt modelId="{F1227B78-D0BF-42A2-AE3C-42D69D22FD92}" type="sibTrans" cxnId="{35C13A2F-9EC8-4181-B466-064D18C9CDE6}">
      <dgm:prSet/>
      <dgm:spPr/>
      <dgm:t>
        <a:bodyPr/>
        <a:lstStyle/>
        <a:p>
          <a:endParaRPr lang="en-US"/>
        </a:p>
      </dgm:t>
    </dgm:pt>
    <dgm:pt modelId="{0D34656B-23E4-4406-9458-489A283CE730}">
      <dgm:prSet/>
      <dgm:spPr/>
      <dgm:t>
        <a:bodyPr/>
        <a:lstStyle/>
        <a:p>
          <a:r>
            <a:rPr lang="en-US"/>
            <a:t>Positive</a:t>
          </a:r>
        </a:p>
      </dgm:t>
    </dgm:pt>
    <dgm:pt modelId="{B6D2651A-CDB9-402F-9FFA-9A898B028CE5}" type="parTrans" cxnId="{5AB28E2A-2941-4341-B1DE-555C81D2656C}">
      <dgm:prSet/>
      <dgm:spPr/>
      <dgm:t>
        <a:bodyPr/>
        <a:lstStyle/>
        <a:p>
          <a:endParaRPr lang="en-US"/>
        </a:p>
      </dgm:t>
    </dgm:pt>
    <dgm:pt modelId="{F16DDED3-A74F-45B5-BCAF-4E0100B66DD0}" type="sibTrans" cxnId="{5AB28E2A-2941-4341-B1DE-555C81D2656C}">
      <dgm:prSet/>
      <dgm:spPr/>
      <dgm:t>
        <a:bodyPr/>
        <a:lstStyle/>
        <a:p>
          <a:endParaRPr lang="en-US"/>
        </a:p>
      </dgm:t>
    </dgm:pt>
    <dgm:pt modelId="{2415B669-D5DA-4F4E-8628-DD8F18A4190E}">
      <dgm:prSet/>
      <dgm:spPr/>
      <dgm:t>
        <a:bodyPr/>
        <a:lstStyle/>
        <a:p>
          <a:r>
            <a:rPr lang="en-US" dirty="0"/>
            <a:t>Negative</a:t>
          </a:r>
        </a:p>
      </dgm:t>
    </dgm:pt>
    <dgm:pt modelId="{C60EAA7B-3202-4069-B90E-693B08E5D1B6}" type="parTrans" cxnId="{2BF15B8C-F10E-4CDC-A843-3A1F280FC4BD}">
      <dgm:prSet/>
      <dgm:spPr/>
      <dgm:t>
        <a:bodyPr/>
        <a:lstStyle/>
        <a:p>
          <a:endParaRPr lang="en-US"/>
        </a:p>
      </dgm:t>
    </dgm:pt>
    <dgm:pt modelId="{1ADE8C6B-5375-4BF6-B1BD-09E789E624CF}" type="sibTrans" cxnId="{2BF15B8C-F10E-4CDC-A843-3A1F280FC4BD}">
      <dgm:prSet/>
      <dgm:spPr/>
      <dgm:t>
        <a:bodyPr/>
        <a:lstStyle/>
        <a:p>
          <a:endParaRPr lang="en-US"/>
        </a:p>
      </dgm:t>
    </dgm:pt>
    <dgm:pt modelId="{799C0665-251C-2B4F-B762-CB22D4DB0E82}">
      <dgm:prSet/>
      <dgm:spPr/>
      <dgm:t>
        <a:bodyPr/>
        <a:lstStyle/>
        <a:p>
          <a:r>
            <a:rPr lang="en-US" dirty="0"/>
            <a:t>Data Architecture</a:t>
          </a:r>
        </a:p>
      </dgm:t>
    </dgm:pt>
    <dgm:pt modelId="{26F44779-3139-C64D-89B1-41820E1642CD}" type="parTrans" cxnId="{B9F362DF-3BEF-3345-A79B-08950ECDFC67}">
      <dgm:prSet/>
      <dgm:spPr/>
    </dgm:pt>
    <dgm:pt modelId="{57B8C7B9-E31E-DB40-8979-3887CA36D21C}" type="sibTrans" cxnId="{B9F362DF-3BEF-3345-A79B-08950ECDFC67}">
      <dgm:prSet/>
      <dgm:spPr/>
    </dgm:pt>
    <dgm:pt modelId="{A49DA1BA-A037-0D48-8C7B-B2923D9443DC}" type="pres">
      <dgm:prSet presAssocID="{9C31AB1E-D475-4596-82B3-46DBC2983437}" presName="linear" presStyleCnt="0">
        <dgm:presLayoutVars>
          <dgm:animLvl val="lvl"/>
          <dgm:resizeHandles val="exact"/>
        </dgm:presLayoutVars>
      </dgm:prSet>
      <dgm:spPr/>
    </dgm:pt>
    <dgm:pt modelId="{5FB47922-7B5F-D74A-9632-DD28C0223BD3}" type="pres">
      <dgm:prSet presAssocID="{38476BF2-FA7A-4A56-9619-F8F934F0248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B0C503-4331-E044-8032-0C8C998CC520}" type="pres">
      <dgm:prSet presAssocID="{093ECBDD-DDB1-41F7-B9CF-73BA80DE3BC5}" presName="spacer" presStyleCnt="0"/>
      <dgm:spPr/>
    </dgm:pt>
    <dgm:pt modelId="{22C58A99-288F-C241-AAD7-0E89B9B2C8D3}" type="pres">
      <dgm:prSet presAssocID="{799C0665-251C-2B4F-B762-CB22D4DB0E8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47471E8-07C6-3B42-A4EB-4E5FE338A534}" type="pres">
      <dgm:prSet presAssocID="{57B8C7B9-E31E-DB40-8979-3887CA36D21C}" presName="spacer" presStyleCnt="0"/>
      <dgm:spPr/>
    </dgm:pt>
    <dgm:pt modelId="{757DE89D-1521-9C48-9D47-8DE85916D2CC}" type="pres">
      <dgm:prSet presAssocID="{D60CB2F5-E260-4031-917D-BA6B9C227B7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D167C7C-54EB-0A44-8F86-F9494AA9287F}" type="pres">
      <dgm:prSet presAssocID="{D60CB2F5-E260-4031-917D-BA6B9C227B7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A577F0E-6E0A-2B44-8A84-D27D22149FE6}" type="presOf" srcId="{9C31AB1E-D475-4596-82B3-46DBC2983437}" destId="{A49DA1BA-A037-0D48-8C7B-B2923D9443DC}" srcOrd="0" destOrd="0" presId="urn:microsoft.com/office/officeart/2005/8/layout/vList2"/>
    <dgm:cxn modelId="{72311A18-9B08-2F4F-9F60-643C876CFD60}" type="presOf" srcId="{6DEFA214-3CBB-4C89-A233-E3B8531C207D}" destId="{BD167C7C-54EB-0A44-8F86-F9494AA9287F}" srcOrd="0" destOrd="0" presId="urn:microsoft.com/office/officeart/2005/8/layout/vList2"/>
    <dgm:cxn modelId="{5AB28E2A-2941-4341-B1DE-555C81D2656C}" srcId="{D60CB2F5-E260-4031-917D-BA6B9C227B78}" destId="{0D34656B-23E4-4406-9458-489A283CE730}" srcOrd="1" destOrd="0" parTransId="{B6D2651A-CDB9-402F-9FFA-9A898B028CE5}" sibTransId="{F16DDED3-A74F-45B5-BCAF-4E0100B66DD0}"/>
    <dgm:cxn modelId="{96F47B2B-8821-944F-BCCA-96285A7F5823}" type="presOf" srcId="{0D34656B-23E4-4406-9458-489A283CE730}" destId="{BD167C7C-54EB-0A44-8F86-F9494AA9287F}" srcOrd="0" destOrd="1" presId="urn:microsoft.com/office/officeart/2005/8/layout/vList2"/>
    <dgm:cxn modelId="{35C13A2F-9EC8-4181-B466-064D18C9CDE6}" srcId="{D60CB2F5-E260-4031-917D-BA6B9C227B78}" destId="{6DEFA214-3CBB-4C89-A233-E3B8531C207D}" srcOrd="0" destOrd="0" parTransId="{EEB97348-AB4B-4EE8-B896-259F7E6EBFB9}" sibTransId="{F1227B78-D0BF-42A2-AE3C-42D69D22FD92}"/>
    <dgm:cxn modelId="{A3960246-D460-7746-97D3-237C718D7F16}" type="presOf" srcId="{799C0665-251C-2B4F-B762-CB22D4DB0E82}" destId="{22C58A99-288F-C241-AAD7-0E89B9B2C8D3}" srcOrd="0" destOrd="0" presId="urn:microsoft.com/office/officeart/2005/8/layout/vList2"/>
    <dgm:cxn modelId="{1F3F2970-9FE1-EB4D-9389-534F112AAB84}" type="presOf" srcId="{38476BF2-FA7A-4A56-9619-F8F934F02487}" destId="{5FB47922-7B5F-D74A-9632-DD28C0223BD3}" srcOrd="0" destOrd="0" presId="urn:microsoft.com/office/officeart/2005/8/layout/vList2"/>
    <dgm:cxn modelId="{B426867E-43C7-4686-A280-D4D2026D67A6}" srcId="{9C31AB1E-D475-4596-82B3-46DBC2983437}" destId="{D60CB2F5-E260-4031-917D-BA6B9C227B78}" srcOrd="2" destOrd="0" parTransId="{F106729B-0962-44FA-8B4E-634EF5F7B642}" sibTransId="{04ACE66B-FD8C-4039-B062-C799CF59D53C}"/>
    <dgm:cxn modelId="{2BF15B8C-F10E-4CDC-A843-3A1F280FC4BD}" srcId="{D60CB2F5-E260-4031-917D-BA6B9C227B78}" destId="{2415B669-D5DA-4F4E-8628-DD8F18A4190E}" srcOrd="2" destOrd="0" parTransId="{C60EAA7B-3202-4069-B90E-693B08E5D1B6}" sibTransId="{1ADE8C6B-5375-4BF6-B1BD-09E789E624CF}"/>
    <dgm:cxn modelId="{F4520DB6-7EBF-8D47-9BA8-DFA90E0FB4CF}" type="presOf" srcId="{2415B669-D5DA-4F4E-8628-DD8F18A4190E}" destId="{BD167C7C-54EB-0A44-8F86-F9494AA9287F}" srcOrd="0" destOrd="2" presId="urn:microsoft.com/office/officeart/2005/8/layout/vList2"/>
    <dgm:cxn modelId="{B9F362DF-3BEF-3345-A79B-08950ECDFC67}" srcId="{9C31AB1E-D475-4596-82B3-46DBC2983437}" destId="{799C0665-251C-2B4F-B762-CB22D4DB0E82}" srcOrd="1" destOrd="0" parTransId="{26F44779-3139-C64D-89B1-41820E1642CD}" sibTransId="{57B8C7B9-E31E-DB40-8979-3887CA36D21C}"/>
    <dgm:cxn modelId="{541308F3-3D6D-46B4-B8BB-43E121EC6111}" srcId="{9C31AB1E-D475-4596-82B3-46DBC2983437}" destId="{38476BF2-FA7A-4A56-9619-F8F934F02487}" srcOrd="0" destOrd="0" parTransId="{48B07521-D1EB-49F9-B871-1F3D834CAC0C}" sibTransId="{093ECBDD-DDB1-41F7-B9CF-73BA80DE3BC5}"/>
    <dgm:cxn modelId="{963E8DFA-3690-E243-8DF1-C6217474B02F}" type="presOf" srcId="{D60CB2F5-E260-4031-917D-BA6B9C227B78}" destId="{757DE89D-1521-9C48-9D47-8DE85916D2CC}" srcOrd="0" destOrd="0" presId="urn:microsoft.com/office/officeart/2005/8/layout/vList2"/>
    <dgm:cxn modelId="{D58CACFD-E33A-B845-8F24-8E79C0FB56F6}" type="presParOf" srcId="{A49DA1BA-A037-0D48-8C7B-B2923D9443DC}" destId="{5FB47922-7B5F-D74A-9632-DD28C0223BD3}" srcOrd="0" destOrd="0" presId="urn:microsoft.com/office/officeart/2005/8/layout/vList2"/>
    <dgm:cxn modelId="{90AF88D3-1F01-F647-9374-64B9BA554158}" type="presParOf" srcId="{A49DA1BA-A037-0D48-8C7B-B2923D9443DC}" destId="{48B0C503-4331-E044-8032-0C8C998CC520}" srcOrd="1" destOrd="0" presId="urn:microsoft.com/office/officeart/2005/8/layout/vList2"/>
    <dgm:cxn modelId="{DA020093-E068-AE4F-B558-EDB4FD9E14EC}" type="presParOf" srcId="{A49DA1BA-A037-0D48-8C7B-B2923D9443DC}" destId="{22C58A99-288F-C241-AAD7-0E89B9B2C8D3}" srcOrd="2" destOrd="0" presId="urn:microsoft.com/office/officeart/2005/8/layout/vList2"/>
    <dgm:cxn modelId="{9F413162-BC47-4744-99BD-9C27985E693F}" type="presParOf" srcId="{A49DA1BA-A037-0D48-8C7B-B2923D9443DC}" destId="{647471E8-07C6-3B42-A4EB-4E5FE338A534}" srcOrd="3" destOrd="0" presId="urn:microsoft.com/office/officeart/2005/8/layout/vList2"/>
    <dgm:cxn modelId="{C8A26F91-2E80-4046-B8AE-1D278160BBBA}" type="presParOf" srcId="{A49DA1BA-A037-0D48-8C7B-B2923D9443DC}" destId="{757DE89D-1521-9C48-9D47-8DE85916D2CC}" srcOrd="4" destOrd="0" presId="urn:microsoft.com/office/officeart/2005/8/layout/vList2"/>
    <dgm:cxn modelId="{5F53F382-D765-BA46-AD5E-84DFE2BDC082}" type="presParOf" srcId="{A49DA1BA-A037-0D48-8C7B-B2923D9443DC}" destId="{BD167C7C-54EB-0A44-8F86-F9494AA9287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47922-7B5F-D74A-9632-DD28C0223BD3}">
      <dsp:nvSpPr>
        <dsp:cNvPr id="0" name=""/>
        <dsp:cNvSpPr/>
      </dsp:nvSpPr>
      <dsp:spPr>
        <a:xfrm>
          <a:off x="0" y="36503"/>
          <a:ext cx="6263640" cy="11033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Setup </a:t>
          </a:r>
        </a:p>
      </dsp:txBody>
      <dsp:txXfrm>
        <a:off x="53859" y="90362"/>
        <a:ext cx="6155922" cy="995592"/>
      </dsp:txXfrm>
    </dsp:sp>
    <dsp:sp modelId="{22C58A99-288F-C241-AAD7-0E89B9B2C8D3}">
      <dsp:nvSpPr>
        <dsp:cNvPr id="0" name=""/>
        <dsp:cNvSpPr/>
      </dsp:nvSpPr>
      <dsp:spPr>
        <a:xfrm>
          <a:off x="0" y="1272293"/>
          <a:ext cx="6263640" cy="110331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Data Architecture</a:t>
          </a:r>
        </a:p>
      </dsp:txBody>
      <dsp:txXfrm>
        <a:off x="53859" y="1326152"/>
        <a:ext cx="6155922" cy="995592"/>
      </dsp:txXfrm>
    </dsp:sp>
    <dsp:sp modelId="{757DE89D-1521-9C48-9D47-8DE85916D2CC}">
      <dsp:nvSpPr>
        <dsp:cNvPr id="0" name=""/>
        <dsp:cNvSpPr/>
      </dsp:nvSpPr>
      <dsp:spPr>
        <a:xfrm>
          <a:off x="0" y="2508083"/>
          <a:ext cx="6263640" cy="11033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Dashboards</a:t>
          </a:r>
        </a:p>
      </dsp:txBody>
      <dsp:txXfrm>
        <a:off x="53859" y="2561942"/>
        <a:ext cx="6155922" cy="995592"/>
      </dsp:txXfrm>
    </dsp:sp>
    <dsp:sp modelId="{BD167C7C-54EB-0A44-8F86-F9494AA9287F}">
      <dsp:nvSpPr>
        <dsp:cNvPr id="0" name=""/>
        <dsp:cNvSpPr/>
      </dsp:nvSpPr>
      <dsp:spPr>
        <a:xfrm>
          <a:off x="0" y="3611394"/>
          <a:ext cx="6263640" cy="185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All tweets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Positive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Negative</a:t>
          </a:r>
        </a:p>
      </dsp:txBody>
      <dsp:txXfrm>
        <a:off x="0" y="3611394"/>
        <a:ext cx="6263640" cy="1856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29028-741F-6040-93C1-3F6B05B7C255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BAD6F-4BDA-C14E-AB3A-ADD40F01A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3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BAD6F-4BDA-C14E-AB3A-ADD40F01AB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3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29BD-6585-674E-866D-D9D0AB844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F8F42-E524-AD41-9F79-7EED5144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64EFC-04DD-4A42-AC7F-8148FB80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8AB-DD2A-344D-91A8-A5EBA17EA0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85A49-EB27-8B43-9021-FE5344B2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94D90-0CC9-8448-9C7E-0692D4F0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A6FD-0CCF-A241-8CCB-AE246ADC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5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131D-7454-4844-B008-278E9BA7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B1F43-EF0F-5D49-9A73-C918B2AEE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FAF36-566F-B946-A15A-EF8E8EE0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8AB-DD2A-344D-91A8-A5EBA17EA0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05C3B-38AE-924F-899B-B2AF7186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A03D2-5BED-1647-8A21-9B6EAAAA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A6FD-0CCF-A241-8CCB-AE246ADC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5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DE13E-C8DE-7442-8992-E7446FFCD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E5E21-5072-C649-A4B3-7FEB0F71A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25289-7D45-C340-A9FD-BBD4AE47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8AB-DD2A-344D-91A8-A5EBA17EA0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92AC9-6E02-1B4B-BAB1-D97AB3E3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35929-2076-5248-BA9D-36D364D3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A6FD-0CCF-A241-8CCB-AE246ADC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3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193A-8E38-714B-A1C2-F72FA1DD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2BEE-2812-6340-9ED8-1746140A8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0F827-C7CE-E24F-8440-DFE9ACA2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8AB-DD2A-344D-91A8-A5EBA17EA0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9923E-774C-6145-A906-601F9362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D164C-EB51-7647-BD03-4BA61570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A6FD-0CCF-A241-8CCB-AE246ADC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5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0DD-2366-A64C-8944-383B5C1B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18101-82A2-D14F-BB68-D1F94FDA5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BABFE-142A-B24C-B6E5-16FAD3A1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8AB-DD2A-344D-91A8-A5EBA17EA0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88842-DEC5-8349-A6DF-90335421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9E23A-8B60-D549-B377-DDD83228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A6FD-0CCF-A241-8CCB-AE246ADC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6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5370-32EB-B14C-A48F-A97DBC62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59C2F-92D1-1F49-BCCE-322A7CB85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64B5D-0E95-BA40-A1AB-7357B67A1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12B8A-0E3A-6D46-8638-3D0EF8CC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8AB-DD2A-344D-91A8-A5EBA17EA0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7BF90-89E1-7446-B5B9-6E381F37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B7739-AD01-624F-AC40-D771CE85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A6FD-0CCF-A241-8CCB-AE246ADC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8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BC7E-B5BF-0D4E-9D4C-C323D16B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C529-2900-4B46-BEBC-A762FCB67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90E9C-FE02-A540-90A5-680FC0098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79FA5-130F-6344-9698-668F46123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C51FC-B9F7-9A47-862D-5A4F10BD8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F8909-1245-D941-BF58-EDC8D4FE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8AB-DD2A-344D-91A8-A5EBA17EA0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C48DC-8C6B-9645-897F-C818F46F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01840-C691-DD45-B092-DBEE0601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A6FD-0CCF-A241-8CCB-AE246ADC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6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80E4-6E2E-C04F-8240-A97ACDFC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235F8-8476-684E-B16B-F27F0C8B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8AB-DD2A-344D-91A8-A5EBA17EA0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709B2-3119-464D-B5E4-66112389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7F54B-8111-6240-B901-E4490DBB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A6FD-0CCF-A241-8CCB-AE246ADC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2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5DABF-B772-274D-9B7C-E7E0BAC0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8AB-DD2A-344D-91A8-A5EBA17EA0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D1506-8CC8-444E-8800-71EA13A4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34A26-0F92-F94C-BCA8-CD1F970B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A6FD-0CCF-A241-8CCB-AE246ADC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2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0600-B52A-7B49-86D2-92D2F2BC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C4B-91C3-F54C-853E-F900957EC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42511-B9B8-5844-9C70-A08FED457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5EB4F-2DE4-7C40-A4EC-E5B0D89D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8AB-DD2A-344D-91A8-A5EBA17EA0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85B61-CC0E-C441-AFC9-DEBE2F0B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4BB94-0B0D-B842-950B-D161D83D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A6FD-0CCF-A241-8CCB-AE246ADC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1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7C28-1765-044D-894D-236D3215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21453-DD41-EC44-A4A1-7D6A69FA5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2E1C8-84CD-8D46-A7B1-DF79BAC66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4917A-2A63-0740-885A-9BEFED21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8AB-DD2A-344D-91A8-A5EBA17EA0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AAD70-E397-A248-9446-4E25CD74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2D130-2D22-9145-A7F6-D1BB1147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A6FD-0CCF-A241-8CCB-AE246ADC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76A60-FF8E-CB43-825D-C9B1AEA4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94A37-1CC5-CF44-B2D1-C751E7905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B463-7D72-D249-88CB-3529E5F90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F08AB-DD2A-344D-91A8-A5EBA17EA0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80D1-4185-194C-ACED-4D722B645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FB620-6591-314B-8897-425F64E9E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3A6FD-0CCF-A241-8CCB-AE246ADC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6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E790C-4FEE-7445-ABB2-854EEF690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Presented by:</a:t>
            </a:r>
            <a:br>
              <a:rPr lang="en-US" sz="2000">
                <a:solidFill>
                  <a:srgbClr val="080808"/>
                </a:solidFill>
              </a:rPr>
            </a:br>
            <a:r>
              <a:rPr lang="en-US" sz="2000">
                <a:solidFill>
                  <a:srgbClr val="080808"/>
                </a:solidFill>
              </a:rPr>
              <a:t>Bryan Kenneth Barrion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0FCEA-7567-5047-817B-89ED6BF36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Dogecoin sentiment analysis using Amazon Comprehend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and python </a:t>
            </a:r>
            <a:r>
              <a:rPr lang="en-US" sz="3600" dirty="0" err="1">
                <a:solidFill>
                  <a:srgbClr val="080808"/>
                </a:solidFill>
              </a:rPr>
              <a:t>nltk</a:t>
            </a: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0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71924-36D8-7242-AF16-B79FC433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95A12E-BBA1-4A3D-8B02-720C5257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93719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959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E2B6-BE1E-3F49-AA19-4C54D554A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>
            <a:normAutofit/>
          </a:bodyPr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F079-46CE-2F4E-8B01-3D336ACB3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3" y="2133870"/>
            <a:ext cx="5102351" cy="3785419"/>
          </a:xfrm>
        </p:spPr>
        <p:txBody>
          <a:bodyPr>
            <a:normAutofit/>
          </a:bodyPr>
          <a:lstStyle/>
          <a:p>
            <a:r>
              <a:rPr lang="en-US" sz="2000" dirty="0"/>
              <a:t>Date tested : April 10, 2021 to May 10, 2021</a:t>
            </a:r>
          </a:p>
          <a:p>
            <a:pPr lvl="1"/>
            <a:r>
              <a:rPr lang="en-US" sz="2000" dirty="0"/>
              <a:t>Significant movement of Dogecoin</a:t>
            </a:r>
          </a:p>
          <a:p>
            <a:pPr lvl="1"/>
            <a:r>
              <a:rPr lang="en-US" sz="2000" dirty="0"/>
              <a:t>Prices went up, sideways and down</a:t>
            </a:r>
          </a:p>
          <a:p>
            <a:r>
              <a:rPr lang="en-US" sz="2000" dirty="0"/>
              <a:t>Verified tweeters were only tested</a:t>
            </a:r>
          </a:p>
          <a:p>
            <a:pPr lvl="1"/>
            <a:r>
              <a:rPr lang="en-US" sz="2000" dirty="0"/>
              <a:t>Users or Companies that are famous and is verified by Twitter</a:t>
            </a:r>
          </a:p>
          <a:p>
            <a:pPr lvl="1"/>
            <a:r>
              <a:rPr lang="en-US" sz="2000" dirty="0"/>
              <a:t>Significant number of likes/retweets per tweet</a:t>
            </a:r>
          </a:p>
          <a:p>
            <a:r>
              <a:rPr lang="en-US" sz="2000" dirty="0"/>
              <a:t>Maximum of 1000 tweets per day were tested</a:t>
            </a:r>
          </a:p>
          <a:p>
            <a:r>
              <a:rPr lang="en-US" sz="2000" dirty="0"/>
              <a:t>A Total of 11894 tweets were collected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637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278DDD5-8950-264F-9CC2-008BCA2EE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68" y="715291"/>
            <a:ext cx="4206240" cy="2281884"/>
          </a:xfrm>
          <a:prstGeom prst="rect">
            <a:avLst/>
          </a:prstGeom>
        </p:spPr>
      </p:pic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3DF2C02-CBDE-5C42-99B0-37DC1F6A8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68" y="3846503"/>
            <a:ext cx="4206240" cy="20727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353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11776-E412-8D4B-9DE5-0E645695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Architecture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D8E5C32-BBD5-6340-9D32-8DC39653D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285" y="2427541"/>
            <a:ext cx="975033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9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4EF39E-349E-6E42-BE5C-4A9E2BF60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237"/>
          <a:stretch/>
        </p:blipFill>
        <p:spPr>
          <a:xfrm>
            <a:off x="1559560" y="643466"/>
            <a:ext cx="9072880" cy="557106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5A76CE-E415-0F43-83B2-7B94EBB716B2}"/>
              </a:ext>
            </a:extLst>
          </p:cNvPr>
          <p:cNvSpPr/>
          <p:nvPr/>
        </p:nvSpPr>
        <p:spPr>
          <a:xfrm>
            <a:off x="2407534" y="1064871"/>
            <a:ext cx="1319514" cy="133108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A719303-1460-3641-8E2F-7DDEA0796D29}"/>
              </a:ext>
            </a:extLst>
          </p:cNvPr>
          <p:cNvSpPr/>
          <p:nvPr/>
        </p:nvSpPr>
        <p:spPr>
          <a:xfrm>
            <a:off x="3727049" y="2152891"/>
            <a:ext cx="847973" cy="7755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FE7B08-590F-FD47-A9C7-043468ED8F72}"/>
              </a:ext>
            </a:extLst>
          </p:cNvPr>
          <p:cNvSpPr/>
          <p:nvPr/>
        </p:nvSpPr>
        <p:spPr>
          <a:xfrm>
            <a:off x="4575023" y="1911749"/>
            <a:ext cx="1189169" cy="7755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CCC47D-4020-0F4E-A777-5D41262295A4}"/>
              </a:ext>
            </a:extLst>
          </p:cNvPr>
          <p:cNvSpPr/>
          <p:nvPr/>
        </p:nvSpPr>
        <p:spPr>
          <a:xfrm>
            <a:off x="5764192" y="1624310"/>
            <a:ext cx="2095018" cy="77550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28F5DC3-9C98-1D41-ADA6-5E0136759BC4}"/>
              </a:ext>
            </a:extLst>
          </p:cNvPr>
          <p:cNvSpPr/>
          <p:nvPr/>
        </p:nvSpPr>
        <p:spPr>
          <a:xfrm>
            <a:off x="7859210" y="2152890"/>
            <a:ext cx="1189169" cy="7755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D72B67-EC33-F04E-B2FE-0E994968CC2F}"/>
              </a:ext>
            </a:extLst>
          </p:cNvPr>
          <p:cNvSpPr/>
          <p:nvPr/>
        </p:nvSpPr>
        <p:spPr>
          <a:xfrm>
            <a:off x="3034379" y="2361235"/>
            <a:ext cx="17912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D8E738-3DC2-BF46-92A5-67D76A334695}"/>
              </a:ext>
            </a:extLst>
          </p:cNvPr>
          <p:cNvSpPr/>
          <p:nvPr/>
        </p:nvSpPr>
        <p:spPr>
          <a:xfrm>
            <a:off x="4061474" y="2930324"/>
            <a:ext cx="17912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90A95-DE2A-6A49-8448-37DF87E4A81E}"/>
              </a:ext>
            </a:extLst>
          </p:cNvPr>
          <p:cNvSpPr/>
          <p:nvPr/>
        </p:nvSpPr>
        <p:spPr>
          <a:xfrm>
            <a:off x="5088570" y="2638234"/>
            <a:ext cx="17912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BB0A8C-0D0C-984A-B232-FB9C092CDE02}"/>
              </a:ext>
            </a:extLst>
          </p:cNvPr>
          <p:cNvSpPr/>
          <p:nvPr/>
        </p:nvSpPr>
        <p:spPr>
          <a:xfrm>
            <a:off x="6612166" y="2361235"/>
            <a:ext cx="17912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4393AC-E392-254B-B2C9-F3EFDA6976F0}"/>
              </a:ext>
            </a:extLst>
          </p:cNvPr>
          <p:cNvSpPr/>
          <p:nvPr/>
        </p:nvSpPr>
        <p:spPr>
          <a:xfrm>
            <a:off x="8355277" y="2930324"/>
            <a:ext cx="19703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456A5A-48A2-9F4B-B3C5-6F8A8A2AC654}"/>
              </a:ext>
            </a:extLst>
          </p:cNvPr>
          <p:cNvSpPr txBox="1"/>
          <p:nvPr/>
        </p:nvSpPr>
        <p:spPr>
          <a:xfrm>
            <a:off x="9463365" y="2144209"/>
            <a:ext cx="27294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Sentiment are High,</a:t>
            </a:r>
            <a:br>
              <a:rPr lang="en-US" dirty="0"/>
            </a:br>
            <a:r>
              <a:rPr lang="en-US" dirty="0"/>
              <a:t>Price increases</a:t>
            </a:r>
          </a:p>
          <a:p>
            <a:pPr marL="342900" indent="-342900">
              <a:buAutoNum type="arabicPeriod"/>
            </a:pPr>
            <a:r>
              <a:rPr lang="en-US" dirty="0"/>
              <a:t>Sentiment are Low,</a:t>
            </a:r>
            <a:br>
              <a:rPr lang="en-US" dirty="0"/>
            </a:br>
            <a:r>
              <a:rPr lang="en-US" dirty="0"/>
              <a:t>Price decreases</a:t>
            </a:r>
          </a:p>
          <a:p>
            <a:pPr marL="342900" indent="-342900">
              <a:buAutoNum type="arabicPeriod"/>
            </a:pPr>
            <a:r>
              <a:rPr lang="en-US" dirty="0"/>
              <a:t>Sentiments are neutral,</a:t>
            </a:r>
            <a:br>
              <a:rPr lang="en-US" dirty="0"/>
            </a:br>
            <a:r>
              <a:rPr lang="en-US" dirty="0"/>
              <a:t>Price went sideways</a:t>
            </a:r>
          </a:p>
          <a:p>
            <a:pPr marL="342900" indent="-342900">
              <a:buAutoNum type="arabicPeriod"/>
            </a:pPr>
            <a:r>
              <a:rPr lang="en-US" dirty="0"/>
              <a:t>Sentiments are High,</a:t>
            </a:r>
            <a:br>
              <a:rPr lang="en-US" dirty="0"/>
            </a:br>
            <a:r>
              <a:rPr lang="en-US" dirty="0"/>
              <a:t>Price increases</a:t>
            </a:r>
          </a:p>
          <a:p>
            <a:pPr marL="342900" indent="-342900">
              <a:buAutoNum type="arabicPeriod"/>
            </a:pPr>
            <a:r>
              <a:rPr lang="en-US" dirty="0"/>
              <a:t>Sentiments are Low,</a:t>
            </a:r>
            <a:br>
              <a:rPr lang="en-US" dirty="0"/>
            </a:br>
            <a:r>
              <a:rPr lang="en-US" dirty="0"/>
              <a:t>Price decreases</a:t>
            </a:r>
          </a:p>
        </p:txBody>
      </p:sp>
    </p:spTree>
    <p:extLst>
      <p:ext uri="{BB962C8B-B14F-4D97-AF65-F5344CB8AC3E}">
        <p14:creationId xmlns:p14="http://schemas.microsoft.com/office/powerpoint/2010/main" val="404022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20A1F-3122-6E4A-86A3-0A507112C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221"/>
          <a:stretch/>
        </p:blipFill>
        <p:spPr>
          <a:xfrm>
            <a:off x="643467" y="775116"/>
            <a:ext cx="10905066" cy="530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0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DFF2970-FAA4-6043-88FB-ECC60D879BD8}"/>
              </a:ext>
            </a:extLst>
          </p:cNvPr>
          <p:cNvSpPr txBox="1"/>
          <p:nvPr/>
        </p:nvSpPr>
        <p:spPr>
          <a:xfrm>
            <a:off x="4430532" y="472247"/>
            <a:ext cx="300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Positive Sentiment 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A6895B-2ACE-4649-A9D7-9D63781E8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702" y="841579"/>
            <a:ext cx="7801643" cy="566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8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DEA4EE-3939-C04A-86D7-C9DDDCE73D60}"/>
              </a:ext>
            </a:extLst>
          </p:cNvPr>
          <p:cNvSpPr txBox="1"/>
          <p:nvPr/>
        </p:nvSpPr>
        <p:spPr>
          <a:xfrm>
            <a:off x="4545735" y="656167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Negative Sentiment 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79B896-F86B-7D4F-82A4-88B485CC9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18" y="1154668"/>
            <a:ext cx="7996563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0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139</Words>
  <Application>Microsoft Macintosh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Dogecoin sentiment analysis using Amazon Comprehend and python nltk</vt:lpstr>
      <vt:lpstr>Agenda</vt:lpstr>
      <vt:lpstr>Setup</vt:lpstr>
      <vt:lpstr>Data Architecture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Kenneth Barrion</dc:creator>
  <cp:lastModifiedBy>Bryan Kenneth Barrion</cp:lastModifiedBy>
  <cp:revision>18</cp:revision>
  <dcterms:created xsi:type="dcterms:W3CDTF">2021-05-24T06:58:38Z</dcterms:created>
  <dcterms:modified xsi:type="dcterms:W3CDTF">2021-06-29T11:51:58Z</dcterms:modified>
</cp:coreProperties>
</file>