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85" r:id="rId4"/>
    <p:sldId id="258" r:id="rId5"/>
    <p:sldId id="259" r:id="rId6"/>
    <p:sldId id="286" r:id="rId7"/>
    <p:sldId id="276" r:id="rId8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>
      <p:cViewPr varScale="1">
        <p:scale>
          <a:sx n="96" d="100"/>
          <a:sy n="96" d="100"/>
        </p:scale>
        <p:origin x="278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18. 11. 2014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18. 11. 2014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18. 11. 2014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18. 11. 2014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18. 11. 2014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18. 11. 2014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18. 11. 2014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18. 11. 2014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18. 11. 2014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18. 11. 2014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18. 11. 2014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481B-5154-415F-B752-558547769AA3}" type="datetimeFigureOut">
              <a:rPr lang="cs-CZ" smtClean="0"/>
              <a:pPr/>
              <a:t>18. 11. 2014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Physiomodel</a:t>
            </a:r>
            <a:r>
              <a:rPr lang="en-US" dirty="0" smtClean="0"/>
              <a:t> 1.0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www.physiomodel.org</a:t>
            </a:r>
          </a:p>
          <a:p>
            <a:r>
              <a:rPr lang="en-US" dirty="0" smtClean="0"/>
              <a:t>www.physiolibrary.org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Physiomodel</a:t>
            </a:r>
            <a:r>
              <a:rPr lang="en-US" dirty="0" smtClean="0"/>
              <a:t> Structure</a:t>
            </a:r>
            <a:endParaRPr lang="cs-CZ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2736304" cy="4728758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1417638"/>
            <a:ext cx="4767635" cy="48117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23728" y="57116"/>
            <a:ext cx="505090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cs-CZ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00116"/>
            <a:ext cx="3070495" cy="5109204"/>
          </a:xfrm>
          <a:prstGeom prst="rect">
            <a:avLst/>
          </a:prstGeom>
        </p:spPr>
      </p:pic>
      <p:sp>
        <p:nvSpPr>
          <p:cNvPr id="6" name="TextovéPole 5"/>
          <p:cNvSpPr txBox="1"/>
          <p:nvPr/>
        </p:nvSpPr>
        <p:spPr>
          <a:xfrm>
            <a:off x="3995936" y="1268760"/>
            <a:ext cx="48245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cs-CZ" dirty="0" err="1">
                <a:solidFill>
                  <a:srgbClr val="0000FF"/>
                </a:solidFill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class</a:t>
            </a:r>
            <a:r>
              <a:rPr lang="cs-CZ" dirty="0"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 </a:t>
            </a:r>
            <a:r>
              <a:rPr lang="cs-CZ" dirty="0" err="1"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References</a:t>
            </a:r>
            <a:r>
              <a:rPr lang="cs-CZ" dirty="0"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 </a:t>
            </a:r>
            <a:r>
              <a:rPr lang="cs-CZ" dirty="0">
                <a:solidFill>
                  <a:srgbClr val="006400"/>
                </a:solidFill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"</a:t>
            </a:r>
            <a:r>
              <a:rPr lang="cs-CZ" dirty="0" err="1">
                <a:solidFill>
                  <a:srgbClr val="006400"/>
                </a:solidFill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References</a:t>
            </a:r>
            <a:r>
              <a:rPr lang="cs-CZ" dirty="0">
                <a:solidFill>
                  <a:srgbClr val="006400"/>
                </a:solidFill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"</a:t>
            </a:r>
            <a:endParaRPr lang="cs-CZ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cs-CZ" dirty="0"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  </a:t>
            </a:r>
            <a:r>
              <a:rPr lang="cs-CZ" dirty="0" err="1">
                <a:solidFill>
                  <a:srgbClr val="0000FF"/>
                </a:solidFill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extends</a:t>
            </a:r>
            <a:r>
              <a:rPr lang="cs-CZ" dirty="0">
                <a:solidFill>
                  <a:srgbClr val="0000FF"/>
                </a:solidFill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 </a:t>
            </a:r>
            <a:r>
              <a:rPr lang="cs-CZ" dirty="0" err="1">
                <a:solidFill>
                  <a:srgbClr val="FF0000"/>
                </a:solidFill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Modelica.Icons.References</a:t>
            </a:r>
            <a:r>
              <a:rPr lang="cs-CZ" dirty="0"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;</a:t>
            </a:r>
            <a:endParaRPr lang="cs-CZ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cs-CZ" dirty="0"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 </a:t>
            </a:r>
            <a:endParaRPr lang="cs-CZ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cs-CZ" dirty="0"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  </a:t>
            </a:r>
            <a:r>
              <a:rPr lang="cs-CZ" dirty="0" err="1">
                <a:solidFill>
                  <a:srgbClr val="0000FF"/>
                </a:solidFill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annotation</a:t>
            </a:r>
            <a:r>
              <a:rPr lang="cs-CZ" dirty="0">
                <a:solidFill>
                  <a:srgbClr val="0000FF"/>
                </a:solidFill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 </a:t>
            </a:r>
            <a:r>
              <a:rPr lang="cs-CZ" dirty="0"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(</a:t>
            </a:r>
            <a:r>
              <a:rPr lang="cs-CZ" dirty="0" err="1"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Documentation</a:t>
            </a:r>
            <a:r>
              <a:rPr lang="cs-CZ" dirty="0"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(</a:t>
            </a:r>
            <a:r>
              <a:rPr lang="cs-CZ" dirty="0" err="1"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info</a:t>
            </a:r>
            <a:r>
              <a:rPr lang="cs-CZ" dirty="0"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="&lt;</a:t>
            </a:r>
            <a:r>
              <a:rPr lang="cs-CZ" dirty="0" err="1"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html</a:t>
            </a:r>
            <a:r>
              <a:rPr lang="cs-CZ" dirty="0"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&gt;</a:t>
            </a:r>
            <a:endParaRPr lang="cs-CZ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cs-CZ" dirty="0"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&lt;table&gt;</a:t>
            </a:r>
            <a:endParaRPr lang="cs-CZ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cs-CZ" dirty="0"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        &lt;</a:t>
            </a:r>
            <a:r>
              <a:rPr lang="cs-CZ" dirty="0" err="1"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tr</a:t>
            </a:r>
            <a:r>
              <a:rPr lang="cs-CZ" dirty="0"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&gt;</a:t>
            </a:r>
            <a:endParaRPr lang="cs-CZ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cs-CZ" dirty="0"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                &lt;</a:t>
            </a:r>
            <a:r>
              <a:rPr lang="cs-CZ" dirty="0" err="1"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td</a:t>
            </a:r>
            <a:r>
              <a:rPr lang="cs-CZ" dirty="0"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&gt;</a:t>
            </a:r>
            <a:r>
              <a:rPr lang="cs-CZ" dirty="0">
                <a:solidFill>
                  <a:schemeClr val="accent6">
                    <a:lumMod val="75000"/>
                  </a:schemeClr>
                </a:solidFill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[Begg1966]</a:t>
            </a:r>
            <a:r>
              <a:rPr lang="cs-CZ" dirty="0"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&lt;/</a:t>
            </a:r>
            <a:r>
              <a:rPr lang="cs-CZ" dirty="0" err="1"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td</a:t>
            </a:r>
            <a:r>
              <a:rPr lang="cs-CZ" dirty="0"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&gt;</a:t>
            </a:r>
            <a:endParaRPr lang="cs-CZ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cs-CZ" dirty="0"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                &lt;</a:t>
            </a:r>
            <a:r>
              <a:rPr lang="cs-CZ" dirty="0" err="1"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td</a:t>
            </a:r>
            <a:r>
              <a:rPr lang="cs-CZ" dirty="0"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&gt;</a:t>
            </a:r>
            <a:r>
              <a:rPr lang="cs-CZ" dirty="0">
                <a:solidFill>
                  <a:schemeClr val="accent6">
                    <a:lumMod val="75000"/>
                  </a:schemeClr>
                </a:solidFill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T. </a:t>
            </a:r>
            <a:r>
              <a:rPr lang="cs-CZ" dirty="0" err="1">
                <a:solidFill>
                  <a:schemeClr val="accent6">
                    <a:lumMod val="75000"/>
                  </a:schemeClr>
                </a:solidFill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Begg</a:t>
            </a:r>
            <a:r>
              <a:rPr lang="cs-CZ" dirty="0">
                <a:solidFill>
                  <a:schemeClr val="accent6">
                    <a:lumMod val="75000"/>
                  </a:schemeClr>
                </a:solidFill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 and J. </a:t>
            </a:r>
            <a:r>
              <a:rPr lang="cs-CZ" dirty="0" err="1">
                <a:solidFill>
                  <a:schemeClr val="accent6">
                    <a:lumMod val="75000"/>
                  </a:schemeClr>
                </a:solidFill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Hearns</a:t>
            </a:r>
            <a:r>
              <a:rPr lang="cs-CZ" dirty="0">
                <a:solidFill>
                  <a:schemeClr val="accent6">
                    <a:lumMod val="75000"/>
                  </a:schemeClr>
                </a:solidFill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, \"</a:t>
            </a:r>
            <a:r>
              <a:rPr lang="cs-CZ" dirty="0" err="1">
                <a:solidFill>
                  <a:schemeClr val="accent6">
                    <a:lumMod val="75000"/>
                  </a:schemeClr>
                </a:solidFill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Components</a:t>
            </a:r>
            <a:r>
              <a:rPr lang="cs-CZ" dirty="0">
                <a:solidFill>
                  <a:schemeClr val="accent6">
                    <a:lumMod val="75000"/>
                  </a:schemeClr>
                </a:solidFill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 in </a:t>
            </a:r>
            <a:r>
              <a:rPr lang="cs-CZ" dirty="0" err="1">
                <a:solidFill>
                  <a:schemeClr val="accent6">
                    <a:lumMod val="75000"/>
                  </a:schemeClr>
                </a:solidFill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blood</a:t>
            </a:r>
            <a:r>
              <a:rPr lang="cs-CZ" dirty="0">
                <a:solidFill>
                  <a:schemeClr val="accent6">
                    <a:lumMod val="75000"/>
                  </a:schemeClr>
                </a:solidFill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 </a:t>
            </a:r>
            <a:r>
              <a:rPr lang="cs-CZ" dirty="0" err="1">
                <a:solidFill>
                  <a:schemeClr val="accent6">
                    <a:lumMod val="75000"/>
                  </a:schemeClr>
                </a:solidFill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viscosity</a:t>
            </a:r>
            <a:r>
              <a:rPr lang="cs-CZ" dirty="0">
                <a:solidFill>
                  <a:schemeClr val="accent6">
                    <a:lumMod val="75000"/>
                  </a:schemeClr>
                </a:solidFill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. </a:t>
            </a:r>
            <a:r>
              <a:rPr lang="cs-CZ" dirty="0" err="1">
                <a:solidFill>
                  <a:schemeClr val="accent6">
                    <a:lumMod val="75000"/>
                  </a:schemeClr>
                </a:solidFill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The</a:t>
            </a:r>
            <a:r>
              <a:rPr lang="cs-CZ" dirty="0">
                <a:solidFill>
                  <a:schemeClr val="accent6">
                    <a:lumMod val="75000"/>
                  </a:schemeClr>
                </a:solidFill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 </a:t>
            </a:r>
            <a:r>
              <a:rPr lang="cs-CZ" dirty="0" err="1">
                <a:solidFill>
                  <a:schemeClr val="accent6">
                    <a:lumMod val="75000"/>
                  </a:schemeClr>
                </a:solidFill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relative</a:t>
            </a:r>
            <a:r>
              <a:rPr lang="cs-CZ" dirty="0">
                <a:solidFill>
                  <a:schemeClr val="accent6">
                    <a:lumMod val="75000"/>
                  </a:schemeClr>
                </a:solidFill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 </a:t>
            </a:r>
            <a:r>
              <a:rPr lang="cs-CZ" dirty="0" err="1">
                <a:solidFill>
                  <a:schemeClr val="accent6">
                    <a:lumMod val="75000"/>
                  </a:schemeClr>
                </a:solidFill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contribution</a:t>
            </a:r>
            <a:r>
              <a:rPr lang="cs-CZ" dirty="0">
                <a:solidFill>
                  <a:schemeClr val="accent6">
                    <a:lumMod val="75000"/>
                  </a:schemeClr>
                </a:solidFill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 </a:t>
            </a:r>
            <a:r>
              <a:rPr lang="cs-CZ" dirty="0" err="1">
                <a:solidFill>
                  <a:schemeClr val="accent6">
                    <a:lumMod val="75000"/>
                  </a:schemeClr>
                </a:solidFill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of</a:t>
            </a:r>
            <a:r>
              <a:rPr lang="cs-CZ" dirty="0">
                <a:solidFill>
                  <a:schemeClr val="accent6">
                    <a:lumMod val="75000"/>
                  </a:schemeClr>
                </a:solidFill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 </a:t>
            </a:r>
            <a:r>
              <a:rPr lang="cs-CZ" dirty="0" err="1">
                <a:solidFill>
                  <a:schemeClr val="accent6">
                    <a:lumMod val="75000"/>
                  </a:schemeClr>
                </a:solidFill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haematocrit</a:t>
            </a:r>
            <a:r>
              <a:rPr lang="cs-CZ" dirty="0">
                <a:solidFill>
                  <a:schemeClr val="accent6">
                    <a:lumMod val="75000"/>
                  </a:schemeClr>
                </a:solidFill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, plasma fibrinogen and </a:t>
            </a:r>
            <a:r>
              <a:rPr lang="cs-CZ" dirty="0" err="1">
                <a:solidFill>
                  <a:schemeClr val="accent6">
                    <a:lumMod val="75000"/>
                  </a:schemeClr>
                </a:solidFill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other</a:t>
            </a:r>
            <a:r>
              <a:rPr lang="cs-CZ" dirty="0">
                <a:solidFill>
                  <a:schemeClr val="accent6">
                    <a:lumMod val="75000"/>
                  </a:schemeClr>
                </a:solidFill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 </a:t>
            </a:r>
            <a:r>
              <a:rPr lang="cs-CZ" dirty="0" err="1">
                <a:solidFill>
                  <a:schemeClr val="accent6">
                    <a:lumMod val="75000"/>
                  </a:schemeClr>
                </a:solidFill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proteins</a:t>
            </a:r>
            <a:r>
              <a:rPr lang="cs-CZ" dirty="0">
                <a:solidFill>
                  <a:schemeClr val="accent6">
                    <a:lumMod val="75000"/>
                  </a:schemeClr>
                </a:solidFill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,\" </a:t>
            </a:r>
            <a:r>
              <a:rPr lang="cs-CZ" dirty="0" err="1">
                <a:solidFill>
                  <a:schemeClr val="accent6">
                    <a:lumMod val="75000"/>
                  </a:schemeClr>
                </a:solidFill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Clinical</a:t>
            </a:r>
            <a:r>
              <a:rPr lang="cs-CZ" dirty="0">
                <a:solidFill>
                  <a:schemeClr val="accent6">
                    <a:lumMod val="75000"/>
                  </a:schemeClr>
                </a:solidFill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 science, vol. 31, pp. 87-93, 1966. </a:t>
            </a:r>
            <a:r>
              <a:rPr lang="cs-CZ" dirty="0"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&lt;/</a:t>
            </a:r>
            <a:r>
              <a:rPr lang="cs-CZ" dirty="0" err="1"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td</a:t>
            </a:r>
            <a:r>
              <a:rPr lang="cs-CZ" dirty="0"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&gt;</a:t>
            </a:r>
            <a:endParaRPr lang="cs-CZ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cs-CZ" dirty="0"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        &lt;/</a:t>
            </a:r>
            <a:r>
              <a:rPr lang="cs-CZ" dirty="0" err="1"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tr</a:t>
            </a:r>
            <a:r>
              <a:rPr lang="cs-CZ" dirty="0"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&gt;</a:t>
            </a:r>
            <a:endParaRPr lang="cs-CZ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cs-CZ" dirty="0"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 </a:t>
            </a:r>
            <a:endParaRPr lang="cs-CZ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cs-CZ" dirty="0"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&lt;/table&gt;</a:t>
            </a:r>
            <a:endParaRPr lang="cs-CZ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cs-CZ" dirty="0"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&lt;/</a:t>
            </a:r>
            <a:r>
              <a:rPr lang="cs-CZ" dirty="0" err="1"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html</a:t>
            </a:r>
            <a:r>
              <a:rPr lang="cs-CZ" dirty="0"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&gt;"));</a:t>
            </a:r>
            <a:endParaRPr lang="cs-CZ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cs-CZ" dirty="0">
                <a:solidFill>
                  <a:srgbClr val="0000FF"/>
                </a:solidFill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end </a:t>
            </a:r>
            <a:r>
              <a:rPr lang="cs-CZ" dirty="0" err="1"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References</a:t>
            </a:r>
            <a:r>
              <a:rPr lang="cs-CZ" dirty="0">
                <a:latin typeface="Courier New,courier"/>
                <a:ea typeface="Times New Roman" panose="02020603050405020304" pitchFamily="18" charset="0"/>
                <a:cs typeface="MS Shell Dlg 2" panose="020B0604030504040204" pitchFamily="34" charset="0"/>
              </a:rPr>
              <a:t>;</a:t>
            </a:r>
            <a:endParaRPr lang="cs-CZ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19056" cy="1143000"/>
          </a:xfrm>
        </p:spPr>
        <p:txBody>
          <a:bodyPr/>
          <a:lstStyle/>
          <a:p>
            <a:r>
              <a:rPr lang="en-US" dirty="0" smtClean="0"/>
              <a:t>Expandable connector</a:t>
            </a:r>
            <a:endParaRPr lang="cs-CZ" dirty="0"/>
          </a:p>
        </p:txBody>
      </p:sp>
      <p:sp>
        <p:nvSpPr>
          <p:cNvPr id="5" name="TextovéPole 4"/>
          <p:cNvSpPr txBox="1"/>
          <p:nvPr/>
        </p:nvSpPr>
        <p:spPr>
          <a:xfrm>
            <a:off x="986723" y="1772816"/>
            <a:ext cx="720902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urier New,courier"/>
              </a:rPr>
              <a:t>expandable</a:t>
            </a:r>
            <a:r>
              <a:rPr lang="cs-CZ" dirty="0">
                <a:solidFill>
                  <a:srgbClr val="0000FF"/>
                </a:solidFill>
                <a:latin typeface="Courier New,courier"/>
              </a:rPr>
              <a:t> </a:t>
            </a:r>
            <a:r>
              <a:rPr lang="cs-CZ" dirty="0" err="1">
                <a:solidFill>
                  <a:srgbClr val="0000FF"/>
                </a:solidFill>
                <a:latin typeface="Courier New,courier"/>
              </a:rPr>
              <a:t>connector</a:t>
            </a:r>
            <a:r>
              <a:rPr lang="cs-CZ" dirty="0">
                <a:latin typeface="Courier New,courier"/>
              </a:rPr>
              <a:t> </a:t>
            </a:r>
            <a:r>
              <a:rPr lang="cs-CZ" dirty="0" err="1">
                <a:latin typeface="Courier New,courier"/>
              </a:rPr>
              <a:t>BusConnector</a:t>
            </a:r>
            <a:r>
              <a:rPr lang="cs-CZ" dirty="0">
                <a:latin typeface="Courier New,courier"/>
              </a:rPr>
              <a:t> </a:t>
            </a:r>
            <a:endParaRPr lang="en-US" dirty="0" smtClean="0">
              <a:latin typeface="Courier New,courier"/>
            </a:endParaRPr>
          </a:p>
          <a:p>
            <a:r>
              <a:rPr lang="en-US" dirty="0" smtClean="0">
                <a:solidFill>
                  <a:srgbClr val="006400"/>
                </a:solidFill>
                <a:latin typeface="Courier New,courier"/>
              </a:rPr>
              <a:t>       </a:t>
            </a:r>
            <a:r>
              <a:rPr lang="cs-CZ" dirty="0" smtClean="0">
                <a:solidFill>
                  <a:srgbClr val="006400"/>
                </a:solidFill>
                <a:latin typeface="Courier New,courier"/>
              </a:rPr>
              <a:t>"</a:t>
            </a:r>
            <a:r>
              <a:rPr lang="cs-CZ" dirty="0" err="1">
                <a:solidFill>
                  <a:srgbClr val="006400"/>
                </a:solidFill>
                <a:latin typeface="Courier New,courier"/>
              </a:rPr>
              <a:t>Empty</a:t>
            </a:r>
            <a:r>
              <a:rPr lang="cs-CZ" dirty="0">
                <a:solidFill>
                  <a:srgbClr val="006400"/>
                </a:solidFill>
                <a:latin typeface="Courier New,courier"/>
              </a:rPr>
              <a:t> </a:t>
            </a:r>
            <a:r>
              <a:rPr lang="cs-CZ" dirty="0" err="1">
                <a:solidFill>
                  <a:srgbClr val="006400"/>
                </a:solidFill>
                <a:latin typeface="Courier New,courier"/>
              </a:rPr>
              <a:t>control</a:t>
            </a:r>
            <a:r>
              <a:rPr lang="cs-CZ" dirty="0">
                <a:solidFill>
                  <a:srgbClr val="006400"/>
                </a:solidFill>
                <a:latin typeface="Courier New,courier"/>
              </a:rPr>
              <a:t> bus </a:t>
            </a:r>
            <a:r>
              <a:rPr lang="cs-CZ" dirty="0" err="1">
                <a:solidFill>
                  <a:srgbClr val="006400"/>
                </a:solidFill>
                <a:latin typeface="Courier New,courier"/>
              </a:rPr>
              <a:t>that</a:t>
            </a:r>
            <a:r>
              <a:rPr lang="cs-CZ" dirty="0">
                <a:solidFill>
                  <a:srgbClr val="006400"/>
                </a:solidFill>
                <a:latin typeface="Courier New,courier"/>
              </a:rPr>
              <a:t> </a:t>
            </a:r>
            <a:r>
              <a:rPr lang="cs-CZ" dirty="0" err="1">
                <a:solidFill>
                  <a:srgbClr val="006400"/>
                </a:solidFill>
                <a:latin typeface="Courier New,courier"/>
              </a:rPr>
              <a:t>is</a:t>
            </a:r>
            <a:r>
              <a:rPr lang="cs-CZ" dirty="0">
                <a:solidFill>
                  <a:srgbClr val="006400"/>
                </a:solidFill>
                <a:latin typeface="Courier New,courier"/>
              </a:rPr>
              <a:t> </a:t>
            </a:r>
            <a:r>
              <a:rPr lang="cs-CZ" dirty="0" err="1">
                <a:solidFill>
                  <a:srgbClr val="006400"/>
                </a:solidFill>
                <a:latin typeface="Courier New,courier"/>
              </a:rPr>
              <a:t>adapted</a:t>
            </a:r>
            <a:r>
              <a:rPr lang="cs-CZ" dirty="0">
                <a:solidFill>
                  <a:srgbClr val="006400"/>
                </a:solidFill>
                <a:latin typeface="Courier New,courier"/>
              </a:rPr>
              <a:t> to </a:t>
            </a:r>
            <a:r>
              <a:rPr lang="cs-CZ" dirty="0" err="1">
                <a:solidFill>
                  <a:srgbClr val="006400"/>
                </a:solidFill>
                <a:latin typeface="Courier New,courier"/>
              </a:rPr>
              <a:t>the</a:t>
            </a:r>
            <a:r>
              <a:rPr lang="cs-CZ" dirty="0">
                <a:solidFill>
                  <a:srgbClr val="006400"/>
                </a:solidFill>
                <a:latin typeface="Courier New,courier"/>
              </a:rPr>
              <a:t> </a:t>
            </a:r>
            <a:r>
              <a:rPr lang="cs-CZ" dirty="0" err="1">
                <a:solidFill>
                  <a:srgbClr val="006400"/>
                </a:solidFill>
                <a:latin typeface="Courier New,courier"/>
              </a:rPr>
              <a:t>signals</a:t>
            </a:r>
            <a:r>
              <a:rPr lang="cs-CZ" dirty="0">
                <a:solidFill>
                  <a:srgbClr val="006400"/>
                </a:solidFill>
                <a:latin typeface="Courier New,courier"/>
              </a:rPr>
              <a:t> </a:t>
            </a:r>
            <a:r>
              <a:rPr lang="cs-CZ" dirty="0" err="1">
                <a:solidFill>
                  <a:srgbClr val="006400"/>
                </a:solidFill>
                <a:latin typeface="Courier New,courier"/>
              </a:rPr>
              <a:t>connected</a:t>
            </a:r>
            <a:r>
              <a:rPr lang="cs-CZ" dirty="0">
                <a:solidFill>
                  <a:srgbClr val="006400"/>
                </a:solidFill>
                <a:latin typeface="Courier New,courier"/>
              </a:rPr>
              <a:t> to </a:t>
            </a:r>
            <a:r>
              <a:rPr lang="cs-CZ" dirty="0" err="1">
                <a:solidFill>
                  <a:srgbClr val="006400"/>
                </a:solidFill>
                <a:latin typeface="Courier New,courier"/>
              </a:rPr>
              <a:t>it</a:t>
            </a:r>
            <a:r>
              <a:rPr lang="cs-CZ" dirty="0">
                <a:solidFill>
                  <a:srgbClr val="006400"/>
                </a:solidFill>
                <a:latin typeface="Courier New,courier"/>
              </a:rPr>
              <a:t>"</a:t>
            </a:r>
            <a:endParaRPr lang="cs-CZ" dirty="0">
              <a:latin typeface="MS Shell Dlg 2" panose="020B0604030504040204" pitchFamily="34" charset="0"/>
            </a:endParaRPr>
          </a:p>
          <a:p>
            <a:endParaRPr lang="en-US" dirty="0" smtClean="0">
              <a:solidFill>
                <a:srgbClr val="006400"/>
              </a:solidFill>
              <a:latin typeface="Courier New,courier"/>
            </a:endParaRPr>
          </a:p>
          <a:p>
            <a:r>
              <a:rPr lang="cs-CZ" dirty="0" err="1" smtClean="0">
                <a:solidFill>
                  <a:srgbClr val="0000FF"/>
                </a:solidFill>
                <a:latin typeface="Courier New,courier"/>
              </a:rPr>
              <a:t>annotation</a:t>
            </a:r>
            <a:r>
              <a:rPr lang="cs-CZ" dirty="0" smtClean="0">
                <a:solidFill>
                  <a:srgbClr val="0000FF"/>
                </a:solidFill>
                <a:latin typeface="Courier New,courier"/>
              </a:rPr>
              <a:t> </a:t>
            </a:r>
            <a:r>
              <a:rPr lang="cs-CZ" dirty="0" smtClean="0">
                <a:latin typeface="Courier New,courier"/>
              </a:rPr>
              <a:t>(</a:t>
            </a:r>
            <a:r>
              <a:rPr lang="cs-CZ" dirty="0" err="1" smtClean="0">
                <a:latin typeface="Courier New,courier"/>
              </a:rPr>
              <a:t>Documentation</a:t>
            </a:r>
            <a:r>
              <a:rPr lang="cs-CZ" dirty="0" smtClean="0">
                <a:latin typeface="Courier New,courier"/>
              </a:rPr>
              <a:t>(</a:t>
            </a:r>
            <a:r>
              <a:rPr lang="cs-CZ" dirty="0" err="1" smtClean="0">
                <a:latin typeface="Courier New,courier"/>
              </a:rPr>
              <a:t>info</a:t>
            </a:r>
            <a:r>
              <a:rPr lang="cs-CZ" dirty="0">
                <a:latin typeface="Courier New,courier"/>
              </a:rPr>
              <a:t>=</a:t>
            </a:r>
            <a:r>
              <a:rPr lang="cs-CZ" dirty="0">
                <a:solidFill>
                  <a:schemeClr val="accent3">
                    <a:lumMod val="50000"/>
                  </a:schemeClr>
                </a:solidFill>
                <a:latin typeface="Courier New,courier"/>
              </a:rPr>
              <a:t>"</a:t>
            </a:r>
            <a:r>
              <a:rPr lang="cs-CZ" b="1" dirty="0">
                <a:solidFill>
                  <a:schemeClr val="accent4">
                    <a:lumMod val="50000"/>
                  </a:schemeClr>
                </a:solidFill>
                <a:latin typeface="Courier New,courier"/>
              </a:rPr>
              <a:t>&lt;</a:t>
            </a:r>
            <a:r>
              <a:rPr lang="cs-CZ" b="1" dirty="0" err="1">
                <a:solidFill>
                  <a:schemeClr val="accent4">
                    <a:lumMod val="50000"/>
                  </a:schemeClr>
                </a:solidFill>
                <a:latin typeface="Courier New,courier"/>
              </a:rPr>
              <a:t>html</a:t>
            </a:r>
            <a:r>
              <a:rPr lang="cs-CZ" b="1" dirty="0">
                <a:solidFill>
                  <a:schemeClr val="accent4">
                    <a:lumMod val="50000"/>
                  </a:schemeClr>
                </a:solidFill>
                <a:latin typeface="Courier New,courier"/>
              </a:rPr>
              <a:t>&gt;</a:t>
            </a:r>
            <a:endParaRPr lang="cs-CZ" b="1" dirty="0">
              <a:solidFill>
                <a:schemeClr val="accent4">
                  <a:lumMod val="50000"/>
                </a:schemeClr>
              </a:solidFill>
              <a:latin typeface="MS Shell Dlg 2" panose="020B0604030504040204" pitchFamily="34" charset="0"/>
            </a:endParaRPr>
          </a:p>
          <a:p>
            <a:r>
              <a:rPr lang="cs-CZ" b="1" dirty="0">
                <a:solidFill>
                  <a:schemeClr val="accent4">
                    <a:lumMod val="50000"/>
                  </a:schemeClr>
                </a:solidFill>
                <a:latin typeface="Courier New,courier"/>
              </a:rPr>
              <a:t>&lt;p&gt;</a:t>
            </a:r>
            <a:endParaRPr lang="cs-CZ" b="1" dirty="0">
              <a:solidFill>
                <a:schemeClr val="accent4">
                  <a:lumMod val="50000"/>
                </a:schemeClr>
              </a:solidFill>
              <a:latin typeface="MS Shell Dlg 2" panose="020B0604030504040204" pitchFamily="34" charset="0"/>
            </a:endParaRPr>
          </a:p>
          <a:p>
            <a:r>
              <a:rPr lang="cs-CZ" i="1" dirty="0" err="1" smtClean="0">
                <a:latin typeface="Courier New,courier"/>
              </a:rPr>
              <a:t>This</a:t>
            </a:r>
            <a:r>
              <a:rPr lang="cs-CZ" i="1" dirty="0" smtClean="0">
                <a:latin typeface="Courier New,courier"/>
              </a:rPr>
              <a:t> </a:t>
            </a:r>
            <a:r>
              <a:rPr lang="cs-CZ" i="1" dirty="0" err="1" smtClean="0">
                <a:latin typeface="Courier New,courier"/>
              </a:rPr>
              <a:t>connector</a:t>
            </a:r>
            <a:r>
              <a:rPr lang="cs-CZ" i="1" dirty="0" smtClean="0">
                <a:latin typeface="Courier New,courier"/>
              </a:rPr>
              <a:t> </a:t>
            </a:r>
            <a:r>
              <a:rPr lang="cs-CZ" i="1" dirty="0" err="1" smtClean="0">
                <a:latin typeface="Courier New,courier"/>
              </a:rPr>
              <a:t>defines</a:t>
            </a:r>
            <a:r>
              <a:rPr lang="cs-CZ" i="1" dirty="0" smtClean="0">
                <a:latin typeface="Courier New,courier"/>
              </a:rPr>
              <a:t> </a:t>
            </a:r>
            <a:r>
              <a:rPr lang="cs-CZ" i="1" dirty="0" err="1" smtClean="0">
                <a:latin typeface="Courier New,courier"/>
              </a:rPr>
              <a:t>the</a:t>
            </a:r>
            <a:r>
              <a:rPr lang="cs-CZ" i="1" dirty="0" smtClean="0">
                <a:latin typeface="Courier New,courier"/>
              </a:rPr>
              <a:t> \"</a:t>
            </a:r>
            <a:r>
              <a:rPr lang="cs-CZ" i="1" dirty="0" err="1" smtClean="0">
                <a:latin typeface="Courier New,courier"/>
              </a:rPr>
              <a:t>expandable</a:t>
            </a:r>
            <a:r>
              <a:rPr lang="cs-CZ" i="1" dirty="0" smtClean="0">
                <a:latin typeface="Courier New,courier"/>
              </a:rPr>
              <a:t> </a:t>
            </a:r>
            <a:r>
              <a:rPr lang="cs-CZ" i="1" dirty="0" err="1" smtClean="0">
                <a:latin typeface="Courier New,courier"/>
              </a:rPr>
              <a:t>connector</a:t>
            </a:r>
            <a:r>
              <a:rPr lang="cs-CZ" i="1" dirty="0" smtClean="0">
                <a:latin typeface="Courier New,courier"/>
              </a:rPr>
              <a:t>\" </a:t>
            </a:r>
            <a:r>
              <a:rPr lang="cs-CZ" i="1" dirty="0" err="1" smtClean="0">
                <a:latin typeface="Courier New,courier"/>
              </a:rPr>
              <a:t>that</a:t>
            </a:r>
            <a:r>
              <a:rPr lang="en-US" i="1" dirty="0" smtClean="0">
                <a:latin typeface="Courier New,courier"/>
              </a:rPr>
              <a:t> </a:t>
            </a:r>
            <a:r>
              <a:rPr lang="cs-CZ" i="1" dirty="0" err="1" smtClean="0">
                <a:latin typeface="Courier New,courier"/>
              </a:rPr>
              <a:t>is</a:t>
            </a:r>
            <a:r>
              <a:rPr lang="cs-CZ" i="1" dirty="0">
                <a:latin typeface="Courier New,courier"/>
              </a:rPr>
              <a:t> </a:t>
            </a:r>
            <a:r>
              <a:rPr lang="cs-CZ" i="1" dirty="0" err="1">
                <a:latin typeface="Courier New,courier"/>
              </a:rPr>
              <a:t>used</a:t>
            </a:r>
            <a:r>
              <a:rPr lang="cs-CZ" i="1" dirty="0">
                <a:latin typeface="Courier New,courier"/>
              </a:rPr>
              <a:t> </a:t>
            </a:r>
            <a:endParaRPr lang="en-US" i="1" dirty="0" smtClean="0">
              <a:latin typeface="Courier New,courier"/>
            </a:endParaRPr>
          </a:p>
          <a:p>
            <a:r>
              <a:rPr lang="cs-CZ" i="1" dirty="0" smtClean="0">
                <a:latin typeface="Courier New,courier"/>
              </a:rPr>
              <a:t>as</a:t>
            </a:r>
            <a:r>
              <a:rPr lang="cs-CZ" i="1" dirty="0">
                <a:latin typeface="Courier New,courier"/>
              </a:rPr>
              <a:t> bus in </a:t>
            </a:r>
            <a:r>
              <a:rPr lang="cs-CZ" i="1" dirty="0" err="1">
                <a:latin typeface="Courier New,courier"/>
              </a:rPr>
              <a:t>the</a:t>
            </a:r>
            <a:r>
              <a:rPr lang="cs-CZ" i="1" dirty="0">
                <a:latin typeface="Courier New,courier"/>
              </a:rPr>
              <a:t> </a:t>
            </a:r>
            <a:r>
              <a:rPr lang="en-US" i="1" dirty="0" err="1" smtClean="0">
                <a:latin typeface="Courier New,courier"/>
              </a:rPr>
              <a:t>Physio</a:t>
            </a:r>
            <a:r>
              <a:rPr lang="cs-CZ" i="1" dirty="0" smtClean="0">
                <a:latin typeface="Courier New,courier"/>
              </a:rPr>
              <a:t>model</a:t>
            </a:r>
            <a:r>
              <a:rPr lang="cs-CZ" i="1" dirty="0">
                <a:latin typeface="Courier New,courier"/>
              </a:rPr>
              <a:t>.</a:t>
            </a:r>
            <a:endParaRPr lang="cs-CZ" i="1" dirty="0">
              <a:latin typeface="MS Shell Dlg 2" panose="020B0604030504040204" pitchFamily="34" charset="0"/>
            </a:endParaRPr>
          </a:p>
          <a:p>
            <a:r>
              <a:rPr lang="cs-CZ" i="1" dirty="0" err="1">
                <a:latin typeface="Courier New,courier"/>
              </a:rPr>
              <a:t>Note</a:t>
            </a:r>
            <a:r>
              <a:rPr lang="cs-CZ" i="1" dirty="0">
                <a:latin typeface="Courier New,courier"/>
              </a:rPr>
              <a:t>, </a:t>
            </a:r>
            <a:r>
              <a:rPr lang="cs-CZ" i="1" dirty="0" err="1">
                <a:latin typeface="Courier New,courier"/>
              </a:rPr>
              <a:t>this</a:t>
            </a:r>
            <a:r>
              <a:rPr lang="cs-CZ" i="1" dirty="0">
                <a:latin typeface="Courier New,courier"/>
              </a:rPr>
              <a:t> </a:t>
            </a:r>
            <a:r>
              <a:rPr lang="cs-CZ" i="1" dirty="0" err="1">
                <a:latin typeface="Courier New,courier"/>
              </a:rPr>
              <a:t>connector</a:t>
            </a:r>
            <a:r>
              <a:rPr lang="cs-CZ" i="1" dirty="0">
                <a:latin typeface="Courier New,courier"/>
              </a:rPr>
              <a:t> </a:t>
            </a:r>
            <a:r>
              <a:rPr lang="cs-CZ" i="1" dirty="0" err="1">
                <a:latin typeface="Courier New,courier"/>
              </a:rPr>
              <a:t>is</a:t>
            </a:r>
            <a:r>
              <a:rPr lang="cs-CZ" i="1" dirty="0">
                <a:latin typeface="Courier New,courier"/>
              </a:rPr>
              <a:t> \"</a:t>
            </a:r>
            <a:r>
              <a:rPr lang="cs-CZ" i="1" dirty="0" err="1">
                <a:latin typeface="Courier New,courier"/>
              </a:rPr>
              <a:t>empty</a:t>
            </a:r>
            <a:r>
              <a:rPr lang="cs-CZ" i="1" dirty="0">
                <a:latin typeface="Courier New,courier"/>
              </a:rPr>
              <a:t>\". </a:t>
            </a:r>
            <a:r>
              <a:rPr lang="cs-CZ" i="1" dirty="0" err="1">
                <a:latin typeface="Courier New,courier"/>
              </a:rPr>
              <a:t>When</a:t>
            </a:r>
            <a:r>
              <a:rPr lang="cs-CZ" i="1" dirty="0">
                <a:latin typeface="Courier New,courier"/>
              </a:rPr>
              <a:t> </a:t>
            </a:r>
            <a:r>
              <a:rPr lang="cs-CZ" i="1" dirty="0" err="1">
                <a:latin typeface="Courier New,courier"/>
              </a:rPr>
              <a:t>using</a:t>
            </a:r>
            <a:r>
              <a:rPr lang="cs-CZ" i="1" dirty="0">
                <a:latin typeface="Courier New,courier"/>
              </a:rPr>
              <a:t> </a:t>
            </a:r>
            <a:r>
              <a:rPr lang="cs-CZ" i="1" dirty="0" err="1">
                <a:latin typeface="Courier New,courier"/>
              </a:rPr>
              <a:t>it</a:t>
            </a:r>
            <a:r>
              <a:rPr lang="cs-CZ" i="1" dirty="0">
                <a:latin typeface="Courier New,courier"/>
              </a:rPr>
              <a:t>, </a:t>
            </a:r>
            <a:r>
              <a:rPr lang="cs-CZ" i="1" dirty="0" err="1">
                <a:latin typeface="Courier New,courier"/>
              </a:rPr>
              <a:t>the</a:t>
            </a:r>
            <a:r>
              <a:rPr lang="cs-CZ" i="1" dirty="0">
                <a:latin typeface="Courier New,courier"/>
              </a:rPr>
              <a:t> </a:t>
            </a:r>
            <a:r>
              <a:rPr lang="cs-CZ" i="1" dirty="0" err="1">
                <a:latin typeface="Courier New,courier"/>
              </a:rPr>
              <a:t>actual</a:t>
            </a:r>
            <a:r>
              <a:rPr lang="cs-CZ" i="1" dirty="0">
                <a:latin typeface="Courier New,courier"/>
              </a:rPr>
              <a:t> </a:t>
            </a:r>
            <a:r>
              <a:rPr lang="cs-CZ" i="1" dirty="0" err="1">
                <a:latin typeface="Courier New,courier"/>
              </a:rPr>
              <a:t>content</a:t>
            </a:r>
            <a:r>
              <a:rPr lang="cs-CZ" i="1" dirty="0">
                <a:latin typeface="Courier New,courier"/>
              </a:rPr>
              <a:t> </a:t>
            </a:r>
            <a:r>
              <a:rPr lang="cs-CZ" i="1" dirty="0" err="1">
                <a:latin typeface="Courier New,courier"/>
              </a:rPr>
              <a:t>is</a:t>
            </a:r>
            <a:endParaRPr lang="cs-CZ" i="1" dirty="0">
              <a:latin typeface="MS Shell Dlg 2" panose="020B0604030504040204" pitchFamily="34" charset="0"/>
            </a:endParaRPr>
          </a:p>
          <a:p>
            <a:r>
              <a:rPr lang="cs-CZ" i="1" dirty="0" err="1">
                <a:latin typeface="Courier New,courier"/>
              </a:rPr>
              <a:t>constructed</a:t>
            </a:r>
            <a:r>
              <a:rPr lang="cs-CZ" i="1" dirty="0">
                <a:latin typeface="Courier New,courier"/>
              </a:rPr>
              <a:t> by </a:t>
            </a:r>
            <a:r>
              <a:rPr lang="cs-CZ" i="1" dirty="0" err="1">
                <a:latin typeface="Courier New,courier"/>
              </a:rPr>
              <a:t>the</a:t>
            </a:r>
            <a:r>
              <a:rPr lang="cs-CZ" i="1" dirty="0">
                <a:latin typeface="Courier New,courier"/>
              </a:rPr>
              <a:t> </a:t>
            </a:r>
            <a:r>
              <a:rPr lang="cs-CZ" i="1" dirty="0" err="1">
                <a:latin typeface="Courier New,courier"/>
              </a:rPr>
              <a:t>signals</a:t>
            </a:r>
            <a:r>
              <a:rPr lang="cs-CZ" i="1" dirty="0">
                <a:latin typeface="Courier New,courier"/>
              </a:rPr>
              <a:t> </a:t>
            </a:r>
            <a:r>
              <a:rPr lang="cs-CZ" i="1" dirty="0" err="1">
                <a:latin typeface="Courier New,courier"/>
              </a:rPr>
              <a:t>connected</a:t>
            </a:r>
            <a:r>
              <a:rPr lang="cs-CZ" i="1" dirty="0">
                <a:latin typeface="Courier New,courier"/>
              </a:rPr>
              <a:t> to </a:t>
            </a:r>
            <a:r>
              <a:rPr lang="cs-CZ" i="1" dirty="0" err="1">
                <a:latin typeface="Courier New,courier"/>
              </a:rPr>
              <a:t>this</a:t>
            </a:r>
            <a:r>
              <a:rPr lang="cs-CZ" i="1" dirty="0">
                <a:latin typeface="Courier New,courier"/>
              </a:rPr>
              <a:t> bus.</a:t>
            </a:r>
            <a:endParaRPr lang="cs-CZ" i="1" dirty="0">
              <a:latin typeface="MS Shell Dlg 2" panose="020B0604030504040204" pitchFamily="34" charset="0"/>
            </a:endParaRPr>
          </a:p>
          <a:p>
            <a:r>
              <a:rPr lang="cs-CZ" b="1" dirty="0">
                <a:solidFill>
                  <a:schemeClr val="accent4">
                    <a:lumMod val="50000"/>
                  </a:schemeClr>
                </a:solidFill>
                <a:latin typeface="Courier New,courier"/>
              </a:rPr>
              <a:t>&lt;/p&gt;</a:t>
            </a:r>
            <a:endParaRPr lang="cs-CZ" b="1" dirty="0">
              <a:solidFill>
                <a:schemeClr val="accent4">
                  <a:lumMod val="50000"/>
                </a:schemeClr>
              </a:solidFill>
              <a:latin typeface="MS Shell Dlg 2" panose="020B0604030504040204" pitchFamily="34" charset="0"/>
            </a:endParaRPr>
          </a:p>
          <a:p>
            <a:r>
              <a:rPr lang="cs-CZ" b="1" dirty="0">
                <a:solidFill>
                  <a:schemeClr val="accent4">
                    <a:lumMod val="50000"/>
                  </a:schemeClr>
                </a:solidFill>
                <a:latin typeface="Courier New,courier"/>
              </a:rPr>
              <a:t>&lt;/</a:t>
            </a:r>
            <a:r>
              <a:rPr lang="cs-CZ" b="1" dirty="0" err="1">
                <a:solidFill>
                  <a:schemeClr val="accent4">
                    <a:lumMod val="50000"/>
                  </a:schemeClr>
                </a:solidFill>
                <a:latin typeface="Courier New,courier"/>
              </a:rPr>
              <a:t>html</a:t>
            </a:r>
            <a:r>
              <a:rPr lang="cs-CZ" b="1" dirty="0">
                <a:solidFill>
                  <a:schemeClr val="accent4">
                    <a:lumMod val="50000"/>
                  </a:schemeClr>
                </a:solidFill>
                <a:latin typeface="Courier New,courier"/>
              </a:rPr>
              <a:t>&gt;</a:t>
            </a:r>
            <a:r>
              <a:rPr lang="cs-CZ" dirty="0">
                <a:solidFill>
                  <a:schemeClr val="accent3">
                    <a:lumMod val="50000"/>
                  </a:schemeClr>
                </a:solidFill>
                <a:latin typeface="Courier New,courier"/>
              </a:rPr>
              <a:t>"</a:t>
            </a:r>
            <a:r>
              <a:rPr lang="cs-CZ" dirty="0">
                <a:latin typeface="Courier New,courier"/>
              </a:rPr>
              <a:t>));</a:t>
            </a:r>
            <a:endParaRPr lang="cs-CZ" dirty="0">
              <a:latin typeface="MS Shell Dlg 2" panose="020B0604030504040204" pitchFamily="34" charset="0"/>
            </a:endParaRPr>
          </a:p>
          <a:p>
            <a:r>
              <a:rPr lang="cs-CZ" dirty="0">
                <a:latin typeface="Courier New,courier"/>
              </a:rPr>
              <a:t/>
            </a:r>
            <a:br>
              <a:rPr lang="cs-CZ" dirty="0">
                <a:latin typeface="Courier New,courier"/>
              </a:rPr>
            </a:br>
            <a:endParaRPr lang="cs-CZ" dirty="0">
              <a:latin typeface="Courier New,courier"/>
            </a:endParaRPr>
          </a:p>
          <a:p>
            <a:r>
              <a:rPr lang="cs-CZ" dirty="0">
                <a:solidFill>
                  <a:srgbClr val="0000FF"/>
                </a:solidFill>
                <a:latin typeface="Courier New,courier"/>
              </a:rPr>
              <a:t>end </a:t>
            </a:r>
            <a:r>
              <a:rPr lang="cs-CZ" dirty="0" err="1">
                <a:latin typeface="Courier New,courier"/>
              </a:rPr>
              <a:t>BusConnector</a:t>
            </a:r>
            <a:r>
              <a:rPr lang="cs-CZ" dirty="0">
                <a:latin typeface="Courier New,courier"/>
              </a:rPr>
              <a:t>;</a:t>
            </a:r>
            <a:endParaRPr lang="cs-CZ" b="0" i="0" dirty="0">
              <a:effectLst/>
              <a:latin typeface="MS Shell Dlg 2" panose="020B0604030504040204" pitchFamily="34" charset="0"/>
            </a:endParaRPr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304" y="404664"/>
            <a:ext cx="146685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448526" y="0"/>
            <a:ext cx="5050904" cy="1143000"/>
          </a:xfrm>
        </p:spPr>
        <p:txBody>
          <a:bodyPr/>
          <a:lstStyle/>
          <a:p>
            <a:r>
              <a:rPr lang="en-US" dirty="0" smtClean="0"/>
              <a:t>Input-Output Bus</a:t>
            </a:r>
            <a:endParaRPr lang="cs-CZ" dirty="0"/>
          </a:p>
        </p:txBody>
      </p:sp>
      <p:sp>
        <p:nvSpPr>
          <p:cNvPr id="12" name="Šrafovaná šipka doprava 11"/>
          <p:cNvSpPr/>
          <p:nvPr/>
        </p:nvSpPr>
        <p:spPr>
          <a:xfrm rot="19965333">
            <a:off x="3549785" y="1804968"/>
            <a:ext cx="1150194" cy="28296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" y="188640"/>
            <a:ext cx="3286125" cy="3190875"/>
          </a:xfrm>
          <a:prstGeom prst="rect">
            <a:avLst/>
          </a:prstGeom>
        </p:spPr>
      </p:pic>
      <p:sp>
        <p:nvSpPr>
          <p:cNvPr id="4" name="TextovéPole 3"/>
          <p:cNvSpPr txBox="1"/>
          <p:nvPr/>
        </p:nvSpPr>
        <p:spPr>
          <a:xfrm>
            <a:off x="3340006" y="3164681"/>
            <a:ext cx="58039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urier New,courier"/>
              </a:rPr>
              <a:t>redeclare</a:t>
            </a:r>
            <a:r>
              <a:rPr lang="cs-CZ" dirty="0">
                <a:solidFill>
                  <a:srgbClr val="0000FF"/>
                </a:solidFill>
                <a:latin typeface="Courier New,courier"/>
              </a:rPr>
              <a:t> model</a:t>
            </a:r>
            <a:r>
              <a:rPr lang="cs-CZ" dirty="0">
                <a:latin typeface="Courier New,courier"/>
              </a:rPr>
              <a:t> </a:t>
            </a:r>
            <a:r>
              <a:rPr lang="cs-CZ" dirty="0" err="1">
                <a:solidFill>
                  <a:srgbClr val="0000FF"/>
                </a:solidFill>
                <a:latin typeface="Courier New,courier"/>
              </a:rPr>
              <a:t>extends</a:t>
            </a:r>
            <a:r>
              <a:rPr lang="cs-CZ" dirty="0">
                <a:solidFill>
                  <a:srgbClr val="0000FF"/>
                </a:solidFill>
                <a:latin typeface="Courier New,courier"/>
              </a:rPr>
              <a:t> </a:t>
            </a:r>
            <a:r>
              <a:rPr lang="cs-CZ" dirty="0" err="1">
                <a:latin typeface="Courier New,courier"/>
              </a:rPr>
              <a:t>Variables</a:t>
            </a:r>
            <a:endParaRPr lang="cs-CZ" dirty="0">
              <a:latin typeface="MS Shell Dlg 2" panose="020B0604030504040204" pitchFamily="34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urier New,courier"/>
              </a:rPr>
              <a:t>    </a:t>
            </a:r>
            <a:r>
              <a:rPr lang="cs-CZ" dirty="0" err="1" smtClean="0">
                <a:solidFill>
                  <a:srgbClr val="FF0000"/>
                </a:solidFill>
                <a:latin typeface="Courier New,courier"/>
              </a:rPr>
              <a:t>T.Volume</a:t>
            </a:r>
            <a:r>
              <a:rPr lang="cs-CZ" dirty="0">
                <a:latin typeface="Courier New,courier"/>
              </a:rPr>
              <a:t> </a:t>
            </a:r>
            <a:r>
              <a:rPr lang="cs-CZ" dirty="0" err="1">
                <a:latin typeface="Courier New,courier"/>
              </a:rPr>
              <a:t>ArtysVol</a:t>
            </a:r>
            <a:r>
              <a:rPr lang="cs-CZ" dirty="0">
                <a:latin typeface="Courier New,courier"/>
              </a:rPr>
              <a:t>(</a:t>
            </a:r>
            <a:r>
              <a:rPr lang="cs-CZ" dirty="0" err="1">
                <a:latin typeface="Courier New,courier"/>
              </a:rPr>
              <a:t>varName</a:t>
            </a:r>
            <a:r>
              <a:rPr lang="cs-CZ" dirty="0">
                <a:latin typeface="Courier New,courier"/>
              </a:rPr>
              <a:t>="</a:t>
            </a:r>
            <a:r>
              <a:rPr lang="cs-CZ" dirty="0" err="1">
                <a:latin typeface="Courier New,courier"/>
              </a:rPr>
              <a:t>ArtysVol.Vol</a:t>
            </a:r>
            <a:r>
              <a:rPr lang="cs-CZ" dirty="0">
                <a:latin typeface="Courier New,courier"/>
              </a:rPr>
              <a:t>") </a:t>
            </a:r>
            <a:endParaRPr lang="en-US" dirty="0" smtClean="0">
              <a:latin typeface="Courier New,courier"/>
            </a:endParaRPr>
          </a:p>
          <a:p>
            <a:r>
              <a:rPr lang="en-US" dirty="0">
                <a:solidFill>
                  <a:srgbClr val="006400"/>
                </a:solidFill>
                <a:latin typeface="Courier New,courier"/>
              </a:rPr>
              <a:t>	</a:t>
            </a:r>
            <a:r>
              <a:rPr lang="cs-CZ" dirty="0" smtClean="0">
                <a:solidFill>
                  <a:srgbClr val="006400"/>
                </a:solidFill>
                <a:latin typeface="Courier New,courier"/>
              </a:rPr>
              <a:t>"</a:t>
            </a:r>
            <a:r>
              <a:rPr lang="cs-CZ" dirty="0" err="1">
                <a:solidFill>
                  <a:srgbClr val="006400"/>
                </a:solidFill>
                <a:latin typeface="Courier New,courier"/>
              </a:rPr>
              <a:t>Volume</a:t>
            </a:r>
            <a:r>
              <a:rPr lang="cs-CZ" dirty="0">
                <a:solidFill>
                  <a:srgbClr val="006400"/>
                </a:solidFill>
                <a:latin typeface="Courier New,courier"/>
              </a:rPr>
              <a:t> </a:t>
            </a:r>
            <a:r>
              <a:rPr lang="cs-CZ" dirty="0" err="1">
                <a:solidFill>
                  <a:srgbClr val="006400"/>
                </a:solidFill>
                <a:latin typeface="Courier New,courier"/>
              </a:rPr>
              <a:t>of</a:t>
            </a:r>
            <a:r>
              <a:rPr lang="cs-CZ" dirty="0">
                <a:solidFill>
                  <a:srgbClr val="006400"/>
                </a:solidFill>
                <a:latin typeface="Courier New,courier"/>
              </a:rPr>
              <a:t> </a:t>
            </a:r>
            <a:r>
              <a:rPr lang="cs-CZ" dirty="0" err="1">
                <a:solidFill>
                  <a:srgbClr val="006400"/>
                </a:solidFill>
                <a:latin typeface="Courier New,courier"/>
              </a:rPr>
              <a:t>oxygenated</a:t>
            </a:r>
            <a:r>
              <a:rPr lang="cs-CZ" dirty="0">
                <a:solidFill>
                  <a:srgbClr val="006400"/>
                </a:solidFill>
                <a:latin typeface="Courier New,courier"/>
              </a:rPr>
              <a:t> </a:t>
            </a:r>
            <a:r>
              <a:rPr lang="cs-CZ" dirty="0" err="1">
                <a:solidFill>
                  <a:srgbClr val="006400"/>
                </a:solidFill>
                <a:latin typeface="Courier New,courier"/>
              </a:rPr>
              <a:t>blood</a:t>
            </a:r>
            <a:r>
              <a:rPr lang="cs-CZ" dirty="0">
                <a:solidFill>
                  <a:srgbClr val="006400"/>
                </a:solidFill>
                <a:latin typeface="Courier New,courier"/>
              </a:rPr>
              <a:t> in body</a:t>
            </a:r>
            <a:r>
              <a:rPr lang="cs-CZ" dirty="0" smtClean="0">
                <a:solidFill>
                  <a:srgbClr val="006400"/>
                </a:solidFill>
                <a:latin typeface="Courier New,courier"/>
              </a:rPr>
              <a:t>."</a:t>
            </a:r>
            <a:r>
              <a:rPr lang="cs-CZ" dirty="0" smtClean="0">
                <a:latin typeface="Courier New,courier"/>
              </a:rPr>
              <a:t>;</a:t>
            </a:r>
            <a:endParaRPr lang="cs-CZ" dirty="0">
              <a:latin typeface="MS Shell Dlg 2" panose="020B0604030504040204" pitchFamily="34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urier New,courier"/>
              </a:rPr>
              <a:t>    </a:t>
            </a:r>
            <a:r>
              <a:rPr lang="cs-CZ" dirty="0" err="1" smtClean="0">
                <a:solidFill>
                  <a:srgbClr val="FF0000"/>
                </a:solidFill>
                <a:latin typeface="Courier New,courier"/>
              </a:rPr>
              <a:t>T.Fraction</a:t>
            </a:r>
            <a:r>
              <a:rPr lang="cs-CZ" dirty="0">
                <a:latin typeface="Courier New,courier"/>
              </a:rPr>
              <a:t> </a:t>
            </a:r>
            <a:r>
              <a:rPr lang="cs-CZ" dirty="0" err="1">
                <a:latin typeface="Courier New,courier"/>
              </a:rPr>
              <a:t>BloodVol_Hct</a:t>
            </a:r>
            <a:r>
              <a:rPr lang="cs-CZ" dirty="0">
                <a:latin typeface="Courier New,courier"/>
              </a:rPr>
              <a:t>(</a:t>
            </a:r>
            <a:r>
              <a:rPr lang="cs-CZ" dirty="0" err="1">
                <a:latin typeface="Courier New,courier"/>
              </a:rPr>
              <a:t>varName</a:t>
            </a:r>
            <a:r>
              <a:rPr lang="cs-CZ" dirty="0">
                <a:latin typeface="Courier New,courier"/>
              </a:rPr>
              <a:t>="</a:t>
            </a:r>
            <a:r>
              <a:rPr lang="cs-CZ" dirty="0" err="1">
                <a:latin typeface="Courier New,courier"/>
              </a:rPr>
              <a:t>BloodVol.Hct</a:t>
            </a:r>
            <a:r>
              <a:rPr lang="cs-CZ" dirty="0">
                <a:latin typeface="Courier New,courier"/>
              </a:rPr>
              <a:t>") </a:t>
            </a:r>
            <a:endParaRPr lang="en-US" dirty="0" smtClean="0">
              <a:latin typeface="Courier New,courier"/>
            </a:endParaRPr>
          </a:p>
          <a:p>
            <a:r>
              <a:rPr lang="en-US" dirty="0">
                <a:solidFill>
                  <a:srgbClr val="006400"/>
                </a:solidFill>
                <a:latin typeface="Courier New,courier"/>
              </a:rPr>
              <a:t>	</a:t>
            </a:r>
            <a:r>
              <a:rPr lang="cs-CZ" dirty="0" smtClean="0">
                <a:solidFill>
                  <a:srgbClr val="006400"/>
                </a:solidFill>
                <a:latin typeface="Courier New,courier"/>
              </a:rPr>
              <a:t>"</a:t>
            </a:r>
            <a:r>
              <a:rPr lang="cs-CZ" dirty="0" err="1">
                <a:solidFill>
                  <a:srgbClr val="006400"/>
                </a:solidFill>
                <a:latin typeface="Courier New,courier"/>
              </a:rPr>
              <a:t>Heamatocrit</a:t>
            </a:r>
            <a:r>
              <a:rPr lang="cs-CZ" dirty="0">
                <a:solidFill>
                  <a:srgbClr val="006400"/>
                </a:solidFill>
                <a:latin typeface="Courier New,courier"/>
              </a:rPr>
              <a:t> = </a:t>
            </a:r>
            <a:r>
              <a:rPr lang="cs-CZ" dirty="0" err="1">
                <a:solidFill>
                  <a:srgbClr val="006400"/>
                </a:solidFill>
                <a:latin typeface="Courier New,courier"/>
              </a:rPr>
              <a:t>red</a:t>
            </a:r>
            <a:r>
              <a:rPr lang="cs-CZ" dirty="0">
                <a:solidFill>
                  <a:srgbClr val="006400"/>
                </a:solidFill>
                <a:latin typeface="Courier New,courier"/>
              </a:rPr>
              <a:t> </a:t>
            </a:r>
            <a:r>
              <a:rPr lang="cs-CZ" dirty="0" err="1">
                <a:solidFill>
                  <a:srgbClr val="006400"/>
                </a:solidFill>
                <a:latin typeface="Courier New,courier"/>
              </a:rPr>
              <a:t>cells</a:t>
            </a:r>
            <a:r>
              <a:rPr lang="cs-CZ" dirty="0">
                <a:solidFill>
                  <a:srgbClr val="006400"/>
                </a:solidFill>
                <a:latin typeface="Courier New,courier"/>
              </a:rPr>
              <a:t> / </a:t>
            </a:r>
            <a:r>
              <a:rPr lang="cs-CZ" dirty="0" err="1">
                <a:solidFill>
                  <a:srgbClr val="006400"/>
                </a:solidFill>
                <a:latin typeface="Courier New,courier"/>
              </a:rPr>
              <a:t>blood</a:t>
            </a:r>
            <a:r>
              <a:rPr lang="cs-CZ" dirty="0" smtClean="0">
                <a:solidFill>
                  <a:srgbClr val="006400"/>
                </a:solidFill>
                <a:latin typeface="Courier New,courier"/>
              </a:rPr>
              <a:t>."</a:t>
            </a:r>
            <a:r>
              <a:rPr lang="cs-CZ" dirty="0" smtClean="0">
                <a:latin typeface="Courier New,courier"/>
              </a:rPr>
              <a:t>;</a:t>
            </a:r>
            <a:endParaRPr lang="cs-CZ" dirty="0">
              <a:latin typeface="MS Shell Dlg 2" panose="020B0604030504040204" pitchFamily="34" charset="0"/>
            </a:endParaRPr>
          </a:p>
          <a:p>
            <a:r>
              <a:rPr lang="en-US" dirty="0" smtClean="0">
                <a:solidFill>
                  <a:srgbClr val="006400"/>
                </a:solidFill>
                <a:latin typeface="Courier New,courier"/>
              </a:rPr>
              <a:t>…</a:t>
            </a:r>
            <a:endParaRPr lang="en-US" dirty="0">
              <a:solidFill>
                <a:srgbClr val="006400"/>
              </a:solidFill>
              <a:latin typeface="Courier New,courier"/>
            </a:endParaRPr>
          </a:p>
          <a:p>
            <a:r>
              <a:rPr lang="cs-CZ" dirty="0" err="1">
                <a:solidFill>
                  <a:srgbClr val="0000FF"/>
                </a:solidFill>
                <a:latin typeface="Courier New,courier"/>
              </a:rPr>
              <a:t>equation</a:t>
            </a:r>
            <a:r>
              <a:rPr lang="cs-CZ" dirty="0">
                <a:solidFill>
                  <a:srgbClr val="0000FF"/>
                </a:solidFill>
                <a:latin typeface="Courier New,courier"/>
              </a:rPr>
              <a:t> </a:t>
            </a:r>
            <a:endParaRPr lang="cs-CZ" dirty="0">
              <a:latin typeface="MS Shell Dlg 2" panose="020B0604030504040204" pitchFamily="34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urier New,courier"/>
              </a:rPr>
              <a:t> </a:t>
            </a:r>
            <a:r>
              <a:rPr lang="cs-CZ" dirty="0" err="1" smtClean="0">
                <a:solidFill>
                  <a:srgbClr val="FF0000"/>
                </a:solidFill>
                <a:latin typeface="Courier New,courier"/>
              </a:rPr>
              <a:t>connect</a:t>
            </a:r>
            <a:r>
              <a:rPr lang="cs-CZ" dirty="0" smtClean="0">
                <a:latin typeface="Courier New,courier"/>
              </a:rPr>
              <a:t>(</a:t>
            </a:r>
            <a:r>
              <a:rPr lang="cs-CZ" dirty="0" err="1" smtClean="0">
                <a:latin typeface="Courier New,courier"/>
              </a:rPr>
              <a:t>ArtysVol.y</a:t>
            </a:r>
            <a:r>
              <a:rPr lang="cs-CZ" dirty="0">
                <a:latin typeface="Courier New,courier"/>
              </a:rPr>
              <a:t>, </a:t>
            </a:r>
            <a:r>
              <a:rPr lang="cs-CZ" dirty="0" err="1" smtClean="0">
                <a:latin typeface="Courier New,courier"/>
              </a:rPr>
              <a:t>busConnector.ArtysVol</a:t>
            </a:r>
            <a:r>
              <a:rPr lang="cs-CZ" dirty="0" smtClean="0">
                <a:latin typeface="Courier New,courier"/>
              </a:rPr>
              <a:t>)</a:t>
            </a:r>
            <a:r>
              <a:rPr lang="en-US" dirty="0" smtClean="0">
                <a:latin typeface="Courier New,courier"/>
              </a:rPr>
              <a:t>;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 New,courier"/>
              </a:rPr>
              <a:t> </a:t>
            </a:r>
            <a:r>
              <a:rPr lang="cs-CZ" dirty="0" err="1" smtClean="0">
                <a:solidFill>
                  <a:srgbClr val="FF0000"/>
                </a:solidFill>
                <a:latin typeface="Courier New,courier"/>
              </a:rPr>
              <a:t>connect</a:t>
            </a:r>
            <a:r>
              <a:rPr lang="cs-CZ" dirty="0" smtClean="0">
                <a:latin typeface="Courier New,courier"/>
              </a:rPr>
              <a:t>(</a:t>
            </a:r>
            <a:r>
              <a:rPr lang="cs-CZ" dirty="0" err="1" smtClean="0">
                <a:latin typeface="Courier New,courier"/>
              </a:rPr>
              <a:t>BloodVol_Hct.y</a:t>
            </a:r>
            <a:r>
              <a:rPr lang="cs-CZ" dirty="0">
                <a:latin typeface="Courier New,courier"/>
              </a:rPr>
              <a:t>, </a:t>
            </a:r>
            <a:r>
              <a:rPr lang="cs-CZ" dirty="0" err="1">
                <a:latin typeface="Courier New,courier"/>
              </a:rPr>
              <a:t>busConnector.BloodVol_Hct</a:t>
            </a:r>
            <a:r>
              <a:rPr lang="cs-CZ" dirty="0" smtClean="0">
                <a:latin typeface="Courier New,courier"/>
              </a:rPr>
              <a:t>);</a:t>
            </a:r>
            <a:endParaRPr lang="cs-CZ" dirty="0">
              <a:latin typeface="MS Shell Dlg 2" panose="020B0604030504040204" pitchFamily="34" charset="0"/>
            </a:endParaRPr>
          </a:p>
          <a:p>
            <a:r>
              <a:rPr lang="en-US" dirty="0" smtClean="0">
                <a:latin typeface="Courier New,courier"/>
              </a:rPr>
              <a:t>…</a:t>
            </a:r>
            <a:endParaRPr lang="cs-CZ" dirty="0" smtClean="0">
              <a:latin typeface="MS Shell Dlg 2" panose="020B0604030504040204" pitchFamily="34" charset="0"/>
            </a:endParaRPr>
          </a:p>
          <a:p>
            <a:r>
              <a:rPr lang="cs-CZ" dirty="0" smtClean="0">
                <a:solidFill>
                  <a:srgbClr val="0000FF"/>
                </a:solidFill>
                <a:latin typeface="Courier New,courier"/>
              </a:rPr>
              <a:t>end</a:t>
            </a:r>
            <a:r>
              <a:rPr lang="cs-CZ" dirty="0">
                <a:solidFill>
                  <a:srgbClr val="0000FF"/>
                </a:solidFill>
                <a:latin typeface="Courier New,courier"/>
              </a:rPr>
              <a:t> </a:t>
            </a:r>
            <a:r>
              <a:rPr lang="cs-CZ" dirty="0" err="1">
                <a:latin typeface="Courier New,courier"/>
              </a:rPr>
              <a:t>Variables</a:t>
            </a:r>
            <a:r>
              <a:rPr lang="cs-CZ" dirty="0">
                <a:latin typeface="Courier New,courier"/>
              </a:rPr>
              <a:t>;</a:t>
            </a:r>
            <a:endParaRPr lang="cs-CZ" dirty="0">
              <a:latin typeface="MS Shell Dlg 2" panose="020B0604030504040204" pitchFamily="34" charset="0"/>
            </a:endParaRPr>
          </a:p>
          <a:p>
            <a:endParaRPr lang="cs-CZ" dirty="0"/>
          </a:p>
        </p:txBody>
      </p:sp>
      <p:sp>
        <p:nvSpPr>
          <p:cNvPr id="5" name="TextovéPole 4"/>
          <p:cNvSpPr txBox="1"/>
          <p:nvPr/>
        </p:nvSpPr>
        <p:spPr>
          <a:xfrm>
            <a:off x="4788024" y="1484784"/>
            <a:ext cx="4066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urier New,courier"/>
              </a:rPr>
              <a:t>package</a:t>
            </a:r>
            <a:r>
              <a:rPr lang="cs-CZ" dirty="0">
                <a:latin typeface="Courier New,courier"/>
              </a:rPr>
              <a:t> </a:t>
            </a:r>
            <a:r>
              <a:rPr lang="cs-CZ" dirty="0" err="1">
                <a:latin typeface="Courier New,courier"/>
              </a:rPr>
              <a:t>IO_Bus</a:t>
            </a:r>
            <a:endParaRPr lang="cs-CZ" dirty="0">
              <a:latin typeface="MS Shell Dlg 2" panose="020B0604030504040204" pitchFamily="34" charset="0"/>
            </a:endParaRPr>
          </a:p>
          <a:p>
            <a:r>
              <a:rPr lang="cs-CZ" dirty="0">
                <a:latin typeface="Courier New,courier"/>
              </a:rPr>
              <a:t>  </a:t>
            </a:r>
            <a:r>
              <a:rPr lang="cs-CZ" dirty="0" err="1">
                <a:solidFill>
                  <a:srgbClr val="0000FF"/>
                </a:solidFill>
                <a:latin typeface="Courier New,courier"/>
              </a:rPr>
              <a:t>extends</a:t>
            </a:r>
            <a:r>
              <a:rPr lang="cs-CZ" dirty="0">
                <a:solidFill>
                  <a:srgbClr val="0000FF"/>
                </a:solidFill>
                <a:latin typeface="Courier New,courier"/>
              </a:rPr>
              <a:t> </a:t>
            </a:r>
            <a:r>
              <a:rPr lang="cs-CZ" dirty="0" err="1">
                <a:solidFill>
                  <a:srgbClr val="FF0000"/>
                </a:solidFill>
                <a:latin typeface="Courier New,courier"/>
              </a:rPr>
              <a:t>Physiolibrary.Types.IO_Bus</a:t>
            </a:r>
            <a:r>
              <a:rPr lang="cs-CZ" dirty="0">
                <a:latin typeface="Courier New,courier"/>
              </a:rPr>
              <a:t>;</a:t>
            </a:r>
            <a:endParaRPr lang="cs-CZ" dirty="0">
              <a:latin typeface="MS Shell Dlg 2" panose="020B0604030504040204" pitchFamily="34" charset="0"/>
            </a:endParaRPr>
          </a:p>
          <a:p>
            <a:endParaRPr lang="cs-CZ" dirty="0"/>
          </a:p>
        </p:txBody>
      </p:sp>
      <p:sp>
        <p:nvSpPr>
          <p:cNvPr id="11" name="Šrafovaná šipka doprava 10"/>
          <p:cNvSpPr/>
          <p:nvPr/>
        </p:nvSpPr>
        <p:spPr>
          <a:xfrm rot="1000644">
            <a:off x="2201112" y="2868011"/>
            <a:ext cx="1150194" cy="28296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IO_Bus</a:t>
            </a:r>
            <a:r>
              <a:rPr lang="en-US" dirty="0" smtClean="0"/>
              <a:t> usage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9952" y="1700808"/>
            <a:ext cx="4451842" cy="4525963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4889"/>
            <a:ext cx="3752850" cy="5257800"/>
          </a:xfrm>
          <a:prstGeom prst="rect">
            <a:avLst/>
          </a:prstGeom>
        </p:spPr>
      </p:pic>
      <p:sp>
        <p:nvSpPr>
          <p:cNvPr id="6" name="Šrafovaná šipka doprava 5"/>
          <p:cNvSpPr/>
          <p:nvPr/>
        </p:nvSpPr>
        <p:spPr>
          <a:xfrm rot="437159">
            <a:off x="2204805" y="4880669"/>
            <a:ext cx="2166202" cy="28296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2547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628800"/>
            <a:ext cx="8229600" cy="1143000"/>
          </a:xfrm>
        </p:spPr>
        <p:txBody>
          <a:bodyPr/>
          <a:lstStyle/>
          <a:p>
            <a:r>
              <a:rPr lang="en-US" dirty="0" smtClean="0"/>
              <a:t>Thank you for your attention!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004048" y="5373216"/>
            <a:ext cx="3898776" cy="12527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www.physiomodel.org</a:t>
            </a:r>
          </a:p>
          <a:p>
            <a:pPr>
              <a:buNone/>
            </a:pPr>
            <a:r>
              <a:rPr lang="en-US" dirty="0" smtClean="0"/>
              <a:t>www.physiolibrary.org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25</Words>
  <Application>Microsoft Office PowerPoint</Application>
  <PresentationFormat>Předvádění na obrazovce (4:3)</PresentationFormat>
  <Paragraphs>50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New,courier</vt:lpstr>
      <vt:lpstr>MS Shell Dlg 2</vt:lpstr>
      <vt:lpstr>Times New Roman</vt:lpstr>
      <vt:lpstr>Motiv sady Office</vt:lpstr>
      <vt:lpstr>Physiomodel 1.0</vt:lpstr>
      <vt:lpstr>Physiomodel Structure</vt:lpstr>
      <vt:lpstr>References</vt:lpstr>
      <vt:lpstr>Expandable connector</vt:lpstr>
      <vt:lpstr>Input-Output Bus</vt:lpstr>
      <vt:lpstr>IO_Bus usage</vt:lpstr>
      <vt:lpstr>Thank you for your attention!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Physiolibrary 2.1</dc:title>
  <dc:creator>marek</dc:creator>
  <cp:lastModifiedBy>Marek Mateják</cp:lastModifiedBy>
  <cp:revision>84</cp:revision>
  <dcterms:created xsi:type="dcterms:W3CDTF">2014-03-05T12:16:48Z</dcterms:created>
  <dcterms:modified xsi:type="dcterms:W3CDTF">2014-11-18T15:18:52Z</dcterms:modified>
</cp:coreProperties>
</file>