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6"/>
  </p:normalViewPr>
  <p:slideViewPr>
    <p:cSldViewPr snapToGrid="0">
      <p:cViewPr varScale="1">
        <p:scale>
          <a:sx n="75" d="100"/>
          <a:sy n="75" d="100"/>
        </p:scale>
        <p:origin x="60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r-programming-introduction-basics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package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graph-gallery.com/271-ggplot2-animated-gif-chart-with-gganimate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109015f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109015f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352421da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352421da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352421d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352421d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352421da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352421da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352421da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352421da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it can be known as difficult to import the data. Here are a few steps you’ll need to take to import the data.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352421da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352421da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https://www.guru99.com/r-programming-introduction-basics.html</a:t>
            </a:r>
            <a:endParaRPr sz="1200" u="sng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352421da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352421da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Brenna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352421da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352421da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Brenna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352421da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352421da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https://www.tidyverse.org/packages/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561a633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561a633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https://www.r-graph-gallery.com/271-ggplot2-animated-gif-chart-with-gganimate.html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Forecast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Alexis Richards, Bryce Bowles, Brenna Mayer, Chris Pirrello, Grace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2478300" y="1511375"/>
            <a:ext cx="4187400" cy="14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Live Demo! 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Questions?</a:t>
            </a:r>
            <a:endParaRPr sz="35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R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5709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What is it?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Programming language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Widely available 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Free software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What is it used for?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Statistics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Data analysis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Machine learning algorithm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Who uses it?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Academics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Companies in many industries (Uber and Google for example)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925" y="148500"/>
            <a:ext cx="5576576" cy="28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R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22800" cy="35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Using R: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R Studio Application free to download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Can be used on Mac and Windows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R Studio is used to help write R code</a:t>
            </a:r>
            <a:endParaRPr sz="12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600" y="324000"/>
            <a:ext cx="5542224" cy="42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Ease or difficulty getting data into software?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101500" y="1170125"/>
            <a:ext cx="4201200" cy="3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797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91"/>
              <a:t>Check your data</a:t>
            </a:r>
            <a:endParaRPr sz="1691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16666"/>
              <a:buChar char="○"/>
            </a:pPr>
            <a:r>
              <a:rPr lang="en" sz="1200">
                <a:solidFill>
                  <a:schemeClr val="dk1"/>
                </a:solidFill>
              </a:rPr>
              <a:t>1st row headers</a:t>
            </a:r>
            <a:endParaRPr sz="1200">
              <a:solidFill>
                <a:schemeClr val="dk1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16666"/>
              <a:buChar char="○"/>
            </a:pPr>
            <a:r>
              <a:rPr lang="en" sz="1200">
                <a:solidFill>
                  <a:schemeClr val="dk1"/>
                </a:solidFill>
              </a:rPr>
              <a:t>Missing values are “NA”</a:t>
            </a:r>
            <a:endParaRPr sz="1200">
              <a:solidFill>
                <a:schemeClr val="dk1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16666"/>
              <a:buChar char="○"/>
            </a:pPr>
            <a:r>
              <a:rPr lang="en" sz="1200">
                <a:solidFill>
                  <a:schemeClr val="dk1"/>
                </a:solidFill>
              </a:rPr>
              <a:t>Avoid using special characters such as ?, $,%, ^, &amp;, *, (, ),-,#, ?,,,&lt;,&gt;, /, |, \, [ ,] ,{, and }; </a:t>
            </a:r>
            <a:endParaRPr/>
          </a:p>
          <a:p>
            <a:pPr marL="457200" lvl="0" indent="-32797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91"/>
              <a:t>Importing Data Files</a:t>
            </a:r>
            <a:endParaRPr sz="1691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16666"/>
              <a:buChar char="○"/>
            </a:pPr>
            <a:r>
              <a:rPr lang="en" sz="1200">
                <a:solidFill>
                  <a:schemeClr val="dk1"/>
                </a:solidFill>
              </a:rPr>
              <a:t>Most file types/sources including other statistical software</a:t>
            </a:r>
            <a:endParaRPr/>
          </a:p>
          <a:p>
            <a:pPr marL="457200" lvl="0" indent="-32797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91"/>
              <a:t>Format Columns for Data types</a:t>
            </a:r>
            <a:endParaRPr sz="1691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16666"/>
              <a:buChar char="○"/>
            </a:pPr>
            <a:r>
              <a:rPr lang="en" sz="1200">
                <a:solidFill>
                  <a:schemeClr val="dk1"/>
                </a:solidFill>
              </a:rPr>
              <a:t>R must have the data labeled as correct format</a:t>
            </a:r>
            <a:endParaRPr/>
          </a:p>
          <a:p>
            <a:pPr marL="914400" marR="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666"/>
              <a:buChar char="○"/>
            </a:pPr>
            <a:r>
              <a:rPr lang="en" sz="1200">
                <a:solidFill>
                  <a:schemeClr val="dk1"/>
                </a:solidFill>
              </a:rPr>
              <a:t>Vectors (numerical, date, character, logical,)</a:t>
            </a:r>
            <a:endParaRPr sz="1200">
              <a:solidFill>
                <a:schemeClr val="dk1"/>
              </a:solidFill>
            </a:endParaRPr>
          </a:p>
          <a:p>
            <a:pPr marL="914400" marR="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666"/>
              <a:buChar char="○"/>
            </a:pPr>
            <a:r>
              <a:rPr lang="en" sz="1200">
                <a:solidFill>
                  <a:schemeClr val="dk1"/>
                </a:solidFill>
              </a:rPr>
              <a:t>Matrices (2-dimensional Vectors)</a:t>
            </a:r>
            <a:endParaRPr sz="1200">
              <a:solidFill>
                <a:schemeClr val="dk1"/>
              </a:solidFill>
            </a:endParaRPr>
          </a:p>
          <a:p>
            <a:pPr marL="914400" marR="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666"/>
              <a:buChar char="○"/>
            </a:pPr>
            <a:r>
              <a:rPr lang="en" sz="1200">
                <a:solidFill>
                  <a:schemeClr val="dk1"/>
                </a:solidFill>
              </a:rPr>
              <a:t>Data frames (column and row labels)</a:t>
            </a:r>
            <a:endParaRPr sz="1200">
              <a:solidFill>
                <a:schemeClr val="dk1"/>
              </a:solidFill>
            </a:endParaRPr>
          </a:p>
          <a:p>
            <a:pPr marL="1371600" marR="0" lvl="2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666"/>
              <a:buChar char="■"/>
            </a:pPr>
            <a:r>
              <a:rPr lang="en" sz="1200">
                <a:solidFill>
                  <a:schemeClr val="dk1"/>
                </a:solidFill>
              </a:rPr>
              <a:t>Time series are often ordered in data frames.</a:t>
            </a:r>
            <a:endParaRPr sz="1200">
              <a:solidFill>
                <a:schemeClr val="dk1"/>
              </a:solidFill>
            </a:endParaRPr>
          </a:p>
          <a:p>
            <a:pPr marL="914400" marR="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666"/>
              <a:buChar char="○"/>
            </a:pPr>
            <a:r>
              <a:rPr lang="en" sz="1200">
                <a:solidFill>
                  <a:schemeClr val="dk1"/>
                </a:solidFill>
              </a:rPr>
              <a:t>Lists</a:t>
            </a:r>
            <a:endParaRPr sz="1200">
              <a:solidFill>
                <a:schemeClr val="dk1"/>
              </a:solidFill>
            </a:endParaRPr>
          </a:p>
          <a:p>
            <a:pPr marL="914400" marR="0" lvl="1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666"/>
              <a:buChar char="○"/>
            </a:pPr>
            <a:r>
              <a:rPr lang="en" sz="1200">
                <a:solidFill>
                  <a:schemeClr val="dk1"/>
                </a:solidFill>
              </a:rPr>
              <a:t>Etc.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300" y="1170125"/>
            <a:ext cx="4326300" cy="3019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Ease of use?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126250" y="1152475"/>
            <a:ext cx="35829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Reputation: Hard to learn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Easing the difficulty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R packages - prevent having to reinvent the wheel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*Documentation and training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Easier to master more complicated models than in other software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Open source Software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Users can modify and share because it’s design is publicly accessible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Less secure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250" y="531650"/>
            <a:ext cx="5259050" cy="40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Transparency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481150" y="1338750"/>
            <a:ext cx="3615600" cy="24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Is R Transparent?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If you understand the code, yes.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Markdown is required to display results in a way that a lay person can understand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475" y="625400"/>
            <a:ext cx="3914575" cy="38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Flexibility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410050"/>
            <a:ext cx="4260300" cy="24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Good data required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Automatic Forecast models are available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Fluent users can customize their forecasting models. 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09913"/>
            <a:ext cx="4267201" cy="2403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Data Cleansing - Tidyverse</a:t>
            </a:r>
            <a:endParaRPr sz="25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538" y="1176925"/>
            <a:ext cx="3400924" cy="327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6272450" y="1017725"/>
            <a:ext cx="243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0" y="1122913"/>
            <a:ext cx="1993800" cy="1100400"/>
          </a:xfrm>
          <a:prstGeom prst="wedgeEllipseCallout">
            <a:avLst>
              <a:gd name="adj1" fmla="val 121983"/>
              <a:gd name="adj2" fmla="val 1534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Data Manipulation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6742150" y="2196213"/>
            <a:ext cx="1899900" cy="1100400"/>
          </a:xfrm>
          <a:prstGeom prst="wedgeEllipseCallout">
            <a:avLst>
              <a:gd name="adj1" fmla="val -71341"/>
              <a:gd name="adj2" fmla="val 111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A1917"/>
                </a:solidFill>
              </a:rPr>
              <a:t>Create </a:t>
            </a:r>
            <a:endParaRPr sz="1500">
              <a:solidFill>
                <a:srgbClr val="1A191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A1917"/>
                </a:solidFill>
              </a:rPr>
              <a:t>Graphics</a:t>
            </a:r>
            <a:endParaRPr sz="1500">
              <a:solidFill>
                <a:srgbClr val="1A1917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126350" y="3966600"/>
            <a:ext cx="1993800" cy="1100400"/>
          </a:xfrm>
          <a:prstGeom prst="wedgeEllipseCallout">
            <a:avLst>
              <a:gd name="adj1" fmla="val 112160"/>
              <a:gd name="adj2" fmla="val -5042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Tidy Data</a:t>
            </a:r>
            <a:endParaRPr sz="1500"/>
          </a:p>
        </p:txBody>
      </p:sp>
      <p:sp>
        <p:nvSpPr>
          <p:cNvPr id="108" name="Google Shape;108;p20"/>
          <p:cNvSpPr/>
          <p:nvPr/>
        </p:nvSpPr>
        <p:spPr>
          <a:xfrm>
            <a:off x="612900" y="2544763"/>
            <a:ext cx="1993800" cy="1100400"/>
          </a:xfrm>
          <a:prstGeom prst="wedgeEllipseCallout">
            <a:avLst>
              <a:gd name="adj1" fmla="val 61611"/>
              <a:gd name="adj2" fmla="val -1596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A1917"/>
                </a:solidFill>
              </a:rPr>
              <a:t>Advanced Toolkit</a:t>
            </a:r>
            <a:endParaRPr sz="1500"/>
          </a:p>
        </p:txBody>
      </p:sp>
      <p:sp>
        <p:nvSpPr>
          <p:cNvPr id="109" name="Google Shape;109;p20"/>
          <p:cNvSpPr/>
          <p:nvPr/>
        </p:nvSpPr>
        <p:spPr>
          <a:xfrm>
            <a:off x="7150200" y="181175"/>
            <a:ext cx="1993800" cy="1100400"/>
          </a:xfrm>
          <a:prstGeom prst="wedgeEllipseCallout">
            <a:avLst>
              <a:gd name="adj1" fmla="val -122176"/>
              <a:gd name="adj2" fmla="val 9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A1917"/>
                </a:solidFill>
              </a:rPr>
              <a:t>Read Data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6742150" y="3769675"/>
            <a:ext cx="1993800" cy="1100400"/>
          </a:xfrm>
          <a:prstGeom prst="wedgeEllipseCallout">
            <a:avLst>
              <a:gd name="adj1" fmla="val -98806"/>
              <a:gd name="adj2" fmla="val -3990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44444"/>
                </a:solidFill>
              </a:rPr>
              <a:t>Reimagin data.frame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5352025" y="1017725"/>
            <a:ext cx="101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4362450" y="4263075"/>
            <a:ext cx="77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Tidy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2502200" y="1122925"/>
            <a:ext cx="101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1923025" y="2144575"/>
            <a:ext cx="11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Programing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5896500" y="2073625"/>
            <a:ext cx="101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- Visualize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017725"/>
            <a:ext cx="38209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325" y="117575"/>
            <a:ext cx="2322974" cy="23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4300" y="1284138"/>
            <a:ext cx="2448949" cy="174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1325" y="3033375"/>
            <a:ext cx="3061152" cy="17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On-screen Show (16:9)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R Forecast</vt:lpstr>
      <vt:lpstr>Introduction to R</vt:lpstr>
      <vt:lpstr>Introduction to R</vt:lpstr>
      <vt:lpstr>Ease or difficulty getting data into software?</vt:lpstr>
      <vt:lpstr>Ease of use?</vt:lpstr>
      <vt:lpstr>Transparency</vt:lpstr>
      <vt:lpstr>Flexibility</vt:lpstr>
      <vt:lpstr>Data Cleansing - Tidyverse</vt:lpstr>
      <vt:lpstr>Output - Visualize</vt:lpstr>
      <vt:lpstr>Live Demo!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Forecast</dc:title>
  <dc:creator>Bryce Bowles</dc:creator>
  <cp:lastModifiedBy>Bryce Bowles</cp:lastModifiedBy>
  <cp:revision>1</cp:revision>
  <dcterms:modified xsi:type="dcterms:W3CDTF">2022-01-21T00:56:23Z</dcterms:modified>
</cp:coreProperties>
</file>