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DC872-7FD5-4F1A-AB94-9E4C9639B35C}">
  <a:tblStyle styleId="{B4CDC872-7FD5-4F1A-AB94-9E4C9639B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365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da06b4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da06b4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1256a12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1256a12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77eca4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77eca4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1256a12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1256a12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8381c3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8381c3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1256a12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1256a12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1256a12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1256a12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32F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1256a12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1256a12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77eca4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77eca44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8328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Product Forecast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25293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Smart Sticky Note Printer</a:t>
            </a:r>
            <a:endParaRPr sz="1900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3562350" y="2971450"/>
            <a:ext cx="20223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Bryce Bowles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Brenna Mayer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Christopher Pirrello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Alexis Richards</a:t>
            </a:r>
            <a:endParaRPr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Grace Zhang</a:t>
            </a: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/>
              <a:t>Questions?</a:t>
            </a:r>
            <a:endParaRPr sz="4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64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- Product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91225" y="1446250"/>
            <a:ext cx="35601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Smart Sticky Note Printer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Day 1 Edition concept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Compatible with Amazon Alexa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Use voice to take notes/make lists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No ink needed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Printer paper refills are sold separately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$90 for the printer and first roll of paper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25" y="1446249"/>
            <a:ext cx="4020225" cy="301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583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- Industry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1395925"/>
            <a:ext cx="7478700" cy="3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Smart Speakers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83.1M Smart Speaker Users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68.2% Amazon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Valued at $11.9B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Speaker starting price $24.99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Once a customer buys their first device, it is very unlikely that they will switch to a competitor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Printers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Approximately 70% of the U.S. workforce is working from home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Companies changed focus from commercial to personal printers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The future of the workforce is an important variable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52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Delphi Method - Round 1</a:t>
            </a:r>
            <a:endParaRPr dirty="0"/>
          </a:p>
        </p:txBody>
      </p:sp>
      <p:sp>
        <p:nvSpPr>
          <p:cNvPr id="107" name="Google Shape;107;p16"/>
          <p:cNvSpPr/>
          <p:nvPr/>
        </p:nvSpPr>
        <p:spPr>
          <a:xfrm>
            <a:off x="3642900" y="2056050"/>
            <a:ext cx="1858200" cy="1031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 Coordinator</a:t>
            </a:r>
            <a:endParaRPr dirty="0"/>
          </a:p>
        </p:txBody>
      </p:sp>
      <p:sp>
        <p:nvSpPr>
          <p:cNvPr id="108" name="Google Shape;108;p16"/>
          <p:cNvSpPr/>
          <p:nvPr/>
        </p:nvSpPr>
        <p:spPr>
          <a:xfrm>
            <a:off x="6558150" y="1060525"/>
            <a:ext cx="1858200" cy="1031400"/>
          </a:xfrm>
          <a:prstGeom prst="wedgeRectCallout">
            <a:avLst>
              <a:gd name="adj1" fmla="val -101984"/>
              <a:gd name="adj2" fmla="val 51585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$450,000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$720,000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$675,000</a:t>
            </a:r>
            <a:endParaRPr dirty="0"/>
          </a:p>
        </p:txBody>
      </p:sp>
      <p:sp>
        <p:nvSpPr>
          <p:cNvPr id="109" name="Google Shape;109;p16"/>
          <p:cNvSpPr/>
          <p:nvPr/>
        </p:nvSpPr>
        <p:spPr>
          <a:xfrm>
            <a:off x="6558150" y="3661225"/>
            <a:ext cx="1858200" cy="1031400"/>
          </a:xfrm>
          <a:prstGeom prst="wedgeRectCallout">
            <a:avLst>
              <a:gd name="adj1" fmla="val -103455"/>
              <a:gd name="adj2" fmla="val -134017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$255,060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$280,530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$336,600</a:t>
            </a:r>
            <a:endParaRPr dirty="0"/>
          </a:p>
        </p:txBody>
      </p:sp>
      <p:sp>
        <p:nvSpPr>
          <p:cNvPr id="110" name="Google Shape;110;p16"/>
          <p:cNvSpPr/>
          <p:nvPr/>
        </p:nvSpPr>
        <p:spPr>
          <a:xfrm>
            <a:off x="3376100" y="3661225"/>
            <a:ext cx="1858200" cy="1031400"/>
          </a:xfrm>
          <a:prstGeom prst="wedgeRectCallout">
            <a:avLst>
              <a:gd name="adj1" fmla="val 24253"/>
              <a:gd name="adj2" fmla="val -89029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$121,500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$938,250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$2,061,630</a:t>
            </a:r>
            <a:endParaRPr dirty="0"/>
          </a:p>
        </p:txBody>
      </p:sp>
      <p:sp>
        <p:nvSpPr>
          <p:cNvPr id="111" name="Google Shape;111;p16"/>
          <p:cNvSpPr/>
          <p:nvPr/>
        </p:nvSpPr>
        <p:spPr>
          <a:xfrm>
            <a:off x="733350" y="1540350"/>
            <a:ext cx="1858200" cy="1031400"/>
          </a:xfrm>
          <a:prstGeom prst="wedgeRectCallout">
            <a:avLst>
              <a:gd name="adj1" fmla="val 92594"/>
              <a:gd name="adj2" fmla="val 1932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$270,000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$450,000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$540,000</a:t>
            </a:r>
            <a:endParaRPr dirty="0"/>
          </a:p>
        </p:txBody>
      </p:sp>
      <p:sp>
        <p:nvSpPr>
          <p:cNvPr id="112" name="Google Shape;112;p16"/>
          <p:cNvSpPr/>
          <p:nvPr/>
        </p:nvSpPr>
        <p:spPr>
          <a:xfrm>
            <a:off x="733350" y="3496225"/>
            <a:ext cx="1858200" cy="1031400"/>
          </a:xfrm>
          <a:prstGeom prst="wedgeRectCallout">
            <a:avLst>
              <a:gd name="adj1" fmla="val 99190"/>
              <a:gd name="adj2" fmla="val -115641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$1,053,000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$1,350,000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$1,575,000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642900" y="539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Delphi Method - Round 2</a:t>
            </a:r>
            <a:endParaRPr dirty="0"/>
          </a:p>
        </p:txBody>
      </p:sp>
      <p:sp>
        <p:nvSpPr>
          <p:cNvPr id="118" name="Google Shape;118;p17"/>
          <p:cNvSpPr/>
          <p:nvPr/>
        </p:nvSpPr>
        <p:spPr>
          <a:xfrm>
            <a:off x="3642900" y="2056050"/>
            <a:ext cx="1858200" cy="1031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 Coordinator</a:t>
            </a:r>
            <a:endParaRPr dirty="0"/>
          </a:p>
        </p:txBody>
      </p:sp>
      <p:sp>
        <p:nvSpPr>
          <p:cNvPr id="119" name="Google Shape;119;p17"/>
          <p:cNvSpPr/>
          <p:nvPr/>
        </p:nvSpPr>
        <p:spPr>
          <a:xfrm>
            <a:off x="733350" y="1540350"/>
            <a:ext cx="1858200" cy="1031400"/>
          </a:xfrm>
          <a:prstGeom prst="wedgeRectCallout">
            <a:avLst>
              <a:gd name="adj1" fmla="val 92594"/>
              <a:gd name="adj2" fmla="val 1932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$180,000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$360,000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$450,000</a:t>
            </a:r>
            <a:endParaRPr dirty="0"/>
          </a:p>
        </p:txBody>
      </p:sp>
      <p:sp>
        <p:nvSpPr>
          <p:cNvPr id="120" name="Google Shape;120;p17"/>
          <p:cNvSpPr/>
          <p:nvPr/>
        </p:nvSpPr>
        <p:spPr>
          <a:xfrm>
            <a:off x="733350" y="3496225"/>
            <a:ext cx="1858200" cy="1031400"/>
          </a:xfrm>
          <a:prstGeom prst="wedgeRectCallout">
            <a:avLst>
              <a:gd name="adj1" fmla="val 99190"/>
              <a:gd name="adj2" fmla="val -115641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$208,620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$271,260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$298,350</a:t>
            </a:r>
            <a:endParaRPr dirty="0"/>
          </a:p>
        </p:txBody>
      </p:sp>
      <p:sp>
        <p:nvSpPr>
          <p:cNvPr id="121" name="Google Shape;121;p17"/>
          <p:cNvSpPr/>
          <p:nvPr/>
        </p:nvSpPr>
        <p:spPr>
          <a:xfrm>
            <a:off x="3376100" y="3661225"/>
            <a:ext cx="1858200" cy="1031400"/>
          </a:xfrm>
          <a:prstGeom prst="wedgeRectCallout">
            <a:avLst>
              <a:gd name="adj1" fmla="val 24253"/>
              <a:gd name="adj2" fmla="val -89029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$121,460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$337,795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$618,511</a:t>
            </a:r>
            <a:endParaRPr dirty="0"/>
          </a:p>
        </p:txBody>
      </p:sp>
      <p:sp>
        <p:nvSpPr>
          <p:cNvPr id="122" name="Google Shape;122;p17"/>
          <p:cNvSpPr/>
          <p:nvPr/>
        </p:nvSpPr>
        <p:spPr>
          <a:xfrm>
            <a:off x="4572000" y="664325"/>
            <a:ext cx="1858200" cy="1031400"/>
          </a:xfrm>
          <a:prstGeom prst="wedgeRectCallout">
            <a:avLst>
              <a:gd name="adj1" fmla="val -55126"/>
              <a:gd name="adj2" fmla="val 75742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$134,190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$147,600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$162,360</a:t>
            </a:r>
            <a:endParaRPr dirty="0"/>
          </a:p>
        </p:txBody>
      </p:sp>
      <p:sp>
        <p:nvSpPr>
          <p:cNvPr id="123" name="Google Shape;123;p17"/>
          <p:cNvSpPr/>
          <p:nvPr/>
        </p:nvSpPr>
        <p:spPr>
          <a:xfrm>
            <a:off x="5629450" y="3661225"/>
            <a:ext cx="1858200" cy="1031400"/>
          </a:xfrm>
          <a:prstGeom prst="wedgeRectCallout">
            <a:avLst>
              <a:gd name="adj1" fmla="val -56929"/>
              <a:gd name="adj2" fmla="val -104838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1 - $382,590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2 - $459,090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3 - $596,790</a:t>
            </a:r>
            <a:endParaRPr dirty="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475" y="1801403"/>
            <a:ext cx="3072225" cy="113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81275" y="487850"/>
            <a:ext cx="78174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Product Forecasting - Assumptions Based</a:t>
            </a:r>
            <a:endParaRPr dirty="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1154263"/>
            <a:ext cx="498157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3175" y="2384847"/>
            <a:ext cx="2519350" cy="1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84725" y="583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Assumptions Based - ATAR model</a:t>
            </a:r>
            <a:endParaRPr dirty="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49" y="1482200"/>
            <a:ext cx="3963024" cy="30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492100" y="1464550"/>
            <a:ext cx="40800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Target Market - 68.2% of Smart Speak User Population. 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Low Awareness due to “Amazon Day 1: Editions”.  Minimal marketing of product.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Trail Rate Year 1 driven by Diffusion of Innovation - Innovators (2.5%)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Low Availability - Sold only on Amazon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Low Repeat Customers - Customers will only re-buy this item if its for friends or family.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Low Loyalty Rate - Driven by uniqueness of product and market competition.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7650" y="564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ATAR Model - Sensitivity Analysis</a:t>
            </a:r>
            <a:endParaRPr dirty="0"/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142875" y="1463075"/>
          <a:ext cx="8858250" cy="1363539"/>
        </p:xfrm>
        <a:graphic>
          <a:graphicData uri="http://schemas.openxmlformats.org/drawingml/2006/table">
            <a:tbl>
              <a:tblPr>
                <a:noFill/>
                <a:tableStyleId>{B4CDC872-7FD5-4F1A-AB94-9E4C9639B35C}</a:tableStyleId>
              </a:tblPr>
              <a:tblGrid>
                <a:gridCol w="7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Size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Awareness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Trial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Year Penetration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 (Price = $90 each)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Case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56,674,200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3719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$334,731.99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 Case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56,674,200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$19,127.54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56,674,200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$1,275.17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Google Shape;145;p20"/>
          <p:cNvGraphicFramePr/>
          <p:nvPr/>
        </p:nvGraphicFramePr>
        <p:xfrm>
          <a:off x="142850" y="3040100"/>
          <a:ext cx="8858275" cy="1479602"/>
        </p:xfrm>
        <a:graphic>
          <a:graphicData uri="http://schemas.openxmlformats.org/drawingml/2006/table">
            <a:tbl>
              <a:tblPr>
                <a:noFill/>
                <a:tableStyleId>{B4CDC872-7FD5-4F1A-AB94-9E4C9639B35C}</a:tableStyleId>
              </a:tblPr>
              <a:tblGrid>
                <a:gridCol w="14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Likely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Below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Above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Awareness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9,563.77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$19,127.54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57,382.63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47,818.86 </a:t>
                      </a:r>
                      <a:endParaRPr sz="1200" dirty="0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$9,563.77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         38,255.09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Trial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7,651.02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$19,127.54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26,778.56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19,127.54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$11,476.53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           7,651.02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9,563.77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$19,127.54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47,818.86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FD9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38,255.09 </a:t>
                      </a:r>
                      <a:endParaRPr sz="1200" dirty="0">
                        <a:highlight>
                          <a:srgbClr val="FFD9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$9,563.77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         28,691.31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Year Penetration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12,751.70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$19,127.54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31,879.24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19,127.54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$6,375.85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         12,751.70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7650" y="578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- Final Projection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7650" y="1635400"/>
            <a:ext cx="76887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Final Projection - ATAR Model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Delphi Method resulted in high range of forecast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Assumptions Based Model is based on market research assumptions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ATAR Model is based on the same assumptions considering trial rate, repeat purchases, and customer loyalty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Macintosh PowerPoint</Application>
  <PresentationFormat>On-screen Show (16:9)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Calibri</vt:lpstr>
      <vt:lpstr>Arial</vt:lpstr>
      <vt:lpstr>Raleway</vt:lpstr>
      <vt:lpstr>Streamline</vt:lpstr>
      <vt:lpstr>New Product Forecast</vt:lpstr>
      <vt:lpstr>Background - Product</vt:lpstr>
      <vt:lpstr>Background - Industry</vt:lpstr>
      <vt:lpstr>Delphi Method - Round 1</vt:lpstr>
      <vt:lpstr>Delphi Method - Round 2</vt:lpstr>
      <vt:lpstr>New Product Forecasting - Assumptions Based</vt:lpstr>
      <vt:lpstr>Assumptions Based - ATAR model</vt:lpstr>
      <vt:lpstr>ATAR Model - Sensitivity Analysis</vt:lpstr>
      <vt:lpstr>Recommendation - Final Projection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Forecast</dc:title>
  <cp:lastModifiedBy>Brenna Six</cp:lastModifiedBy>
  <cp:revision>1</cp:revision>
  <dcterms:modified xsi:type="dcterms:W3CDTF">2021-04-06T22:39:31Z</dcterms:modified>
</cp:coreProperties>
</file>