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72" r:id="rId3"/>
    <p:sldId id="1455" r:id="rId4"/>
    <p:sldId id="265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5D430-DECA-466D-BD84-2A3B02E992C8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95C92-0C8F-44AF-BBBF-8EA9458C0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747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697AB-ADA0-4A5D-8449-09E6F3866F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667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697AB-ADA0-4A5D-8449-09E6F3866F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717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6EAEC-81A1-41BB-A163-38447AF41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814FAB-8A75-4866-96F8-E7249EDEF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72B2A8-72F7-4C10-9449-71EBBF6A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1C036-9CB8-48ED-9428-7F02D775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B5587B-1249-4614-9958-0B28761A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92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5C84F-5303-454F-860E-E6B8937D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FD35BB-A398-4DF5-B359-473309872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0F019-89CF-4E20-B17E-5F87CCF7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CBFC17-AF99-4B6C-812E-E0F772E3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F5E871-891D-4519-865C-6A8EC196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14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2EBFB4-8DA3-4D02-A4E0-2B64CCE0E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0D98A4-5464-4A33-A83C-E696A1DA4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37B35-767F-4335-950B-4594184C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FBED6F-FDA5-4C83-A88F-B18E9ED1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332AE-A2D9-4F8E-9143-AF98F897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52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ED909-4600-4ADF-A3E7-6B451B42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FEA85A-3D53-4FD5-8EB9-2D23FC0CE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96C476-7608-4CAE-A730-AD81D16A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41A84-5F98-4A3E-8871-804206730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A81F6-ADBE-4251-AD72-E66B3940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2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B1F10-43AE-48B2-81E0-799E5E5E2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C56A7B-A6E2-4844-BB70-BAE6EED5A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9FEB4-A271-40F6-8B14-C3AD2091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A20B6A-1F1C-4356-8CDB-99424A94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EE441D-84B0-4DCB-ACF2-6F7939D3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19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2E3BB-1F90-4E47-AB02-1F1DBEABC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84E02-B8E9-4320-823D-0D6A371C3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4854A6-D7DA-4E04-8297-36E0CFC1F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D58D68-8ADF-4841-A1E3-AE133188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CD2267-7370-41D5-9191-27C694C8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FADCE4-537A-41CC-AFCC-C1676D28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24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13A40-8318-4D96-B27A-BFB26893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962665-B18C-495F-A003-CAFD793B3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BB7941-2B5D-4138-83EE-B7EC078B4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14C32D-98D1-4E49-90F6-B3EC74647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928471-3376-4624-9497-9A3749CCC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4A6AAB-0605-43B3-80C5-46CF30AC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0EB5-6D38-4FF7-B19A-C7589666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710D4A-649A-45FB-BDF0-D58F7AF6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55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AE4A3-12A3-4AD6-B602-F8ABCC9E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D39E09-01AB-4BEB-A73E-84E3D2F8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63DA21-FFC6-46DF-A940-2E1F146B5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6EFA27-0377-4021-9C7D-48C0CDFB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40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D14004-C836-40E5-82C3-2E2EBC72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06A44D-0AE6-437F-9C95-605FF443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7CD843-8E61-4268-AE70-819B2C80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55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0F289-5BA7-4B1F-B6F6-CB7D7099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63F5EF-8604-4917-8992-ED9F87C6C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EA7C6D-F277-4EB8-80AB-E86EE9BE6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8ABED9-9AE2-4DF0-AE6F-3098B0A6B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982634-94D6-437A-B1C2-D6EE3F40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E87888-B6DC-4298-A983-3969AB15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14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9EE68-E650-4CEC-A2E4-A17D1220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1CDE8E-27A6-4120-9CDE-73BF3C01C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82DB19-3ECE-4D7B-9AD5-69BE78C4E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49763F-E482-4DB3-A0FD-38EEE452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EA82B3-53CF-4FA9-BB60-D82D02FE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A424C0-3FE5-4BC2-BDDF-57C9F36B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90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FEE043-1225-456C-80A0-B09A866D8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94A362-8030-4857-B695-8A6F0D69B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FFD9CA-A5C3-437B-BBA0-8C59EC38D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22E20-997E-46B7-A724-4B010270C4AB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D7A52B-F506-43A5-A7A8-C492AC99B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353446-7D42-4BA9-A792-32507B161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63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_zhou@zju.edu.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image" Target="../media/image3.png"/><Relationship Id="rId16" Type="http://schemas.openxmlformats.org/officeDocument/2006/relationships/image" Target="../media/image10.w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ppeliarobotics.com/download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ppeliarobotics.com/helpFiles/en/apiFunctions.htm" TargetMode="Externa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7ECDD6-7585-4EC5-A84E-5CF6255D23F0}"/>
              </a:ext>
            </a:extLst>
          </p:cNvPr>
          <p:cNvSpPr txBox="1"/>
          <p:nvPr/>
        </p:nvSpPr>
        <p:spPr>
          <a:xfrm>
            <a:off x="1394460" y="1042360"/>
            <a:ext cx="9261842" cy="4643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44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双足移动机器人技术及强化实践</a:t>
            </a:r>
            <a:r>
              <a:rPr lang="en-US" altLang="zh-CN" sz="44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endParaRPr lang="en-US" altLang="zh-CN" sz="2800" b="1" dirty="0"/>
          </a:p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周春琳</a:t>
            </a:r>
            <a:endParaRPr lang="en-US" altLang="zh-CN" sz="3200" b="1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c_zhou@zju.edu.cn</a:t>
            </a:r>
            <a:endParaRPr lang="en-US" altLang="zh-CN" sz="2400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智能系统与控制研究所</a:t>
            </a:r>
            <a:r>
              <a:rPr lang="en-US" altLang="zh-CN" sz="2400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217</a:t>
            </a:r>
            <a:r>
              <a:rPr lang="zh-CN" altLang="en-US" sz="2400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室</a:t>
            </a:r>
            <a:endParaRPr lang="en-US" altLang="zh-CN" sz="2400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2400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2023-2024</a:t>
            </a:r>
            <a:r>
              <a:rPr lang="zh-CN" altLang="en-US" sz="24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秋冬学期</a:t>
            </a:r>
            <a:endParaRPr lang="en-US" altLang="zh-CN" sz="2400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131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D6D7111-E7D5-4A04-9DCD-91C791863D34}"/>
              </a:ext>
            </a:extLst>
          </p:cNvPr>
          <p:cNvSpPr txBox="1"/>
          <p:nvPr/>
        </p:nvSpPr>
        <p:spPr>
          <a:xfrm>
            <a:off x="502805" y="132609"/>
            <a:ext cx="10263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40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0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：</a:t>
            </a:r>
            <a:r>
              <a:rPr lang="zh-CN" altLang="zh-CN" sz="40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机械臂</a:t>
            </a:r>
            <a:r>
              <a:rPr lang="zh-CN" altLang="en-US" sz="40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正运动学求解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7B2F536-4308-477B-9522-9F56CDC95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412" y="990501"/>
            <a:ext cx="3419605" cy="26022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A069411-81AB-4A42-9ED0-0358F4FA49C9}"/>
              </a:ext>
            </a:extLst>
          </p:cNvPr>
          <p:cNvSpPr/>
          <p:nvPr/>
        </p:nvSpPr>
        <p:spPr>
          <a:xfrm>
            <a:off x="502805" y="872085"/>
            <a:ext cx="7510868" cy="5441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写出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ZJU-I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型机械臂的正运动学解，采用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XY’Z’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欧拉角表示末端执行器姿态；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将以下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组关节角参数带入正运动学解，计算机械臂末端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Tip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点的空间位置，计算末端执行器的姿态，以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XY’Z’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欧拉角表示结果，写出计算过程；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将以上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组关节角分别输入仿真程序，将仿真得到的末端位姿与第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步得到的计算结果进行比对；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提交实验报告，</a:t>
            </a:r>
            <a:r>
              <a:rPr lang="zh-CN" altLang="zh-CN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命名规则为：学号</a:t>
            </a:r>
            <a:r>
              <a:rPr lang="en-US" altLang="zh-CN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-4-</a:t>
            </a:r>
            <a:r>
              <a:rPr lang="zh-CN" altLang="zh-CN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姓名</a:t>
            </a:r>
            <a:r>
              <a:rPr lang="en-US" altLang="zh-CN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.docx</a:t>
            </a:r>
            <a:r>
              <a:rPr lang="zh-CN" altLang="zh-CN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1" name="图片 1">
            <a:extLst>
              <a:ext uri="{FF2B5EF4-FFF2-40B4-BE49-F238E27FC236}">
                <a16:creationId xmlns:a16="http://schemas.microsoft.com/office/drawing/2014/main" id="{187D592F-5475-4DC8-B5E1-7D0EA82E8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229" y="2870976"/>
            <a:ext cx="2730669" cy="2088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300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D7F2E-CC8E-4462-826C-3425CCB75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495251-21AB-4FF5-AF2B-9682C4CFA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300" y="573499"/>
            <a:ext cx="5305870" cy="5848303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6E8D712A-2B91-4681-9CCF-4E53A5752049}"/>
              </a:ext>
            </a:extLst>
          </p:cNvPr>
          <p:cNvGrpSpPr/>
          <p:nvPr/>
        </p:nvGrpSpPr>
        <p:grpSpPr>
          <a:xfrm>
            <a:off x="7532695" y="93663"/>
            <a:ext cx="2862263" cy="6445249"/>
            <a:chOff x="7532695" y="93663"/>
            <a:chExt cx="2862263" cy="6445249"/>
          </a:xfrm>
        </p:grpSpPr>
        <p:sp>
          <p:nvSpPr>
            <p:cNvPr id="7" name="流程图: 磁盘 6">
              <a:extLst>
                <a:ext uri="{FF2B5EF4-FFF2-40B4-BE49-F238E27FC236}">
                  <a16:creationId xmlns:a16="http://schemas.microsoft.com/office/drawing/2014/main" id="{61129625-F70D-423C-8AA5-3ACEB6707449}"/>
                </a:ext>
              </a:extLst>
            </p:cNvPr>
            <p:cNvSpPr/>
            <p:nvPr/>
          </p:nvSpPr>
          <p:spPr>
            <a:xfrm>
              <a:off x="8599487" y="5546429"/>
              <a:ext cx="685800" cy="992483"/>
            </a:xfrm>
            <a:prstGeom prst="flowChartMagneticDisk">
              <a:avLst/>
            </a:prstGeom>
            <a:ln w="9525">
              <a:solidFill>
                <a:schemeClr val="tx1"/>
              </a:solidFill>
            </a:ln>
          </p:spPr>
          <p:txBody>
            <a:bodyPr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流程图: 直接访问存储器 7">
              <a:extLst>
                <a:ext uri="{FF2B5EF4-FFF2-40B4-BE49-F238E27FC236}">
                  <a16:creationId xmlns:a16="http://schemas.microsoft.com/office/drawing/2014/main" id="{3C8B16BF-0779-4FD7-AB2F-ECA6AA2B492F}"/>
                </a:ext>
              </a:extLst>
            </p:cNvPr>
            <p:cNvSpPr/>
            <p:nvPr/>
          </p:nvSpPr>
          <p:spPr>
            <a:xfrm>
              <a:off x="7532695" y="4491588"/>
              <a:ext cx="1066793" cy="499624"/>
            </a:xfrm>
            <a:prstGeom prst="flowChartMagneticDrum">
              <a:avLst/>
            </a:prstGeom>
            <a:ln w="9525">
              <a:solidFill>
                <a:schemeClr val="tx1"/>
              </a:solidFill>
            </a:ln>
          </p:spPr>
          <p:txBody>
            <a:bodyPr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3D1C6CA-9E3C-408D-9FAE-E6FED394E045}"/>
                </a:ext>
              </a:extLst>
            </p:cNvPr>
            <p:cNvCxnSpPr>
              <a:cxnSpLocks/>
            </p:cNvCxnSpPr>
            <p:nvPr/>
          </p:nvCxnSpPr>
          <p:spPr>
            <a:xfrm>
              <a:off x="7989894" y="4976531"/>
              <a:ext cx="0" cy="11733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084265D-5C97-4B3C-A02F-62CADCF19AC9}"/>
                </a:ext>
              </a:extLst>
            </p:cNvPr>
            <p:cNvCxnSpPr>
              <a:cxnSpLocks/>
            </p:cNvCxnSpPr>
            <p:nvPr/>
          </p:nvCxnSpPr>
          <p:spPr>
            <a:xfrm>
              <a:off x="7989895" y="6149892"/>
              <a:ext cx="95249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流程图: 直接访问存储器 14">
              <a:extLst>
                <a:ext uri="{FF2B5EF4-FFF2-40B4-BE49-F238E27FC236}">
                  <a16:creationId xmlns:a16="http://schemas.microsoft.com/office/drawing/2014/main" id="{E59F98CB-C466-4C79-A0C8-6B45D29D9596}"/>
                </a:ext>
              </a:extLst>
            </p:cNvPr>
            <p:cNvSpPr/>
            <p:nvPr/>
          </p:nvSpPr>
          <p:spPr>
            <a:xfrm>
              <a:off x="7532695" y="3262592"/>
              <a:ext cx="1066793" cy="499624"/>
            </a:xfrm>
            <a:prstGeom prst="flowChartMagneticDrum">
              <a:avLst/>
            </a:prstGeom>
            <a:ln w="9525">
              <a:solidFill>
                <a:schemeClr val="tx1"/>
              </a:solidFill>
            </a:ln>
          </p:spPr>
          <p:txBody>
            <a:bodyPr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流程图: 直接访问存储器 15">
              <a:extLst>
                <a:ext uri="{FF2B5EF4-FFF2-40B4-BE49-F238E27FC236}">
                  <a16:creationId xmlns:a16="http://schemas.microsoft.com/office/drawing/2014/main" id="{17A366A9-41F6-4BB3-8C2B-5F6FF7D66007}"/>
                </a:ext>
              </a:extLst>
            </p:cNvPr>
            <p:cNvSpPr/>
            <p:nvPr/>
          </p:nvSpPr>
          <p:spPr>
            <a:xfrm>
              <a:off x="7532695" y="2061027"/>
              <a:ext cx="1066793" cy="499624"/>
            </a:xfrm>
            <a:prstGeom prst="flowChartMagneticDrum">
              <a:avLst/>
            </a:prstGeom>
            <a:ln w="9525">
              <a:solidFill>
                <a:schemeClr val="tx1"/>
              </a:solidFill>
            </a:ln>
          </p:spPr>
          <p:txBody>
            <a:bodyPr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717A7D2-D2DC-4F46-A838-0A722BA56399}"/>
                </a:ext>
              </a:extLst>
            </p:cNvPr>
            <p:cNvCxnSpPr>
              <a:cxnSpLocks/>
            </p:cNvCxnSpPr>
            <p:nvPr/>
          </p:nvCxnSpPr>
          <p:spPr>
            <a:xfrm>
              <a:off x="7989894" y="3747536"/>
              <a:ext cx="0" cy="9938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050F6466-4443-4896-ACE7-49562BDF2229}"/>
                </a:ext>
              </a:extLst>
            </p:cNvPr>
            <p:cNvCxnSpPr>
              <a:cxnSpLocks/>
            </p:cNvCxnSpPr>
            <p:nvPr/>
          </p:nvCxnSpPr>
          <p:spPr>
            <a:xfrm>
              <a:off x="7989894" y="2545971"/>
              <a:ext cx="0" cy="9664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流程图: 磁盘 20">
              <a:extLst>
                <a:ext uri="{FF2B5EF4-FFF2-40B4-BE49-F238E27FC236}">
                  <a16:creationId xmlns:a16="http://schemas.microsoft.com/office/drawing/2014/main" id="{A10158F8-875C-42A7-9D2B-2FE3D6AA0037}"/>
                </a:ext>
              </a:extLst>
            </p:cNvPr>
            <p:cNvSpPr/>
            <p:nvPr/>
          </p:nvSpPr>
          <p:spPr>
            <a:xfrm>
              <a:off x="8932629" y="1787166"/>
              <a:ext cx="476211" cy="992483"/>
            </a:xfrm>
            <a:prstGeom prst="flowChartMagneticDisk">
              <a:avLst/>
            </a:prstGeom>
            <a:ln w="9525">
              <a:solidFill>
                <a:schemeClr val="tx1"/>
              </a:solidFill>
            </a:ln>
          </p:spPr>
          <p:txBody>
            <a:bodyPr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BBC0070-226F-4304-97BA-8032F3004F30}"/>
                </a:ext>
              </a:extLst>
            </p:cNvPr>
            <p:cNvCxnSpPr>
              <a:cxnSpLocks/>
            </p:cNvCxnSpPr>
            <p:nvPr/>
          </p:nvCxnSpPr>
          <p:spPr>
            <a:xfrm>
              <a:off x="8447095" y="2310838"/>
              <a:ext cx="48474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359D74A-4697-4297-BA49-A8384959E5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0733" y="1408742"/>
              <a:ext cx="0" cy="5667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流程图: 磁盘 26">
              <a:extLst>
                <a:ext uri="{FF2B5EF4-FFF2-40B4-BE49-F238E27FC236}">
                  <a16:creationId xmlns:a16="http://schemas.microsoft.com/office/drawing/2014/main" id="{707EBA6E-E6AD-4A12-B31D-F6938A4EB441}"/>
                </a:ext>
              </a:extLst>
            </p:cNvPr>
            <p:cNvSpPr/>
            <p:nvPr/>
          </p:nvSpPr>
          <p:spPr>
            <a:xfrm rot="14590737">
              <a:off x="8860800" y="627320"/>
              <a:ext cx="476211" cy="992483"/>
            </a:xfrm>
            <a:prstGeom prst="flowChartMagneticDisk">
              <a:avLst/>
            </a:prstGeom>
            <a:ln w="9525">
              <a:solidFill>
                <a:schemeClr val="tx1"/>
              </a:solidFill>
            </a:ln>
          </p:spPr>
          <p:txBody>
            <a:bodyPr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D6A71B19-1371-4EB0-A314-6C982EA6DA77}"/>
                </a:ext>
              </a:extLst>
            </p:cNvPr>
            <p:cNvCxnSpPr/>
            <p:nvPr/>
          </p:nvCxnSpPr>
          <p:spPr>
            <a:xfrm flipV="1">
              <a:off x="8942387" y="5391158"/>
              <a:ext cx="0" cy="77423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4" name="对象 33">
              <a:extLst>
                <a:ext uri="{FF2B5EF4-FFF2-40B4-BE49-F238E27FC236}">
                  <a16:creationId xmlns:a16="http://schemas.microsoft.com/office/drawing/2014/main" id="{C7AF9F43-7292-43AA-BB50-D316106AA53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8554406"/>
                </p:ext>
              </p:extLst>
            </p:nvPr>
          </p:nvGraphicFramePr>
          <p:xfrm>
            <a:off x="8778988" y="4961598"/>
            <a:ext cx="353907" cy="49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64880" imgH="228600" progId="Equation.DSMT4">
                    <p:embed/>
                  </p:oleObj>
                </mc:Choice>
                <mc:Fallback>
                  <p:oleObj name="Equation" r:id="rId3" imgW="164880" imgH="228600" progId="Equation.DSMT4">
                    <p:embed/>
                    <p:pic>
                      <p:nvPicPr>
                        <p:cNvPr id="34" name="对象 33">
                          <a:extLst>
                            <a:ext uri="{FF2B5EF4-FFF2-40B4-BE49-F238E27FC236}">
                              <a16:creationId xmlns:a16="http://schemas.microsoft.com/office/drawing/2014/main" id="{C7AF9F43-7292-43AA-BB50-D316106AA53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778988" y="4961598"/>
                          <a:ext cx="353907" cy="490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7FE77BA6-6BA2-4D87-BB34-39BE7BA2C3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89895" y="4736961"/>
              <a:ext cx="1534023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9" name="对象 38">
              <a:extLst>
                <a:ext uri="{FF2B5EF4-FFF2-40B4-BE49-F238E27FC236}">
                  <a16:creationId xmlns:a16="http://schemas.microsoft.com/office/drawing/2014/main" id="{3A3A49DB-3E1C-4A89-A38C-E37A6F2D8A7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4621973"/>
                </p:ext>
              </p:extLst>
            </p:nvPr>
          </p:nvGraphicFramePr>
          <p:xfrm>
            <a:off x="9577395" y="4480206"/>
            <a:ext cx="327025" cy="490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52280" imgH="228600" progId="Equation.DSMT4">
                    <p:embed/>
                  </p:oleObj>
                </mc:Choice>
                <mc:Fallback>
                  <p:oleObj name="Equation" r:id="rId5" imgW="152280" imgH="228600" progId="Equation.DSMT4">
                    <p:embed/>
                    <p:pic>
                      <p:nvPicPr>
                        <p:cNvPr id="39" name="对象 38">
                          <a:extLst>
                            <a:ext uri="{FF2B5EF4-FFF2-40B4-BE49-F238E27FC236}">
                              <a16:creationId xmlns:a16="http://schemas.microsoft.com/office/drawing/2014/main" id="{3A3A49DB-3E1C-4A89-A38C-E37A6F2D8A7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577395" y="4480206"/>
                          <a:ext cx="327025" cy="4905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ACB701DD-EFED-4DE1-8CCE-7E2C1FD2D2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1976" y="3502059"/>
              <a:ext cx="1534023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3" name="对象 42">
              <a:extLst>
                <a:ext uri="{FF2B5EF4-FFF2-40B4-BE49-F238E27FC236}">
                  <a16:creationId xmlns:a16="http://schemas.microsoft.com/office/drawing/2014/main" id="{AA309991-D053-4070-8205-FA9BD04FDC1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6308201"/>
                </p:ext>
              </p:extLst>
            </p:nvPr>
          </p:nvGraphicFramePr>
          <p:xfrm>
            <a:off x="9544057" y="3234020"/>
            <a:ext cx="355600" cy="490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64880" imgH="228600" progId="Equation.DSMT4">
                    <p:embed/>
                  </p:oleObj>
                </mc:Choice>
                <mc:Fallback>
                  <p:oleObj name="Equation" r:id="rId7" imgW="164880" imgH="228600" progId="Equation.DSMT4">
                    <p:embed/>
                    <p:pic>
                      <p:nvPicPr>
                        <p:cNvPr id="43" name="对象 42">
                          <a:extLst>
                            <a:ext uri="{FF2B5EF4-FFF2-40B4-BE49-F238E27FC236}">
                              <a16:creationId xmlns:a16="http://schemas.microsoft.com/office/drawing/2014/main" id="{AA309991-D053-4070-8205-FA9BD04FDC1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544057" y="3234020"/>
                          <a:ext cx="355600" cy="490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0628ECE5-6813-4851-91BE-BCB4C94641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5510" y="2307572"/>
              <a:ext cx="2041785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8" name="对象 47">
              <a:extLst>
                <a:ext uri="{FF2B5EF4-FFF2-40B4-BE49-F238E27FC236}">
                  <a16:creationId xmlns:a16="http://schemas.microsoft.com/office/drawing/2014/main" id="{CCD989C5-532C-4F4F-B6DE-D93203A593A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197880"/>
                </p:ext>
              </p:extLst>
            </p:nvPr>
          </p:nvGraphicFramePr>
          <p:xfrm>
            <a:off x="10066345" y="2038631"/>
            <a:ext cx="328613" cy="490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52280" imgH="228600" progId="Equation.DSMT4">
                    <p:embed/>
                  </p:oleObj>
                </mc:Choice>
                <mc:Fallback>
                  <p:oleObj name="Equation" r:id="rId9" imgW="152280" imgH="228600" progId="Equation.DSMT4">
                    <p:embed/>
                    <p:pic>
                      <p:nvPicPr>
                        <p:cNvPr id="48" name="对象 47">
                          <a:extLst>
                            <a:ext uri="{FF2B5EF4-FFF2-40B4-BE49-F238E27FC236}">
                              <a16:creationId xmlns:a16="http://schemas.microsoft.com/office/drawing/2014/main" id="{CCD989C5-532C-4F4F-B6DE-D93203A593A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066345" y="2038631"/>
                          <a:ext cx="328613" cy="4905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FF13BD7F-F812-43B9-873C-600E0435AC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0733" y="276242"/>
              <a:ext cx="0" cy="203133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7E875BBB-295E-4143-8F09-C47D236037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8966" y="1265736"/>
              <a:ext cx="381000" cy="2194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DE5C8E71-81B3-4A91-9E87-1167017583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52118" y="1104115"/>
              <a:ext cx="1025271" cy="54571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2DF18807-442E-485B-839C-E80D2EEBE18E}"/>
                </a:ext>
              </a:extLst>
            </p:cNvPr>
            <p:cNvSpPr txBox="1"/>
            <p:nvPr/>
          </p:nvSpPr>
          <p:spPr>
            <a:xfrm>
              <a:off x="7543433" y="5563211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660A7106-6956-450B-B135-8EFC9FA9CC55}"/>
                </a:ext>
              </a:extLst>
            </p:cNvPr>
            <p:cNvSpPr txBox="1"/>
            <p:nvPr/>
          </p:nvSpPr>
          <p:spPr>
            <a:xfrm>
              <a:off x="7549545" y="3909184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graphicFrame>
          <p:nvGraphicFramePr>
            <p:cNvPr id="72" name="对象 71">
              <a:extLst>
                <a:ext uri="{FF2B5EF4-FFF2-40B4-BE49-F238E27FC236}">
                  <a16:creationId xmlns:a16="http://schemas.microsoft.com/office/drawing/2014/main" id="{C5A27892-0409-4076-AB97-631E8403ED8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0291411"/>
                </p:ext>
              </p:extLst>
            </p:nvPr>
          </p:nvGraphicFramePr>
          <p:xfrm>
            <a:off x="7972768" y="1086961"/>
            <a:ext cx="355600" cy="490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64880" imgH="228600" progId="Equation.DSMT4">
                    <p:embed/>
                  </p:oleObj>
                </mc:Choice>
                <mc:Fallback>
                  <p:oleObj name="Equation" r:id="rId11" imgW="164880" imgH="228600" progId="Equation.DSMT4">
                    <p:embed/>
                    <p:pic>
                      <p:nvPicPr>
                        <p:cNvPr id="72" name="对象 71">
                          <a:extLst>
                            <a:ext uri="{FF2B5EF4-FFF2-40B4-BE49-F238E27FC236}">
                              <a16:creationId xmlns:a16="http://schemas.microsoft.com/office/drawing/2014/main" id="{C5A27892-0409-4076-AB97-631E8403ED8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972768" y="1086961"/>
                          <a:ext cx="355600" cy="4905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对象 72">
              <a:extLst>
                <a:ext uri="{FF2B5EF4-FFF2-40B4-BE49-F238E27FC236}">
                  <a16:creationId xmlns:a16="http://schemas.microsoft.com/office/drawing/2014/main" id="{A079C341-9AFE-48BE-88C9-68FEF4A6987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6247088"/>
                </p:ext>
              </p:extLst>
            </p:nvPr>
          </p:nvGraphicFramePr>
          <p:xfrm>
            <a:off x="7939663" y="769241"/>
            <a:ext cx="355600" cy="490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64880" imgH="228600" progId="Equation.DSMT4">
                    <p:embed/>
                  </p:oleObj>
                </mc:Choice>
                <mc:Fallback>
                  <p:oleObj name="Equation" r:id="rId13" imgW="164880" imgH="228600" progId="Equation.DSMT4">
                    <p:embed/>
                    <p:pic>
                      <p:nvPicPr>
                        <p:cNvPr id="73" name="对象 72">
                          <a:extLst>
                            <a:ext uri="{FF2B5EF4-FFF2-40B4-BE49-F238E27FC236}">
                              <a16:creationId xmlns:a16="http://schemas.microsoft.com/office/drawing/2014/main" id="{A079C341-9AFE-48BE-88C9-68FEF4A6987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939663" y="769241"/>
                          <a:ext cx="355600" cy="4905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2939FB6E-AD9C-4897-AAF2-D91D05306AAB}"/>
                </a:ext>
              </a:extLst>
            </p:cNvPr>
            <p:cNvSpPr txBox="1"/>
            <p:nvPr/>
          </p:nvSpPr>
          <p:spPr>
            <a:xfrm>
              <a:off x="7550687" y="2750504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B6E9E0F8-EFAB-40CF-806F-86860811FE6C}"/>
                </a:ext>
              </a:extLst>
            </p:cNvPr>
            <p:cNvSpPr txBox="1"/>
            <p:nvPr/>
          </p:nvSpPr>
          <p:spPr>
            <a:xfrm>
              <a:off x="8583366" y="1926853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022325E6-0CC2-4447-8A02-8E4108D7B8D4}"/>
                </a:ext>
              </a:extLst>
            </p:cNvPr>
            <p:cNvSpPr txBox="1"/>
            <p:nvPr/>
          </p:nvSpPr>
          <p:spPr>
            <a:xfrm>
              <a:off x="9186767" y="150382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2211C8DE-6D66-4E92-919B-AE59E48BC25D}"/>
                </a:ext>
              </a:extLst>
            </p:cNvPr>
            <p:cNvSpPr txBox="1"/>
            <p:nvPr/>
          </p:nvSpPr>
          <p:spPr>
            <a:xfrm>
              <a:off x="8527501" y="1408742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CA02C773-0DF0-484E-B96E-CB7AE672211E}"/>
                </a:ext>
              </a:extLst>
            </p:cNvPr>
            <p:cNvSpPr/>
            <p:nvPr/>
          </p:nvSpPr>
          <p:spPr>
            <a:xfrm>
              <a:off x="8397940" y="1361892"/>
              <a:ext cx="169987" cy="20350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</a:ln>
          </p:spPr>
          <p:txBody>
            <a:bodyPr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55" name="对象 54">
              <a:extLst>
                <a:ext uri="{FF2B5EF4-FFF2-40B4-BE49-F238E27FC236}">
                  <a16:creationId xmlns:a16="http://schemas.microsoft.com/office/drawing/2014/main" id="{4D05E8A9-2B51-4B54-B32E-3EC20D69889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1941550"/>
                </p:ext>
              </p:extLst>
            </p:nvPr>
          </p:nvGraphicFramePr>
          <p:xfrm>
            <a:off x="8736013" y="93663"/>
            <a:ext cx="357187" cy="490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64880" imgH="228600" progId="Equation.DSMT4">
                    <p:embed/>
                  </p:oleObj>
                </mc:Choice>
                <mc:Fallback>
                  <p:oleObj name="Equation" r:id="rId15" imgW="164880" imgH="228600" progId="Equation.DSMT4">
                    <p:embed/>
                    <p:pic>
                      <p:nvPicPr>
                        <p:cNvPr id="48" name="对象 47">
                          <a:extLst>
                            <a:ext uri="{FF2B5EF4-FFF2-40B4-BE49-F238E27FC236}">
                              <a16:creationId xmlns:a16="http://schemas.microsoft.com/office/drawing/2014/main" id="{CCD989C5-532C-4F4F-B6DE-D93203A593A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8736013" y="93663"/>
                          <a:ext cx="357187" cy="490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4590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88DF0-953A-45DA-81E8-E1838C21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实验器材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867CF7-AEEA-40CD-825D-D84491E34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057"/>
            <a:ext cx="10515600" cy="255479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ZJU-I</a:t>
            </a:r>
            <a:r>
              <a:rPr lang="zh-CN" altLang="en-US" sz="18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型桌面机械臂</a:t>
            </a:r>
            <a:endParaRPr lang="en-US" altLang="zh-CN" sz="1800" b="1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b="1" dirty="0" err="1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CoppeliaSim</a:t>
            </a:r>
            <a:endParaRPr lang="en-US" altLang="zh-CN" sz="1800" b="1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8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1" dirty="0" err="1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18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1" dirty="0" err="1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VSCode</a:t>
            </a:r>
            <a:endParaRPr lang="en-US" altLang="zh-CN" sz="1800" b="1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E1BA60-E97E-437F-A413-CEA625360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942" y="1740792"/>
            <a:ext cx="2738114" cy="20836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1914062-BDC1-4C1E-B5AE-DFA7485F7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998" y="4315391"/>
            <a:ext cx="4663440" cy="16634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EAC66A3-B9CC-4FDB-890F-C591D27FB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153" y="4315391"/>
            <a:ext cx="2728189" cy="16794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C7488FB-1B60-4314-9741-EF22F28656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438" y="1740792"/>
            <a:ext cx="3583807" cy="208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81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4E59A95-980D-478B-B732-362A933480FC}"/>
              </a:ext>
            </a:extLst>
          </p:cNvPr>
          <p:cNvSpPr txBox="1"/>
          <p:nvPr/>
        </p:nvSpPr>
        <p:spPr>
          <a:xfrm>
            <a:off x="490558" y="573078"/>
            <a:ext cx="3659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机械臂仿真环境介绍及配置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8DE46C-DA80-461C-9786-D83E25FD549D}"/>
              </a:ext>
            </a:extLst>
          </p:cNvPr>
          <p:cNvSpPr/>
          <p:nvPr/>
        </p:nvSpPr>
        <p:spPr>
          <a:xfrm>
            <a:off x="493163" y="2770301"/>
            <a:ext cx="4899597" cy="1980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CoppeliaSim</a:t>
            </a:r>
            <a:r>
              <a:rPr lang="zh-CN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是一款基于分布式控制架构，具有集成开发环境的机器人仿真器，原来的版本叫做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V-rep</a:t>
            </a:r>
            <a:r>
              <a:rPr lang="zh-CN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。每个对象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模型都可以通过内嵌脚本、插件、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ROS</a:t>
            </a:r>
            <a:r>
              <a:rPr lang="zh-CN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节点、远程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API</a:t>
            </a:r>
            <a:r>
              <a:rPr lang="zh-CN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客户端或定制的解决方案进行单独控制。控制器可以使用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C/C++</a:t>
            </a:r>
            <a:r>
              <a:rPr lang="zh-CN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Python</a:t>
            </a:r>
            <a:r>
              <a:rPr lang="zh-CN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Java</a:t>
            </a:r>
            <a:r>
              <a:rPr lang="zh-CN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Lua</a:t>
            </a:r>
            <a:r>
              <a:rPr lang="zh-CN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1400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Matlab</a:t>
            </a:r>
            <a:r>
              <a:rPr lang="zh-CN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等编写。实验中使用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内嵌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Python</a:t>
            </a:r>
            <a:r>
              <a:rPr lang="zh-CN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控制机械臂。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ADC6A6-83EC-4BA9-96B8-1D4C6123A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58" y="1042896"/>
            <a:ext cx="4899597" cy="165769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F0D26E4-2532-499F-90AB-CFBCEDFE05FA}"/>
              </a:ext>
            </a:extLst>
          </p:cNvPr>
          <p:cNvSpPr txBox="1"/>
          <p:nvPr/>
        </p:nvSpPr>
        <p:spPr>
          <a:xfrm>
            <a:off x="5964946" y="847424"/>
            <a:ext cx="5008143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latin typeface="仿宋" panose="02010609060101010101" pitchFamily="49" charset="-122"/>
                <a:ea typeface="仿宋" panose="02010609060101010101" pitchFamily="49" charset="-122"/>
              </a:rPr>
              <a:t>所需软件：</a:t>
            </a:r>
            <a:endParaRPr lang="en-US" altLang="zh-CN" sz="1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Coppeliasim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 EDU 4.3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（软件包中提供，或官网自行下载）</a:t>
            </a:r>
            <a:endParaRPr lang="en-US" altLang="zh-CN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Python3.7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及以上</a:t>
            </a:r>
            <a:endParaRPr lang="en-US" altLang="zh-CN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Python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编译器（如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VSCode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Pycharm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等），非必需</a:t>
            </a:r>
            <a:endParaRPr lang="en-US" altLang="zh-CN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A73CD2-AC9E-4C6C-86A4-98ABEA78D006}"/>
              </a:ext>
            </a:extLst>
          </p:cNvPr>
          <p:cNvSpPr txBox="1"/>
          <p:nvPr/>
        </p:nvSpPr>
        <p:spPr>
          <a:xfrm>
            <a:off x="5964946" y="2401910"/>
            <a:ext cx="5993088" cy="37328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仿真环境配置：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完成上述软件的安装后，进入路径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C:\Program Files\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CoppeliaRobotics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\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CoppeliaSimEdu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\system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打开文本文件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usrset.txt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，并将其中的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defaultPython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项修改为所安装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Python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的路径，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executeUnsafe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改为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true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将</a:t>
            </a:r>
            <a:r>
              <a:rPr lang="en-US" altLang="zh-CN" sz="16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IK</a:t>
            </a:r>
            <a:r>
              <a:rPr lang="zh-CN" altLang="en-US" sz="16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文件夹放入下述路径处</a:t>
            </a:r>
            <a:endParaRPr lang="en-US" altLang="zh-CN" sz="16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C:\Program Files\</a:t>
            </a:r>
            <a:r>
              <a:rPr lang="en-US" altLang="zh-CN" sz="1600" b="1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CoppeliaRobotics</a:t>
            </a:r>
            <a:r>
              <a:rPr lang="en-US" altLang="zh-CN" sz="16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\</a:t>
            </a:r>
            <a:r>
              <a:rPr lang="en-US" altLang="zh-CN" sz="1600" b="1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CoppeliaSimEdu</a:t>
            </a:r>
            <a:r>
              <a:rPr lang="en-US" altLang="zh-CN" sz="16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\python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调出命令行控制台，运行以下代码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pip install 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numpy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pyzmq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cbor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打开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Robot.ttt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并运行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4865D10-DFD1-4B93-9DB6-645974B0330B}"/>
              </a:ext>
            </a:extLst>
          </p:cNvPr>
          <p:cNvSpPr txBox="1"/>
          <p:nvPr/>
        </p:nvSpPr>
        <p:spPr>
          <a:xfrm>
            <a:off x="490558" y="4959739"/>
            <a:ext cx="3741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官方地址：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  <a:hlinkClick r:id="rId4"/>
              </a:rPr>
              <a:t>https://www.coppeliarobotics.com</a:t>
            </a:r>
            <a:endParaRPr lang="en-US" altLang="zh-CN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76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4E59A95-980D-478B-B732-362A933480FC}"/>
              </a:ext>
            </a:extLst>
          </p:cNvPr>
          <p:cNvSpPr txBox="1"/>
          <p:nvPr/>
        </p:nvSpPr>
        <p:spPr>
          <a:xfrm>
            <a:off x="490558" y="573078"/>
            <a:ext cx="3659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机械臂仿真代码框架解读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16F7B4-F614-4ACC-AC99-9BE693396C2B}"/>
              </a:ext>
            </a:extLst>
          </p:cNvPr>
          <p:cNvSpPr/>
          <p:nvPr/>
        </p:nvSpPr>
        <p:spPr>
          <a:xfrm>
            <a:off x="490556" y="1060414"/>
            <a:ext cx="7305755" cy="1334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实验中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所</a:t>
            </a:r>
            <a:r>
              <a:rPr lang="zh-CN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使用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的代码语言为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Python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，内嵌在仿真环境中，如右图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Code1-3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所示，双击图标即可进行代码编辑</a:t>
            </a:r>
            <a:r>
              <a:rPr lang="zh-CN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整体框架的初始化部分和仿真控制时间建议不用更改，框架已经详细的注释，请认真阅读代码，仿真中单位为米。其中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Code1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为所主要需要填写的代码文件，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Code2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不用更改，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Code3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除在指定位置处填写组号外不用更改。</a:t>
            </a:r>
            <a:endParaRPr lang="en-US" altLang="zh-CN" sz="1400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CF3EBE3-EF33-4D46-86CE-94C209896C14}"/>
              </a:ext>
            </a:extLst>
          </p:cNvPr>
          <p:cNvGrpSpPr/>
          <p:nvPr/>
        </p:nvGrpSpPr>
        <p:grpSpPr>
          <a:xfrm>
            <a:off x="8218143" y="687273"/>
            <a:ext cx="3426683" cy="5797586"/>
            <a:chOff x="8394463" y="244425"/>
            <a:chExt cx="3426683" cy="5797586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80F48FD7-597E-426C-8615-FAE886578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94463" y="244425"/>
              <a:ext cx="2707342" cy="5797586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80645FF-D06C-4851-9E9B-ECCE20EDB922}"/>
                </a:ext>
              </a:extLst>
            </p:cNvPr>
            <p:cNvSpPr txBox="1"/>
            <p:nvPr/>
          </p:nvSpPr>
          <p:spPr>
            <a:xfrm>
              <a:off x="9323821" y="1061329"/>
              <a:ext cx="167866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Code1</a:t>
              </a:r>
              <a:r>
                <a:rPr lang="zh-CN" altLang="en-US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：将代码写在此处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1146C88-8B9E-45B5-BE48-4096FB8048E7}"/>
                </a:ext>
              </a:extLst>
            </p:cNvPr>
            <p:cNvSpPr txBox="1"/>
            <p:nvPr/>
          </p:nvSpPr>
          <p:spPr>
            <a:xfrm>
              <a:off x="10546438" y="3247551"/>
              <a:ext cx="127470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Code2</a:t>
              </a:r>
              <a:r>
                <a:rPr lang="zh-CN" altLang="en-US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：不用更改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5648BBE-409D-4D7E-8272-5920D2676164}"/>
                </a:ext>
              </a:extLst>
            </p:cNvPr>
            <p:cNvSpPr txBox="1"/>
            <p:nvPr/>
          </p:nvSpPr>
          <p:spPr>
            <a:xfrm>
              <a:off x="9394212" y="4239860"/>
              <a:ext cx="127470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Code3</a:t>
              </a:r>
              <a:r>
                <a:rPr lang="zh-CN" altLang="en-US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：填写组号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27A5199-D249-4984-9356-0FD45B0814E5}"/>
                </a:ext>
              </a:extLst>
            </p:cNvPr>
            <p:cNvSpPr/>
            <p:nvPr/>
          </p:nvSpPr>
          <p:spPr>
            <a:xfrm>
              <a:off x="9103948" y="1091673"/>
              <a:ext cx="200922" cy="20092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4B90365C-8FDF-4EFB-9DC7-070177519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688" y="2492648"/>
            <a:ext cx="3400624" cy="4055829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2211B127-D213-49A5-AFFE-DBB5AE992BDF}"/>
              </a:ext>
            </a:extLst>
          </p:cNvPr>
          <p:cNvSpPr/>
          <p:nvPr/>
        </p:nvSpPr>
        <p:spPr>
          <a:xfrm>
            <a:off x="231606" y="2482173"/>
            <a:ext cx="4028760" cy="4260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Code1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代码如右图所示，其中</a:t>
            </a:r>
            <a:r>
              <a:rPr lang="zh-CN" altLang="en-US" sz="1400" kern="1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</a:t>
            </a:r>
            <a:r>
              <a:rPr lang="en-US" altLang="zh-CN" sz="1400" kern="100" dirty="0" err="1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sysCall_init</a:t>
            </a:r>
            <a:r>
              <a:rPr lang="en-US" altLang="zh-CN" sz="1400" kern="1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()</a:t>
            </a:r>
            <a:r>
              <a:rPr lang="zh-CN" altLang="en-US" sz="1400" kern="1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1400" kern="100" dirty="0" err="1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sysCall_actuation</a:t>
            </a:r>
            <a:r>
              <a:rPr lang="en-US" altLang="zh-CN" sz="1400" kern="1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()</a:t>
            </a:r>
            <a:r>
              <a:rPr lang="zh-CN" altLang="en-US" sz="1400" kern="1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必须存在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，分别为初始化函数和每个仿真周期反复调用的执行函数，其余函数可自行编写。</a:t>
            </a:r>
            <a:endParaRPr lang="en-US" altLang="zh-CN" sz="1400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建议在</a:t>
            </a:r>
            <a:r>
              <a:rPr lang="en-US" altLang="zh-CN" sz="1400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sysCall_init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()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中完成各关节角的计算，在</a:t>
            </a:r>
            <a:r>
              <a:rPr lang="en-US" altLang="zh-CN" sz="1400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sysCall_actuation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()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中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将规划好的关节角通过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move(q, state)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函数传输给机械臂。</a:t>
            </a:r>
            <a:endParaRPr lang="en-US" altLang="zh-CN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move(q, state)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q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，机械臂各关节角度，数据类型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6*1 </a:t>
            </a:r>
            <a:r>
              <a:rPr lang="en-US" altLang="zh-CN" sz="1400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ndarray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，单位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rad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state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，吸盘开关，数据类型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bool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。返回值：运行成功与否，数据类型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bool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1400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仿真接口函数可参考</a:t>
            </a:r>
            <a:r>
              <a:rPr lang="pt-BR" altLang="zh-CN" sz="1400" dirty="0">
                <a:hlinkClick r:id="rId5"/>
              </a:rPr>
              <a:t>regular API reference (coppeliarobotics.com)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1063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A107929-1D42-40FB-82E2-9508A6C71B22}"/>
              </a:ext>
            </a:extLst>
          </p:cNvPr>
          <p:cNvSpPr txBox="1"/>
          <p:nvPr/>
        </p:nvSpPr>
        <p:spPr>
          <a:xfrm>
            <a:off x="490558" y="573078"/>
            <a:ext cx="3659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机械臂仿真代码框架解读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749E28-3265-4E5A-9ED6-82B1E5EDE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393" y="605264"/>
            <a:ext cx="2707342" cy="579758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23C778D-FD12-41BC-9A78-8CF1808C71A7}"/>
              </a:ext>
            </a:extLst>
          </p:cNvPr>
          <p:cNvSpPr/>
          <p:nvPr/>
        </p:nvSpPr>
        <p:spPr>
          <a:xfrm>
            <a:off x="490557" y="1063418"/>
            <a:ext cx="7739043" cy="3596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Robot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中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SuctionCup_end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点展示的为机械臂末端的坐标点（仿真中为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Dummy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），通过选中坐标点可以在左上角查看位姿信息（其中角度为欧拉角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X-Y’-Z’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）。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PS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：调用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API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得到的姿态信息为四元数，请注意转换。</a:t>
            </a:r>
            <a:endParaRPr lang="en-US" altLang="zh-CN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Platform1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为搬运起点的平台，其中四个物块的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SuckPoint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为吸盘的吸附中心点；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Platform2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为搬运终点的平台，其中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PlacePoint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为物块放置中心点；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Pond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为染色池，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Start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End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分别为起点和终点位置。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PS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：以上均</a:t>
            </a:r>
            <a:r>
              <a:rPr lang="zh-CN" altLang="en-US" sz="1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只对位置进行了规定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，但由于误差的存在，</a:t>
            </a:r>
            <a:r>
              <a:rPr lang="zh-CN" altLang="en-US" sz="1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建议在规划时留一定的余量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吸盘的吸附条件：吸盘与吸附中心点的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Z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轴夹角应小于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5°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，吸附位置应在吸附中心点为圆心、半径为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0.02m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的圆内，吸盘离物体的距离不能超过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0.005m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在运行过程中、暂停时可以读取机械臂位置、速度、加速度和吸盘开关的状态，如下图所示。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PS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：停止会直接关闭。</a:t>
            </a:r>
            <a:endParaRPr lang="en-US" altLang="zh-CN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5897CC0-BC42-493B-8B4D-0D844FD0A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22" y="4910829"/>
            <a:ext cx="7647337" cy="109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78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8977E779-B982-4CE3-A070-C3C84A802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050" y="1292008"/>
            <a:ext cx="7011660" cy="177070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8F05672-13B7-4983-B0EB-8404D0247D32}"/>
              </a:ext>
            </a:extLst>
          </p:cNvPr>
          <p:cNvSpPr txBox="1"/>
          <p:nvPr/>
        </p:nvSpPr>
        <p:spPr>
          <a:xfrm>
            <a:off x="490558" y="357127"/>
            <a:ext cx="288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自带逆运动学求解器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39C8AA-F939-48AA-8A54-B17766A0BF56}"/>
              </a:ext>
            </a:extLst>
          </p:cNvPr>
          <p:cNvSpPr txBox="1"/>
          <p:nvPr/>
        </p:nvSpPr>
        <p:spPr>
          <a:xfrm>
            <a:off x="490558" y="813447"/>
            <a:ext cx="11105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为了方便同学们自己验证逆运动学解法，我们提供了逆运动学求解器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IKSolver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其使用方法如左图所示，求解器可以得到机械臂的可行解：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29C715-BD8D-4EC4-8A8B-5E53DE3A28E0}"/>
              </a:ext>
            </a:extLst>
          </p:cNvPr>
          <p:cNvSpPr/>
          <p:nvPr/>
        </p:nvSpPr>
        <p:spPr>
          <a:xfrm>
            <a:off x="566283" y="1327880"/>
            <a:ext cx="3471358" cy="4282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C6EFEF-BBD6-45E1-AFCC-FA7FCB64A6D4}"/>
              </a:ext>
            </a:extLst>
          </p:cNvPr>
          <p:cNvSpPr/>
          <p:nvPr/>
        </p:nvSpPr>
        <p:spPr>
          <a:xfrm>
            <a:off x="646966" y="1403499"/>
            <a:ext cx="30948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将</a:t>
            </a:r>
            <a:r>
              <a:rPr lang="en-US" altLang="zh-CN" sz="1200" b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IK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文件夹放入项目文件夹并导入</a:t>
            </a:r>
            <a:endParaRPr lang="en-US" altLang="zh-CN" sz="1200" b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B55EB3-D5F9-4490-A3A7-D9E208DB4079}"/>
              </a:ext>
            </a:extLst>
          </p:cNvPr>
          <p:cNvSpPr/>
          <p:nvPr/>
        </p:nvSpPr>
        <p:spPr>
          <a:xfrm>
            <a:off x="4867350" y="1263059"/>
            <a:ext cx="2997450" cy="2883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69C5FD2-D35E-422F-AEA5-760D7EE0BA5D}"/>
              </a:ext>
            </a:extLst>
          </p:cNvPr>
          <p:cNvCxnSpPr>
            <a:cxnSpLocks/>
          </p:cNvCxnSpPr>
          <p:nvPr/>
        </p:nvCxnSpPr>
        <p:spPr>
          <a:xfrm flipV="1">
            <a:off x="4037641" y="1558322"/>
            <a:ext cx="829709" cy="190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AD3C77B-F85F-4DC9-879C-34FB88FC84E4}"/>
              </a:ext>
            </a:extLst>
          </p:cNvPr>
          <p:cNvCxnSpPr>
            <a:cxnSpLocks/>
          </p:cNvCxnSpPr>
          <p:nvPr/>
        </p:nvCxnSpPr>
        <p:spPr>
          <a:xfrm flipV="1">
            <a:off x="4037641" y="1256136"/>
            <a:ext cx="829709" cy="717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BD7C15A9-11C3-467A-995C-F683C421F9F8}"/>
              </a:ext>
            </a:extLst>
          </p:cNvPr>
          <p:cNvSpPr/>
          <p:nvPr/>
        </p:nvSpPr>
        <p:spPr>
          <a:xfrm>
            <a:off x="566282" y="2013290"/>
            <a:ext cx="3471360" cy="14554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4C6DC8F-7EF1-4EFC-AE69-9F93B7EC9446}"/>
                  </a:ext>
                </a:extLst>
              </p:cNvPr>
              <p:cNvSpPr/>
              <p:nvPr/>
            </p:nvSpPr>
            <p:spPr>
              <a:xfrm>
                <a:off x="571421" y="2063539"/>
                <a:ext cx="3471357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200" b="0" dirty="0"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调用</a:t>
                </a:r>
                <a:r>
                  <a:rPr lang="en-US" altLang="zh-CN" sz="1200" b="0" dirty="0" err="1"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IKSolver</a:t>
                </a:r>
                <a:r>
                  <a:rPr lang="zh-CN" altLang="en-US" sz="1200" b="0" dirty="0"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中的</a:t>
                </a:r>
                <a:r>
                  <a:rPr lang="en-US" altLang="zh-CN" sz="1200" b="0" dirty="0"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solve</a:t>
                </a:r>
                <a:r>
                  <a:rPr lang="zh-CN" altLang="en-US" sz="1200" b="0" dirty="0"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方法，求得对应关节角度</a:t>
                </a:r>
                <a:endParaRPr lang="en-US" altLang="zh-CN" sz="1200" b="0" dirty="0">
                  <a:effectLst/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r>
                  <a:rPr lang="zh-CN" altLang="en-US" sz="1200" b="0" dirty="0">
                    <a:solidFill>
                      <a:srgbClr val="C00000"/>
                    </a:solidFill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求得的角度值未排除机械臂无法达到的解，注意关节角度限制的限制！！！</a:t>
                </a:r>
                <a:endParaRPr lang="en-US" altLang="zh-CN" sz="1200" b="0" dirty="0">
                  <a:solidFill>
                    <a:srgbClr val="C00000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r>
                  <a:rPr lang="zh-CN" altLang="en-US" sz="12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输入参数为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[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, 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𝑦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, 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𝑧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, </m:t>
                    </m:r>
                    <m:r>
                      <a:rPr lang="en-US" altLang="zh-CN" sz="1200" i="1" dirty="0" err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𝑟𝑥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, </m:t>
                    </m:r>
                    <m:r>
                      <a:rPr lang="en-US" altLang="zh-CN" sz="1200" i="1" dirty="0" err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𝑟𝑦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, </m:t>
                    </m:r>
                    <m:r>
                      <a:rPr lang="en-US" altLang="zh-CN" sz="1200" i="1" dirty="0" err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𝑟𝑧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]</m:t>
                    </m:r>
                  </m:oMath>
                </a14:m>
                <a:endParaRPr lang="en-US" altLang="zh-CN" sz="12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r>
                  <a:rPr lang="zh-CN" altLang="en-US" sz="1200" b="0" dirty="0"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  代表笛卡尔坐标系，单位，</a:t>
                </a:r>
                <a:r>
                  <a:rPr lang="en-US" altLang="zh-CN" sz="1200" b="0" dirty="0"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m</a:t>
                </a:r>
              </a:p>
              <a:p>
                <a:r>
                  <a:rPr lang="en-US" altLang="zh-CN" sz="12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1200" b="0" i="1" dirty="0" smtClean="0">
                        <a:effectLst/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𝑋𝑌</m:t>
                    </m:r>
                    <m:r>
                      <a:rPr lang="en-US" altLang="zh-CN" sz="1200" b="0" i="1" dirty="0" smtClean="0">
                        <a:effectLst/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′</m:t>
                    </m:r>
                    <m:r>
                      <a:rPr lang="en-US" altLang="zh-CN" sz="1200" b="0" i="1" dirty="0" smtClean="0">
                        <a:effectLst/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𝑍</m:t>
                    </m:r>
                    <m:r>
                      <a:rPr lang="en-US" altLang="zh-CN" sz="1200" b="0" i="1" dirty="0" smtClean="0">
                        <a:effectLst/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′</m:t>
                    </m:r>
                  </m:oMath>
                </a14:m>
                <a:r>
                  <a:rPr lang="zh-CN" altLang="en-US" sz="1200" b="0" dirty="0"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欧拉角，单位，</a:t>
                </a:r>
                <a:r>
                  <a:rPr lang="en-US" altLang="zh-CN" sz="1200" b="0" dirty="0"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rad</a:t>
                </a:r>
              </a:p>
              <a:p>
                <a:r>
                  <a:rPr lang="zh-CN" altLang="en-US" sz="12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返回值为 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6</m:t>
                    </m:r>
                    <m:r>
                      <a:rPr lang="en-US" altLang="zh-CN" sz="1200" b="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en-US" altLang="zh-CN" sz="1200" i="1" dirty="0" err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𝑛𝑑𝑎𝑟𝑟𝑎𝑦</m:t>
                    </m:r>
                  </m:oMath>
                </a14:m>
                <a:r>
                  <a:rPr lang="zh-CN" altLang="en-US" sz="12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(0≤ 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≤ 8)</m:t>
                    </m:r>
                  </m:oMath>
                </a14:m>
                <a:endParaRPr lang="en-US" altLang="zh-CN" sz="1200" b="0" dirty="0">
                  <a:effectLst/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4C6DC8F-7EF1-4EFC-AE69-9F93B7EC9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21" y="2063539"/>
                <a:ext cx="3471357" cy="1384995"/>
              </a:xfrm>
              <a:prstGeom prst="rect">
                <a:avLst/>
              </a:prstGeom>
              <a:blipFill>
                <a:blip r:embed="rId3"/>
                <a:stretch>
                  <a:fillRect l="-176" b="-2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5A64B4DF-5E48-4376-81C8-E5AABDFB0F7D}"/>
              </a:ext>
            </a:extLst>
          </p:cNvPr>
          <p:cNvSpPr/>
          <p:nvPr/>
        </p:nvSpPr>
        <p:spPr>
          <a:xfrm>
            <a:off x="5008130" y="2099891"/>
            <a:ext cx="5327688" cy="7499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6B607C0-B42D-424E-A160-F6459B112731}"/>
              </a:ext>
            </a:extLst>
          </p:cNvPr>
          <p:cNvCxnSpPr>
            <a:cxnSpLocks/>
          </p:cNvCxnSpPr>
          <p:nvPr/>
        </p:nvCxnSpPr>
        <p:spPr>
          <a:xfrm flipV="1">
            <a:off x="4022178" y="2846576"/>
            <a:ext cx="985952" cy="6152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406E346-74B0-45E5-881A-8A2763B37823}"/>
              </a:ext>
            </a:extLst>
          </p:cNvPr>
          <p:cNvCxnSpPr>
            <a:cxnSpLocks/>
          </p:cNvCxnSpPr>
          <p:nvPr/>
        </p:nvCxnSpPr>
        <p:spPr>
          <a:xfrm>
            <a:off x="4042778" y="2012966"/>
            <a:ext cx="965352" cy="869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0438C47B-0CD9-43DC-87CC-A10936649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628" y="3355428"/>
            <a:ext cx="3229426" cy="1419423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DF023508-5696-4E44-9A53-7424D8AFF306}"/>
              </a:ext>
            </a:extLst>
          </p:cNvPr>
          <p:cNvSpPr/>
          <p:nvPr/>
        </p:nvSpPr>
        <p:spPr>
          <a:xfrm>
            <a:off x="490558" y="3812521"/>
            <a:ext cx="3612139" cy="4282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12B2D27-D0BE-4B57-8419-EEA5B2E016BB}"/>
              </a:ext>
            </a:extLst>
          </p:cNvPr>
          <p:cNvSpPr/>
          <p:nvPr/>
        </p:nvSpPr>
        <p:spPr>
          <a:xfrm>
            <a:off x="521527" y="3795807"/>
            <a:ext cx="34713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返回结果为</a:t>
            </a: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组解，最终角度选取需要</a:t>
            </a:r>
            <a:r>
              <a:rPr lang="zh-CN" altLang="en-US" sz="12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考虑机械臂的关节范围</a:t>
            </a:r>
            <a:endParaRPr lang="en-US" altLang="zh-CN" sz="1200" b="0" dirty="0">
              <a:solidFill>
                <a:srgbClr val="C00000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A7FE07D-02DE-4F59-9789-E88FBC07136F}"/>
              </a:ext>
            </a:extLst>
          </p:cNvPr>
          <p:cNvSpPr/>
          <p:nvPr/>
        </p:nvSpPr>
        <p:spPr>
          <a:xfrm>
            <a:off x="5992109" y="3233493"/>
            <a:ext cx="3419758" cy="16063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7E857C9-8DDB-4BEA-998C-97EF1230DE5A}"/>
              </a:ext>
            </a:extLst>
          </p:cNvPr>
          <p:cNvCxnSpPr>
            <a:cxnSpLocks/>
          </p:cNvCxnSpPr>
          <p:nvPr/>
        </p:nvCxnSpPr>
        <p:spPr>
          <a:xfrm>
            <a:off x="4102697" y="4233837"/>
            <a:ext cx="1889412" cy="5859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73F11C6-D8F6-4013-8EB0-CC2703DD852F}"/>
              </a:ext>
            </a:extLst>
          </p:cNvPr>
          <p:cNvCxnSpPr>
            <a:cxnSpLocks/>
          </p:cNvCxnSpPr>
          <p:nvPr/>
        </p:nvCxnSpPr>
        <p:spPr>
          <a:xfrm flipV="1">
            <a:off x="4102697" y="3233493"/>
            <a:ext cx="1889412" cy="5790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DC81172A-F4DC-4E81-9B60-0F09137AA452}"/>
              </a:ext>
            </a:extLst>
          </p:cNvPr>
          <p:cNvSpPr/>
          <p:nvPr/>
        </p:nvSpPr>
        <p:spPr>
          <a:xfrm>
            <a:off x="566282" y="5129048"/>
            <a:ext cx="10461149" cy="1011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在仿真中使用该求解器，需将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IK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文件夹放入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C:\Program Files\</a:t>
            </a:r>
            <a:r>
              <a:rPr lang="en-US" altLang="zh-CN" sz="1400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CoppeliaRobotics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\</a:t>
            </a:r>
            <a:r>
              <a:rPr lang="en-US" altLang="zh-CN" sz="1400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CoppeliaSimEdu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\python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路径下，并在仿真环境中导入。其他所要使用的代码文件也可放置在此处，并在仿真环境中导入。</a:t>
            </a:r>
            <a:endParaRPr lang="en-US" altLang="zh-CN" sz="1400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b="1" kern="1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PS</a:t>
            </a:r>
            <a:r>
              <a:rPr lang="zh-CN" altLang="en-US" sz="1400" b="1" kern="1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：若在仿真中采用自己设计的逆运动学求解器，最终成绩有加分！</a:t>
            </a:r>
            <a:endParaRPr lang="en-US" altLang="zh-CN" sz="1400" b="1" kern="10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909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2657</TotalTime>
  <Words>1049</Words>
  <Application>Microsoft Office PowerPoint</Application>
  <PresentationFormat>宽屏</PresentationFormat>
  <Paragraphs>73</Paragraphs>
  <Slides>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等线</vt:lpstr>
      <vt:lpstr>等线 Light</vt:lpstr>
      <vt:lpstr>仿宋</vt:lpstr>
      <vt:lpstr>宋体</vt:lpstr>
      <vt:lpstr>微软雅黑</vt:lpstr>
      <vt:lpstr>Arial</vt:lpstr>
      <vt:lpstr>Cambria Math</vt:lpstr>
      <vt:lpstr>Times New Roman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实验器材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fch</dc:creator>
  <cp:lastModifiedBy>3931103@qq.com</cp:lastModifiedBy>
  <cp:revision>71</cp:revision>
  <dcterms:created xsi:type="dcterms:W3CDTF">2022-04-18T12:03:50Z</dcterms:created>
  <dcterms:modified xsi:type="dcterms:W3CDTF">2023-10-15T01:50:10Z</dcterms:modified>
</cp:coreProperties>
</file>