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9" r:id="rId3"/>
    <p:sldId id="271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D430-DECA-466D-BD84-2A3B02E992C8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5C92-0C8F-44AF-BBBF-8EA9458C0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6EAEC-81A1-41BB-A163-38447AF41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14FAB-8A75-4866-96F8-E7249EDE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2B2A8-72F7-4C10-9449-71EBBF6A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1C036-9CB8-48ED-9428-7F02D77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5587B-1249-4614-9958-0B28761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C84F-5303-454F-860E-E6B8937D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D35BB-A398-4DF5-B359-47330987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F019-89CF-4E20-B17E-5F87CCF7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BFC17-AF99-4B6C-812E-E0F772E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5E871-891D-4519-865C-6A8EC196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EBFB4-8DA3-4D02-A4E0-2B64CCE0E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D98A4-5464-4A33-A83C-E696A1DA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7B35-767F-4335-950B-4594184C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BED6F-FDA5-4C83-A88F-B18E9ED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332AE-A2D9-4F8E-9143-AF98F89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ED909-4600-4ADF-A3E7-6B451B4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EA85A-3D53-4FD5-8EB9-2D23FC0C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6C476-7608-4CAE-A730-AD81D16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1A84-5F98-4A3E-8871-80420673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81F6-ADBE-4251-AD72-E66B3940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B1F10-43AE-48B2-81E0-799E5E5E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56A7B-A6E2-4844-BB70-BAE6EED5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FEB4-A271-40F6-8B14-C3AD2091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0B6A-1F1C-4356-8CDB-99424A94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E441D-84B0-4DCB-ACF2-6F7939D3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2E3BB-1F90-4E47-AB02-1F1DBEAB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4E02-B8E9-4320-823D-0D6A371C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854A6-D7DA-4E04-8297-36E0CFC1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58D68-8ADF-4841-A1E3-AE13318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D2267-7370-41D5-9191-27C694C8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ADCE4-537A-41CC-AFCC-C1676D28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3A40-8318-4D96-B27A-BFB26893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62665-B18C-495F-A003-CAFD793B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B7941-2B5D-4138-83EE-B7EC078B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4C32D-98D1-4E49-90F6-B3EC7464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28471-3376-4624-9497-9A3749CC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A6AAB-0605-43B3-80C5-46CF30AC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0EB5-6D38-4FF7-B19A-C7589666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10D4A-649A-45FB-BDF0-D58F7AF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E4A3-12A3-4AD6-B602-F8ABCC9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39E09-01AB-4BEB-A73E-84E3D2F8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3DA21-FFC6-46DF-A940-2E1F146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EFA27-0377-4021-9C7D-48C0CDFB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14004-C836-40E5-82C3-2E2EBC7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6A44D-0AE6-437F-9C95-605FF44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CD843-8E61-4268-AE70-819B2C80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0F289-5BA7-4B1F-B6F6-CB7D709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F5EF-8604-4917-8992-ED9F87C6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A7C6D-F277-4EB8-80AB-E86EE9BE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ABED9-9AE2-4DF0-AE6F-3098B0A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82634-94D6-437A-B1C2-D6EE3F40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87888-B6DC-4298-A983-3969AB15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4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EE68-E650-4CEC-A2E4-A17D1220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CDE8E-27A6-4120-9CDE-73BF3C01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2DB19-3ECE-4D7B-9AD5-69BE78C4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9763F-E482-4DB3-A0FD-38EEE452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A82B3-53CF-4FA9-BB60-D82D02F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424C0-3FE5-4BC2-BDDF-57C9F36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EE043-1225-456C-80A0-B09A866D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A362-8030-4857-B695-8A6F0D69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D9CA-A5C3-437B-BBA0-8C59EC38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2E20-997E-46B7-A724-4B010270C4A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A52B-F506-43A5-A7A8-C492AC99B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53446-7D42-4BA9-A792-32507B161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_zhou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CDD6-7585-4EC5-A84E-5CF6255D23F0}"/>
              </a:ext>
            </a:extLst>
          </p:cNvPr>
          <p:cNvSpPr txBox="1"/>
          <p:nvPr/>
        </p:nvSpPr>
        <p:spPr>
          <a:xfrm>
            <a:off x="1394460" y="1042360"/>
            <a:ext cx="9261842" cy="464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双足移动机器人技术及强化实践</a:t>
            </a:r>
            <a:r>
              <a:rPr lang="en-US" altLang="zh-CN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endParaRPr lang="en-US" altLang="zh-CN" sz="2800" b="1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周春琳</a:t>
            </a:r>
            <a:endParaRPr lang="en-US" altLang="zh-CN" sz="32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c_zhou@zju.edu.cn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智能系统与控制研究所</a:t>
            </a: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217</a:t>
            </a: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2023-2024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秋冬学期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3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6D7111-E7D5-4A04-9DCD-91C791863D34}"/>
              </a:ext>
            </a:extLst>
          </p:cNvPr>
          <p:cNvSpPr txBox="1"/>
          <p:nvPr/>
        </p:nvSpPr>
        <p:spPr>
          <a:xfrm>
            <a:off x="502805" y="132609"/>
            <a:ext cx="1026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zh-CN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机械臂逆运动学求解</a:t>
            </a:r>
            <a:endParaRPr lang="zh-CN" altLang="en-US" sz="40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7C6E92-FC70-41CD-889E-ADB120510C4A}"/>
              </a:ext>
            </a:extLst>
          </p:cNvPr>
          <p:cNvSpPr/>
          <p:nvPr/>
        </p:nvSpPr>
        <p:spPr>
          <a:xfrm>
            <a:off x="502805" y="872085"/>
            <a:ext cx="751086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写出</a:t>
            </a:r>
            <a:r>
              <a:rPr lang="en-US" altLang="zh-CN" dirty="0"/>
              <a:t>ZJU-I</a:t>
            </a:r>
            <a:r>
              <a:rPr lang="zh-CN" altLang="zh-CN" dirty="0"/>
              <a:t>型桌面机械臂的逆运动学解析解；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将如下</a:t>
            </a:r>
            <a:r>
              <a:rPr lang="en-US" altLang="zh-CN" dirty="0"/>
              <a:t>5</a:t>
            </a:r>
            <a:r>
              <a:rPr lang="zh-CN" altLang="zh-CN" dirty="0"/>
              <a:t>组末端位姿参数分别代入逆运动学解，计算对应的</a:t>
            </a:r>
            <a:r>
              <a:rPr lang="en-US" altLang="zh-CN" dirty="0"/>
              <a:t>5</a:t>
            </a:r>
            <a:r>
              <a:rPr lang="zh-CN" altLang="zh-CN" dirty="0"/>
              <a:t>组关节角；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将所求关节角作为参数输入仿真程序，从仿真中得到机械臂末端执行器的空间位置和姿态，与第</a:t>
            </a:r>
            <a:r>
              <a:rPr lang="en-US" altLang="zh-CN" dirty="0"/>
              <a:t>2</a:t>
            </a:r>
            <a:r>
              <a:rPr lang="zh-CN" altLang="zh-CN" dirty="0"/>
              <a:t>步给定的位置和姿态进行比对；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完成实验后需提交实验报告电子版</a:t>
            </a:r>
            <a:r>
              <a:rPr lang="en-US" altLang="zh-CN" dirty="0"/>
              <a:t>1</a:t>
            </a:r>
            <a:r>
              <a:rPr lang="zh-CN" altLang="zh-CN" dirty="0"/>
              <a:t>份，页数不超过</a:t>
            </a:r>
            <a:r>
              <a:rPr lang="en-US" altLang="zh-CN" dirty="0"/>
              <a:t>5</a:t>
            </a:r>
            <a:r>
              <a:rPr lang="zh-CN" altLang="zh-CN" dirty="0"/>
              <a:t>页</a:t>
            </a:r>
            <a:r>
              <a:rPr lang="en-US" altLang="zh-CN" dirty="0"/>
              <a:t>A4</a:t>
            </a:r>
            <a:r>
              <a:rPr lang="zh-CN" altLang="zh-CN" dirty="0"/>
              <a:t>纸，报告命名规则为：学号</a:t>
            </a:r>
            <a:r>
              <a:rPr lang="en-US" altLang="zh-CN" dirty="0"/>
              <a:t>-5-</a:t>
            </a:r>
            <a:r>
              <a:rPr lang="zh-CN" altLang="zh-CN" dirty="0"/>
              <a:t>姓名</a:t>
            </a:r>
            <a:r>
              <a:rPr lang="en-US" altLang="zh-CN" dirty="0"/>
              <a:t>.docx</a:t>
            </a:r>
            <a:r>
              <a:rPr lang="zh-CN" altLang="zh-CN" dirty="0"/>
              <a:t>；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B2F536-4308-477B-9522-9F56CDC9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72" y="872085"/>
            <a:ext cx="3419605" cy="2602200"/>
          </a:xfrm>
          <a:prstGeom prst="rect">
            <a:avLst/>
          </a:prstGeom>
        </p:spPr>
      </p:pic>
      <p:pic>
        <p:nvPicPr>
          <p:cNvPr id="1031" name="图片 1">
            <a:extLst>
              <a:ext uri="{FF2B5EF4-FFF2-40B4-BE49-F238E27FC236}">
                <a16:creationId xmlns:a16="http://schemas.microsoft.com/office/drawing/2014/main" id="{B0A75879-487E-4B42-B9FB-B7D859E6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1" y="2031600"/>
            <a:ext cx="5061480" cy="157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16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9FF57A4-D939-4E58-87D9-C0E0FE3AB425}"/>
              </a:ext>
            </a:extLst>
          </p:cNvPr>
          <p:cNvSpPr txBox="1"/>
          <p:nvPr/>
        </p:nvSpPr>
        <p:spPr>
          <a:xfrm>
            <a:off x="314957" y="430861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机械臂几何参数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90EDBE-8A50-4575-9C67-E8CC0CE688EB}"/>
              </a:ext>
            </a:extLst>
          </p:cNvPr>
          <p:cNvSpPr txBox="1"/>
          <p:nvPr/>
        </p:nvSpPr>
        <p:spPr>
          <a:xfrm>
            <a:off x="302873" y="1106135"/>
            <a:ext cx="621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每一轴的位置、速度、加速度约束（当前状态是各个关节零点）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4A7CDD6-301E-4F05-AF4C-B305F8D705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4354" y="3475872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4A7CDD6-301E-4F05-AF4C-B305F8D70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990855"/>
                  </p:ext>
                </p:extLst>
              </p:nvPr>
            </p:nvGraphicFramePr>
            <p:xfrm>
              <a:off x="404354" y="3475872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706" t="-100000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481" t="-100000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1908" t="-100000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908" t="-100000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05" t="-100000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7162" t="-100000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706" t="-202632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481" t="-202632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1908" t="-202632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908" t="-202632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05" t="-202632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7162" t="-202632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2055D7F-3C9B-4FD7-AFFA-B2727CFB4AD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4354" y="1616584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2055D7F-3C9B-4FD7-AFFA-B2727CFB4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8923363"/>
                  </p:ext>
                </p:extLst>
              </p:nvPr>
            </p:nvGraphicFramePr>
            <p:xfrm>
              <a:off x="404354" y="1616584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100000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100000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100000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100000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100000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100000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202632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202632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202632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202632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202632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202632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721FCD0-E3FF-4D4F-AE6E-E2110C95D454}"/>
              </a:ext>
            </a:extLst>
          </p:cNvPr>
          <p:cNvGrpSpPr/>
          <p:nvPr/>
        </p:nvGrpSpPr>
        <p:grpSpPr>
          <a:xfrm>
            <a:off x="6762781" y="456686"/>
            <a:ext cx="5265414" cy="5877457"/>
            <a:chOff x="6689138" y="458521"/>
            <a:chExt cx="5265414" cy="5877457"/>
          </a:xfrm>
        </p:grpSpPr>
        <p:pic>
          <p:nvPicPr>
            <p:cNvPr id="11" name="图片 10" descr="图示, 工程绘图&#10;&#10;描述已自动生成">
              <a:extLst>
                <a:ext uri="{FF2B5EF4-FFF2-40B4-BE49-F238E27FC236}">
                  <a16:creationId xmlns:a16="http://schemas.microsoft.com/office/drawing/2014/main" id="{ADF5E314-0315-4F9D-98E2-AE465009BDC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138" y="458521"/>
              <a:ext cx="5265414" cy="5877457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1F81A0E-666A-43B1-82F4-0784AB1AF29C}"/>
                </a:ext>
              </a:extLst>
            </p:cNvPr>
            <p:cNvCxnSpPr>
              <a:cxnSpLocks/>
            </p:cNvCxnSpPr>
            <p:nvPr/>
          </p:nvCxnSpPr>
          <p:spPr>
            <a:xfrm>
              <a:off x="11290683" y="1117341"/>
              <a:ext cx="82412" cy="673183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2D01467-DA5E-4123-83E1-5DCC30F60EDD}"/>
                </a:ext>
              </a:extLst>
            </p:cNvPr>
            <p:cNvSpPr txBox="1"/>
            <p:nvPr/>
          </p:nvSpPr>
          <p:spPr>
            <a:xfrm>
              <a:off x="11061884" y="1790524"/>
              <a:ext cx="820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末端吸盘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608F9BA-0220-484B-B0E5-DDA87F27C333}"/>
                </a:ext>
              </a:extLst>
            </p:cNvPr>
            <p:cNvCxnSpPr>
              <a:cxnSpLocks/>
            </p:cNvCxnSpPr>
            <p:nvPr/>
          </p:nvCxnSpPr>
          <p:spPr>
            <a:xfrm>
              <a:off x="7024968" y="4172465"/>
              <a:ext cx="5313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353ACBA-24A5-4908-BF30-4ADBCCFC28DF}"/>
                </a:ext>
              </a:extLst>
            </p:cNvPr>
            <p:cNvCxnSpPr>
              <a:cxnSpLocks/>
            </p:cNvCxnSpPr>
            <p:nvPr/>
          </p:nvCxnSpPr>
          <p:spPr>
            <a:xfrm>
              <a:off x="7111678" y="2908233"/>
              <a:ext cx="4387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453858F-B730-4644-9535-650D89D5C911}"/>
                </a:ext>
              </a:extLst>
            </p:cNvPr>
            <p:cNvCxnSpPr>
              <a:cxnSpLocks/>
            </p:cNvCxnSpPr>
            <p:nvPr/>
          </p:nvCxnSpPr>
          <p:spPr>
            <a:xfrm>
              <a:off x="7177028" y="1627965"/>
              <a:ext cx="41059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DC0E8CE-403E-4D43-8E8B-86F96271A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218" y="1285344"/>
              <a:ext cx="0" cy="5979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4FEBF8C-4176-4420-BBEA-EA6737CFD3F4}"/>
                </a:ext>
              </a:extLst>
            </p:cNvPr>
            <p:cNvSpPr txBox="1"/>
            <p:nvPr/>
          </p:nvSpPr>
          <p:spPr>
            <a:xfrm>
              <a:off x="7489286" y="4110050"/>
              <a:ext cx="331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73B075-AADE-4E18-A0DA-2D6C83ADB9BA}"/>
                </a:ext>
              </a:extLst>
            </p:cNvPr>
            <p:cNvSpPr/>
            <p:nvPr/>
          </p:nvSpPr>
          <p:spPr>
            <a:xfrm>
              <a:off x="7537553" y="2821469"/>
              <a:ext cx="3324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9195F4-7757-43EA-A17B-97AB2D791A8F}"/>
                </a:ext>
              </a:extLst>
            </p:cNvPr>
            <p:cNvSpPr/>
            <p:nvPr/>
          </p:nvSpPr>
          <p:spPr>
            <a:xfrm>
              <a:off x="7394085" y="1790524"/>
              <a:ext cx="3127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7BF0164-AFFE-4A51-B994-DC80308F4C38}"/>
                </a:ext>
              </a:extLst>
            </p:cNvPr>
            <p:cNvSpPr/>
            <p:nvPr/>
          </p:nvSpPr>
          <p:spPr>
            <a:xfrm>
              <a:off x="7835993" y="1485940"/>
              <a:ext cx="3127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7429494-D6F6-4913-B194-71A8A47B8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7120" y="1018784"/>
              <a:ext cx="237976" cy="1849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B7FE2D-DDEB-4EB4-B59C-D9DED7454E35}"/>
                </a:ext>
              </a:extLst>
            </p:cNvPr>
            <p:cNvSpPr/>
            <p:nvPr/>
          </p:nvSpPr>
          <p:spPr>
            <a:xfrm>
              <a:off x="7290649" y="830971"/>
              <a:ext cx="3127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2E295D2-4069-4554-802E-6632319AF302}"/>
                </a:ext>
              </a:extLst>
            </p:cNvPr>
            <p:cNvSpPr txBox="1"/>
            <p:nvPr/>
          </p:nvSpPr>
          <p:spPr>
            <a:xfrm>
              <a:off x="7664240" y="4956562"/>
              <a:ext cx="331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33B28FF-B902-4901-9FBF-40C4A9165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160" y="4791098"/>
              <a:ext cx="0" cy="578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10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8DF0-953A-45DA-81E8-E1838C21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实验器材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67CF7-AEEA-40CD-825D-D84491E3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057"/>
            <a:ext cx="10515600" cy="255479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ZJU-I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型桌面机械臂</a:t>
            </a:r>
            <a:endParaRPr lang="en-US" altLang="zh-CN" sz="24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机器人关节模组</a:t>
            </a:r>
            <a:endParaRPr lang="en-US" altLang="zh-CN" sz="24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Inventor Professional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 err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CoppeliaSim</a:t>
            </a:r>
            <a:endParaRPr lang="en-US" altLang="zh-CN" sz="24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endParaRPr lang="en-US" altLang="zh-CN" sz="24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E1BA60-E97E-437F-A413-CEA62536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42" y="1740792"/>
            <a:ext cx="2738114" cy="2083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914062-BDC1-4C1E-B5AE-DFA7485F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98" y="4315391"/>
            <a:ext cx="4663440" cy="16634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AC66A3-B9CC-4FDB-890F-C591D27FB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153" y="4315391"/>
            <a:ext cx="2728189" cy="16794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7488FB-1B60-4314-9741-EF22F2865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38" y="1740792"/>
            <a:ext cx="3583807" cy="20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8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281</Words>
  <Application>Microsoft Office PowerPoint</Application>
  <PresentationFormat>宽屏</PresentationFormat>
  <Paragraphs>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实验器材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fch</dc:creator>
  <cp:lastModifiedBy>3931103@qq.com</cp:lastModifiedBy>
  <cp:revision>62</cp:revision>
  <dcterms:created xsi:type="dcterms:W3CDTF">2022-04-18T12:03:50Z</dcterms:created>
  <dcterms:modified xsi:type="dcterms:W3CDTF">2023-10-22T03:33:51Z</dcterms:modified>
</cp:coreProperties>
</file>