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680" r:id="rId2"/>
    <p:sldId id="840" r:id="rId3"/>
    <p:sldId id="841" r:id="rId4"/>
    <p:sldId id="842" r:id="rId5"/>
    <p:sldId id="843" r:id="rId6"/>
    <p:sldId id="844" r:id="rId7"/>
    <p:sldId id="83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FF0000"/>
    <a:srgbClr val="CCFFCC"/>
    <a:srgbClr val="FFFFCC"/>
    <a:srgbClr val="CCECFF"/>
    <a:srgbClr val="66CCFF"/>
    <a:srgbClr val="EAEBC5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1633" autoAdjust="0"/>
  </p:normalViewPr>
  <p:slideViewPr>
    <p:cSldViewPr>
      <p:cViewPr varScale="1">
        <p:scale>
          <a:sx n="85" d="100"/>
          <a:sy n="85" d="100"/>
        </p:scale>
        <p:origin x="23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E8666-7BC4-264A-9A7E-821BB3EA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76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F0E46-D506-4646-817F-43CFFBA06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DA440-3606-044A-964B-3D5BE5BDF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0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40CE2-D636-C947-ACC5-FA6FC3F2F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BCAE1-98D8-4943-96DF-8D745C5D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1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79A31-95EC-6F4C-9F7E-FCDE38646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3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4FF31-9740-E647-9CC6-298E3B933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5DD3C-9B61-AA44-A246-F623A5026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57487-9CEF-CA48-AFD3-6C32A6691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DD2C1-FA44-9940-BE1B-C8574D684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2C74-20BA-E842-9058-CC4B6C955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0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E171A-4733-F045-8720-8B30E7A44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FA22-565B-D344-A7F0-4518A7E68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7A7D-ABD1-9844-8979-D75747C90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C12CC-2D45-A44C-A7C9-0572A7814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A11A4-7385-DD44-A01B-49FE118198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1412875"/>
            <a:ext cx="8424863" cy="71438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100000">
                <a:srgbClr val="33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Char char="•"/>
        <a:defRPr sz="3200" b="1">
          <a:solidFill>
            <a:srgbClr val="2B3078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FF6600"/>
        </a:buClr>
        <a:buFont typeface="Arial" charset="0"/>
        <a:buChar char="–"/>
        <a:defRPr sz="2800">
          <a:solidFill>
            <a:srgbClr val="2B3078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2B3078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2B3078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ang24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8208962" cy="1038225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轮式移动机器人技术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12775" y="2924175"/>
            <a:ext cx="8064500" cy="71438"/>
          </a:xfrm>
          <a:prstGeom prst="rect">
            <a:avLst/>
          </a:prstGeom>
          <a:gradFill rotWithShape="1">
            <a:gsLst>
              <a:gs pos="0">
                <a:srgbClr val="184776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27088" y="3573463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 smtClean="0">
                <a:ea typeface="黑体" charset="0"/>
                <a:cs typeface="黑体" charset="0"/>
              </a:rPr>
              <a:t>王</a:t>
            </a:r>
            <a:r>
              <a:rPr lang="zh-CN" altLang="en-US" sz="2400" b="1" dirty="0">
                <a:ea typeface="黑体" charset="0"/>
                <a:cs typeface="黑体" charset="0"/>
              </a:rPr>
              <a:t>越</a:t>
            </a:r>
            <a:endParaRPr lang="en-US" altLang="zh-CN" sz="24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控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制学院智</a:t>
            </a:r>
            <a:r>
              <a:rPr lang="zh-CN" altLang="en-US" sz="2400" b="1" dirty="0">
                <a:ea typeface="黑体" charset="0"/>
                <a:cs typeface="黑体" charset="0"/>
              </a:rPr>
              <a:t>能系统与控制研究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所</a:t>
            </a:r>
            <a:endParaRPr lang="en-US" altLang="zh-CN" sz="2400" b="1" dirty="0" smtClean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zh-CN" sz="2800" b="1" dirty="0">
                <a:ea typeface="黑体" charset="0"/>
                <a:cs typeface="黑体" charset="0"/>
                <a:hlinkClick r:id="rId2"/>
              </a:rPr>
              <a:t>ywang24@zju.edu.cn</a:t>
            </a:r>
            <a:endParaRPr lang="en-US" altLang="zh-CN" sz="28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endParaRPr lang="zh-CN" altLang="en-US" sz="2800" b="1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ransition advTm="2160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实物导航框架</a:t>
            </a:r>
            <a:endParaRPr lang="en-US" altLang="zh-CN" sz="2800" b="0" smtClean="0"/>
          </a:p>
        </p:txBody>
      </p:sp>
      <p:sp>
        <p:nvSpPr>
          <p:cNvPr id="4" name="Oval 7"/>
          <p:cNvSpPr/>
          <p:nvPr/>
        </p:nvSpPr>
        <p:spPr>
          <a:xfrm>
            <a:off x="323528" y="3601724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val 8"/>
          <p:cNvSpPr/>
          <p:nvPr/>
        </p:nvSpPr>
        <p:spPr>
          <a:xfrm>
            <a:off x="4963332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val 9"/>
          <p:cNvSpPr/>
          <p:nvPr/>
        </p:nvSpPr>
        <p:spPr>
          <a:xfrm>
            <a:off x="7308304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实物机器人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Arrow Connector 10"/>
          <p:cNvCxnSpPr>
            <a:stCxn id="26" idx="6"/>
            <a:endCxn id="5" idx="2"/>
          </p:cNvCxnSpPr>
          <p:nvPr/>
        </p:nvCxnSpPr>
        <p:spPr>
          <a:xfrm>
            <a:off x="4202536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>
            <a:stCxn id="5" idx="6"/>
            <a:endCxn id="7" idx="2"/>
          </p:cNvCxnSpPr>
          <p:nvPr/>
        </p:nvCxnSpPr>
        <p:spPr>
          <a:xfrm>
            <a:off x="6547508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2"/>
          <p:cNvSpPr/>
          <p:nvPr/>
        </p:nvSpPr>
        <p:spPr>
          <a:xfrm>
            <a:off x="3318603" y="575020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RVIZ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Arrow Connector 13"/>
          <p:cNvCxnSpPr>
            <a:stCxn id="7" idx="4"/>
            <a:endCxn id="10" idx="6"/>
          </p:cNvCxnSpPr>
          <p:nvPr/>
        </p:nvCxnSpPr>
        <p:spPr>
          <a:xfrm flipH="1">
            <a:off x="4902779" y="4537828"/>
            <a:ext cx="3197613" cy="1680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/>
          <p:nvPr/>
        </p:nvSpPr>
        <p:spPr>
          <a:xfrm>
            <a:off x="7308304" y="580526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8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Straight Arrow Connector 13"/>
          <p:cNvCxnSpPr>
            <a:stCxn id="7" idx="4"/>
            <a:endCxn id="12" idx="0"/>
          </p:cNvCxnSpPr>
          <p:nvPr/>
        </p:nvCxnSpPr>
        <p:spPr>
          <a:xfrm>
            <a:off x="8100392" y="4537828"/>
            <a:ext cx="0" cy="1267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0" idx="6"/>
          </p:cNvCxnSpPr>
          <p:nvPr/>
        </p:nvCxnSpPr>
        <p:spPr>
          <a:xfrm flipH="1" flipV="1">
            <a:off x="4902779" y="6218252"/>
            <a:ext cx="2405525" cy="55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笑脸 14"/>
          <p:cNvSpPr/>
          <p:nvPr/>
        </p:nvSpPr>
        <p:spPr>
          <a:xfrm>
            <a:off x="1835696" y="5077888"/>
            <a:ext cx="792088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3"/>
          <p:cNvCxnSpPr>
            <a:stCxn id="10" idx="2"/>
            <a:endCxn id="15" idx="5"/>
          </p:cNvCxnSpPr>
          <p:nvPr/>
        </p:nvCxnSpPr>
        <p:spPr>
          <a:xfrm flipH="1" flipV="1">
            <a:off x="2511785" y="5753977"/>
            <a:ext cx="806818" cy="464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/>
          <p:cNvCxnSpPr>
            <a:stCxn id="15" idx="1"/>
            <a:endCxn id="4" idx="4"/>
          </p:cNvCxnSpPr>
          <p:nvPr/>
        </p:nvCxnSpPr>
        <p:spPr>
          <a:xfrm flipH="1" flipV="1">
            <a:off x="1115616" y="4537828"/>
            <a:ext cx="836079" cy="656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8"/>
          <p:cNvSpPr/>
          <p:nvPr/>
        </p:nvSpPr>
        <p:spPr>
          <a:xfrm>
            <a:off x="3751308" y="1963543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地图服务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Straight Arrow Connector 11"/>
          <p:cNvCxnSpPr>
            <a:stCxn id="18" idx="6"/>
            <a:endCxn id="7" idx="0"/>
          </p:cNvCxnSpPr>
          <p:nvPr/>
        </p:nvCxnSpPr>
        <p:spPr>
          <a:xfrm>
            <a:off x="5335484" y="2431595"/>
            <a:ext cx="2764908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"/>
          <p:cNvCxnSpPr>
            <a:stCxn id="18" idx="2"/>
            <a:endCxn id="4" idx="0"/>
          </p:cNvCxnSpPr>
          <p:nvPr/>
        </p:nvCxnSpPr>
        <p:spPr>
          <a:xfrm flipH="1">
            <a:off x="1115616" y="2431595"/>
            <a:ext cx="2635692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8"/>
          <p:cNvSpPr/>
          <p:nvPr/>
        </p:nvSpPr>
        <p:spPr>
          <a:xfrm>
            <a:off x="2618360" y="3601724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Straight Arrow Connector 10"/>
          <p:cNvCxnSpPr>
            <a:stCxn id="4" idx="6"/>
            <a:endCxn id="26" idx="2"/>
          </p:cNvCxnSpPr>
          <p:nvPr/>
        </p:nvCxnSpPr>
        <p:spPr>
          <a:xfrm>
            <a:off x="1907704" y="4069776"/>
            <a:ext cx="710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"/>
          <p:cNvCxnSpPr>
            <a:stCxn id="18" idx="3"/>
            <a:endCxn id="26" idx="0"/>
          </p:cNvCxnSpPr>
          <p:nvPr/>
        </p:nvCxnSpPr>
        <p:spPr>
          <a:xfrm flipH="1">
            <a:off x="3410448" y="2762558"/>
            <a:ext cx="572857" cy="83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3"/>
          <p:cNvCxnSpPr>
            <a:stCxn id="12" idx="1"/>
            <a:endCxn id="26" idx="4"/>
          </p:cNvCxnSpPr>
          <p:nvPr/>
        </p:nvCxnSpPr>
        <p:spPr>
          <a:xfrm flipH="1" flipV="1">
            <a:off x="3410448" y="4537828"/>
            <a:ext cx="4129853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stCxn id="12" idx="1"/>
            <a:endCxn id="4" idx="4"/>
          </p:cNvCxnSpPr>
          <p:nvPr/>
        </p:nvCxnSpPr>
        <p:spPr>
          <a:xfrm flipH="1" flipV="1">
            <a:off x="1115616" y="4537828"/>
            <a:ext cx="6424685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8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自主定位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定位通过建图定位获得，并发布在</a:t>
            </a:r>
            <a:r>
              <a:rPr lang="en-US" altLang="zh-CN" sz="2800" b="0" smtClean="0"/>
              <a:t>TF</a:t>
            </a:r>
            <a:r>
              <a:rPr lang="zh-CN" altLang="en-US" sz="2800" b="0" smtClean="0"/>
              <a:t>上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通过里程估计实现定位</a:t>
            </a:r>
            <a:endParaRPr lang="en-US" altLang="zh-CN" sz="28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接收激光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smtClean="0"/>
              <a:t>计算</a:t>
            </a:r>
            <a:r>
              <a:rPr lang="en-US" altLang="zh-CN" sz="2400" b="0" smtClean="0"/>
              <a:t>ICP</a:t>
            </a:r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smtClean="0"/>
              <a:t>发布定位到</a:t>
            </a:r>
            <a:r>
              <a:rPr lang="en-US" altLang="zh-CN" sz="2400" smtClean="0"/>
              <a:t>TF</a:t>
            </a:r>
            <a:endParaRPr lang="en-US" altLang="zh-CN" sz="2400" b="0" smtClean="0"/>
          </a:p>
        </p:txBody>
      </p:sp>
    </p:spTree>
    <p:extLst>
      <p:ext uri="{BB962C8B-B14F-4D97-AF65-F5344CB8AC3E}">
        <p14:creationId xmlns:p14="http://schemas.microsoft.com/office/powerpoint/2010/main" val="24325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自主定位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接收激光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endParaRPr lang="en-US" altLang="zh-CN" sz="2400" smtClean="0"/>
          </a:p>
        </p:txBody>
      </p:sp>
      <p:sp>
        <p:nvSpPr>
          <p:cNvPr id="5" name="Oval 8"/>
          <p:cNvSpPr/>
          <p:nvPr/>
        </p:nvSpPr>
        <p:spPr>
          <a:xfrm>
            <a:off x="3599892" y="3729752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val 9"/>
          <p:cNvSpPr/>
          <p:nvPr/>
        </p:nvSpPr>
        <p:spPr>
          <a:xfrm>
            <a:off x="6588224" y="5403699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实物机器人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Arrow Connector 10"/>
          <p:cNvCxnSpPr>
            <a:stCxn id="20" idx="7"/>
            <a:endCxn id="5" idx="3"/>
          </p:cNvCxnSpPr>
          <p:nvPr/>
        </p:nvCxnSpPr>
        <p:spPr>
          <a:xfrm flipV="1">
            <a:off x="2395787" y="4528767"/>
            <a:ext cx="1436102" cy="1012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/>
          <p:nvPr/>
        </p:nvSpPr>
        <p:spPr>
          <a:xfrm>
            <a:off x="3599892" y="5403699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激光驱动</a:t>
            </a:r>
            <a:endParaRPr lang="en-US" altLang="zh-CN" sz="28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Straight Arrow Connector 13"/>
          <p:cNvCxnSpPr>
            <a:stCxn id="7" idx="2"/>
            <a:endCxn id="12" idx="6"/>
          </p:cNvCxnSpPr>
          <p:nvPr/>
        </p:nvCxnSpPr>
        <p:spPr>
          <a:xfrm flipH="1">
            <a:off x="5184068" y="5871751"/>
            <a:ext cx="1404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0" idx="6"/>
          </p:cNvCxnSpPr>
          <p:nvPr/>
        </p:nvCxnSpPr>
        <p:spPr>
          <a:xfrm flipH="1">
            <a:off x="2627784" y="5871751"/>
            <a:ext cx="97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8"/>
          <p:cNvSpPr/>
          <p:nvPr/>
        </p:nvSpPr>
        <p:spPr>
          <a:xfrm>
            <a:off x="1043608" y="5403699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激光里程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val 7"/>
          <p:cNvSpPr/>
          <p:nvPr/>
        </p:nvSpPr>
        <p:spPr>
          <a:xfrm>
            <a:off x="1018834" y="2276872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RVIZ</a:t>
            </a:r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Oval 7"/>
          <p:cNvSpPr/>
          <p:nvPr/>
        </p:nvSpPr>
        <p:spPr>
          <a:xfrm>
            <a:off x="6444208" y="2276872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Straight Arrow Connector 10"/>
          <p:cNvCxnSpPr>
            <a:stCxn id="5" idx="0"/>
            <a:endCxn id="4" idx="4"/>
          </p:cNvCxnSpPr>
          <p:nvPr/>
        </p:nvCxnSpPr>
        <p:spPr>
          <a:xfrm flipH="1" flipV="1">
            <a:off x="1810922" y="3212976"/>
            <a:ext cx="2581058" cy="516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5" idx="0"/>
            <a:endCxn id="25" idx="4"/>
          </p:cNvCxnSpPr>
          <p:nvPr/>
        </p:nvCxnSpPr>
        <p:spPr>
          <a:xfrm flipV="1">
            <a:off x="4391980" y="3212976"/>
            <a:ext cx="2844316" cy="516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7"/>
          <p:cNvSpPr/>
          <p:nvPr/>
        </p:nvSpPr>
        <p:spPr>
          <a:xfrm>
            <a:off x="3599892" y="2276872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Straight Arrow Connector 10"/>
          <p:cNvCxnSpPr>
            <a:stCxn id="5" idx="0"/>
            <a:endCxn id="57" idx="4"/>
          </p:cNvCxnSpPr>
          <p:nvPr/>
        </p:nvCxnSpPr>
        <p:spPr>
          <a:xfrm flipV="1">
            <a:off x="4391980" y="3212976"/>
            <a:ext cx="0" cy="516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/>
          <p:cNvCxnSpPr>
            <a:stCxn id="12" idx="0"/>
            <a:endCxn id="4" idx="3"/>
          </p:cNvCxnSpPr>
          <p:nvPr/>
        </p:nvCxnSpPr>
        <p:spPr>
          <a:xfrm flipH="1" flipV="1">
            <a:off x="1250831" y="3075887"/>
            <a:ext cx="3141149" cy="23278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977784" y="4097397"/>
            <a:ext cx="8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0464" y="5974016"/>
            <a:ext cx="8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7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自主定位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/>
              <a:t>不同</a:t>
            </a:r>
            <a:r>
              <a:rPr lang="zh-CN" altLang="en-US" sz="2800" b="0" smtClean="0"/>
              <a:t>于规划，定位可以离线调试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人工遥控机器人，存储一个激光数据包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通过播放激光数据包，测试激光里程，是否输出正确的轨迹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endParaRPr lang="en-US" altLang="zh-CN" sz="2400" smtClean="0"/>
          </a:p>
        </p:txBody>
      </p:sp>
      <p:sp>
        <p:nvSpPr>
          <p:cNvPr id="5" name="Oval 12"/>
          <p:cNvSpPr/>
          <p:nvPr/>
        </p:nvSpPr>
        <p:spPr>
          <a:xfrm>
            <a:off x="5004048" y="450912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激光数据包</a:t>
            </a:r>
            <a:endParaRPr lang="en-US" altLang="zh-CN" sz="28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Arrow Connector 13"/>
          <p:cNvCxnSpPr>
            <a:stCxn id="5" idx="2"/>
            <a:endCxn id="9" idx="6"/>
          </p:cNvCxnSpPr>
          <p:nvPr/>
        </p:nvCxnSpPr>
        <p:spPr>
          <a:xfrm flipH="1">
            <a:off x="4031940" y="4977172"/>
            <a:ext cx="97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47764" y="4509120"/>
            <a:ext cx="1584176" cy="93610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激光里程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4620" y="5079437"/>
            <a:ext cx="8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7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自主定位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/>
              <a:t>不同</a:t>
            </a:r>
            <a:r>
              <a:rPr lang="zh-CN" altLang="en-US" sz="2800" b="0" smtClean="0"/>
              <a:t>于规划，定位可以离线调试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人工遥控机器人，存储一个激光数据包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通过播放激光数据包，测试激光里程，是否输出</a:t>
            </a:r>
            <a:r>
              <a:rPr lang="zh-CN" altLang="en-US" sz="2800" b="0"/>
              <a:t>正确的轨迹</a:t>
            </a:r>
            <a:endParaRPr lang="en-US" altLang="zh-CN" sz="2800" b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/>
              <a:t>为什么</a:t>
            </a:r>
            <a:r>
              <a:rPr lang="zh-CN" altLang="en-US" sz="2800" b="0" smtClean="0"/>
              <a:t>规划不能离线调试？</a:t>
            </a:r>
            <a:endParaRPr lang="en-US" altLang="zh-CN" sz="2800" b="0"/>
          </a:p>
        </p:txBody>
      </p:sp>
    </p:spTree>
    <p:extLst>
      <p:ext uri="{BB962C8B-B14F-4D97-AF65-F5344CB8AC3E}">
        <p14:creationId xmlns:p14="http://schemas.microsoft.com/office/powerpoint/2010/main" val="164920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作业（</a:t>
            </a:r>
            <a:r>
              <a:rPr lang="en-US" altLang="zh-CN" smtClean="0"/>
              <a:t>14-16</a:t>
            </a:r>
            <a:r>
              <a:rPr lang="zh-CN" altLang="en-US" smtClean="0"/>
              <a:t>周）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定位部署到实物机器人</a:t>
            </a:r>
            <a:endParaRPr lang="en-US" altLang="zh-CN" sz="28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smtClean="0"/>
              <a:t>实现基于数据包</a:t>
            </a:r>
            <a:r>
              <a:rPr lang="en-US" altLang="zh-CN" sz="2400" b="0" smtClean="0"/>
              <a:t>ICP</a:t>
            </a:r>
            <a:r>
              <a:rPr lang="zh-CN" altLang="en-US" sz="2400" b="0" smtClean="0"/>
              <a:t>算法（可选）</a:t>
            </a:r>
            <a:endParaRPr lang="en-US" altLang="zh-CN" sz="24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smtClean="0"/>
              <a:t>实现基于实物机器人激光数据的</a:t>
            </a:r>
            <a:r>
              <a:rPr lang="en-US" altLang="zh-CN" sz="2400" b="0" smtClean="0"/>
              <a:t>ICP</a:t>
            </a:r>
            <a:r>
              <a:rPr lang="zh-CN" altLang="en-US" sz="2400" b="0" smtClean="0"/>
              <a:t>算法</a:t>
            </a:r>
            <a:endParaRPr lang="en-US" altLang="zh-CN" sz="24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/>
              <a:t>遥控过程中可输出</a:t>
            </a:r>
            <a:r>
              <a:rPr lang="zh-CN" altLang="en-US" sz="2400" smtClean="0"/>
              <a:t>定位</a:t>
            </a:r>
            <a:endParaRPr lang="en-US" altLang="zh-CN" sz="24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验收要求：</a:t>
            </a:r>
            <a:endParaRPr lang="en-US" altLang="zh-CN" sz="2800" b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smtClean="0"/>
              <a:t>定位输出与</a:t>
            </a:r>
            <a:r>
              <a:rPr lang="zh-CN" altLang="en-US" sz="2000"/>
              <a:t>遥控轨迹</a:t>
            </a:r>
            <a:r>
              <a:rPr lang="zh-CN" altLang="en-US" sz="2000" smtClean="0"/>
              <a:t>一致，完成实物定位</a:t>
            </a:r>
            <a:endParaRPr lang="en-US" altLang="zh-CN" sz="200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smtClean="0"/>
              <a:t>与</a:t>
            </a:r>
            <a:r>
              <a:rPr lang="en-US" altLang="zh-CN" sz="2000" smtClean="0"/>
              <a:t>13</a:t>
            </a:r>
            <a:r>
              <a:rPr lang="zh-CN" altLang="en-US" sz="2000" smtClean="0"/>
              <a:t>周的实物规划连接（仅作为兴趣）</a:t>
            </a:r>
            <a:endParaRPr lang="en-US" altLang="zh-CN" sz="2000" smtClean="0"/>
          </a:p>
          <a:p>
            <a:pPr lvl="1" eaLnBrk="1" hangingPunct="1">
              <a:spcBef>
                <a:spcPts val="1320"/>
              </a:spcBef>
            </a:pPr>
            <a:endParaRPr lang="en-US" altLang="zh-CN" sz="2000" b="0" smtClean="0"/>
          </a:p>
          <a:p>
            <a:pPr eaLnBrk="1" hangingPunct="1">
              <a:spcBef>
                <a:spcPts val="1320"/>
              </a:spcBef>
            </a:pPr>
            <a:endParaRPr lang="en-US" altLang="zh-CN" sz="2800" b="0"/>
          </a:p>
        </p:txBody>
      </p:sp>
    </p:spTree>
    <p:extLst>
      <p:ext uri="{BB962C8B-B14F-4D97-AF65-F5344CB8AC3E}">
        <p14:creationId xmlns:p14="http://schemas.microsoft.com/office/powerpoint/2010/main" val="230537279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</TotalTime>
  <Words>211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黑体</vt:lpstr>
      <vt:lpstr>Arial</vt:lpstr>
      <vt:lpstr>默认设计模板</vt:lpstr>
      <vt:lpstr>轮式移动机器人技术</vt:lpstr>
      <vt:lpstr>自主导航</vt:lpstr>
      <vt:lpstr>自主定位</vt:lpstr>
      <vt:lpstr>自主定位</vt:lpstr>
      <vt:lpstr>自主定位</vt:lpstr>
      <vt:lpstr>自主定位</vt:lpstr>
      <vt:lpstr>作业（14-16周）</vt:lpstr>
    </vt:vector>
  </TitlesOfParts>
  <Company>ZJUNlict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工业控制技术国家重点实验室 实验室主任报告</dc:title>
  <dc:creator>rxiong</dc:creator>
  <cp:lastModifiedBy>Windows User</cp:lastModifiedBy>
  <cp:revision>583</cp:revision>
  <dcterms:created xsi:type="dcterms:W3CDTF">2007-02-05T07:40:28Z</dcterms:created>
  <dcterms:modified xsi:type="dcterms:W3CDTF">2022-05-29T00:48:03Z</dcterms:modified>
</cp:coreProperties>
</file>