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2" r:id="rId1"/>
  </p:sldMasterIdLst>
  <p:notesMasterIdLst>
    <p:notesMasterId r:id="rId59"/>
  </p:notesMasterIdLst>
  <p:handoutMasterIdLst>
    <p:handoutMasterId r:id="rId60"/>
  </p:handoutMasterIdLst>
  <p:sldIdLst>
    <p:sldId id="1295" r:id="rId2"/>
    <p:sldId id="1296" r:id="rId3"/>
    <p:sldId id="1229" r:id="rId4"/>
    <p:sldId id="1230" r:id="rId5"/>
    <p:sldId id="1231" r:id="rId6"/>
    <p:sldId id="1232" r:id="rId7"/>
    <p:sldId id="1233" r:id="rId8"/>
    <p:sldId id="1234" r:id="rId9"/>
    <p:sldId id="1235" r:id="rId10"/>
    <p:sldId id="1236" r:id="rId11"/>
    <p:sldId id="1237" r:id="rId12"/>
    <p:sldId id="1238" r:id="rId13"/>
    <p:sldId id="1239" r:id="rId14"/>
    <p:sldId id="1240" r:id="rId15"/>
    <p:sldId id="1241" r:id="rId16"/>
    <p:sldId id="1242" r:id="rId17"/>
    <p:sldId id="1243" r:id="rId18"/>
    <p:sldId id="1244" r:id="rId19"/>
    <p:sldId id="1245" r:id="rId20"/>
    <p:sldId id="1246" r:id="rId21"/>
    <p:sldId id="1247" r:id="rId22"/>
    <p:sldId id="1248" r:id="rId23"/>
    <p:sldId id="1249" r:id="rId24"/>
    <p:sldId id="1250" r:id="rId25"/>
    <p:sldId id="1251" r:id="rId26"/>
    <p:sldId id="1252" r:id="rId27"/>
    <p:sldId id="1253" r:id="rId28"/>
    <p:sldId id="1254" r:id="rId29"/>
    <p:sldId id="1255" r:id="rId30"/>
    <p:sldId id="1256" r:id="rId31"/>
    <p:sldId id="1302" r:id="rId32"/>
    <p:sldId id="1258" r:id="rId33"/>
    <p:sldId id="1259" r:id="rId34"/>
    <p:sldId id="1260" r:id="rId35"/>
    <p:sldId id="1261" r:id="rId36"/>
    <p:sldId id="1262" r:id="rId37"/>
    <p:sldId id="1263" r:id="rId38"/>
    <p:sldId id="1268" r:id="rId39"/>
    <p:sldId id="1269" r:id="rId40"/>
    <p:sldId id="1270" r:id="rId41"/>
    <p:sldId id="1271" r:id="rId42"/>
    <p:sldId id="1272" r:id="rId43"/>
    <p:sldId id="1273" r:id="rId44"/>
    <p:sldId id="1274" r:id="rId45"/>
    <p:sldId id="1275" r:id="rId46"/>
    <p:sldId id="1276" r:id="rId47"/>
    <p:sldId id="1277" r:id="rId48"/>
    <p:sldId id="1278" r:id="rId49"/>
    <p:sldId id="1286" r:id="rId50"/>
    <p:sldId id="1287" r:id="rId51"/>
    <p:sldId id="1288" r:id="rId52"/>
    <p:sldId id="1289" r:id="rId53"/>
    <p:sldId id="1279" r:id="rId54"/>
    <p:sldId id="1280" r:id="rId55"/>
    <p:sldId id="1281" r:id="rId56"/>
    <p:sldId id="1282" r:id="rId57"/>
    <p:sldId id="1303" r:id="rId5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FF"/>
    <a:srgbClr val="B92F98"/>
    <a:srgbClr val="0000FF"/>
    <a:srgbClr val="FFFF99"/>
    <a:srgbClr val="FFFF66"/>
    <a:srgbClr val="CCFFFF"/>
    <a:srgbClr val="A5002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28" autoAdjust="0"/>
  </p:normalViewPr>
  <p:slideViewPr>
    <p:cSldViewPr snapToGrid="0">
      <p:cViewPr varScale="1">
        <p:scale>
          <a:sx n="57" d="100"/>
          <a:sy n="57" d="100"/>
        </p:scale>
        <p:origin x="1540" y="3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864" y="-12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TW" altLang="en-US"/>
              <a:t>自动控制原理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F908632A-6EA1-4147-90B0-F1FD9CF09CE4}" type="datetime1">
              <a:rPr lang="en-US" altLang="zh-CN"/>
              <a:pPr>
                <a:defRPr/>
              </a:pPr>
              <a:t>6/1/2020</a:t>
            </a:fld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kumimoji="1" sz="13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646CA32-917D-406A-9F24-E5393AC5B6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TW" altLang="en-US"/>
              <a:t>自动控制原理</a:t>
            </a: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71B5DAF-1C93-40D9-93D4-5B9983F8C5F6}" type="datetime1">
              <a:rPr lang="en-US" altLang="zh-CN"/>
              <a:pPr>
                <a:defRPr/>
              </a:pPr>
              <a:t>6/1/2020</a:t>
            </a:fld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90600" y="766763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382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kumimoji="1" sz="1300">
                <a:latin typeface="Times New Roman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56A717FE-37D1-41FA-8584-97FEE708AB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686817.htm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617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ea typeface="宋体" charset="-122"/>
              </a:rPr>
              <a:t>1 </a:t>
            </a:r>
            <a:r>
              <a:rPr lang="zh-CN" altLang="en-US" dirty="0">
                <a:ea typeface="宋体" charset="-122"/>
              </a:rPr>
              <a:t>线性微分方程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2 </a:t>
            </a:r>
            <a:r>
              <a:rPr lang="zh-CN" altLang="en-US" dirty="0">
                <a:ea typeface="宋体" charset="-122"/>
              </a:rPr>
              <a:t>物理可实现问题</a:t>
            </a:r>
          </a:p>
        </p:txBody>
      </p:sp>
      <p:sp>
        <p:nvSpPr>
          <p:cNvPr id="30617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2500"/>
            <a:fld id="{70F822B1-A810-4439-861A-0817A9ACAD7B}" type="slidenum">
              <a:rPr lang="zh-CN" altLang="en-US" smtClean="0">
                <a:ea typeface="宋体" charset="-122"/>
              </a:rPr>
              <a:pPr defTabSz="952500"/>
              <a:t>4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4370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b="1" dirty="0">
                <a:ea typeface="黑体" pitchFamily="2" charset="-122"/>
                <a:cs typeface="Times New Roman" pitchFamily="18" charset="0"/>
              </a:rPr>
              <a:t>柯西幅角定理</a:t>
            </a:r>
            <a:r>
              <a:rPr lang="en-US" altLang="zh-CN" b="1" dirty="0">
                <a:ea typeface="黑体" pitchFamily="2" charset="-122"/>
                <a:cs typeface="Times New Roman" pitchFamily="18" charset="0"/>
              </a:rPr>
              <a:t>: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设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s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平面闭合曲线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Γ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包围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s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）的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Z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个</a:t>
            </a:r>
            <a:r>
              <a:rPr lang="zh-CN" altLang="en-US" dirty="0">
                <a:ea typeface="黑体" pitchFamily="2" charset="-122"/>
                <a:cs typeface="Times New Roman" pitchFamily="18" charset="0"/>
                <a:hlinkClick r:id="rId3"/>
              </a:rPr>
              <a:t>零点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P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个极点，则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s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沿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Γ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顺时针运动一周时，在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s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）平面上，</a:t>
            </a:r>
          </a:p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s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）闭合曲线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ΓF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包围原点的圈数</a:t>
            </a:r>
          </a:p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R=P-Z</a:t>
            </a:r>
          </a:p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R&lt;0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R&gt;0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分别表示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ΓF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顺时针包围和逆时针包围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s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）平面的原点，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R=0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表示不包围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F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dirty="0">
                <a:ea typeface="黑体" pitchFamily="2" charset="-122"/>
                <a:cs typeface="Times New Roman" pitchFamily="18" charset="0"/>
              </a:rPr>
              <a:t>s</a:t>
            </a:r>
            <a:r>
              <a:rPr lang="zh-CN" altLang="en-US" dirty="0">
                <a:ea typeface="黑体" pitchFamily="2" charset="-122"/>
                <a:cs typeface="Times New Roman" pitchFamily="18" charset="0"/>
              </a:rPr>
              <a:t>）平面的原点。</a:t>
            </a:r>
          </a:p>
          <a:p>
            <a:endParaRPr lang="zh-CN" altLang="en-US" dirty="0"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314371" name="页眉占位符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宋体" charset="-122"/>
              </a:rPr>
              <a:t>自动控制原理</a:t>
            </a:r>
            <a:endParaRPr lang="en-US" altLang="zh-CN">
              <a:ea typeface="宋体" charset="-122"/>
            </a:endParaRPr>
          </a:p>
        </p:txBody>
      </p:sp>
      <p:sp>
        <p:nvSpPr>
          <p:cNvPr id="314372" name="灯片编号占位符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1C5517-0029-4BBF-BCCE-268762CC6C03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358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>
                <a:ea typeface="宋体" charset="-122"/>
              </a:rPr>
              <a:t>闭合曲线。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2)</a:t>
            </a:r>
            <a:r>
              <a:rPr lang="zh-CN" altLang="en-US" dirty="0">
                <a:ea typeface="宋体" charset="-122"/>
              </a:rPr>
              <a:t>映射为一个点</a:t>
            </a:r>
          </a:p>
        </p:txBody>
      </p:sp>
      <p:sp>
        <p:nvSpPr>
          <p:cNvPr id="32358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2500"/>
            <a:fld id="{ABAACAAF-4384-4B09-8524-60A36AC01218}" type="slidenum">
              <a:rPr lang="zh-CN" altLang="en-US" smtClean="0">
                <a:ea typeface="宋体" charset="-122"/>
              </a:rPr>
              <a:pPr defTabSz="952500"/>
              <a:t>17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5634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charset="-122"/>
              </a:rPr>
              <a:t>无穷时为</a:t>
            </a:r>
            <a:r>
              <a:rPr lang="en-US" altLang="zh-CN">
                <a:ea typeface="宋体" charset="-122"/>
              </a:rPr>
              <a:t>0</a:t>
            </a:r>
            <a:r>
              <a:rPr lang="zh-CN" altLang="en-US">
                <a:ea typeface="宋体" charset="-122"/>
              </a:rPr>
              <a:t>或一个点</a:t>
            </a:r>
          </a:p>
        </p:txBody>
      </p:sp>
      <p:sp>
        <p:nvSpPr>
          <p:cNvPr id="325635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2500"/>
            <a:fld id="{FE413186-EE25-49B9-AEF3-FCDC6A5C6B43}" type="slidenum">
              <a:rPr lang="zh-CN" altLang="en-US" smtClean="0">
                <a:ea typeface="宋体" charset="-122"/>
              </a:rPr>
              <a:pPr defTabSz="952500"/>
              <a:t>18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3826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charset="-122"/>
              </a:rPr>
              <a:t>1+GH</a:t>
            </a:r>
            <a:r>
              <a:rPr lang="zh-CN" altLang="en-US">
                <a:ea typeface="宋体" charset="-122"/>
              </a:rPr>
              <a:t>（</a:t>
            </a:r>
            <a:r>
              <a:rPr lang="en-US" altLang="zh-CN">
                <a:ea typeface="宋体" charset="-122"/>
              </a:rPr>
              <a:t>jw</a:t>
            </a:r>
            <a:r>
              <a:rPr lang="zh-CN" altLang="en-US">
                <a:ea typeface="宋体" charset="-122"/>
              </a:rPr>
              <a:t>）</a:t>
            </a:r>
            <a:r>
              <a:rPr lang="en-US" altLang="zh-CN">
                <a:ea typeface="宋体" charset="-122"/>
              </a:rPr>
              <a:t>=0</a:t>
            </a:r>
            <a:endParaRPr lang="zh-CN" altLang="en-US">
              <a:ea typeface="宋体" charset="-122"/>
            </a:endParaRPr>
          </a:p>
        </p:txBody>
      </p:sp>
      <p:sp>
        <p:nvSpPr>
          <p:cNvPr id="333827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52500"/>
            <a:fld id="{885486A3-4B52-4292-B273-FAB50948EE33}" type="slidenum">
              <a:rPr lang="zh-CN" altLang="en-US" smtClean="0">
                <a:ea typeface="宋体" charset="-122"/>
              </a:rPr>
              <a:pPr defTabSz="952500"/>
              <a:t>25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468313" y="950913"/>
            <a:ext cx="748823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>
            <a:outerShdw dist="17961" dir="2700000" algn="ctr" rotWithShape="0">
              <a:srgbClr val="339933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文本框 1"/>
          <p:cNvSpPr txBox="1">
            <a:spLocks noChangeArrowheads="1"/>
          </p:cNvSpPr>
          <p:nvPr userDrawn="1"/>
        </p:nvSpPr>
        <p:spPr bwMode="auto">
          <a:xfrm>
            <a:off x="0" y="6608763"/>
            <a:ext cx="2724150" cy="2778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1200" i="1"/>
              <a:t>自动控制原理</a:t>
            </a:r>
            <a:r>
              <a:rPr kumimoji="1" lang="en-US" altLang="zh-CN" sz="1200" i="1"/>
              <a:t> </a:t>
            </a:r>
            <a:r>
              <a:rPr kumimoji="1" lang="zh-CN" altLang="en-US" sz="1200" i="1"/>
              <a:t>浙江大学控制系</a:t>
            </a:r>
            <a:r>
              <a:rPr kumimoji="1" lang="en-US" altLang="zh-CN" sz="1200" i="1"/>
              <a:t> 2014</a:t>
            </a:r>
            <a:endParaRPr kumimoji="1" lang="zh-CN" altLang="en-US" sz="1200" i="1"/>
          </a:p>
        </p:txBody>
      </p:sp>
      <p:pic>
        <p:nvPicPr>
          <p:cNvPr id="6" name="Picture 8" descr="StandX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125" y="315913"/>
            <a:ext cx="5191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10" descr="系徽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0" y="506413"/>
            <a:ext cx="746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 userDrawn="1"/>
        </p:nvSpPr>
        <p:spPr bwMode="auto">
          <a:xfrm>
            <a:off x="496888" y="147638"/>
            <a:ext cx="7934325" cy="71755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6600"/>
                </a:solidFill>
                <a:latin typeface="+mj-lt"/>
                <a:ea typeface="+mj-ea"/>
                <a:cs typeface="宋体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6600"/>
                </a:solidFill>
                <a:latin typeface="Arial" pitchFamily="34" charset="0"/>
                <a:ea typeface="宋体" pitchFamily="2" charset="-122"/>
                <a:cs typeface="宋体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6600"/>
                </a:solidFill>
                <a:latin typeface="Arial" pitchFamily="34" charset="0"/>
                <a:ea typeface="宋体" pitchFamily="2" charset="-122"/>
                <a:cs typeface="宋体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6600"/>
                </a:solidFill>
                <a:latin typeface="Arial" pitchFamily="34" charset="0"/>
                <a:ea typeface="宋体" pitchFamily="2" charset="-122"/>
                <a:cs typeface="宋体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6600"/>
                </a:solidFill>
                <a:latin typeface="Arial" pitchFamily="34" charset="0"/>
                <a:ea typeface="宋体" pitchFamily="2" charset="-122"/>
                <a:cs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6600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6600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6600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2400" b="0" dirty="0">
              <a:solidFill>
                <a:srgbClr val="CC0066"/>
              </a:solidFill>
              <a:latin typeface="+mn-lt"/>
              <a:cs typeface="黑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938" y="1149350"/>
            <a:ext cx="8185556" cy="4686300"/>
          </a:xfrm>
        </p:spPr>
        <p:txBody>
          <a:bodyPr/>
          <a:lstStyle>
            <a:lvl1pPr>
              <a:defRPr>
                <a:latin typeface="黑体"/>
                <a:ea typeface="黑体"/>
                <a:cs typeface="黑体"/>
              </a:defRPr>
            </a:lvl1pPr>
            <a:lvl2pPr>
              <a:defRPr b="0" i="0">
                <a:latin typeface="+mn-ea"/>
                <a:ea typeface="+mn-ea"/>
              </a:defRPr>
            </a:lvl2pPr>
            <a:lvl3pPr>
              <a:defRPr b="1">
                <a:latin typeface="仿宋_GB2312"/>
                <a:ea typeface="仿宋_GB2312"/>
                <a:cs typeface="仿宋_GB231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6"/>
          <p:cNvSpPr>
            <a:spLocks noChangeShapeType="1"/>
          </p:cNvSpPr>
          <p:nvPr/>
        </p:nvSpPr>
        <p:spPr bwMode="auto">
          <a:xfrm>
            <a:off x="468313" y="950913"/>
            <a:ext cx="748823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>
            <a:outerShdw dist="17961" dir="2700000" algn="ctr" rotWithShape="0">
              <a:srgbClr val="339933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文本框 1"/>
          <p:cNvSpPr txBox="1">
            <a:spLocks noChangeArrowheads="1"/>
          </p:cNvSpPr>
          <p:nvPr userDrawn="1"/>
        </p:nvSpPr>
        <p:spPr bwMode="auto">
          <a:xfrm>
            <a:off x="0" y="6608763"/>
            <a:ext cx="2724150" cy="2778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1200" i="1" dirty="0"/>
              <a:t>自动控制原理</a:t>
            </a:r>
            <a:r>
              <a:rPr kumimoji="1" lang="en-US" altLang="zh-CN" sz="1200" i="1" dirty="0"/>
              <a:t> </a:t>
            </a:r>
            <a:r>
              <a:rPr kumimoji="1" lang="zh-CN" altLang="en-US" sz="1200" i="1" dirty="0"/>
              <a:t>浙江大学控制系</a:t>
            </a:r>
            <a:r>
              <a:rPr kumimoji="1" lang="en-US" altLang="zh-CN" sz="1200" i="1" dirty="0"/>
              <a:t> 2015</a:t>
            </a:r>
            <a:endParaRPr kumimoji="1" lang="zh-CN" altLang="en-US" sz="1200" i="1" dirty="0"/>
          </a:p>
        </p:txBody>
      </p:sp>
      <p:pic>
        <p:nvPicPr>
          <p:cNvPr id="4" name="Picture 8" descr="StandX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249238"/>
            <a:ext cx="5191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10" descr="系徽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4813" y="539750"/>
            <a:ext cx="746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132138" y="6381750"/>
            <a:ext cx="2133600" cy="3603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A05CFE5-F1D0-4D74-8F09-F02971B59EAF}" type="datetime1">
              <a:rPr lang="en-US" altLang="zh-CN"/>
              <a:pPr>
                <a:defRPr/>
              </a:pPr>
              <a:t>6/1/2020</a:t>
            </a:fld>
            <a:endParaRPr lang="en-US" altLang="zh-CN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577138" y="6292850"/>
            <a:ext cx="1196975" cy="2603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1BC0E89-85FE-4C19-BA44-45CAB7DACF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468313" y="950913"/>
            <a:ext cx="748823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>
            <a:outerShdw dist="17961" dir="2700000" algn="ctr" rotWithShape="0">
              <a:srgbClr val="339933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5" name="Picture 8" descr="StandXB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355600"/>
            <a:ext cx="5080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619" y="228600"/>
            <a:ext cx="7430597" cy="7921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+mj-ea"/>
              </a:defRPr>
            </a:lvl1pPr>
            <a:lvl2pPr>
              <a:defRPr>
                <a:latin typeface="+mn-lt"/>
                <a:ea typeface="+mj-ea"/>
              </a:defRPr>
            </a:lvl2pPr>
            <a:lvl3pPr>
              <a:defRPr>
                <a:latin typeface="+mn-lt"/>
                <a:ea typeface="+mj-ea"/>
              </a:defRPr>
            </a:lvl3pPr>
            <a:lvl4pPr>
              <a:defRPr>
                <a:latin typeface="+mn-lt"/>
                <a:ea typeface="+mj-ea"/>
              </a:defRPr>
            </a:lvl4pPr>
            <a:lvl5pPr>
              <a:defRPr>
                <a:latin typeface="+mn-lt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1663" y="188913"/>
            <a:ext cx="8229600" cy="5792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132138" y="6381750"/>
            <a:ext cx="2133600" cy="3603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21D3508-9144-4065-8139-7DAAA317B0CE}" type="datetime1">
              <a:rPr lang="en-US" altLang="zh-CN"/>
              <a:pPr>
                <a:defRPr/>
              </a:pPr>
              <a:t>6/1/2020</a:t>
            </a:fld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5795963" y="6308725"/>
            <a:ext cx="1196975" cy="2603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742BE79-03B0-4DF6-BB74-907D424BAF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 userDrawn="1"/>
        </p:nvSpPr>
        <p:spPr bwMode="auto">
          <a:xfrm>
            <a:off x="496888" y="147638"/>
            <a:ext cx="7934325" cy="717550"/>
          </a:xfrm>
          <a:prstGeom prst="rect">
            <a:avLst/>
          </a:prstGeom>
          <a:noFill/>
          <a:ln>
            <a:noFill/>
          </a:ln>
          <a:extLst>
            <a:ext uri="{FAA26D3D-D897-4be2-8F04-BA451C77F1D7}"/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6600"/>
                </a:solidFill>
                <a:latin typeface="+mj-lt"/>
                <a:ea typeface="+mj-ea"/>
                <a:cs typeface="宋体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6600"/>
                </a:solidFill>
                <a:latin typeface="Arial" pitchFamily="34" charset="0"/>
                <a:ea typeface="宋体" pitchFamily="2" charset="-122"/>
                <a:cs typeface="宋体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6600"/>
                </a:solidFill>
                <a:latin typeface="Arial" pitchFamily="34" charset="0"/>
                <a:ea typeface="宋体" pitchFamily="2" charset="-122"/>
                <a:cs typeface="宋体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6600"/>
                </a:solidFill>
                <a:latin typeface="Arial" pitchFamily="34" charset="0"/>
                <a:ea typeface="宋体" pitchFamily="2" charset="-122"/>
                <a:cs typeface="宋体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6600"/>
                </a:solidFill>
                <a:latin typeface="Arial" pitchFamily="34" charset="0"/>
                <a:ea typeface="宋体" pitchFamily="2" charset="-122"/>
                <a:cs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6600"/>
                </a:solidFill>
                <a:latin typeface="Arial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6600"/>
                </a:solidFill>
                <a:latin typeface="Arial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6600"/>
                </a:solidFill>
                <a:latin typeface="Arial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66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en-US" altLang="zh-CN" sz="2400" b="0" dirty="0">
              <a:solidFill>
                <a:srgbClr val="CC0066"/>
              </a:solidFill>
              <a:latin typeface="+mn-lt"/>
              <a:cs typeface="黑体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938" y="1149350"/>
            <a:ext cx="8185556" cy="4686300"/>
          </a:xfrm>
        </p:spPr>
        <p:txBody>
          <a:bodyPr/>
          <a:lstStyle>
            <a:lvl1pPr>
              <a:defRPr>
                <a:latin typeface="黑体"/>
                <a:ea typeface="黑体"/>
                <a:cs typeface="黑体"/>
              </a:defRPr>
            </a:lvl1pPr>
            <a:lvl2pPr>
              <a:defRPr b="0" i="0">
                <a:latin typeface="+mn-ea"/>
                <a:ea typeface="+mn-ea"/>
              </a:defRPr>
            </a:lvl2pPr>
            <a:lvl3pPr>
              <a:defRPr b="1">
                <a:latin typeface="仿宋_GB2312"/>
                <a:ea typeface="仿宋_GB2312"/>
                <a:cs typeface="仿宋_GB231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228600"/>
            <a:ext cx="62484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浙江大学编辑母版标题样式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1149350"/>
            <a:ext cx="82296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欢迎你单击此处编辑母版文本样式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Line 6"/>
          <p:cNvSpPr>
            <a:spLocks noChangeShapeType="1"/>
          </p:cNvSpPr>
          <p:nvPr/>
        </p:nvSpPr>
        <p:spPr bwMode="auto">
          <a:xfrm>
            <a:off x="468313" y="950913"/>
            <a:ext cx="7488237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>
            <a:outerShdw dist="17961" dir="2700000" algn="ctr" rotWithShape="0">
              <a:srgbClr val="339933"/>
            </a:outerShdw>
          </a:effectLst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9" name="文本框 1"/>
          <p:cNvSpPr txBox="1">
            <a:spLocks noChangeArrowheads="1"/>
          </p:cNvSpPr>
          <p:nvPr userDrawn="1"/>
        </p:nvSpPr>
        <p:spPr bwMode="auto">
          <a:xfrm>
            <a:off x="0" y="6608763"/>
            <a:ext cx="2724150" cy="2778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1200" i="1" dirty="0"/>
              <a:t>自动控制原理</a:t>
            </a:r>
            <a:r>
              <a:rPr kumimoji="1" lang="en-US" altLang="zh-CN" sz="1200" i="1" dirty="0"/>
              <a:t> </a:t>
            </a:r>
            <a:r>
              <a:rPr kumimoji="1" lang="zh-CN" altLang="en-US" sz="1200" i="1" dirty="0"/>
              <a:t>浙江大学控制系</a:t>
            </a:r>
            <a:r>
              <a:rPr kumimoji="1" lang="en-US" altLang="zh-CN" sz="1200" i="1" dirty="0"/>
              <a:t> 2015</a:t>
            </a:r>
            <a:endParaRPr kumimoji="1" lang="zh-CN" altLang="en-US" sz="1200" i="1" dirty="0"/>
          </a:p>
        </p:txBody>
      </p:sp>
      <p:pic>
        <p:nvPicPr>
          <p:cNvPr id="1030" name="Picture 8" descr="StandXB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7500" y="249238"/>
            <a:ext cx="5191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图片 10" descr="系徽.jpg"/>
          <p:cNvPicPr>
            <a:picLocks noChangeAspect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024813" y="498475"/>
            <a:ext cx="746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黑体"/>
          <a:ea typeface="黑体"/>
          <a:cs typeface="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黑体" charset="0"/>
          <a:ea typeface="黑体" charset="0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黑体" charset="0"/>
          <a:ea typeface="黑体" charset="0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黑体" charset="0"/>
          <a:ea typeface="黑体" charset="0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800000"/>
          </a:solidFill>
          <a:latin typeface="黑体" charset="0"/>
          <a:ea typeface="黑体" charset="0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CC6600"/>
          </a:solidFill>
          <a:latin typeface="Arial" pitchFamily="34" charset="0"/>
          <a:ea typeface="宋体" pitchFamily="2" charset="-122"/>
        </a:defRPr>
      </a:lvl9pPr>
    </p:titleStyle>
    <p:bodyStyle>
      <a:lvl1pPr marL="444500" indent="-4445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3200" b="1">
          <a:solidFill>
            <a:schemeClr val="tx1"/>
          </a:solidFill>
          <a:latin typeface="+mn-lt"/>
          <a:ea typeface="宋体" charset="0"/>
          <a:cs typeface="楷体_GB2312" charset="-122"/>
        </a:defRPr>
      </a:lvl1pPr>
      <a:lvl2pPr marL="833438" indent="-2095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j-ea"/>
          <a:cs typeface="宋体" charset="-122"/>
        </a:defRPr>
      </a:lvl2pPr>
      <a:lvl3pPr marL="1241425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j-ea"/>
          <a:cs typeface="宋体" charset="-122"/>
        </a:defRPr>
      </a:lvl3pPr>
      <a:lvl4pPr marL="1649413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j-ea"/>
          <a:cs typeface="宋体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j-ea"/>
          <a:cs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2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3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6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7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89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1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00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04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3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5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07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5"/>
          <p:cNvSpPr>
            <a:spLocks noChangeArrowheads="1"/>
          </p:cNvSpPr>
          <p:nvPr/>
        </p:nvSpPr>
        <p:spPr bwMode="auto">
          <a:xfrm>
            <a:off x="2987675" y="4076700"/>
            <a:ext cx="64770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1266" name="Picture 19" descr="图片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49725"/>
            <a:ext cx="9144000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988" name="Text Box 21"/>
          <p:cNvSpPr txBox="1">
            <a:spLocks noChangeArrowheads="1"/>
          </p:cNvSpPr>
          <p:nvPr/>
        </p:nvSpPr>
        <p:spPr bwMode="auto">
          <a:xfrm>
            <a:off x="966788" y="215900"/>
            <a:ext cx="68024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600" b="1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自动控制理论</a:t>
            </a:r>
          </a:p>
        </p:txBody>
      </p:sp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3700463" y="4559300"/>
            <a:ext cx="3643312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zh-CN" altLang="en-US" dirty="0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浙江大学控制科学与工程学院</a:t>
            </a:r>
            <a:endParaRPr lang="en-US" altLang="zh-CN" dirty="0">
              <a:solidFill>
                <a:srgbClr val="CC00CC"/>
              </a:solidFill>
              <a:latin typeface="+mj-lt"/>
              <a:ea typeface="楷体_GB2312" pitchFamily="49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23875" y="1590675"/>
            <a:ext cx="8047038" cy="98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3200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第六章 </a:t>
            </a:r>
            <a:r>
              <a:rPr lang="en-US" altLang="zh-CN" sz="3200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CHAPTER 6</a:t>
            </a:r>
            <a:endParaRPr lang="zh-CN" altLang="en-US" sz="4000">
              <a:solidFill>
                <a:srgbClr val="CC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93713" y="2598738"/>
            <a:ext cx="8331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zh-CN" altLang="en-US" sz="3200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频率特性分析法 </a:t>
            </a:r>
            <a:r>
              <a:rPr lang="en-US" altLang="zh-CN" sz="3200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Frequency Response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3" name="Group 28"/>
          <p:cNvGrpSpPr>
            <a:grpSpLocks/>
          </p:cNvGrpSpPr>
          <p:nvPr/>
        </p:nvGrpSpPr>
        <p:grpSpPr bwMode="auto">
          <a:xfrm>
            <a:off x="342900" y="1252538"/>
            <a:ext cx="3352800" cy="3140075"/>
            <a:chOff x="240" y="1296"/>
            <a:chExt cx="2112" cy="1978"/>
          </a:xfrm>
        </p:grpSpPr>
        <p:sp>
          <p:nvSpPr>
            <p:cNvPr id="204824" name="Rectangle 3"/>
            <p:cNvSpPr>
              <a:spLocks noChangeArrowheads="1"/>
            </p:cNvSpPr>
            <p:nvPr/>
          </p:nvSpPr>
          <p:spPr bwMode="auto">
            <a:xfrm>
              <a:off x="240" y="1306"/>
              <a:ext cx="2112" cy="196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25" name="Line 4"/>
            <p:cNvSpPr>
              <a:spLocks noChangeShapeType="1"/>
            </p:cNvSpPr>
            <p:nvPr/>
          </p:nvSpPr>
          <p:spPr bwMode="auto">
            <a:xfrm>
              <a:off x="432" y="2314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26" name="Line 5"/>
            <p:cNvSpPr>
              <a:spLocks noChangeShapeType="1"/>
            </p:cNvSpPr>
            <p:nvPr/>
          </p:nvSpPr>
          <p:spPr bwMode="auto">
            <a:xfrm flipV="1">
              <a:off x="960" y="1354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27" name="Text Box 6"/>
            <p:cNvSpPr txBox="1">
              <a:spLocks noChangeArrowheads="1"/>
            </p:cNvSpPr>
            <p:nvPr/>
          </p:nvSpPr>
          <p:spPr bwMode="auto">
            <a:xfrm>
              <a:off x="2112" y="231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σ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204828" name="Text Box 7"/>
            <p:cNvSpPr txBox="1">
              <a:spLocks noChangeArrowheads="1"/>
            </p:cNvSpPr>
            <p:nvPr/>
          </p:nvSpPr>
          <p:spPr bwMode="auto">
            <a:xfrm>
              <a:off x="720" y="129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204829" name="Text Box 8"/>
            <p:cNvSpPr txBox="1">
              <a:spLocks noChangeArrowheads="1"/>
            </p:cNvSpPr>
            <p:nvPr/>
          </p:nvSpPr>
          <p:spPr bwMode="auto">
            <a:xfrm>
              <a:off x="528" y="154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=+</a:t>
              </a: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∞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204830" name="Text Box 9"/>
            <p:cNvSpPr txBox="1">
              <a:spLocks noChangeArrowheads="1"/>
            </p:cNvSpPr>
            <p:nvPr/>
          </p:nvSpPr>
          <p:spPr bwMode="auto">
            <a:xfrm>
              <a:off x="528" y="2822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=-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∞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04831" name="Arc 10"/>
            <p:cNvSpPr>
              <a:spLocks/>
            </p:cNvSpPr>
            <p:nvPr/>
          </p:nvSpPr>
          <p:spPr bwMode="auto">
            <a:xfrm>
              <a:off x="968" y="1596"/>
              <a:ext cx="726" cy="1450"/>
            </a:xfrm>
            <a:custGeom>
              <a:avLst/>
              <a:gdLst>
                <a:gd name="T0" fmla="*/ 0 w 21630"/>
                <a:gd name="T1" fmla="*/ 0 h 43200"/>
                <a:gd name="T2" fmla="*/ 0 w 21630"/>
                <a:gd name="T3" fmla="*/ 0 h 43200"/>
                <a:gd name="T4" fmla="*/ 0 w 2163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30"/>
                <a:gd name="T10" fmla="*/ 0 h 43200"/>
                <a:gd name="T11" fmla="*/ 21630 w 216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0" h="43200" fill="none" extrusionOk="0">
                  <a:moveTo>
                    <a:pt x="29" y="0"/>
                  </a:moveTo>
                  <a:cubicBezTo>
                    <a:pt x="11959" y="0"/>
                    <a:pt x="21630" y="9670"/>
                    <a:pt x="21630" y="21600"/>
                  </a:cubicBezTo>
                  <a:cubicBezTo>
                    <a:pt x="21630" y="33529"/>
                    <a:pt x="11959" y="43200"/>
                    <a:pt x="30" y="43200"/>
                  </a:cubicBezTo>
                  <a:cubicBezTo>
                    <a:pt x="20" y="43200"/>
                    <a:pt x="10" y="43199"/>
                    <a:pt x="0" y="43199"/>
                  </a:cubicBezTo>
                </a:path>
                <a:path w="21630" h="43200" stroke="0" extrusionOk="0">
                  <a:moveTo>
                    <a:pt x="29" y="0"/>
                  </a:moveTo>
                  <a:cubicBezTo>
                    <a:pt x="11959" y="0"/>
                    <a:pt x="21630" y="9670"/>
                    <a:pt x="21630" y="21600"/>
                  </a:cubicBezTo>
                  <a:cubicBezTo>
                    <a:pt x="21630" y="33529"/>
                    <a:pt x="11959" y="43200"/>
                    <a:pt x="30" y="43200"/>
                  </a:cubicBezTo>
                  <a:cubicBezTo>
                    <a:pt x="20" y="43200"/>
                    <a:pt x="10" y="43199"/>
                    <a:pt x="0" y="43199"/>
                  </a:cubicBezTo>
                  <a:lnTo>
                    <a:pt x="3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32" name="Line 11"/>
            <p:cNvSpPr>
              <a:spLocks noChangeShapeType="1"/>
            </p:cNvSpPr>
            <p:nvPr/>
          </p:nvSpPr>
          <p:spPr bwMode="auto">
            <a:xfrm flipV="1">
              <a:off x="960" y="1594"/>
              <a:ext cx="0" cy="144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33" name="Line 12"/>
            <p:cNvSpPr>
              <a:spLocks noChangeShapeType="1"/>
            </p:cNvSpPr>
            <p:nvPr/>
          </p:nvSpPr>
          <p:spPr bwMode="auto">
            <a:xfrm flipV="1">
              <a:off x="960" y="1978"/>
              <a:ext cx="0" cy="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34" name="Line 13"/>
            <p:cNvSpPr>
              <a:spLocks noChangeShapeType="1"/>
            </p:cNvSpPr>
            <p:nvPr/>
          </p:nvSpPr>
          <p:spPr bwMode="auto">
            <a:xfrm flipV="1">
              <a:off x="960" y="2554"/>
              <a:ext cx="0" cy="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35" name="Line 14"/>
            <p:cNvSpPr>
              <a:spLocks noChangeShapeType="1"/>
            </p:cNvSpPr>
            <p:nvPr/>
          </p:nvSpPr>
          <p:spPr bwMode="auto">
            <a:xfrm rot="10800000" flipV="1">
              <a:off x="1536" y="2698"/>
              <a:ext cx="48" cy="4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36" name="Line 15"/>
            <p:cNvSpPr>
              <a:spLocks noChangeShapeType="1"/>
            </p:cNvSpPr>
            <p:nvPr/>
          </p:nvSpPr>
          <p:spPr bwMode="auto">
            <a:xfrm flipV="1">
              <a:off x="960" y="1690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37" name="Line 16"/>
            <p:cNvSpPr>
              <a:spLocks noChangeShapeType="1"/>
            </p:cNvSpPr>
            <p:nvPr/>
          </p:nvSpPr>
          <p:spPr bwMode="auto">
            <a:xfrm>
              <a:off x="1554" y="1882"/>
              <a:ext cx="48" cy="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838" name="Text Box 17"/>
            <p:cNvSpPr txBox="1">
              <a:spLocks noChangeArrowheads="1"/>
            </p:cNvSpPr>
            <p:nvPr/>
          </p:nvSpPr>
          <p:spPr bwMode="auto">
            <a:xfrm>
              <a:off x="1392" y="1546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O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04839" name="Oval 18"/>
            <p:cNvSpPr>
              <a:spLocks noChangeArrowheads="1"/>
            </p:cNvSpPr>
            <p:nvPr/>
          </p:nvSpPr>
          <p:spPr bwMode="auto">
            <a:xfrm>
              <a:off x="1323" y="1663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40" name="Text Box 20"/>
            <p:cNvSpPr txBox="1">
              <a:spLocks noChangeArrowheads="1"/>
            </p:cNvSpPr>
            <p:nvPr/>
          </p:nvSpPr>
          <p:spPr bwMode="auto">
            <a:xfrm>
              <a:off x="1152" y="1882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re</a:t>
              </a:r>
              <a:r>
                <a:rPr kumimoji="1" lang="en-US" altLang="zh-CN" sz="1600" b="1" i="1" baseline="30000">
                  <a:latin typeface="Times New Roman" pitchFamily="18" charset="0"/>
                  <a:cs typeface="Times New Roman" pitchFamily="18" charset="0"/>
                </a:rPr>
                <a:t>jθ</a:t>
              </a:r>
              <a:endParaRPr kumimoji="1" lang="en-US" altLang="zh-CN" sz="1600" b="1" i="1" baseline="30000">
                <a:latin typeface="Times New Roman" pitchFamily="18" charset="0"/>
              </a:endParaRPr>
            </a:p>
          </p:txBody>
        </p:sp>
        <p:sp>
          <p:nvSpPr>
            <p:cNvPr id="204841" name="Text Box 21"/>
            <p:cNvSpPr txBox="1">
              <a:spLocks noChangeArrowheads="1"/>
            </p:cNvSpPr>
            <p:nvPr/>
          </p:nvSpPr>
          <p:spPr bwMode="auto">
            <a:xfrm>
              <a:off x="1680" y="181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Q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grpSp>
          <p:nvGrpSpPr>
            <p:cNvPr id="204842" name="Group 25"/>
            <p:cNvGrpSpPr>
              <a:grpSpLocks/>
            </p:cNvGrpSpPr>
            <p:nvPr/>
          </p:nvGrpSpPr>
          <p:grpSpPr bwMode="auto">
            <a:xfrm>
              <a:off x="1671" y="2122"/>
              <a:ext cx="297" cy="219"/>
              <a:chOff x="1911" y="2122"/>
              <a:chExt cx="297" cy="219"/>
            </a:xfrm>
          </p:grpSpPr>
          <p:sp>
            <p:nvSpPr>
              <p:cNvPr id="204843" name="Oval 19"/>
              <p:cNvSpPr>
                <a:spLocks noChangeArrowheads="1"/>
              </p:cNvSpPr>
              <p:nvPr/>
            </p:nvSpPr>
            <p:spPr bwMode="auto">
              <a:xfrm>
                <a:off x="1911" y="2284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844" name="Text Box 22"/>
              <p:cNvSpPr txBox="1">
                <a:spLocks noChangeArrowheads="1"/>
              </p:cNvSpPr>
              <p:nvPr/>
            </p:nvSpPr>
            <p:spPr bwMode="auto">
              <a:xfrm>
                <a:off x="1968" y="2122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+∞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</p:grpSp>
      </p:grp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3810000" y="1052513"/>
            <a:ext cx="4876800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ct val="25000"/>
              </a:spcBef>
            </a:pPr>
            <a:r>
              <a:rPr kumimoji="1" lang="zh-CN" altLang="en-US" sz="24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注意</a:t>
            </a:r>
            <a:r>
              <a:rPr kumimoji="1" lang="en-US" altLang="zh-CN" sz="24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:</a:t>
            </a:r>
          </a:p>
          <a:p>
            <a:pPr marL="457200" indent="-457200">
              <a:lnSpc>
                <a:spcPct val="130000"/>
              </a:lnSpc>
              <a:spcBef>
                <a:spcPct val="25000"/>
              </a:spcBef>
            </a:pP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1.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的零点产生的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顺时针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旋转圈数等于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在右半平面的零点数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000" b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  <a:endParaRPr kumimoji="1" lang="en-US" altLang="zh-CN" sz="20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marL="457200" indent="-457200" algn="just">
              <a:lnSpc>
                <a:spcPct val="130000"/>
              </a:lnSpc>
              <a:spcBef>
                <a:spcPct val="25000"/>
              </a:spcBef>
            </a:pP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的极点产生的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逆时针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旋转圈数等于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在右半平面的极点数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000" b="1" baseline="-250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。</a:t>
            </a:r>
            <a:endParaRPr kumimoji="1" lang="en-US" altLang="zh-CN" sz="20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04815" name="Text Box 24"/>
          <p:cNvSpPr txBox="1">
            <a:spLocks noChangeArrowheads="1"/>
          </p:cNvSpPr>
          <p:nvPr/>
        </p:nvSpPr>
        <p:spPr bwMode="auto">
          <a:xfrm>
            <a:off x="3798888" y="3357563"/>
            <a:ext cx="4870450" cy="1679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)=1+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围绕原点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旋转的圈数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等于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在右半平面的极点数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000" b="1" baseline="-250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减去零点数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000" b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可能为正（逆时针）、为负（顺时针）或零。</a:t>
            </a:r>
            <a:endParaRPr kumimoji="1" lang="en-US" altLang="zh-CN" sz="20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152400" y="4538663"/>
            <a:ext cx="8153400" cy="1106487"/>
            <a:chOff x="384" y="1440"/>
            <a:chExt cx="5136" cy="697"/>
          </a:xfrm>
        </p:grpSpPr>
        <p:sp>
          <p:nvSpPr>
            <p:cNvPr id="204823" name="Text Box 3"/>
            <p:cNvSpPr txBox="1">
              <a:spLocks noChangeArrowheads="1"/>
            </p:cNvSpPr>
            <p:nvPr/>
          </p:nvSpPr>
          <p:spPr bwMode="auto">
            <a:xfrm>
              <a:off x="384" y="1440"/>
              <a:ext cx="51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上述结论可以用方程来表示</a:t>
              </a:r>
              <a:endPara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04812" name="Object 12"/>
            <p:cNvGraphicFramePr>
              <a:graphicFrameLocks noChangeAspect="1"/>
            </p:cNvGraphicFramePr>
            <p:nvPr/>
          </p:nvGraphicFramePr>
          <p:xfrm>
            <a:off x="570" y="1739"/>
            <a:ext cx="2371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27" name="Equation" r:id="rId3" imgW="2425700" imgH="406400" progId="Equation.DSMT4">
                    <p:embed/>
                  </p:oleObj>
                </mc:Choice>
                <mc:Fallback>
                  <p:oleObj name="Equation" r:id="rId3" imgW="2425700" imgH="40640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" y="1739"/>
                          <a:ext cx="2371" cy="398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314700" y="5805488"/>
            <a:ext cx="4786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其中逆时针旋转为正，顺时针旋转为负。</a:t>
            </a:r>
            <a:endParaRPr kumimoji="1" lang="en-US" altLang="zh-CN" sz="20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342900" y="5100638"/>
            <a:ext cx="457200" cy="533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600075" y="5634038"/>
            <a:ext cx="2414588" cy="719137"/>
            <a:chOff x="690" y="2376"/>
            <a:chExt cx="1521" cy="453"/>
          </a:xfrm>
        </p:grpSpPr>
        <p:sp>
          <p:nvSpPr>
            <p:cNvPr id="204821" name="Line 30"/>
            <p:cNvSpPr>
              <a:spLocks noChangeShapeType="1"/>
            </p:cNvSpPr>
            <p:nvPr/>
          </p:nvSpPr>
          <p:spPr bwMode="auto">
            <a:xfrm>
              <a:off x="690" y="2376"/>
              <a:ext cx="318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22" name="Text Box 31"/>
            <p:cNvSpPr txBox="1">
              <a:spLocks noChangeArrowheads="1"/>
            </p:cNvSpPr>
            <p:nvPr/>
          </p:nvSpPr>
          <p:spPr bwMode="auto">
            <a:xfrm>
              <a:off x="1011" y="2383"/>
              <a:ext cx="120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B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2000" b="1" i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围绕原点旋转的圈数</a:t>
              </a:r>
            </a:p>
          </p:txBody>
        </p:sp>
      </p:grpSp>
      <p:sp>
        <p:nvSpPr>
          <p:cNvPr id="204820" name="标题 26"/>
          <p:cNvSpPr>
            <a:spLocks/>
          </p:cNvSpPr>
          <p:nvPr/>
        </p:nvSpPr>
        <p:spPr bwMode="auto">
          <a:xfrm>
            <a:off x="979488" y="160338"/>
            <a:ext cx="743108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600" b="1">
                <a:solidFill>
                  <a:srgbClr val="CC0066"/>
                </a:solidFill>
                <a:latin typeface="Arial Black" pitchFamily="34" charset="0"/>
                <a:ea typeface="华文新魏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Arial Black" pitchFamily="34" charset="0"/>
                <a:ea typeface="黑体" pitchFamily="2" charset="-122"/>
              </a:rPr>
              <a:t>数学基础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3" grpId="0" autoUpdateAnimBg="0"/>
      <p:bldP spid="204815" grpId="0" animBg="1" autoUpdateAnimBg="0"/>
      <p:bldP spid="32" grpId="0" autoUpdateAnimBg="0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87" name="Text Box 6"/>
          <p:cNvSpPr txBox="1">
            <a:spLocks noChangeArrowheads="1"/>
          </p:cNvSpPr>
          <p:nvPr/>
        </p:nvSpPr>
        <p:spPr bwMode="auto">
          <a:xfrm>
            <a:off x="390525" y="1579563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若特征方程</a:t>
            </a:r>
            <a:r>
              <a:rPr kumimoji="1" lang="en-US" altLang="zh-CN" sz="20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旋转圈数为</a:t>
            </a:r>
            <a:r>
              <a:rPr kumimoji="1" lang="en-US" altLang="zh-CN" sz="20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，则表示</a:t>
            </a:r>
            <a:r>
              <a:rPr kumimoji="1" lang="en-US" altLang="zh-CN" sz="20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的有向线段围绕原点旋转</a:t>
            </a:r>
            <a:r>
              <a:rPr kumimoji="1" lang="en-US" altLang="zh-CN" sz="2000" b="1" i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×360 </a:t>
            </a:r>
            <a:r>
              <a:rPr kumimoji="1"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度</a:t>
            </a:r>
            <a:endParaRPr kumimoji="1" lang="en-US" altLang="zh-CN" sz="2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811713" y="2166938"/>
            <a:ext cx="3581400" cy="2819400"/>
            <a:chOff x="3072" y="2160"/>
            <a:chExt cx="2256" cy="1776"/>
          </a:xfrm>
        </p:grpSpPr>
        <p:sp>
          <p:nvSpPr>
            <p:cNvPr id="205921" name="Rectangle 2"/>
            <p:cNvSpPr>
              <a:spLocks noChangeArrowheads="1"/>
            </p:cNvSpPr>
            <p:nvPr/>
          </p:nvSpPr>
          <p:spPr bwMode="auto">
            <a:xfrm>
              <a:off x="3072" y="2160"/>
              <a:ext cx="2256" cy="177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22" name="Line 7"/>
            <p:cNvSpPr>
              <a:spLocks noChangeShapeType="1"/>
            </p:cNvSpPr>
            <p:nvPr/>
          </p:nvSpPr>
          <p:spPr bwMode="auto">
            <a:xfrm>
              <a:off x="3456" y="297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23" name="Line 8"/>
            <p:cNvSpPr>
              <a:spLocks noChangeShapeType="1"/>
            </p:cNvSpPr>
            <p:nvPr/>
          </p:nvSpPr>
          <p:spPr bwMode="auto">
            <a:xfrm flipV="1">
              <a:off x="4128" y="235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24" name="Text Box 9"/>
            <p:cNvSpPr txBox="1">
              <a:spLocks noChangeArrowheads="1"/>
            </p:cNvSpPr>
            <p:nvPr/>
          </p:nvSpPr>
          <p:spPr bwMode="auto">
            <a:xfrm>
              <a:off x="5136" y="2880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205925" name="Text Box 10"/>
            <p:cNvSpPr txBox="1">
              <a:spLocks noChangeArrowheads="1"/>
            </p:cNvSpPr>
            <p:nvPr/>
          </p:nvSpPr>
          <p:spPr bwMode="auto">
            <a:xfrm>
              <a:off x="4032" y="3724"/>
              <a:ext cx="2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-90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205926" name="Text Box 12"/>
            <p:cNvSpPr txBox="1">
              <a:spLocks noChangeArrowheads="1"/>
            </p:cNvSpPr>
            <p:nvPr/>
          </p:nvSpPr>
          <p:spPr bwMode="auto">
            <a:xfrm>
              <a:off x="3984" y="2166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-</a:t>
              </a:r>
              <a:r>
                <a:rPr kumimoji="1" lang="en-US" altLang="zh-CN" sz="1200" b="1">
                  <a:latin typeface="Times New Roman" pitchFamily="18" charset="0"/>
                </a:rPr>
                <a:t>270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205927" name="Text Box 11"/>
            <p:cNvSpPr txBox="1">
              <a:spLocks noChangeArrowheads="1"/>
            </p:cNvSpPr>
            <p:nvPr/>
          </p:nvSpPr>
          <p:spPr bwMode="auto">
            <a:xfrm>
              <a:off x="3120" y="2880"/>
              <a:ext cx="3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-180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</p:grpSp>
      <p:grpSp>
        <p:nvGrpSpPr>
          <p:cNvPr id="205932" name="Group 108"/>
          <p:cNvGrpSpPr>
            <a:grpSpLocks/>
          </p:cNvGrpSpPr>
          <p:nvPr/>
        </p:nvGrpSpPr>
        <p:grpSpPr bwMode="auto">
          <a:xfrm>
            <a:off x="5662613" y="2525713"/>
            <a:ext cx="1766887" cy="2143125"/>
            <a:chOff x="4320" y="2886"/>
            <a:chExt cx="1113" cy="1350"/>
          </a:xfrm>
        </p:grpSpPr>
        <p:sp>
          <p:nvSpPr>
            <p:cNvPr id="205912" name="Freeform 13"/>
            <p:cNvSpPr>
              <a:spLocks/>
            </p:cNvSpPr>
            <p:nvPr/>
          </p:nvSpPr>
          <p:spPr bwMode="auto">
            <a:xfrm>
              <a:off x="4656" y="3126"/>
              <a:ext cx="777" cy="1110"/>
            </a:xfrm>
            <a:custGeom>
              <a:avLst/>
              <a:gdLst>
                <a:gd name="T0" fmla="*/ 777 w 777"/>
                <a:gd name="T1" fmla="*/ 353 h 1110"/>
                <a:gd name="T2" fmla="*/ 649 w 777"/>
                <a:gd name="T3" fmla="*/ 125 h 1110"/>
                <a:gd name="T4" fmla="*/ 366 w 777"/>
                <a:gd name="T5" fmla="*/ 6 h 1110"/>
                <a:gd name="T6" fmla="*/ 64 w 777"/>
                <a:gd name="T7" fmla="*/ 161 h 1110"/>
                <a:gd name="T8" fmla="*/ 37 w 777"/>
                <a:gd name="T9" fmla="*/ 536 h 1110"/>
                <a:gd name="T10" fmla="*/ 284 w 777"/>
                <a:gd name="T11" fmla="*/ 856 h 1110"/>
                <a:gd name="T12" fmla="*/ 391 w 777"/>
                <a:gd name="T13" fmla="*/ 1110 h 1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7"/>
                <a:gd name="T22" fmla="*/ 0 h 1110"/>
                <a:gd name="T23" fmla="*/ 777 w 777"/>
                <a:gd name="T24" fmla="*/ 1110 h 1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7" h="1110">
                  <a:moveTo>
                    <a:pt x="777" y="353"/>
                  </a:moveTo>
                  <a:cubicBezTo>
                    <a:pt x="756" y="315"/>
                    <a:pt x="717" y="183"/>
                    <a:pt x="649" y="125"/>
                  </a:cubicBezTo>
                  <a:cubicBezTo>
                    <a:pt x="581" y="67"/>
                    <a:pt x="463" y="0"/>
                    <a:pt x="366" y="6"/>
                  </a:cubicBezTo>
                  <a:cubicBezTo>
                    <a:pt x="269" y="12"/>
                    <a:pt x="119" y="73"/>
                    <a:pt x="64" y="161"/>
                  </a:cubicBezTo>
                  <a:cubicBezTo>
                    <a:pt x="9" y="249"/>
                    <a:pt x="0" y="420"/>
                    <a:pt x="37" y="536"/>
                  </a:cubicBezTo>
                  <a:cubicBezTo>
                    <a:pt x="74" y="652"/>
                    <a:pt x="225" y="760"/>
                    <a:pt x="284" y="856"/>
                  </a:cubicBezTo>
                  <a:cubicBezTo>
                    <a:pt x="343" y="952"/>
                    <a:pt x="369" y="1057"/>
                    <a:pt x="391" y="1110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13" name="Text Box 15"/>
            <p:cNvSpPr txBox="1">
              <a:spLocks noChangeArrowheads="1"/>
            </p:cNvSpPr>
            <p:nvPr/>
          </p:nvSpPr>
          <p:spPr bwMode="auto">
            <a:xfrm>
              <a:off x="4896" y="3414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5914" name="Line 17"/>
            <p:cNvSpPr>
              <a:spLocks noChangeShapeType="1"/>
            </p:cNvSpPr>
            <p:nvPr/>
          </p:nvSpPr>
          <p:spPr bwMode="auto">
            <a:xfrm flipH="1" flipV="1">
              <a:off x="4656" y="3606"/>
              <a:ext cx="48" cy="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15" name="Text Box 18"/>
            <p:cNvSpPr txBox="1">
              <a:spLocks noChangeArrowheads="1"/>
            </p:cNvSpPr>
            <p:nvPr/>
          </p:nvSpPr>
          <p:spPr bwMode="auto">
            <a:xfrm>
              <a:off x="4560" y="3538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205916" name="Text Box 19"/>
            <p:cNvSpPr txBox="1">
              <a:spLocks noChangeArrowheads="1"/>
            </p:cNvSpPr>
            <p:nvPr/>
          </p:nvSpPr>
          <p:spPr bwMode="auto">
            <a:xfrm>
              <a:off x="4464" y="384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B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205917" name="Line 20"/>
            <p:cNvSpPr>
              <a:spLocks noChangeShapeType="1"/>
            </p:cNvSpPr>
            <p:nvPr/>
          </p:nvSpPr>
          <p:spPr bwMode="auto">
            <a:xfrm flipV="1">
              <a:off x="4752" y="379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18" name="Line 21"/>
            <p:cNvSpPr>
              <a:spLocks noChangeShapeType="1"/>
            </p:cNvSpPr>
            <p:nvPr/>
          </p:nvSpPr>
          <p:spPr bwMode="auto">
            <a:xfrm flipV="1">
              <a:off x="4848" y="322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919" name="Text Box 22"/>
            <p:cNvSpPr txBox="1">
              <a:spLocks noChangeArrowheads="1"/>
            </p:cNvSpPr>
            <p:nvPr/>
          </p:nvSpPr>
          <p:spPr bwMode="auto">
            <a:xfrm>
              <a:off x="4416" y="2886"/>
              <a:ext cx="1008" cy="21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B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)=[1+</a:t>
              </a:r>
              <a:r>
                <a:rPr kumimoji="1" lang="en-US" altLang="zh-CN" sz="1600" b="1" i="1">
                  <a:latin typeface="Times New Roman" pitchFamily="18" charset="0"/>
                </a:rPr>
                <a:t>G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</a:t>
              </a:r>
              <a:r>
                <a:rPr kumimoji="1" lang="en-US" altLang="zh-CN" sz="1600" b="1" i="1">
                  <a:latin typeface="Times New Roman" pitchFamily="18" charset="0"/>
                </a:rPr>
                <a:t>H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)]</a:t>
              </a:r>
            </a:p>
          </p:txBody>
        </p:sp>
        <p:sp>
          <p:nvSpPr>
            <p:cNvPr id="205920" name="Freeform 23"/>
            <p:cNvSpPr>
              <a:spLocks/>
            </p:cNvSpPr>
            <p:nvPr/>
          </p:nvSpPr>
          <p:spPr bwMode="auto">
            <a:xfrm>
              <a:off x="4320" y="3030"/>
              <a:ext cx="686" cy="341"/>
            </a:xfrm>
            <a:custGeom>
              <a:avLst/>
              <a:gdLst>
                <a:gd name="T0" fmla="*/ 96 w 686"/>
                <a:gd name="T1" fmla="*/ 0 h 341"/>
                <a:gd name="T2" fmla="*/ 23 w 686"/>
                <a:gd name="T3" fmla="*/ 64 h 341"/>
                <a:gd name="T4" fmla="*/ 110 w 686"/>
                <a:gd name="T5" fmla="*/ 149 h 341"/>
                <a:gd name="T6" fmla="*/ 686 w 686"/>
                <a:gd name="T7" fmla="*/ 341 h 3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6"/>
                <a:gd name="T13" fmla="*/ 0 h 341"/>
                <a:gd name="T14" fmla="*/ 686 w 686"/>
                <a:gd name="T15" fmla="*/ 341 h 3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6" h="341">
                  <a:moveTo>
                    <a:pt x="96" y="0"/>
                  </a:moveTo>
                  <a:cubicBezTo>
                    <a:pt x="84" y="12"/>
                    <a:pt x="21" y="39"/>
                    <a:pt x="23" y="64"/>
                  </a:cubicBezTo>
                  <a:cubicBezTo>
                    <a:pt x="25" y="89"/>
                    <a:pt x="0" y="103"/>
                    <a:pt x="110" y="149"/>
                  </a:cubicBezTo>
                  <a:cubicBezTo>
                    <a:pt x="220" y="195"/>
                    <a:pt x="590" y="309"/>
                    <a:pt x="686" y="34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60444" name="Object 57"/>
          <p:cNvGraphicFramePr>
            <a:graphicFrameLocks noChangeAspect="1"/>
          </p:cNvGraphicFramePr>
          <p:nvPr/>
        </p:nvGraphicFramePr>
        <p:xfrm>
          <a:off x="1663700" y="2382838"/>
          <a:ext cx="170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56" name="Equation" r:id="rId3" imgW="825480" imgH="228600" progId="Equation.DSMT4">
                  <p:embed/>
                </p:oleObj>
              </mc:Choice>
              <mc:Fallback>
                <p:oleObj name="Equation" r:id="rId3" imgW="825480" imgH="2286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2382838"/>
                        <a:ext cx="1701800" cy="4699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554163" y="2892425"/>
            <a:ext cx="1865312" cy="952500"/>
            <a:chOff x="1021" y="2304"/>
            <a:chExt cx="1175" cy="600"/>
          </a:xfrm>
        </p:grpSpPr>
        <p:graphicFrame>
          <p:nvGraphicFramePr>
            <p:cNvPr id="205882" name="Object 58"/>
            <p:cNvGraphicFramePr>
              <a:graphicFrameLocks noChangeAspect="1"/>
            </p:cNvGraphicFramePr>
            <p:nvPr/>
          </p:nvGraphicFramePr>
          <p:xfrm>
            <a:off x="1021" y="2583"/>
            <a:ext cx="117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57" name="Equation" r:id="rId5" imgW="838080" imgH="228600" progId="Equation.DSMT4">
                    <p:embed/>
                  </p:oleObj>
                </mc:Choice>
                <mc:Fallback>
                  <p:oleObj name="Equation" r:id="rId5" imgW="838080" imgH="22860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" y="2583"/>
                          <a:ext cx="1175" cy="32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911" name="AutoShape 29"/>
            <p:cNvSpPr>
              <a:spLocks noChangeArrowheads="1"/>
            </p:cNvSpPr>
            <p:nvPr/>
          </p:nvSpPr>
          <p:spPr bwMode="auto">
            <a:xfrm rot="5400000">
              <a:off x="1440" y="2208"/>
              <a:ext cx="192" cy="38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1533525" y="4092575"/>
            <a:ext cx="2590800" cy="1158875"/>
            <a:chOff x="1008" y="3264"/>
            <a:chExt cx="1632" cy="888"/>
          </a:xfrm>
        </p:grpSpPr>
        <p:sp>
          <p:nvSpPr>
            <p:cNvPr id="205907" name="Text Box 37"/>
            <p:cNvSpPr txBox="1">
              <a:spLocks noChangeArrowheads="1"/>
            </p:cNvSpPr>
            <p:nvPr/>
          </p:nvSpPr>
          <p:spPr bwMode="auto">
            <a:xfrm>
              <a:off x="1632" y="3264"/>
              <a:ext cx="1008" cy="3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B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的零点</a:t>
              </a:r>
              <a:endPara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205908" name="AutoShape 38"/>
            <p:cNvSpPr>
              <a:spLocks noChangeArrowheads="1"/>
            </p:cNvSpPr>
            <p:nvPr/>
          </p:nvSpPr>
          <p:spPr bwMode="auto">
            <a:xfrm>
              <a:off x="2016" y="3607"/>
              <a:ext cx="336" cy="240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205909" name="Text Box 39"/>
            <p:cNvSpPr txBox="1">
              <a:spLocks noChangeArrowheads="1"/>
            </p:cNvSpPr>
            <p:nvPr/>
          </p:nvSpPr>
          <p:spPr bwMode="auto">
            <a:xfrm>
              <a:off x="1632" y="3841"/>
              <a:ext cx="1008" cy="3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Φ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的极点</a:t>
              </a:r>
              <a:endPara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205910" name="Text Box 40"/>
            <p:cNvSpPr txBox="1">
              <a:spLocks noChangeArrowheads="1"/>
            </p:cNvSpPr>
            <p:nvPr/>
          </p:nvSpPr>
          <p:spPr bwMode="auto">
            <a:xfrm>
              <a:off x="1008" y="3264"/>
              <a:ext cx="596" cy="304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注意：</a:t>
              </a:r>
              <a:endPara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161925" y="3324225"/>
            <a:ext cx="1898650" cy="2006600"/>
            <a:chOff x="144" y="2576"/>
            <a:chExt cx="1196" cy="1264"/>
          </a:xfrm>
        </p:grpSpPr>
        <p:sp>
          <p:nvSpPr>
            <p:cNvPr id="205904" name="Oval 42"/>
            <p:cNvSpPr>
              <a:spLocks noChangeArrowheads="1"/>
            </p:cNvSpPr>
            <p:nvPr/>
          </p:nvSpPr>
          <p:spPr bwMode="auto">
            <a:xfrm>
              <a:off x="1052" y="2576"/>
              <a:ext cx="288" cy="4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205905" name="Line 43"/>
            <p:cNvSpPr>
              <a:spLocks noChangeShapeType="1"/>
            </p:cNvSpPr>
            <p:nvPr/>
          </p:nvSpPr>
          <p:spPr bwMode="auto">
            <a:xfrm flipH="1">
              <a:off x="672" y="2880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6" name="Text Box 45"/>
            <p:cNvSpPr txBox="1">
              <a:spLocks noChangeArrowheads="1"/>
            </p:cNvSpPr>
            <p:nvPr/>
          </p:nvSpPr>
          <p:spPr bwMode="auto">
            <a:xfrm>
              <a:off x="144" y="2976"/>
              <a:ext cx="578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闭环特征方程在右半平面的根的个数</a:t>
              </a:r>
            </a:p>
          </p:txBody>
        </p:sp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2295525" y="2587625"/>
            <a:ext cx="2044700" cy="1371600"/>
            <a:chOff x="1488" y="2208"/>
            <a:chExt cx="1288" cy="864"/>
          </a:xfrm>
        </p:grpSpPr>
        <p:sp>
          <p:nvSpPr>
            <p:cNvPr id="205901" name="Oval 47"/>
            <p:cNvSpPr>
              <a:spLocks noChangeArrowheads="1"/>
            </p:cNvSpPr>
            <p:nvPr/>
          </p:nvSpPr>
          <p:spPr bwMode="auto">
            <a:xfrm>
              <a:off x="1488" y="2640"/>
              <a:ext cx="288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205902" name="Line 48"/>
            <p:cNvSpPr>
              <a:spLocks noChangeShapeType="1"/>
            </p:cNvSpPr>
            <p:nvPr/>
          </p:nvSpPr>
          <p:spPr bwMode="auto">
            <a:xfrm flipV="1">
              <a:off x="1728" y="2496"/>
              <a:ext cx="62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3" name="Text Box 49"/>
            <p:cNvSpPr txBox="1">
              <a:spLocks noChangeArrowheads="1"/>
            </p:cNvSpPr>
            <p:nvPr/>
          </p:nvSpPr>
          <p:spPr bwMode="auto">
            <a:xfrm>
              <a:off x="2352" y="2208"/>
              <a:ext cx="42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位于右半平面的开环极点数</a:t>
              </a:r>
            </a:p>
          </p:txBody>
        </p:sp>
      </p:grpSp>
      <p:sp>
        <p:nvSpPr>
          <p:cNvPr id="60470" name="Text Box 54"/>
          <p:cNvSpPr txBox="1">
            <a:spLocks noChangeArrowheads="1"/>
          </p:cNvSpPr>
          <p:nvPr/>
        </p:nvSpPr>
        <p:spPr bwMode="auto">
          <a:xfrm>
            <a:off x="581025" y="5329238"/>
            <a:ext cx="8034338" cy="10064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一般地，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是已知的，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可以从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极坐标图中获得，问题便转化为从极坐标图得到的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及已知的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，可以求出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，也就可判系统稳定性。</a:t>
            </a:r>
          </a:p>
        </p:txBody>
      </p:sp>
      <p:grpSp>
        <p:nvGrpSpPr>
          <p:cNvPr id="205894" name="Group 109"/>
          <p:cNvGrpSpPr>
            <a:grpSpLocks/>
          </p:cNvGrpSpPr>
          <p:nvPr/>
        </p:nvGrpSpPr>
        <p:grpSpPr bwMode="auto">
          <a:xfrm>
            <a:off x="3736975" y="981075"/>
            <a:ext cx="5407025" cy="669925"/>
            <a:chOff x="2218" y="942"/>
            <a:chExt cx="3406" cy="422"/>
          </a:xfrm>
        </p:grpSpPr>
        <p:grpSp>
          <p:nvGrpSpPr>
            <p:cNvPr id="205896" name="Group 108"/>
            <p:cNvGrpSpPr>
              <a:grpSpLocks/>
            </p:cNvGrpSpPr>
            <p:nvPr/>
          </p:nvGrpSpPr>
          <p:grpSpPr bwMode="auto">
            <a:xfrm>
              <a:off x="2218" y="953"/>
              <a:ext cx="1394" cy="411"/>
              <a:chOff x="2102" y="86"/>
              <a:chExt cx="1394" cy="411"/>
            </a:xfrm>
          </p:grpSpPr>
          <p:grpSp>
            <p:nvGrpSpPr>
              <p:cNvPr id="205897" name="Group 56"/>
              <p:cNvGrpSpPr>
                <a:grpSpLocks/>
              </p:cNvGrpSpPr>
              <p:nvPr/>
            </p:nvGrpSpPr>
            <p:grpSpPr bwMode="auto">
              <a:xfrm>
                <a:off x="2102" y="86"/>
                <a:ext cx="935" cy="411"/>
                <a:chOff x="558" y="2722"/>
                <a:chExt cx="935" cy="411"/>
              </a:xfrm>
            </p:grpSpPr>
            <p:graphicFrame>
              <p:nvGraphicFramePr>
                <p:cNvPr id="205883" name="Object 59"/>
                <p:cNvGraphicFramePr>
                  <a:graphicFrameLocks noChangeAspect="1"/>
                </p:cNvGraphicFramePr>
                <p:nvPr/>
              </p:nvGraphicFramePr>
              <p:xfrm>
                <a:off x="558" y="2722"/>
                <a:ext cx="880" cy="2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958" name="Equation" r:id="rId7" imgW="914400" imgH="228600" progId="Equation.DSMT4">
                        <p:embed/>
                      </p:oleObj>
                    </mc:Choice>
                    <mc:Fallback>
                      <p:oleObj name="Equation" r:id="rId7" imgW="914400" imgH="228600" progId="Equation.DSMT4">
                        <p:embed/>
                        <p:pic>
                          <p:nvPicPr>
                            <p:cNvPr id="0" name="Picture 5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8" y="2722"/>
                              <a:ext cx="880" cy="220"/>
                            </a:xfrm>
                            <a:prstGeom prst="rect">
                              <a:avLst/>
                            </a:prstGeom>
                            <a:solidFill>
                              <a:srgbClr val="FFFF99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5884" name="Object 60"/>
                <p:cNvGraphicFramePr>
                  <a:graphicFrameLocks noChangeAspect="1"/>
                </p:cNvGraphicFramePr>
                <p:nvPr/>
              </p:nvGraphicFramePr>
              <p:xfrm>
                <a:off x="564" y="2914"/>
                <a:ext cx="929" cy="2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959" name="Equation" r:id="rId9" imgW="965160" imgH="228600" progId="Equation.DSMT4">
                        <p:embed/>
                      </p:oleObj>
                    </mc:Choice>
                    <mc:Fallback>
                      <p:oleObj name="Equation" r:id="rId9" imgW="965160" imgH="228600" progId="Equation.DSMT4">
                        <p:embed/>
                        <p:pic>
                          <p:nvPicPr>
                            <p:cNvPr id="0" name="Picture 6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4" y="2914"/>
                              <a:ext cx="929" cy="219"/>
                            </a:xfrm>
                            <a:prstGeom prst="rect">
                              <a:avLst/>
                            </a:prstGeom>
                            <a:solidFill>
                              <a:srgbClr val="FFFF99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05898" name="Group 59"/>
              <p:cNvGrpSpPr>
                <a:grpSpLocks/>
              </p:cNvGrpSpPr>
              <p:nvPr/>
            </p:nvGrpSpPr>
            <p:grpSpPr bwMode="auto">
              <a:xfrm>
                <a:off x="3016" y="92"/>
                <a:ext cx="480" cy="336"/>
                <a:chOff x="1488" y="2880"/>
                <a:chExt cx="480" cy="336"/>
              </a:xfrm>
            </p:grpSpPr>
            <p:sp>
              <p:nvSpPr>
                <p:cNvPr id="205899" name="AutoShape 60"/>
                <p:cNvSpPr>
                  <a:spLocks/>
                </p:cNvSpPr>
                <p:nvPr/>
              </p:nvSpPr>
              <p:spPr bwMode="auto">
                <a:xfrm>
                  <a:off x="1488" y="2880"/>
                  <a:ext cx="144" cy="336"/>
                </a:xfrm>
                <a:prstGeom prst="rightBrace">
                  <a:avLst>
                    <a:gd name="adj1" fmla="val 19444"/>
                    <a:gd name="adj2" fmla="val 50000"/>
                  </a:avLst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900" name="AutoShape 61"/>
                <p:cNvSpPr>
                  <a:spLocks noChangeArrowheads="1"/>
                </p:cNvSpPr>
                <p:nvPr/>
              </p:nvSpPr>
              <p:spPr bwMode="auto">
                <a:xfrm>
                  <a:off x="1680" y="2976"/>
                  <a:ext cx="288" cy="192"/>
                </a:xfrm>
                <a:prstGeom prst="rightArrow">
                  <a:avLst>
                    <a:gd name="adj1" fmla="val 50000"/>
                    <a:gd name="adj2" fmla="val 37500"/>
                  </a:avLst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205885" name="Object 61"/>
            <p:cNvGraphicFramePr>
              <a:graphicFrameLocks noChangeAspect="1"/>
            </p:cNvGraphicFramePr>
            <p:nvPr/>
          </p:nvGraphicFramePr>
          <p:xfrm>
            <a:off x="3621" y="942"/>
            <a:ext cx="2003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60" name="Equation" r:id="rId11" imgW="2108160" imgH="444240" progId="Equation.DSMT4">
                    <p:embed/>
                  </p:oleObj>
                </mc:Choice>
                <mc:Fallback>
                  <p:oleObj name="Equation" r:id="rId11" imgW="2108160" imgH="44424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1" y="942"/>
                          <a:ext cx="2003" cy="42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895" name="标题 26"/>
          <p:cNvSpPr>
            <a:spLocks/>
          </p:cNvSpPr>
          <p:nvPr/>
        </p:nvSpPr>
        <p:spPr bwMode="auto">
          <a:xfrm>
            <a:off x="979488" y="160338"/>
            <a:ext cx="743108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600" b="1">
                <a:solidFill>
                  <a:srgbClr val="CC0066"/>
                </a:solidFill>
                <a:latin typeface="Arial Black" pitchFamily="34" charset="0"/>
                <a:ea typeface="华文新魏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Arial Black" pitchFamily="34" charset="0"/>
                <a:ea typeface="黑体" pitchFamily="2" charset="-122"/>
              </a:rPr>
              <a:t>数学基础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0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0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0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87" grpId="0" autoUpdateAnimBg="0"/>
      <p:bldP spid="6047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28" name="Text Box 3"/>
          <p:cNvSpPr txBox="1">
            <a:spLocks noChangeArrowheads="1"/>
          </p:cNvSpPr>
          <p:nvPr/>
        </p:nvSpPr>
        <p:spPr bwMode="auto">
          <a:xfrm>
            <a:off x="458788" y="1749425"/>
            <a:ext cx="8239125" cy="402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对于稳定系统来说，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在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右半平面没有零点（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=0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），因此：</a:t>
            </a:r>
            <a:endParaRPr kumimoji="1" lang="en-US" altLang="zh-CN" sz="20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对于稳定系统，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逆时针围绕原点旋转的圈数一定等于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右半平面的极点数（开环传递函数右半平面的极点数）。</a:t>
            </a:r>
            <a:endParaRPr kumimoji="1" lang="en-US" altLang="zh-CN" sz="2000" b="1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例如</a:t>
            </a:r>
            <a:endParaRPr kumimoji="1" lang="en-US" altLang="zh-CN" sz="2000" b="1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若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顺时针旋转一圈，则表明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000" b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000" b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，其中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000" b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≥0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则闭环系统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不稳定。</a:t>
            </a:r>
            <a:endParaRPr kumimoji="1" lang="en-US" altLang="zh-CN" sz="2000" b="1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若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的旋转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圈数为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则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000" b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000" b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，系统或者稳定（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000" b="1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）或者不稳定（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000" b="1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&gt;0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）。</a:t>
            </a:r>
            <a:endParaRPr kumimoji="1" lang="en-US" altLang="zh-CN" sz="2000" b="1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lvl="2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若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000" b="1" baseline="-250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，则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000" b="1" baseline="-250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，系统稳定</a:t>
            </a:r>
            <a:endParaRPr kumimoji="1" lang="en-US" altLang="zh-CN" sz="2000" b="1">
              <a:solidFill>
                <a:srgbClr val="FF33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lvl="2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若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000" b="1" baseline="-2500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&gt;0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，则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000" b="1" baseline="-2500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&gt;0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，系统不稳定</a:t>
            </a:r>
            <a:endParaRPr kumimoji="1" lang="en-US" altLang="zh-CN" sz="2000" b="1">
              <a:solidFill>
                <a:schemeClr val="accent2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206905" name="Object 57"/>
          <p:cNvGraphicFramePr>
            <a:graphicFrameLocks noChangeAspect="1"/>
          </p:cNvGraphicFramePr>
          <p:nvPr/>
        </p:nvGraphicFramePr>
        <p:xfrm>
          <a:off x="2192338" y="1203325"/>
          <a:ext cx="13382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98" name="Equation" r:id="rId3" imgW="838080" imgH="228600" progId="Equation.DSMT4">
                  <p:embed/>
                </p:oleObj>
              </mc:Choice>
              <mc:Fallback>
                <p:oleObj name="Equation" r:id="rId3" imgW="838080" imgH="2286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1203325"/>
                        <a:ext cx="1338262" cy="36512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906" name="Object 58"/>
          <p:cNvGraphicFramePr>
            <a:graphicFrameLocks noChangeAspect="1"/>
          </p:cNvGraphicFramePr>
          <p:nvPr/>
        </p:nvGraphicFramePr>
        <p:xfrm>
          <a:off x="701675" y="1187450"/>
          <a:ext cx="134302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99" name="Equation" r:id="rId5" imgW="825480" imgH="228600" progId="Equation.DSMT4">
                  <p:embed/>
                </p:oleObj>
              </mc:Choice>
              <mc:Fallback>
                <p:oleObj name="Equation" r:id="rId5" imgW="825480" imgH="2286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187450"/>
                        <a:ext cx="1343025" cy="3730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929" name="标题 26"/>
          <p:cNvSpPr>
            <a:spLocks/>
          </p:cNvSpPr>
          <p:nvPr/>
        </p:nvSpPr>
        <p:spPr bwMode="auto">
          <a:xfrm>
            <a:off x="979488" y="160338"/>
            <a:ext cx="743108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600" b="1">
                <a:solidFill>
                  <a:srgbClr val="CC0066"/>
                </a:solidFill>
                <a:latin typeface="Arial Black" pitchFamily="34" charset="0"/>
                <a:ea typeface="华文新魏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Arial Black" pitchFamily="34" charset="0"/>
                <a:ea typeface="黑体" pitchFamily="2" charset="-122"/>
              </a:rPr>
              <a:t>数学基础</a:t>
            </a:r>
          </a:p>
        </p:txBody>
      </p:sp>
      <p:grpSp>
        <p:nvGrpSpPr>
          <p:cNvPr id="206930" name="Group 71"/>
          <p:cNvGrpSpPr>
            <a:grpSpLocks/>
          </p:cNvGrpSpPr>
          <p:nvPr/>
        </p:nvGrpSpPr>
        <p:grpSpPr bwMode="auto">
          <a:xfrm>
            <a:off x="3602038" y="1041400"/>
            <a:ext cx="5407025" cy="669925"/>
            <a:chOff x="2218" y="942"/>
            <a:chExt cx="3406" cy="422"/>
          </a:xfrm>
        </p:grpSpPr>
        <p:grpSp>
          <p:nvGrpSpPr>
            <p:cNvPr id="206931" name="Group 72"/>
            <p:cNvGrpSpPr>
              <a:grpSpLocks/>
            </p:cNvGrpSpPr>
            <p:nvPr/>
          </p:nvGrpSpPr>
          <p:grpSpPr bwMode="auto">
            <a:xfrm>
              <a:off x="2218" y="953"/>
              <a:ext cx="1394" cy="411"/>
              <a:chOff x="2102" y="86"/>
              <a:chExt cx="1394" cy="411"/>
            </a:xfrm>
          </p:grpSpPr>
          <p:grpSp>
            <p:nvGrpSpPr>
              <p:cNvPr id="206932" name="Group 56"/>
              <p:cNvGrpSpPr>
                <a:grpSpLocks/>
              </p:cNvGrpSpPr>
              <p:nvPr/>
            </p:nvGrpSpPr>
            <p:grpSpPr bwMode="auto">
              <a:xfrm>
                <a:off x="2102" y="86"/>
                <a:ext cx="935" cy="411"/>
                <a:chOff x="558" y="2722"/>
                <a:chExt cx="935" cy="411"/>
              </a:xfrm>
            </p:grpSpPr>
            <p:graphicFrame>
              <p:nvGraphicFramePr>
                <p:cNvPr id="206922" name="Object 74"/>
                <p:cNvGraphicFramePr>
                  <a:graphicFrameLocks noChangeAspect="1"/>
                </p:cNvGraphicFramePr>
                <p:nvPr/>
              </p:nvGraphicFramePr>
              <p:xfrm>
                <a:off x="558" y="2722"/>
                <a:ext cx="880" cy="2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7000" name="Equation" r:id="rId7" imgW="914400" imgH="228600" progId="Equation.DSMT4">
                        <p:embed/>
                      </p:oleObj>
                    </mc:Choice>
                    <mc:Fallback>
                      <p:oleObj name="Equation" r:id="rId7" imgW="914400" imgH="228600" progId="Equation.DSMT4">
                        <p:embed/>
                        <p:pic>
                          <p:nvPicPr>
                            <p:cNvPr id="0" name="Picture 7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8" y="2722"/>
                              <a:ext cx="880" cy="220"/>
                            </a:xfrm>
                            <a:prstGeom prst="rect">
                              <a:avLst/>
                            </a:prstGeom>
                            <a:solidFill>
                              <a:srgbClr val="FFFF99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6923" name="Object 75"/>
                <p:cNvGraphicFramePr>
                  <a:graphicFrameLocks noChangeAspect="1"/>
                </p:cNvGraphicFramePr>
                <p:nvPr/>
              </p:nvGraphicFramePr>
              <p:xfrm>
                <a:off x="564" y="2914"/>
                <a:ext cx="929" cy="2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7001" name="Equation" r:id="rId9" imgW="965160" imgH="228600" progId="Equation.DSMT4">
                        <p:embed/>
                      </p:oleObj>
                    </mc:Choice>
                    <mc:Fallback>
                      <p:oleObj name="Equation" r:id="rId9" imgW="965160" imgH="228600" progId="Equation.DSMT4">
                        <p:embed/>
                        <p:pic>
                          <p:nvPicPr>
                            <p:cNvPr id="0" name="Picture 7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4" y="2914"/>
                              <a:ext cx="929" cy="219"/>
                            </a:xfrm>
                            <a:prstGeom prst="rect">
                              <a:avLst/>
                            </a:prstGeom>
                            <a:solidFill>
                              <a:srgbClr val="FFFF99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06933" name="Group 59"/>
              <p:cNvGrpSpPr>
                <a:grpSpLocks/>
              </p:cNvGrpSpPr>
              <p:nvPr/>
            </p:nvGrpSpPr>
            <p:grpSpPr bwMode="auto">
              <a:xfrm>
                <a:off x="3016" y="92"/>
                <a:ext cx="480" cy="336"/>
                <a:chOff x="1488" y="2880"/>
                <a:chExt cx="480" cy="336"/>
              </a:xfrm>
            </p:grpSpPr>
            <p:sp>
              <p:nvSpPr>
                <p:cNvPr id="206934" name="AutoShape 60"/>
                <p:cNvSpPr>
                  <a:spLocks/>
                </p:cNvSpPr>
                <p:nvPr/>
              </p:nvSpPr>
              <p:spPr bwMode="auto">
                <a:xfrm>
                  <a:off x="1488" y="2880"/>
                  <a:ext cx="144" cy="336"/>
                </a:xfrm>
                <a:prstGeom prst="rightBrace">
                  <a:avLst>
                    <a:gd name="adj1" fmla="val 19444"/>
                    <a:gd name="adj2" fmla="val 50000"/>
                  </a:avLst>
                </a:prstGeom>
                <a:noFill/>
                <a:ln w="57150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6935" name="AutoShape 61"/>
                <p:cNvSpPr>
                  <a:spLocks noChangeArrowheads="1"/>
                </p:cNvSpPr>
                <p:nvPr/>
              </p:nvSpPr>
              <p:spPr bwMode="auto">
                <a:xfrm>
                  <a:off x="1680" y="2976"/>
                  <a:ext cx="288" cy="192"/>
                </a:xfrm>
                <a:prstGeom prst="rightArrow">
                  <a:avLst>
                    <a:gd name="adj1" fmla="val 50000"/>
                    <a:gd name="adj2" fmla="val 37500"/>
                  </a:avLst>
                </a:prstGeom>
                <a:solidFill>
                  <a:srgbClr val="0000FF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206927" name="Object 79"/>
            <p:cNvGraphicFramePr>
              <a:graphicFrameLocks noChangeAspect="1"/>
            </p:cNvGraphicFramePr>
            <p:nvPr/>
          </p:nvGraphicFramePr>
          <p:xfrm>
            <a:off x="3621" y="942"/>
            <a:ext cx="2003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02" name="Equation" r:id="rId11" imgW="2108160" imgH="444240" progId="Equation.DSMT4">
                    <p:embed/>
                  </p:oleObj>
                </mc:Choice>
                <mc:Fallback>
                  <p:oleObj name="Equation" r:id="rId11" imgW="2108160" imgH="444240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1" y="942"/>
                          <a:ext cx="2003" cy="42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6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6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6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6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92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4748213" y="5027613"/>
            <a:ext cx="14906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</a:t>
            </a:r>
            <a:endParaRPr kumimoji="1" lang="en-US" altLang="zh-CN" sz="2000" b="1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523875" y="2825750"/>
            <a:ext cx="3903663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将</a:t>
            </a:r>
            <a:r>
              <a:rPr kumimoji="1" lang="en-US" altLang="zh-CN" sz="20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0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的极坐标图</a:t>
            </a:r>
            <a:r>
              <a:rPr kumimoji="1"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右移一个单位，得到</a:t>
            </a:r>
            <a:r>
              <a:rPr kumimoji="1"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</a:t>
            </a:r>
            <a:r>
              <a:rPr kumimoji="1"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)=</a:t>
            </a:r>
            <a:r>
              <a:rPr kumimoji="1" lang="en-US" altLang="zh-CN" sz="2000" b="1" i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000" b="1" i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)+1) </a:t>
            </a:r>
          </a:p>
        </p:txBody>
      </p:sp>
      <p:sp>
        <p:nvSpPr>
          <p:cNvPr id="318467" name="Rectangle 23"/>
          <p:cNvSpPr>
            <a:spLocks noChangeArrowheads="1"/>
          </p:cNvSpPr>
          <p:nvPr/>
        </p:nvSpPr>
        <p:spPr bwMode="auto">
          <a:xfrm>
            <a:off x="4610100" y="2106613"/>
            <a:ext cx="3581400" cy="2819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468" name="Line 24"/>
          <p:cNvSpPr>
            <a:spLocks noChangeShapeType="1"/>
          </p:cNvSpPr>
          <p:nvPr/>
        </p:nvSpPr>
        <p:spPr bwMode="auto">
          <a:xfrm>
            <a:off x="5205413" y="3402013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8469" name="Text Box 26"/>
          <p:cNvSpPr txBox="1">
            <a:spLocks noChangeArrowheads="1"/>
          </p:cNvSpPr>
          <p:nvPr/>
        </p:nvSpPr>
        <p:spPr bwMode="auto">
          <a:xfrm>
            <a:off x="7872413" y="3249613"/>
            <a:ext cx="319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400" b="1">
                <a:latin typeface="Times New Roman" pitchFamily="18" charset="0"/>
              </a:rPr>
              <a:t>0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°</a:t>
            </a:r>
            <a:endParaRPr kumimoji="1" lang="en-US" altLang="zh-CN" sz="1400" b="1">
              <a:latin typeface="Times New Roman" pitchFamily="18" charset="0"/>
            </a:endParaRPr>
          </a:p>
        </p:txBody>
      </p:sp>
      <p:sp>
        <p:nvSpPr>
          <p:cNvPr id="318470" name="Text Box 27"/>
          <p:cNvSpPr txBox="1">
            <a:spLocks noChangeArrowheads="1"/>
          </p:cNvSpPr>
          <p:nvPr/>
        </p:nvSpPr>
        <p:spPr bwMode="auto">
          <a:xfrm>
            <a:off x="6551613" y="4621213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400" b="1">
                <a:latin typeface="Times New Roman" pitchFamily="18" charset="0"/>
              </a:rPr>
              <a:t>-90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°</a:t>
            </a:r>
            <a:endParaRPr kumimoji="1" lang="en-US" altLang="zh-CN" sz="1400" b="1">
              <a:latin typeface="Times New Roman" pitchFamily="18" charset="0"/>
            </a:endParaRPr>
          </a:p>
        </p:txBody>
      </p:sp>
      <p:sp>
        <p:nvSpPr>
          <p:cNvPr id="318471" name="Text Box 28"/>
          <p:cNvSpPr txBox="1">
            <a:spLocks noChangeArrowheads="1"/>
          </p:cNvSpPr>
          <p:nvPr/>
        </p:nvSpPr>
        <p:spPr bwMode="auto">
          <a:xfrm>
            <a:off x="4748213" y="3249613"/>
            <a:ext cx="609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200" b="1">
                <a:latin typeface="Times New Roman" pitchFamily="18" charset="0"/>
              </a:rPr>
              <a:t>-180</a:t>
            </a:r>
            <a:r>
              <a:rPr kumimoji="1" lang="en-US" altLang="zh-CN" sz="1200" b="1">
                <a:latin typeface="Times New Roman" pitchFamily="18" charset="0"/>
                <a:cs typeface="Times New Roman" pitchFamily="18" charset="0"/>
              </a:rPr>
              <a:t>°</a:t>
            </a:r>
            <a:endParaRPr kumimoji="1" lang="en-US" altLang="zh-CN" sz="1200" b="1">
              <a:latin typeface="Times New Roman" pitchFamily="18" charset="0"/>
            </a:endParaRPr>
          </a:p>
        </p:txBody>
      </p:sp>
      <p:sp>
        <p:nvSpPr>
          <p:cNvPr id="318472" name="Text Box 29"/>
          <p:cNvSpPr txBox="1">
            <a:spLocks noChangeArrowheads="1"/>
          </p:cNvSpPr>
          <p:nvPr/>
        </p:nvSpPr>
        <p:spPr bwMode="auto">
          <a:xfrm>
            <a:off x="6376988" y="2144713"/>
            <a:ext cx="5334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200" b="1">
                <a:latin typeface="Times New Roman" pitchFamily="18" charset="0"/>
              </a:rPr>
              <a:t>-270</a:t>
            </a:r>
            <a:r>
              <a:rPr kumimoji="1" lang="en-US" altLang="zh-CN" sz="1200" b="1">
                <a:latin typeface="Times New Roman" pitchFamily="18" charset="0"/>
                <a:cs typeface="Times New Roman" pitchFamily="18" charset="0"/>
              </a:rPr>
              <a:t>°</a:t>
            </a:r>
            <a:endParaRPr kumimoji="1" lang="en-US" altLang="zh-CN" sz="1200" b="1">
              <a:latin typeface="Times New Roman" pitchFamily="18" charset="0"/>
            </a:endParaRPr>
          </a:p>
        </p:txBody>
      </p:sp>
      <p:sp>
        <p:nvSpPr>
          <p:cNvPr id="318473" name="Text Box 32"/>
          <p:cNvSpPr txBox="1">
            <a:spLocks noChangeArrowheads="1"/>
          </p:cNvSpPr>
          <p:nvPr/>
        </p:nvSpPr>
        <p:spPr bwMode="auto">
          <a:xfrm>
            <a:off x="6681788" y="3354388"/>
            <a:ext cx="15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0</a:t>
            </a:r>
          </a:p>
        </p:txBody>
      </p:sp>
      <p:sp>
        <p:nvSpPr>
          <p:cNvPr id="318474" name="Line 25"/>
          <p:cNvSpPr>
            <a:spLocks noChangeShapeType="1"/>
          </p:cNvSpPr>
          <p:nvPr/>
        </p:nvSpPr>
        <p:spPr bwMode="auto">
          <a:xfrm flipV="1">
            <a:off x="6543675" y="2182813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8475" name="Line 73"/>
          <p:cNvSpPr>
            <a:spLocks noChangeShapeType="1"/>
          </p:cNvSpPr>
          <p:nvPr/>
        </p:nvSpPr>
        <p:spPr bwMode="auto">
          <a:xfrm>
            <a:off x="5934075" y="33655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8476" name="Line 74"/>
          <p:cNvSpPr>
            <a:spLocks noChangeShapeType="1"/>
          </p:cNvSpPr>
          <p:nvPr/>
        </p:nvSpPr>
        <p:spPr bwMode="auto">
          <a:xfrm>
            <a:off x="5934075" y="3316288"/>
            <a:ext cx="0" cy="76200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4924425" y="2825750"/>
            <a:ext cx="1627188" cy="1762125"/>
            <a:chOff x="3556" y="2059"/>
            <a:chExt cx="1025" cy="1110"/>
          </a:xfrm>
        </p:grpSpPr>
        <p:sp>
          <p:nvSpPr>
            <p:cNvPr id="318495" name="Freeform 30"/>
            <p:cNvSpPr>
              <a:spLocks/>
            </p:cNvSpPr>
            <p:nvPr/>
          </p:nvSpPr>
          <p:spPr bwMode="auto">
            <a:xfrm>
              <a:off x="3804" y="2059"/>
              <a:ext cx="777" cy="1110"/>
            </a:xfrm>
            <a:custGeom>
              <a:avLst/>
              <a:gdLst>
                <a:gd name="T0" fmla="*/ 777 w 777"/>
                <a:gd name="T1" fmla="*/ 353 h 1110"/>
                <a:gd name="T2" fmla="*/ 649 w 777"/>
                <a:gd name="T3" fmla="*/ 125 h 1110"/>
                <a:gd name="T4" fmla="*/ 366 w 777"/>
                <a:gd name="T5" fmla="*/ 6 h 1110"/>
                <a:gd name="T6" fmla="*/ 64 w 777"/>
                <a:gd name="T7" fmla="*/ 161 h 1110"/>
                <a:gd name="T8" fmla="*/ 37 w 777"/>
                <a:gd name="T9" fmla="*/ 536 h 1110"/>
                <a:gd name="T10" fmla="*/ 284 w 777"/>
                <a:gd name="T11" fmla="*/ 856 h 1110"/>
                <a:gd name="T12" fmla="*/ 391 w 777"/>
                <a:gd name="T13" fmla="*/ 1110 h 1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7"/>
                <a:gd name="T22" fmla="*/ 0 h 1110"/>
                <a:gd name="T23" fmla="*/ 777 w 777"/>
                <a:gd name="T24" fmla="*/ 1110 h 1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7" h="1110">
                  <a:moveTo>
                    <a:pt x="777" y="353"/>
                  </a:moveTo>
                  <a:cubicBezTo>
                    <a:pt x="756" y="315"/>
                    <a:pt x="717" y="183"/>
                    <a:pt x="649" y="125"/>
                  </a:cubicBezTo>
                  <a:cubicBezTo>
                    <a:pt x="581" y="67"/>
                    <a:pt x="463" y="0"/>
                    <a:pt x="366" y="6"/>
                  </a:cubicBezTo>
                  <a:cubicBezTo>
                    <a:pt x="269" y="12"/>
                    <a:pt x="119" y="73"/>
                    <a:pt x="64" y="161"/>
                  </a:cubicBezTo>
                  <a:cubicBezTo>
                    <a:pt x="9" y="249"/>
                    <a:pt x="0" y="420"/>
                    <a:pt x="37" y="536"/>
                  </a:cubicBezTo>
                  <a:cubicBezTo>
                    <a:pt x="74" y="652"/>
                    <a:pt x="225" y="760"/>
                    <a:pt x="284" y="856"/>
                  </a:cubicBezTo>
                  <a:cubicBezTo>
                    <a:pt x="343" y="952"/>
                    <a:pt x="369" y="1057"/>
                    <a:pt x="391" y="1110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496" name="Text Box 33"/>
            <p:cNvSpPr txBox="1">
              <a:spLocks noChangeArrowheads="1"/>
            </p:cNvSpPr>
            <p:nvPr/>
          </p:nvSpPr>
          <p:spPr bwMode="auto">
            <a:xfrm>
              <a:off x="3907" y="2401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-1+</a:t>
              </a:r>
              <a:r>
                <a:rPr kumimoji="1" lang="en-US" altLang="zh-CN" sz="1600" b="1" i="1">
                  <a:latin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18497" name="Line 34"/>
            <p:cNvSpPr>
              <a:spLocks noChangeShapeType="1"/>
            </p:cNvSpPr>
            <p:nvPr/>
          </p:nvSpPr>
          <p:spPr bwMode="auto">
            <a:xfrm flipH="1" flipV="1">
              <a:off x="3829" y="2545"/>
              <a:ext cx="48" cy="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498" name="Text Box 35"/>
            <p:cNvSpPr txBox="1">
              <a:spLocks noChangeArrowheads="1"/>
            </p:cNvSpPr>
            <p:nvPr/>
          </p:nvSpPr>
          <p:spPr bwMode="auto">
            <a:xfrm>
              <a:off x="3715" y="2477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318499" name="Text Box 36"/>
            <p:cNvSpPr txBox="1">
              <a:spLocks noChangeArrowheads="1"/>
            </p:cNvSpPr>
            <p:nvPr/>
          </p:nvSpPr>
          <p:spPr bwMode="auto">
            <a:xfrm>
              <a:off x="3556" y="2871"/>
              <a:ext cx="54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G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</a:t>
              </a:r>
              <a:r>
                <a:rPr kumimoji="1" lang="en-US" altLang="zh-CN" sz="1600" b="1" i="1">
                  <a:latin typeface="Times New Roman" pitchFamily="18" charset="0"/>
                </a:rPr>
                <a:t>H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18500" name="Line 37"/>
            <p:cNvSpPr>
              <a:spLocks noChangeShapeType="1"/>
            </p:cNvSpPr>
            <p:nvPr/>
          </p:nvSpPr>
          <p:spPr bwMode="auto">
            <a:xfrm flipV="1">
              <a:off x="3907" y="2737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5705475" y="2786063"/>
            <a:ext cx="1444625" cy="1762125"/>
            <a:chOff x="3045" y="2058"/>
            <a:chExt cx="910" cy="1110"/>
          </a:xfrm>
        </p:grpSpPr>
        <p:sp>
          <p:nvSpPr>
            <p:cNvPr id="318492" name="Freeform 78"/>
            <p:cNvSpPr>
              <a:spLocks/>
            </p:cNvSpPr>
            <p:nvPr/>
          </p:nvSpPr>
          <p:spPr bwMode="auto">
            <a:xfrm>
              <a:off x="3178" y="2058"/>
              <a:ext cx="777" cy="1110"/>
            </a:xfrm>
            <a:custGeom>
              <a:avLst/>
              <a:gdLst>
                <a:gd name="T0" fmla="*/ 777 w 777"/>
                <a:gd name="T1" fmla="*/ 353 h 1110"/>
                <a:gd name="T2" fmla="*/ 649 w 777"/>
                <a:gd name="T3" fmla="*/ 125 h 1110"/>
                <a:gd name="T4" fmla="*/ 366 w 777"/>
                <a:gd name="T5" fmla="*/ 6 h 1110"/>
                <a:gd name="T6" fmla="*/ 64 w 777"/>
                <a:gd name="T7" fmla="*/ 161 h 1110"/>
                <a:gd name="T8" fmla="*/ 37 w 777"/>
                <a:gd name="T9" fmla="*/ 536 h 1110"/>
                <a:gd name="T10" fmla="*/ 284 w 777"/>
                <a:gd name="T11" fmla="*/ 856 h 1110"/>
                <a:gd name="T12" fmla="*/ 391 w 777"/>
                <a:gd name="T13" fmla="*/ 1110 h 1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7"/>
                <a:gd name="T22" fmla="*/ 0 h 1110"/>
                <a:gd name="T23" fmla="*/ 777 w 777"/>
                <a:gd name="T24" fmla="*/ 1110 h 1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7" h="1110">
                  <a:moveTo>
                    <a:pt x="777" y="353"/>
                  </a:moveTo>
                  <a:cubicBezTo>
                    <a:pt x="756" y="315"/>
                    <a:pt x="717" y="183"/>
                    <a:pt x="649" y="125"/>
                  </a:cubicBezTo>
                  <a:cubicBezTo>
                    <a:pt x="581" y="67"/>
                    <a:pt x="463" y="0"/>
                    <a:pt x="366" y="6"/>
                  </a:cubicBezTo>
                  <a:cubicBezTo>
                    <a:pt x="269" y="12"/>
                    <a:pt x="119" y="73"/>
                    <a:pt x="64" y="161"/>
                  </a:cubicBezTo>
                  <a:cubicBezTo>
                    <a:pt x="9" y="249"/>
                    <a:pt x="0" y="420"/>
                    <a:pt x="37" y="536"/>
                  </a:cubicBezTo>
                  <a:cubicBezTo>
                    <a:pt x="74" y="652"/>
                    <a:pt x="225" y="760"/>
                    <a:pt x="284" y="856"/>
                  </a:cubicBezTo>
                  <a:cubicBezTo>
                    <a:pt x="343" y="952"/>
                    <a:pt x="369" y="1057"/>
                    <a:pt x="391" y="111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493" name="Line 80"/>
            <p:cNvSpPr>
              <a:spLocks noChangeShapeType="1"/>
            </p:cNvSpPr>
            <p:nvPr/>
          </p:nvSpPr>
          <p:spPr bwMode="auto">
            <a:xfrm flipH="1" flipV="1">
              <a:off x="3204" y="2553"/>
              <a:ext cx="48" cy="9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8494" name="Text Box 81"/>
            <p:cNvSpPr txBox="1">
              <a:spLocks noChangeArrowheads="1"/>
            </p:cNvSpPr>
            <p:nvPr/>
          </p:nvSpPr>
          <p:spPr bwMode="auto">
            <a:xfrm>
              <a:off x="3045" y="2583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</p:grpSp>
      <p:sp>
        <p:nvSpPr>
          <p:cNvPr id="13350" name="Line 38"/>
          <p:cNvSpPr>
            <a:spLocks noChangeShapeType="1"/>
          </p:cNvSpPr>
          <p:nvPr/>
        </p:nvSpPr>
        <p:spPr bwMode="auto">
          <a:xfrm flipV="1">
            <a:off x="6910388" y="2216150"/>
            <a:ext cx="430212" cy="733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6924675" y="1879600"/>
            <a:ext cx="1676400" cy="3365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solidFill>
                  <a:srgbClr val="FF3300"/>
                </a:solidFill>
                <a:latin typeface="Times New Roman" pitchFamily="18" charset="0"/>
              </a:rPr>
              <a:t>B</a:t>
            </a: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kumimoji="1" lang="en-US" altLang="zh-CN" sz="1600" b="1" i="1">
                <a:solidFill>
                  <a:srgbClr val="FF3300"/>
                </a:solidFill>
                <a:latin typeface="Times New Roman" pitchFamily="18" charset="0"/>
              </a:rPr>
              <a:t>s</a:t>
            </a: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)=[1+</a:t>
            </a:r>
            <a:r>
              <a:rPr kumimoji="1" lang="en-US" altLang="zh-CN" sz="1600" b="1" i="1">
                <a:solidFill>
                  <a:srgbClr val="FF3300"/>
                </a:solidFill>
                <a:latin typeface="Times New Roman" pitchFamily="18" charset="0"/>
              </a:rPr>
              <a:t>G</a:t>
            </a: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kumimoji="1" lang="en-US" altLang="zh-CN" sz="1600" b="1" i="1">
                <a:solidFill>
                  <a:srgbClr val="FF3300"/>
                </a:solidFill>
                <a:latin typeface="Times New Roman" pitchFamily="18" charset="0"/>
              </a:rPr>
              <a:t>s</a:t>
            </a: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kumimoji="1" lang="en-US" altLang="zh-CN" sz="1600" b="1" i="1">
                <a:solidFill>
                  <a:srgbClr val="FF3300"/>
                </a:solidFill>
                <a:latin typeface="Times New Roman" pitchFamily="18" charset="0"/>
              </a:rPr>
              <a:t>H</a:t>
            </a: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kumimoji="1" lang="en-US" altLang="zh-CN" sz="1600" b="1" i="1">
                <a:solidFill>
                  <a:srgbClr val="FF3300"/>
                </a:solidFill>
                <a:latin typeface="Times New Roman" pitchFamily="18" charset="0"/>
              </a:rPr>
              <a:t>s</a:t>
            </a: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)]</a:t>
            </a:r>
          </a:p>
        </p:txBody>
      </p:sp>
      <p:sp>
        <p:nvSpPr>
          <p:cNvPr id="13413" name="Text Box 101"/>
          <p:cNvSpPr txBox="1">
            <a:spLocks noChangeArrowheads="1"/>
          </p:cNvSpPr>
          <p:nvPr/>
        </p:nvSpPr>
        <p:spPr bwMode="auto">
          <a:xfrm>
            <a:off x="523875" y="1527175"/>
            <a:ext cx="37607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由于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已知，可以绘制极坐标图（如右图）</a:t>
            </a:r>
            <a:endParaRPr kumimoji="1" lang="en-US" altLang="zh-CN" sz="20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3414" name="AutoShape 102"/>
          <p:cNvSpPr>
            <a:spLocks noChangeArrowheads="1"/>
          </p:cNvSpPr>
          <p:nvPr/>
        </p:nvSpPr>
        <p:spPr bwMode="auto">
          <a:xfrm flipH="1">
            <a:off x="6215063" y="5027613"/>
            <a:ext cx="504825" cy="396875"/>
          </a:xfrm>
          <a:prstGeom prst="leftArrow">
            <a:avLst>
              <a:gd name="adj1" fmla="val 50000"/>
              <a:gd name="adj2" fmla="val 318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" name="Text Box 103"/>
          <p:cNvSpPr txBox="1">
            <a:spLocks noChangeArrowheads="1"/>
          </p:cNvSpPr>
          <p:nvPr/>
        </p:nvSpPr>
        <p:spPr bwMode="auto">
          <a:xfrm>
            <a:off x="6834188" y="5027613"/>
            <a:ext cx="1038225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</a:t>
            </a:r>
            <a:endParaRPr kumimoji="1" lang="en-US" altLang="zh-CN" sz="2000" b="1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5434013" y="3114675"/>
            <a:ext cx="1162050" cy="1639888"/>
            <a:chOff x="3525" y="2241"/>
            <a:chExt cx="732" cy="1033"/>
          </a:xfrm>
        </p:grpSpPr>
        <p:sp>
          <p:nvSpPr>
            <p:cNvPr id="318489" name="AutoShape 92"/>
            <p:cNvSpPr>
              <a:spLocks noChangeArrowheads="1"/>
            </p:cNvSpPr>
            <p:nvPr/>
          </p:nvSpPr>
          <p:spPr bwMode="auto">
            <a:xfrm flipH="1">
              <a:off x="3750" y="2815"/>
              <a:ext cx="318" cy="171"/>
            </a:xfrm>
            <a:prstGeom prst="leftArrow">
              <a:avLst>
                <a:gd name="adj1" fmla="val 50000"/>
                <a:gd name="adj2" fmla="val 46491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90" name="AutoShape 94"/>
            <p:cNvSpPr>
              <a:spLocks noChangeArrowheads="1"/>
            </p:cNvSpPr>
            <p:nvPr/>
          </p:nvSpPr>
          <p:spPr bwMode="auto">
            <a:xfrm flipH="1">
              <a:off x="3525" y="2241"/>
              <a:ext cx="318" cy="171"/>
            </a:xfrm>
            <a:prstGeom prst="leftArrow">
              <a:avLst>
                <a:gd name="adj1" fmla="val 50000"/>
                <a:gd name="adj2" fmla="val 46491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491" name="AutoShape 98"/>
            <p:cNvSpPr>
              <a:spLocks noChangeArrowheads="1"/>
            </p:cNvSpPr>
            <p:nvPr/>
          </p:nvSpPr>
          <p:spPr bwMode="auto">
            <a:xfrm flipH="1">
              <a:off x="3939" y="3103"/>
              <a:ext cx="318" cy="171"/>
            </a:xfrm>
            <a:prstGeom prst="leftArrow">
              <a:avLst>
                <a:gd name="adj1" fmla="val 50000"/>
                <a:gd name="adj2" fmla="val 46491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06"/>
          <p:cNvGrpSpPr>
            <a:grpSpLocks/>
          </p:cNvGrpSpPr>
          <p:nvPr/>
        </p:nvGrpSpPr>
        <p:grpSpPr bwMode="auto">
          <a:xfrm>
            <a:off x="4913313" y="2216150"/>
            <a:ext cx="750887" cy="898525"/>
            <a:chOff x="3197" y="1675"/>
            <a:chExt cx="473" cy="566"/>
          </a:xfrm>
        </p:grpSpPr>
        <p:sp>
          <p:nvSpPr>
            <p:cNvPr id="318487" name="Line 104"/>
            <p:cNvSpPr>
              <a:spLocks noChangeShapeType="1"/>
            </p:cNvSpPr>
            <p:nvPr/>
          </p:nvSpPr>
          <p:spPr bwMode="auto">
            <a:xfrm>
              <a:off x="3525" y="1878"/>
              <a:ext cx="145" cy="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88" name="Text Box 105"/>
            <p:cNvSpPr txBox="1">
              <a:spLocks noChangeArrowheads="1"/>
            </p:cNvSpPr>
            <p:nvPr/>
          </p:nvSpPr>
          <p:spPr bwMode="auto">
            <a:xfrm>
              <a:off x="3197" y="1675"/>
              <a:ext cx="451" cy="213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</a:t>
              </a:r>
              <a:r>
                <a:rPr kumimoji="1" lang="zh-CN" altLang="en-US" sz="16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单位</a:t>
              </a:r>
              <a:endParaRPr kumimoji="1" lang="en-US" altLang="zh-CN" sz="16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</p:grpSp>
      <p:sp>
        <p:nvSpPr>
          <p:cNvPr id="318486" name="标题 26"/>
          <p:cNvSpPr>
            <a:spLocks/>
          </p:cNvSpPr>
          <p:nvPr/>
        </p:nvSpPr>
        <p:spPr bwMode="auto">
          <a:xfrm>
            <a:off x="979488" y="160338"/>
            <a:ext cx="80343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600" b="1">
                <a:solidFill>
                  <a:srgbClr val="CC0066"/>
                </a:solidFill>
                <a:latin typeface="Arial Black" pitchFamily="34" charset="0"/>
                <a:ea typeface="华文新魏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从</a:t>
            </a:r>
            <a:r>
              <a:rPr lang="en-US" altLang="zh-CN" sz="2800" b="1" i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G</a:t>
            </a:r>
            <a:r>
              <a:rPr lang="en-US" altLang="zh-CN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lang="en-US" altLang="zh-CN" sz="2800" b="1" i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en-US" altLang="zh-CN" sz="2800" b="1" i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lang="en-US" altLang="zh-CN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lang="en-US" altLang="zh-CN" sz="2800" b="1" i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绘制</a:t>
            </a:r>
            <a:r>
              <a:rPr lang="en-US" altLang="zh-CN" sz="2800" b="1" i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en-US" altLang="zh-CN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lang="en-US" altLang="zh-CN" sz="2800" b="1" i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73" grpId="0"/>
      <p:bldP spid="13374" grpId="0" autoUpdateAnimBg="0"/>
      <p:bldP spid="13350" grpId="0" animBg="1"/>
      <p:bldP spid="13351" grpId="0" animBg="1" autoUpdateAnimBg="0"/>
      <p:bldP spid="13413" grpId="0" autoUpdateAnimBg="0"/>
      <p:bldP spid="13414" grpId="0" animBg="1"/>
      <p:bldP spid="1341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489" name="Group 47"/>
          <p:cNvGrpSpPr>
            <a:grpSpLocks/>
          </p:cNvGrpSpPr>
          <p:nvPr/>
        </p:nvGrpSpPr>
        <p:grpSpPr bwMode="auto">
          <a:xfrm>
            <a:off x="381000" y="1360488"/>
            <a:ext cx="3581400" cy="3232150"/>
            <a:chOff x="456" y="1575"/>
            <a:chExt cx="2256" cy="2036"/>
          </a:xfrm>
        </p:grpSpPr>
        <p:sp>
          <p:nvSpPr>
            <p:cNvPr id="319514" name="Rectangle 4"/>
            <p:cNvSpPr>
              <a:spLocks noChangeArrowheads="1"/>
            </p:cNvSpPr>
            <p:nvPr/>
          </p:nvSpPr>
          <p:spPr bwMode="auto">
            <a:xfrm>
              <a:off x="456" y="1575"/>
              <a:ext cx="2256" cy="177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515" name="Line 5"/>
            <p:cNvSpPr>
              <a:spLocks noChangeShapeType="1"/>
            </p:cNvSpPr>
            <p:nvPr/>
          </p:nvSpPr>
          <p:spPr bwMode="auto">
            <a:xfrm>
              <a:off x="840" y="2391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9516" name="Line 6"/>
            <p:cNvSpPr>
              <a:spLocks noChangeShapeType="1"/>
            </p:cNvSpPr>
            <p:nvPr/>
          </p:nvSpPr>
          <p:spPr bwMode="auto">
            <a:xfrm flipV="1">
              <a:off x="1512" y="1767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9517" name="Text Box 7"/>
            <p:cNvSpPr txBox="1">
              <a:spLocks noChangeArrowheads="1"/>
            </p:cNvSpPr>
            <p:nvPr/>
          </p:nvSpPr>
          <p:spPr bwMode="auto">
            <a:xfrm>
              <a:off x="2520" y="2295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319518" name="Text Box 8"/>
            <p:cNvSpPr txBox="1">
              <a:spLocks noChangeArrowheads="1"/>
            </p:cNvSpPr>
            <p:nvPr/>
          </p:nvSpPr>
          <p:spPr bwMode="auto">
            <a:xfrm>
              <a:off x="1416" y="3139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</a:rPr>
                <a:t>-90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19519" name="Text Box 9"/>
            <p:cNvSpPr txBox="1">
              <a:spLocks noChangeArrowheads="1"/>
            </p:cNvSpPr>
            <p:nvPr/>
          </p:nvSpPr>
          <p:spPr bwMode="auto">
            <a:xfrm>
              <a:off x="552" y="2295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</a:rPr>
                <a:t>-180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19520" name="Text Box 10"/>
            <p:cNvSpPr txBox="1">
              <a:spLocks noChangeArrowheads="1"/>
            </p:cNvSpPr>
            <p:nvPr/>
          </p:nvSpPr>
          <p:spPr bwMode="auto">
            <a:xfrm>
              <a:off x="1368" y="1581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-270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319521" name="Freeform 11"/>
            <p:cNvSpPr>
              <a:spLocks/>
            </p:cNvSpPr>
            <p:nvPr/>
          </p:nvSpPr>
          <p:spPr bwMode="auto">
            <a:xfrm>
              <a:off x="1320" y="2055"/>
              <a:ext cx="777" cy="1110"/>
            </a:xfrm>
            <a:custGeom>
              <a:avLst/>
              <a:gdLst>
                <a:gd name="T0" fmla="*/ 777 w 777"/>
                <a:gd name="T1" fmla="*/ 353 h 1110"/>
                <a:gd name="T2" fmla="*/ 649 w 777"/>
                <a:gd name="T3" fmla="*/ 125 h 1110"/>
                <a:gd name="T4" fmla="*/ 366 w 777"/>
                <a:gd name="T5" fmla="*/ 6 h 1110"/>
                <a:gd name="T6" fmla="*/ 64 w 777"/>
                <a:gd name="T7" fmla="*/ 161 h 1110"/>
                <a:gd name="T8" fmla="*/ 37 w 777"/>
                <a:gd name="T9" fmla="*/ 536 h 1110"/>
                <a:gd name="T10" fmla="*/ 284 w 777"/>
                <a:gd name="T11" fmla="*/ 856 h 1110"/>
                <a:gd name="T12" fmla="*/ 391 w 777"/>
                <a:gd name="T13" fmla="*/ 1110 h 1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7"/>
                <a:gd name="T22" fmla="*/ 0 h 1110"/>
                <a:gd name="T23" fmla="*/ 777 w 777"/>
                <a:gd name="T24" fmla="*/ 1110 h 1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7" h="1110">
                  <a:moveTo>
                    <a:pt x="777" y="353"/>
                  </a:moveTo>
                  <a:cubicBezTo>
                    <a:pt x="756" y="315"/>
                    <a:pt x="717" y="183"/>
                    <a:pt x="649" y="125"/>
                  </a:cubicBezTo>
                  <a:cubicBezTo>
                    <a:pt x="581" y="67"/>
                    <a:pt x="463" y="0"/>
                    <a:pt x="366" y="6"/>
                  </a:cubicBezTo>
                  <a:cubicBezTo>
                    <a:pt x="269" y="12"/>
                    <a:pt x="119" y="73"/>
                    <a:pt x="64" y="161"/>
                  </a:cubicBezTo>
                  <a:cubicBezTo>
                    <a:pt x="9" y="249"/>
                    <a:pt x="0" y="420"/>
                    <a:pt x="37" y="536"/>
                  </a:cubicBezTo>
                  <a:cubicBezTo>
                    <a:pt x="74" y="652"/>
                    <a:pt x="225" y="760"/>
                    <a:pt x="284" y="856"/>
                  </a:cubicBezTo>
                  <a:cubicBezTo>
                    <a:pt x="343" y="952"/>
                    <a:pt x="369" y="1057"/>
                    <a:pt x="391" y="111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9522" name="Line 12"/>
            <p:cNvSpPr>
              <a:spLocks noChangeShapeType="1"/>
            </p:cNvSpPr>
            <p:nvPr/>
          </p:nvSpPr>
          <p:spPr bwMode="auto">
            <a:xfrm>
              <a:off x="2088" y="1815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9523" name="Text Box 13"/>
            <p:cNvSpPr txBox="1">
              <a:spLocks noChangeArrowheads="1"/>
            </p:cNvSpPr>
            <p:nvPr/>
          </p:nvSpPr>
          <p:spPr bwMode="auto">
            <a:xfrm>
              <a:off x="1560" y="2343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19524" name="Text Box 14"/>
            <p:cNvSpPr txBox="1">
              <a:spLocks noChangeArrowheads="1"/>
            </p:cNvSpPr>
            <p:nvPr/>
          </p:nvSpPr>
          <p:spPr bwMode="auto">
            <a:xfrm>
              <a:off x="2136" y="2343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1+</a:t>
              </a:r>
              <a:r>
                <a:rPr kumimoji="1" lang="en-US" altLang="zh-CN" sz="1600" b="1" i="1">
                  <a:latin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19525" name="Line 15"/>
            <p:cNvSpPr>
              <a:spLocks noChangeShapeType="1"/>
            </p:cNvSpPr>
            <p:nvPr/>
          </p:nvSpPr>
          <p:spPr bwMode="auto">
            <a:xfrm flipH="1" flipV="1">
              <a:off x="1329" y="2535"/>
              <a:ext cx="48" cy="9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9526" name="Text Box 16"/>
            <p:cNvSpPr txBox="1">
              <a:spLocks noChangeArrowheads="1"/>
            </p:cNvSpPr>
            <p:nvPr/>
          </p:nvSpPr>
          <p:spPr bwMode="auto">
            <a:xfrm>
              <a:off x="1224" y="2467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319527" name="Text Box 17"/>
            <p:cNvSpPr txBox="1">
              <a:spLocks noChangeArrowheads="1"/>
            </p:cNvSpPr>
            <p:nvPr/>
          </p:nvSpPr>
          <p:spPr bwMode="auto">
            <a:xfrm>
              <a:off x="1080" y="277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B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19528" name="Line 18"/>
            <p:cNvSpPr>
              <a:spLocks noChangeShapeType="1"/>
            </p:cNvSpPr>
            <p:nvPr/>
          </p:nvSpPr>
          <p:spPr bwMode="auto">
            <a:xfrm flipV="1">
              <a:off x="1416" y="2727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9529" name="Line 19"/>
            <p:cNvSpPr>
              <a:spLocks noChangeShapeType="1"/>
            </p:cNvSpPr>
            <p:nvPr/>
          </p:nvSpPr>
          <p:spPr bwMode="auto">
            <a:xfrm flipV="1">
              <a:off x="1512" y="2151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9530" name="Text Box 20"/>
            <p:cNvSpPr txBox="1">
              <a:spLocks noChangeArrowheads="1"/>
            </p:cNvSpPr>
            <p:nvPr/>
          </p:nvSpPr>
          <p:spPr bwMode="auto">
            <a:xfrm>
              <a:off x="1080" y="1815"/>
              <a:ext cx="1008" cy="21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B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)=[1+</a:t>
              </a:r>
              <a:r>
                <a:rPr kumimoji="1" lang="en-US" altLang="zh-CN" sz="1600" b="1" i="1">
                  <a:latin typeface="Times New Roman" pitchFamily="18" charset="0"/>
                </a:rPr>
                <a:t>G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</a:t>
              </a:r>
              <a:r>
                <a:rPr kumimoji="1" lang="en-US" altLang="zh-CN" sz="1600" b="1" i="1">
                  <a:latin typeface="Times New Roman" pitchFamily="18" charset="0"/>
                </a:rPr>
                <a:t>H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)]</a:t>
              </a:r>
            </a:p>
          </p:txBody>
        </p:sp>
        <p:sp>
          <p:nvSpPr>
            <p:cNvPr id="319531" name="Freeform 21"/>
            <p:cNvSpPr>
              <a:spLocks/>
            </p:cNvSpPr>
            <p:nvPr/>
          </p:nvSpPr>
          <p:spPr bwMode="auto">
            <a:xfrm>
              <a:off x="970" y="1954"/>
              <a:ext cx="686" cy="341"/>
            </a:xfrm>
            <a:custGeom>
              <a:avLst/>
              <a:gdLst>
                <a:gd name="T0" fmla="*/ 96 w 686"/>
                <a:gd name="T1" fmla="*/ 0 h 341"/>
                <a:gd name="T2" fmla="*/ 23 w 686"/>
                <a:gd name="T3" fmla="*/ 64 h 341"/>
                <a:gd name="T4" fmla="*/ 110 w 686"/>
                <a:gd name="T5" fmla="*/ 149 h 341"/>
                <a:gd name="T6" fmla="*/ 686 w 686"/>
                <a:gd name="T7" fmla="*/ 341 h 3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6"/>
                <a:gd name="T13" fmla="*/ 0 h 341"/>
                <a:gd name="T14" fmla="*/ 686 w 686"/>
                <a:gd name="T15" fmla="*/ 341 h 3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6" h="341">
                  <a:moveTo>
                    <a:pt x="96" y="0"/>
                  </a:moveTo>
                  <a:cubicBezTo>
                    <a:pt x="84" y="12"/>
                    <a:pt x="21" y="39"/>
                    <a:pt x="23" y="64"/>
                  </a:cubicBezTo>
                  <a:cubicBezTo>
                    <a:pt x="25" y="89"/>
                    <a:pt x="0" y="103"/>
                    <a:pt x="110" y="149"/>
                  </a:cubicBezTo>
                  <a:cubicBezTo>
                    <a:pt x="220" y="195"/>
                    <a:pt x="590" y="309"/>
                    <a:pt x="686" y="34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9532" name="Text Box 22"/>
            <p:cNvSpPr txBox="1">
              <a:spLocks noChangeArrowheads="1"/>
            </p:cNvSpPr>
            <p:nvPr/>
          </p:nvSpPr>
          <p:spPr bwMode="auto">
            <a:xfrm>
              <a:off x="984" y="3399"/>
              <a:ext cx="110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B</a:t>
              </a:r>
              <a:r>
                <a:rPr kumimoji="1" lang="en-US" altLang="zh-CN" sz="1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1" lang="zh-CN" altLang="en-US" sz="1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图</a:t>
              </a:r>
              <a:endParaRPr kumimoji="1" lang="en-US" altLang="zh-CN" sz="1600" b="1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762500" y="1374775"/>
            <a:ext cx="3581400" cy="3197225"/>
            <a:chOff x="3216" y="1584"/>
            <a:chExt cx="2256" cy="2014"/>
          </a:xfrm>
        </p:grpSpPr>
        <p:sp>
          <p:nvSpPr>
            <p:cNvPr id="319499" name="Rectangle 24"/>
            <p:cNvSpPr>
              <a:spLocks noChangeArrowheads="1"/>
            </p:cNvSpPr>
            <p:nvPr/>
          </p:nvSpPr>
          <p:spPr bwMode="auto">
            <a:xfrm>
              <a:off x="3216" y="1584"/>
              <a:ext cx="2256" cy="177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500" name="Line 25"/>
            <p:cNvSpPr>
              <a:spLocks noChangeShapeType="1"/>
            </p:cNvSpPr>
            <p:nvPr/>
          </p:nvSpPr>
          <p:spPr bwMode="auto">
            <a:xfrm>
              <a:off x="3600" y="2400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9501" name="Line 26"/>
            <p:cNvSpPr>
              <a:spLocks noChangeShapeType="1"/>
            </p:cNvSpPr>
            <p:nvPr/>
          </p:nvSpPr>
          <p:spPr bwMode="auto">
            <a:xfrm flipV="1">
              <a:off x="4839" y="1794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9502" name="Text Box 27"/>
            <p:cNvSpPr txBox="1">
              <a:spLocks noChangeArrowheads="1"/>
            </p:cNvSpPr>
            <p:nvPr/>
          </p:nvSpPr>
          <p:spPr bwMode="auto">
            <a:xfrm>
              <a:off x="5280" y="2304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319503" name="Text Box 28"/>
            <p:cNvSpPr txBox="1">
              <a:spLocks noChangeArrowheads="1"/>
            </p:cNvSpPr>
            <p:nvPr/>
          </p:nvSpPr>
          <p:spPr bwMode="auto">
            <a:xfrm>
              <a:off x="4710" y="3147"/>
              <a:ext cx="2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-90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319504" name="Text Box 29"/>
            <p:cNvSpPr txBox="1">
              <a:spLocks noChangeArrowheads="1"/>
            </p:cNvSpPr>
            <p:nvPr/>
          </p:nvSpPr>
          <p:spPr bwMode="auto">
            <a:xfrm>
              <a:off x="3312" y="2304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</a:rPr>
                <a:t>-180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19505" name="Text Box 30"/>
            <p:cNvSpPr txBox="1">
              <a:spLocks noChangeArrowheads="1"/>
            </p:cNvSpPr>
            <p:nvPr/>
          </p:nvSpPr>
          <p:spPr bwMode="auto">
            <a:xfrm>
              <a:off x="4695" y="1608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-270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319506" name="Freeform 31"/>
            <p:cNvSpPr>
              <a:spLocks/>
            </p:cNvSpPr>
            <p:nvPr/>
          </p:nvSpPr>
          <p:spPr bwMode="auto">
            <a:xfrm>
              <a:off x="4073" y="2058"/>
              <a:ext cx="777" cy="1110"/>
            </a:xfrm>
            <a:custGeom>
              <a:avLst/>
              <a:gdLst>
                <a:gd name="T0" fmla="*/ 777 w 777"/>
                <a:gd name="T1" fmla="*/ 353 h 1110"/>
                <a:gd name="T2" fmla="*/ 649 w 777"/>
                <a:gd name="T3" fmla="*/ 125 h 1110"/>
                <a:gd name="T4" fmla="*/ 366 w 777"/>
                <a:gd name="T5" fmla="*/ 6 h 1110"/>
                <a:gd name="T6" fmla="*/ 64 w 777"/>
                <a:gd name="T7" fmla="*/ 161 h 1110"/>
                <a:gd name="T8" fmla="*/ 37 w 777"/>
                <a:gd name="T9" fmla="*/ 536 h 1110"/>
                <a:gd name="T10" fmla="*/ 284 w 777"/>
                <a:gd name="T11" fmla="*/ 856 h 1110"/>
                <a:gd name="T12" fmla="*/ 391 w 777"/>
                <a:gd name="T13" fmla="*/ 1110 h 1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7"/>
                <a:gd name="T22" fmla="*/ 0 h 1110"/>
                <a:gd name="T23" fmla="*/ 777 w 777"/>
                <a:gd name="T24" fmla="*/ 1110 h 1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7" h="1110">
                  <a:moveTo>
                    <a:pt x="777" y="353"/>
                  </a:moveTo>
                  <a:cubicBezTo>
                    <a:pt x="756" y="315"/>
                    <a:pt x="717" y="183"/>
                    <a:pt x="649" y="125"/>
                  </a:cubicBezTo>
                  <a:cubicBezTo>
                    <a:pt x="581" y="67"/>
                    <a:pt x="463" y="0"/>
                    <a:pt x="366" y="6"/>
                  </a:cubicBezTo>
                  <a:cubicBezTo>
                    <a:pt x="269" y="12"/>
                    <a:pt x="119" y="73"/>
                    <a:pt x="64" y="161"/>
                  </a:cubicBezTo>
                  <a:cubicBezTo>
                    <a:pt x="9" y="249"/>
                    <a:pt x="0" y="420"/>
                    <a:pt x="37" y="536"/>
                  </a:cubicBezTo>
                  <a:cubicBezTo>
                    <a:pt x="74" y="652"/>
                    <a:pt x="225" y="760"/>
                    <a:pt x="284" y="856"/>
                  </a:cubicBezTo>
                  <a:cubicBezTo>
                    <a:pt x="343" y="952"/>
                    <a:pt x="369" y="1057"/>
                    <a:pt x="391" y="1110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9507" name="Text Box 32"/>
            <p:cNvSpPr txBox="1">
              <a:spLocks noChangeArrowheads="1"/>
            </p:cNvSpPr>
            <p:nvPr/>
          </p:nvSpPr>
          <p:spPr bwMode="auto">
            <a:xfrm>
              <a:off x="4887" y="2370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19508" name="Text Box 33"/>
            <p:cNvSpPr txBox="1">
              <a:spLocks noChangeArrowheads="1"/>
            </p:cNvSpPr>
            <p:nvPr/>
          </p:nvSpPr>
          <p:spPr bwMode="auto">
            <a:xfrm>
              <a:off x="4176" y="2400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-1+</a:t>
              </a:r>
              <a:r>
                <a:rPr kumimoji="1" lang="en-US" altLang="zh-CN" sz="1600" b="1" i="1">
                  <a:latin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19509" name="Line 34"/>
            <p:cNvSpPr>
              <a:spLocks noChangeShapeType="1"/>
            </p:cNvSpPr>
            <p:nvPr/>
          </p:nvSpPr>
          <p:spPr bwMode="auto">
            <a:xfrm flipH="1" flipV="1">
              <a:off x="4098" y="2544"/>
              <a:ext cx="48" cy="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9510" name="Text Box 35"/>
            <p:cNvSpPr txBox="1">
              <a:spLocks noChangeArrowheads="1"/>
            </p:cNvSpPr>
            <p:nvPr/>
          </p:nvSpPr>
          <p:spPr bwMode="auto">
            <a:xfrm>
              <a:off x="3984" y="2476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319511" name="Text Box 36"/>
            <p:cNvSpPr txBox="1">
              <a:spLocks noChangeArrowheads="1"/>
            </p:cNvSpPr>
            <p:nvPr/>
          </p:nvSpPr>
          <p:spPr bwMode="auto">
            <a:xfrm>
              <a:off x="3600" y="2784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G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</a:t>
              </a:r>
              <a:r>
                <a:rPr kumimoji="1" lang="en-US" altLang="zh-CN" sz="1600" b="1" i="1">
                  <a:latin typeface="Times New Roman" pitchFamily="18" charset="0"/>
                </a:rPr>
                <a:t>H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19512" name="Line 37"/>
            <p:cNvSpPr>
              <a:spLocks noChangeShapeType="1"/>
            </p:cNvSpPr>
            <p:nvPr/>
          </p:nvSpPr>
          <p:spPr bwMode="auto">
            <a:xfrm flipV="1">
              <a:off x="4176" y="2736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9513" name="Text Box 38"/>
            <p:cNvSpPr txBox="1">
              <a:spLocks noChangeArrowheads="1"/>
            </p:cNvSpPr>
            <p:nvPr/>
          </p:nvSpPr>
          <p:spPr bwMode="auto">
            <a:xfrm>
              <a:off x="3536" y="3386"/>
              <a:ext cx="1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G</a:t>
              </a:r>
              <a:r>
                <a:rPr kumimoji="1" lang="en-US" altLang="zh-CN" sz="1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1" lang="en-US" altLang="zh-CN" sz="16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H</a:t>
              </a:r>
              <a:r>
                <a:rPr kumimoji="1" lang="en-US" altLang="zh-CN" sz="1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1" lang="zh-CN" altLang="en-US" sz="16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图</a:t>
              </a:r>
              <a:endParaRPr kumimoji="1" lang="en-US" altLang="zh-CN" sz="1600" b="1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</p:grpSp>
      <p:sp>
        <p:nvSpPr>
          <p:cNvPr id="316419" name="Text Box 39"/>
          <p:cNvSpPr txBox="1">
            <a:spLocks noChangeArrowheads="1"/>
          </p:cNvSpPr>
          <p:nvPr/>
        </p:nvSpPr>
        <p:spPr bwMode="auto">
          <a:xfrm>
            <a:off x="381000" y="4676775"/>
            <a:ext cx="8289925" cy="1406525"/>
          </a:xfrm>
          <a:prstGeom prst="rect">
            <a:avLst/>
          </a:prstGeom>
          <a:solidFill>
            <a:srgbClr val="FFFF66"/>
          </a:solidFill>
          <a:ln w="952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原来讨论问题是关注</a:t>
            </a:r>
            <a:r>
              <a:rPr kumimoji="1" lang="en-US" altLang="zh-CN" sz="2200" b="1" i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2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极坐标图围绕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原点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转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圈与</a:t>
            </a:r>
            <a:r>
              <a:rPr kumimoji="1" lang="en-US" altLang="zh-CN" sz="2200" b="1" i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2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零极点的关系，现在可以在已知开环</a:t>
            </a:r>
            <a:r>
              <a:rPr kumimoji="1" lang="en-US" altLang="zh-CN" sz="2200" b="1" i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2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200" b="1" i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2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极坐标图情况下直接看其围绕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(-1, 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0)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的情况，两者完全等价！</a:t>
            </a:r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600700" y="1755775"/>
            <a:ext cx="1851025" cy="962025"/>
            <a:chOff x="3730" y="1824"/>
            <a:chExt cx="1166" cy="606"/>
          </a:xfrm>
        </p:grpSpPr>
        <p:sp>
          <p:nvSpPr>
            <p:cNvPr id="319495" name="Line 42"/>
            <p:cNvSpPr>
              <a:spLocks noChangeShapeType="1"/>
            </p:cNvSpPr>
            <p:nvPr/>
          </p:nvSpPr>
          <p:spPr bwMode="auto">
            <a:xfrm flipV="1">
              <a:off x="4272" y="216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9496" name="Text Box 43"/>
            <p:cNvSpPr txBox="1">
              <a:spLocks noChangeArrowheads="1"/>
            </p:cNvSpPr>
            <p:nvPr/>
          </p:nvSpPr>
          <p:spPr bwMode="auto">
            <a:xfrm>
              <a:off x="3840" y="1824"/>
              <a:ext cx="1056" cy="21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B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)=[1+</a:t>
              </a:r>
              <a:r>
                <a:rPr kumimoji="1" lang="en-US" altLang="zh-CN" sz="1600" b="1" i="1">
                  <a:latin typeface="Times New Roman" pitchFamily="18" charset="0"/>
                </a:rPr>
                <a:t>G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</a:t>
              </a:r>
              <a:r>
                <a:rPr kumimoji="1" lang="en-US" altLang="zh-CN" sz="1600" b="1" i="1">
                  <a:latin typeface="Times New Roman" pitchFamily="18" charset="0"/>
                </a:rPr>
                <a:t>H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)]</a:t>
              </a:r>
            </a:p>
          </p:txBody>
        </p:sp>
        <p:sp>
          <p:nvSpPr>
            <p:cNvPr id="319497" name="Freeform 44"/>
            <p:cNvSpPr>
              <a:spLocks/>
            </p:cNvSpPr>
            <p:nvPr/>
          </p:nvSpPr>
          <p:spPr bwMode="auto">
            <a:xfrm>
              <a:off x="3730" y="1963"/>
              <a:ext cx="686" cy="341"/>
            </a:xfrm>
            <a:custGeom>
              <a:avLst/>
              <a:gdLst>
                <a:gd name="T0" fmla="*/ 96 w 686"/>
                <a:gd name="T1" fmla="*/ 0 h 341"/>
                <a:gd name="T2" fmla="*/ 23 w 686"/>
                <a:gd name="T3" fmla="*/ 64 h 341"/>
                <a:gd name="T4" fmla="*/ 110 w 686"/>
                <a:gd name="T5" fmla="*/ 149 h 341"/>
                <a:gd name="T6" fmla="*/ 686 w 686"/>
                <a:gd name="T7" fmla="*/ 341 h 3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6"/>
                <a:gd name="T13" fmla="*/ 0 h 341"/>
                <a:gd name="T14" fmla="*/ 686 w 686"/>
                <a:gd name="T15" fmla="*/ 341 h 3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6" h="341">
                  <a:moveTo>
                    <a:pt x="96" y="0"/>
                  </a:moveTo>
                  <a:cubicBezTo>
                    <a:pt x="84" y="12"/>
                    <a:pt x="21" y="39"/>
                    <a:pt x="23" y="64"/>
                  </a:cubicBezTo>
                  <a:cubicBezTo>
                    <a:pt x="25" y="89"/>
                    <a:pt x="0" y="103"/>
                    <a:pt x="110" y="149"/>
                  </a:cubicBezTo>
                  <a:cubicBezTo>
                    <a:pt x="220" y="195"/>
                    <a:pt x="590" y="309"/>
                    <a:pt x="686" y="34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9498" name="Oval 45"/>
            <p:cNvSpPr>
              <a:spLocks noChangeArrowheads="1"/>
            </p:cNvSpPr>
            <p:nvPr/>
          </p:nvSpPr>
          <p:spPr bwMode="auto">
            <a:xfrm>
              <a:off x="4242" y="238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632" name="AutoShape 48"/>
          <p:cNvSpPr>
            <a:spLocks noChangeArrowheads="1"/>
          </p:cNvSpPr>
          <p:nvPr/>
        </p:nvSpPr>
        <p:spPr bwMode="auto">
          <a:xfrm>
            <a:off x="3962400" y="2579688"/>
            <a:ext cx="723900" cy="414337"/>
          </a:xfrm>
          <a:prstGeom prst="leftRightArrow">
            <a:avLst>
              <a:gd name="adj1" fmla="val 50000"/>
              <a:gd name="adj2" fmla="val 3494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494" name="标题 26"/>
          <p:cNvSpPr>
            <a:spLocks/>
          </p:cNvSpPr>
          <p:nvPr/>
        </p:nvSpPr>
        <p:spPr bwMode="auto">
          <a:xfrm>
            <a:off x="979488" y="160338"/>
            <a:ext cx="80343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600" b="1">
                <a:solidFill>
                  <a:srgbClr val="CC0066"/>
                </a:solidFill>
                <a:latin typeface="Arial Black" pitchFamily="34" charset="0"/>
                <a:ea typeface="华文新魏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从</a:t>
            </a:r>
            <a:r>
              <a:rPr lang="en-US" altLang="zh-CN" sz="2800" b="1" i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G</a:t>
            </a:r>
            <a:r>
              <a:rPr lang="en-US" altLang="zh-CN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lang="en-US" altLang="zh-CN" sz="2800" b="1" i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en-US" altLang="zh-CN" sz="2800" b="1" i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lang="en-US" altLang="zh-CN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lang="en-US" altLang="zh-CN" sz="2800" b="1" i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绘制</a:t>
            </a:r>
            <a:r>
              <a:rPr lang="en-US" altLang="zh-CN" sz="2800" b="1" i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B</a:t>
            </a:r>
            <a:r>
              <a:rPr lang="en-US" altLang="zh-CN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lang="en-US" altLang="zh-CN" sz="2800" b="1" i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s</a:t>
            </a:r>
            <a:r>
              <a:rPr lang="en-US" altLang="zh-CN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animBg="1" autoUpdateAnimBg="0"/>
      <p:bldP spid="676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28625" y="2265363"/>
            <a:ext cx="8294688" cy="347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一般情况下，实际系统的</a:t>
            </a:r>
            <a:r>
              <a:rPr kumimoji="1" lang="zh-CN" altLang="en-US" sz="22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开环传递函数</a:t>
            </a:r>
            <a:r>
              <a:rPr kumimoji="1" lang="en-US" altLang="zh-CN" sz="22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200" b="1" i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2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200" b="1" i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2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在右半平面没有极点，即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2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=0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，在这种情况下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2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 -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。因此</a:t>
            </a: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对于稳定系统，若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在右半平面没有极点，则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围绕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–1+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 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点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的圈数为零。</a:t>
            </a: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对于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在右半平面有极点，但分母不是因式分解的形式的情况，可以对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D</a:t>
            </a:r>
            <a:r>
              <a:rPr kumimoji="1" lang="en-US" altLang="zh-CN" sz="2200" b="1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D</a:t>
            </a:r>
            <a:r>
              <a:rPr kumimoji="1" lang="en-US" altLang="zh-CN" sz="2200" b="1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应用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Routh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判据来确定右半平面的极点个数（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Routh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表中第一列符号变化的次数即右半平面的极点数）</a:t>
            </a: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07936" name="标题 26"/>
          <p:cNvSpPr>
            <a:spLocks/>
          </p:cNvSpPr>
          <p:nvPr/>
        </p:nvSpPr>
        <p:spPr bwMode="auto">
          <a:xfrm>
            <a:off x="979488" y="160338"/>
            <a:ext cx="372268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endParaRPr lang="zh-CN" altLang="en-US" sz="2800" b="1">
              <a:solidFill>
                <a:srgbClr val="CC0066"/>
              </a:solidFill>
              <a:latin typeface="Times New Roman" pitchFamily="18" charset="0"/>
              <a:ea typeface="黑体" pitchFamily="2" charset="-122"/>
            </a:endParaRPr>
          </a:p>
        </p:txBody>
      </p:sp>
      <p:graphicFrame>
        <p:nvGraphicFramePr>
          <p:cNvPr id="207925" name="Object 53"/>
          <p:cNvGraphicFramePr>
            <a:graphicFrameLocks noChangeAspect="1"/>
          </p:cNvGraphicFramePr>
          <p:nvPr/>
        </p:nvGraphicFramePr>
        <p:xfrm>
          <a:off x="6543675" y="1203325"/>
          <a:ext cx="16383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91" name="Equation" r:id="rId3" imgW="838080" imgH="228600" progId="Equation.DSMT4">
                  <p:embed/>
                </p:oleObj>
              </mc:Choice>
              <mc:Fallback>
                <p:oleObj name="Equation" r:id="rId3" imgW="838080" imgH="2286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1203325"/>
                        <a:ext cx="1638300" cy="447675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7937" name="Group 71"/>
          <p:cNvGrpSpPr>
            <a:grpSpLocks/>
          </p:cNvGrpSpPr>
          <p:nvPr/>
        </p:nvGrpSpPr>
        <p:grpSpPr bwMode="auto">
          <a:xfrm>
            <a:off x="617538" y="1096963"/>
            <a:ext cx="5610225" cy="723900"/>
            <a:chOff x="2218" y="942"/>
            <a:chExt cx="3406" cy="422"/>
          </a:xfrm>
        </p:grpSpPr>
        <p:grpSp>
          <p:nvGrpSpPr>
            <p:cNvPr id="207938" name="Group 72"/>
            <p:cNvGrpSpPr>
              <a:grpSpLocks/>
            </p:cNvGrpSpPr>
            <p:nvPr/>
          </p:nvGrpSpPr>
          <p:grpSpPr bwMode="auto">
            <a:xfrm>
              <a:off x="2218" y="953"/>
              <a:ext cx="1394" cy="411"/>
              <a:chOff x="2102" y="86"/>
              <a:chExt cx="1394" cy="411"/>
            </a:xfrm>
          </p:grpSpPr>
          <p:grpSp>
            <p:nvGrpSpPr>
              <p:cNvPr id="207939" name="Group 56"/>
              <p:cNvGrpSpPr>
                <a:grpSpLocks/>
              </p:cNvGrpSpPr>
              <p:nvPr/>
            </p:nvGrpSpPr>
            <p:grpSpPr bwMode="auto">
              <a:xfrm>
                <a:off x="2102" y="86"/>
                <a:ext cx="935" cy="411"/>
                <a:chOff x="558" y="2722"/>
                <a:chExt cx="935" cy="411"/>
              </a:xfrm>
            </p:grpSpPr>
            <p:graphicFrame>
              <p:nvGraphicFramePr>
                <p:cNvPr id="207929" name="Object 57"/>
                <p:cNvGraphicFramePr>
                  <a:graphicFrameLocks noChangeAspect="1"/>
                </p:cNvGraphicFramePr>
                <p:nvPr/>
              </p:nvGraphicFramePr>
              <p:xfrm>
                <a:off x="558" y="2722"/>
                <a:ext cx="880" cy="2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7992" name="Equation" r:id="rId5" imgW="914400" imgH="228600" progId="Equation.DSMT4">
                        <p:embed/>
                      </p:oleObj>
                    </mc:Choice>
                    <mc:Fallback>
                      <p:oleObj name="Equation" r:id="rId5" imgW="914400" imgH="228600" progId="Equation.DSMT4">
                        <p:embed/>
                        <p:pic>
                          <p:nvPicPr>
                            <p:cNvPr id="0" name="Picture 5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8" y="2722"/>
                              <a:ext cx="880" cy="220"/>
                            </a:xfrm>
                            <a:prstGeom prst="rect">
                              <a:avLst/>
                            </a:prstGeom>
                            <a:solidFill>
                              <a:srgbClr val="FFFF99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7930" name="Object 58"/>
                <p:cNvGraphicFramePr>
                  <a:graphicFrameLocks noChangeAspect="1"/>
                </p:cNvGraphicFramePr>
                <p:nvPr/>
              </p:nvGraphicFramePr>
              <p:xfrm>
                <a:off x="564" y="2914"/>
                <a:ext cx="929" cy="2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7993" name="Equation" r:id="rId7" imgW="965160" imgH="228600" progId="Equation.DSMT4">
                        <p:embed/>
                      </p:oleObj>
                    </mc:Choice>
                    <mc:Fallback>
                      <p:oleObj name="Equation" r:id="rId7" imgW="965160" imgH="228600" progId="Equation.DSMT4">
                        <p:embed/>
                        <p:pic>
                          <p:nvPicPr>
                            <p:cNvPr id="0" name="Picture 5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64" y="2914"/>
                              <a:ext cx="929" cy="219"/>
                            </a:xfrm>
                            <a:prstGeom prst="rect">
                              <a:avLst/>
                            </a:prstGeom>
                            <a:solidFill>
                              <a:srgbClr val="FFFF99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07940" name="Group 59"/>
              <p:cNvGrpSpPr>
                <a:grpSpLocks/>
              </p:cNvGrpSpPr>
              <p:nvPr/>
            </p:nvGrpSpPr>
            <p:grpSpPr bwMode="auto">
              <a:xfrm>
                <a:off x="3016" y="92"/>
                <a:ext cx="480" cy="336"/>
                <a:chOff x="1488" y="2880"/>
                <a:chExt cx="480" cy="336"/>
              </a:xfrm>
            </p:grpSpPr>
            <p:sp>
              <p:nvSpPr>
                <p:cNvPr id="207941" name="AutoShape 60"/>
                <p:cNvSpPr>
                  <a:spLocks/>
                </p:cNvSpPr>
                <p:nvPr/>
              </p:nvSpPr>
              <p:spPr bwMode="auto">
                <a:xfrm>
                  <a:off x="1488" y="2880"/>
                  <a:ext cx="144" cy="336"/>
                </a:xfrm>
                <a:prstGeom prst="rightBrace">
                  <a:avLst>
                    <a:gd name="adj1" fmla="val 19444"/>
                    <a:gd name="adj2" fmla="val 50000"/>
                  </a:avLst>
                </a:prstGeom>
                <a:noFill/>
                <a:ln w="57150">
                  <a:solidFill>
                    <a:srgbClr val="FF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7942" name="AutoShape 61"/>
                <p:cNvSpPr>
                  <a:spLocks noChangeArrowheads="1"/>
                </p:cNvSpPr>
                <p:nvPr/>
              </p:nvSpPr>
              <p:spPr bwMode="auto">
                <a:xfrm>
                  <a:off x="1680" y="2976"/>
                  <a:ext cx="288" cy="192"/>
                </a:xfrm>
                <a:prstGeom prst="rightArrow">
                  <a:avLst>
                    <a:gd name="adj1" fmla="val 50000"/>
                    <a:gd name="adj2" fmla="val 37500"/>
                  </a:avLst>
                </a:prstGeom>
                <a:solidFill>
                  <a:srgbClr val="FF6600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207934" name="Object 62"/>
            <p:cNvGraphicFramePr>
              <a:graphicFrameLocks noChangeAspect="1"/>
            </p:cNvGraphicFramePr>
            <p:nvPr/>
          </p:nvGraphicFramePr>
          <p:xfrm>
            <a:off x="3621" y="942"/>
            <a:ext cx="2003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94" name="Equation" r:id="rId9" imgW="2108160" imgH="444240" progId="Equation.DSMT4">
                    <p:embed/>
                  </p:oleObj>
                </mc:Choice>
                <mc:Fallback>
                  <p:oleObj name="Equation" r:id="rId9" imgW="2108160" imgH="44424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1" y="942"/>
                          <a:ext cx="2003" cy="42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7" name="Text Box 3"/>
          <p:cNvSpPr txBox="1">
            <a:spLocks noChangeArrowheads="1"/>
          </p:cNvSpPr>
          <p:nvPr/>
        </p:nvSpPr>
        <p:spPr bwMode="auto">
          <a:xfrm>
            <a:off x="471488" y="985838"/>
            <a:ext cx="81534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应用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Nyquist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稳定判据时，闭合曲线必须包围整个右半平面，以保证右半平面的所有零点和极点都被包围进去。</a:t>
            </a: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114800" y="2168525"/>
            <a:ext cx="46482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闭合曲线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Q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包围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的整个右半平面闭合曲线由以下两部分组成：</a:t>
            </a: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1) 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一部分是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∞ 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到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∞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的虚轴；</a:t>
            </a:r>
            <a:endParaRPr kumimoji="1" lang="en-US" altLang="zh-CN" sz="2200" b="1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2) 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另一部分是包含右半平面的半径为无穷大的半圆。</a:t>
            </a:r>
            <a:endParaRPr kumimoji="1" lang="en-US" altLang="zh-CN" sz="2200" b="1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762000" y="2168525"/>
            <a:ext cx="3352800" cy="3140075"/>
            <a:chOff x="576" y="2054"/>
            <a:chExt cx="2112" cy="1978"/>
          </a:xfrm>
        </p:grpSpPr>
        <p:sp>
          <p:nvSpPr>
            <p:cNvPr id="321541" name="Rectangle 5"/>
            <p:cNvSpPr>
              <a:spLocks noChangeArrowheads="1"/>
            </p:cNvSpPr>
            <p:nvPr/>
          </p:nvSpPr>
          <p:spPr bwMode="auto">
            <a:xfrm>
              <a:off x="576" y="2064"/>
              <a:ext cx="2112" cy="196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2" name="Line 6"/>
            <p:cNvSpPr>
              <a:spLocks noChangeShapeType="1"/>
            </p:cNvSpPr>
            <p:nvPr/>
          </p:nvSpPr>
          <p:spPr bwMode="auto">
            <a:xfrm>
              <a:off x="768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543" name="Line 7"/>
            <p:cNvSpPr>
              <a:spLocks noChangeShapeType="1"/>
            </p:cNvSpPr>
            <p:nvPr/>
          </p:nvSpPr>
          <p:spPr bwMode="auto">
            <a:xfrm flipV="1">
              <a:off x="1296" y="2112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544" name="Text Box 8"/>
            <p:cNvSpPr txBox="1">
              <a:spLocks noChangeArrowheads="1"/>
            </p:cNvSpPr>
            <p:nvPr/>
          </p:nvSpPr>
          <p:spPr bwMode="auto">
            <a:xfrm>
              <a:off x="2448" y="307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σ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21545" name="Text Box 9"/>
            <p:cNvSpPr txBox="1">
              <a:spLocks noChangeArrowheads="1"/>
            </p:cNvSpPr>
            <p:nvPr/>
          </p:nvSpPr>
          <p:spPr bwMode="auto">
            <a:xfrm>
              <a:off x="1056" y="205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321546" name="Text Box 10"/>
            <p:cNvSpPr txBox="1">
              <a:spLocks noChangeArrowheads="1"/>
            </p:cNvSpPr>
            <p:nvPr/>
          </p:nvSpPr>
          <p:spPr bwMode="auto">
            <a:xfrm>
              <a:off x="864" y="2304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=+</a:t>
              </a: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∞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21547" name="Text Box 11"/>
            <p:cNvSpPr txBox="1">
              <a:spLocks noChangeArrowheads="1"/>
            </p:cNvSpPr>
            <p:nvPr/>
          </p:nvSpPr>
          <p:spPr bwMode="auto">
            <a:xfrm>
              <a:off x="864" y="3580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=-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∞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21548" name="Arc 12"/>
            <p:cNvSpPr>
              <a:spLocks/>
            </p:cNvSpPr>
            <p:nvPr/>
          </p:nvSpPr>
          <p:spPr bwMode="auto">
            <a:xfrm>
              <a:off x="1304" y="2354"/>
              <a:ext cx="726" cy="1450"/>
            </a:xfrm>
            <a:custGeom>
              <a:avLst/>
              <a:gdLst>
                <a:gd name="T0" fmla="*/ 0 w 21630"/>
                <a:gd name="T1" fmla="*/ 0 h 43200"/>
                <a:gd name="T2" fmla="*/ 0 w 21630"/>
                <a:gd name="T3" fmla="*/ 0 h 43200"/>
                <a:gd name="T4" fmla="*/ 0 w 2163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30"/>
                <a:gd name="T10" fmla="*/ 0 h 43200"/>
                <a:gd name="T11" fmla="*/ 21630 w 216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0" h="43200" fill="none" extrusionOk="0">
                  <a:moveTo>
                    <a:pt x="29" y="0"/>
                  </a:moveTo>
                  <a:cubicBezTo>
                    <a:pt x="11959" y="0"/>
                    <a:pt x="21630" y="9670"/>
                    <a:pt x="21630" y="21600"/>
                  </a:cubicBezTo>
                  <a:cubicBezTo>
                    <a:pt x="21630" y="33529"/>
                    <a:pt x="11959" y="43200"/>
                    <a:pt x="30" y="43200"/>
                  </a:cubicBezTo>
                  <a:cubicBezTo>
                    <a:pt x="20" y="43200"/>
                    <a:pt x="10" y="43199"/>
                    <a:pt x="0" y="43199"/>
                  </a:cubicBezTo>
                </a:path>
                <a:path w="21630" h="43200" stroke="0" extrusionOk="0">
                  <a:moveTo>
                    <a:pt x="29" y="0"/>
                  </a:moveTo>
                  <a:cubicBezTo>
                    <a:pt x="11959" y="0"/>
                    <a:pt x="21630" y="9670"/>
                    <a:pt x="21630" y="21600"/>
                  </a:cubicBezTo>
                  <a:cubicBezTo>
                    <a:pt x="21630" y="33529"/>
                    <a:pt x="11959" y="43200"/>
                    <a:pt x="30" y="43200"/>
                  </a:cubicBezTo>
                  <a:cubicBezTo>
                    <a:pt x="20" y="43200"/>
                    <a:pt x="10" y="43199"/>
                    <a:pt x="0" y="43199"/>
                  </a:cubicBezTo>
                  <a:lnTo>
                    <a:pt x="3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9" name="Line 13"/>
            <p:cNvSpPr>
              <a:spLocks noChangeShapeType="1"/>
            </p:cNvSpPr>
            <p:nvPr/>
          </p:nvSpPr>
          <p:spPr bwMode="auto">
            <a:xfrm flipV="1">
              <a:off x="1296" y="2352"/>
              <a:ext cx="0" cy="144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550" name="Line 14"/>
            <p:cNvSpPr>
              <a:spLocks noChangeShapeType="1"/>
            </p:cNvSpPr>
            <p:nvPr/>
          </p:nvSpPr>
          <p:spPr bwMode="auto">
            <a:xfrm flipV="1">
              <a:off x="1296" y="2736"/>
              <a:ext cx="0" cy="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551" name="Line 15"/>
            <p:cNvSpPr>
              <a:spLocks noChangeShapeType="1"/>
            </p:cNvSpPr>
            <p:nvPr/>
          </p:nvSpPr>
          <p:spPr bwMode="auto">
            <a:xfrm flipV="1">
              <a:off x="1296" y="3312"/>
              <a:ext cx="0" cy="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552" name="Line 16"/>
            <p:cNvSpPr>
              <a:spLocks noChangeShapeType="1"/>
            </p:cNvSpPr>
            <p:nvPr/>
          </p:nvSpPr>
          <p:spPr bwMode="auto">
            <a:xfrm rot="10800000" flipV="1">
              <a:off x="1872" y="3456"/>
              <a:ext cx="48" cy="4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553" name="Line 17"/>
            <p:cNvSpPr>
              <a:spLocks noChangeShapeType="1"/>
            </p:cNvSpPr>
            <p:nvPr/>
          </p:nvSpPr>
          <p:spPr bwMode="auto">
            <a:xfrm flipV="1">
              <a:off x="1296" y="2448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554" name="Line 18"/>
            <p:cNvSpPr>
              <a:spLocks noChangeShapeType="1"/>
            </p:cNvSpPr>
            <p:nvPr/>
          </p:nvSpPr>
          <p:spPr bwMode="auto">
            <a:xfrm>
              <a:off x="1890" y="2640"/>
              <a:ext cx="48" cy="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1555" name="Text Box 19"/>
            <p:cNvSpPr txBox="1">
              <a:spLocks noChangeArrowheads="1"/>
            </p:cNvSpPr>
            <p:nvPr/>
          </p:nvSpPr>
          <p:spPr bwMode="auto">
            <a:xfrm>
              <a:off x="1728" y="230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O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21556" name="Oval 20"/>
            <p:cNvSpPr>
              <a:spLocks noChangeArrowheads="1"/>
            </p:cNvSpPr>
            <p:nvPr/>
          </p:nvSpPr>
          <p:spPr bwMode="auto">
            <a:xfrm>
              <a:off x="1659" y="2421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7" name="Oval 21"/>
            <p:cNvSpPr>
              <a:spLocks noChangeArrowheads="1"/>
            </p:cNvSpPr>
            <p:nvPr/>
          </p:nvSpPr>
          <p:spPr bwMode="auto">
            <a:xfrm>
              <a:off x="2007" y="3042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8" name="Text Box 22"/>
            <p:cNvSpPr txBox="1">
              <a:spLocks noChangeArrowheads="1"/>
            </p:cNvSpPr>
            <p:nvPr/>
          </p:nvSpPr>
          <p:spPr bwMode="auto">
            <a:xfrm>
              <a:off x="1488" y="2640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kumimoji="1" lang="en-US" altLang="zh-CN" sz="1600" b="1" baseline="3000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 i="1" baseline="30000">
                  <a:latin typeface="Times New Roman" pitchFamily="18" charset="0"/>
                  <a:cs typeface="Times New Roman" pitchFamily="18" charset="0"/>
                </a:rPr>
                <a:t>θ</a:t>
              </a:r>
              <a:endParaRPr kumimoji="1" lang="en-US" altLang="zh-CN" sz="1600" b="1" i="1" baseline="30000">
                <a:latin typeface="Times New Roman" pitchFamily="18" charset="0"/>
              </a:endParaRPr>
            </a:p>
          </p:txBody>
        </p:sp>
        <p:sp>
          <p:nvSpPr>
            <p:cNvPr id="321559" name="Text Box 23"/>
            <p:cNvSpPr txBox="1">
              <a:spLocks noChangeArrowheads="1"/>
            </p:cNvSpPr>
            <p:nvPr/>
          </p:nvSpPr>
          <p:spPr bwMode="auto">
            <a:xfrm>
              <a:off x="2016" y="257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Q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21560" name="Text Box 24"/>
            <p:cNvSpPr txBox="1">
              <a:spLocks noChangeArrowheads="1"/>
            </p:cNvSpPr>
            <p:nvPr/>
          </p:nvSpPr>
          <p:spPr bwMode="auto">
            <a:xfrm>
              <a:off x="2064" y="288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+∞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</p:grpSp>
      <p:sp>
        <p:nvSpPr>
          <p:cNvPr id="321540" name="标题 26"/>
          <p:cNvSpPr>
            <a:spLocks/>
          </p:cNvSpPr>
          <p:nvPr/>
        </p:nvSpPr>
        <p:spPr bwMode="auto">
          <a:xfrm>
            <a:off x="979488" y="160338"/>
            <a:ext cx="80343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600" b="1">
                <a:solidFill>
                  <a:srgbClr val="CC0066"/>
                </a:solidFill>
                <a:latin typeface="Arial Black" pitchFamily="34" charset="0"/>
                <a:ea typeface="华文新魏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闭合曲线</a:t>
            </a:r>
            <a:r>
              <a:rPr lang="en-US" altLang="zh-CN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Q</a:t>
            </a:r>
            <a:endParaRPr lang="zh-CN" altLang="en-US" sz="2800" b="1">
              <a:solidFill>
                <a:srgbClr val="CC0066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18" name="Text Box 3"/>
          <p:cNvSpPr txBox="1">
            <a:spLocks noChangeArrowheads="1"/>
          </p:cNvSpPr>
          <p:nvPr/>
        </p:nvSpPr>
        <p:spPr bwMode="auto">
          <a:xfrm>
            <a:off x="414338" y="1031875"/>
            <a:ext cx="7620000" cy="296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1) 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从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∞ 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到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+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∞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的虚轴：</a:t>
            </a:r>
            <a:endParaRPr kumimoji="1" lang="en-US" altLang="zh-CN" sz="2200" b="1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这部分沿虚轴的路径可以表示为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jω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其中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ω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取值范围为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-∞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到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+∞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，绘制这部分对应的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</a:t>
            </a: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2) 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包含右半平面的半径为无穷大的半圆：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Nyquist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判据的其中一个要求就是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lim</a:t>
            </a:r>
            <a:r>
              <a:rPr kumimoji="1" lang="en-US" altLang="zh-CN" sz="2200" b="1" i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→∞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 → 0 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或常数。</a:t>
            </a: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16388" name="Object 20"/>
          <p:cNvGraphicFramePr>
            <a:graphicFrameLocks noChangeAspect="1"/>
          </p:cNvGraphicFramePr>
          <p:nvPr/>
        </p:nvGraphicFramePr>
        <p:xfrm>
          <a:off x="955675" y="4076700"/>
          <a:ext cx="29781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46" name="Equation" r:id="rId4" imgW="1536480" imgH="279360" progId="Equation.DSMT4">
                  <p:embed/>
                </p:oleObj>
              </mc:Choice>
              <mc:Fallback>
                <p:oleObj name="Equation" r:id="rId4" imgW="1536480" imgH="27936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4076700"/>
                        <a:ext cx="2978150" cy="539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8944" name="Group 48"/>
          <p:cNvGrpSpPr>
            <a:grpSpLocks/>
          </p:cNvGrpSpPr>
          <p:nvPr/>
        </p:nvGrpSpPr>
        <p:grpSpPr bwMode="auto">
          <a:xfrm>
            <a:off x="701675" y="4691063"/>
            <a:ext cx="4219575" cy="1038225"/>
            <a:chOff x="442" y="2955"/>
            <a:chExt cx="2658" cy="654"/>
          </a:xfrm>
        </p:grpSpPr>
        <p:sp>
          <p:nvSpPr>
            <p:cNvPr id="208942" name="AutoShape 5"/>
            <p:cNvSpPr>
              <a:spLocks noChangeArrowheads="1"/>
            </p:cNvSpPr>
            <p:nvPr/>
          </p:nvSpPr>
          <p:spPr bwMode="auto">
            <a:xfrm rot="5400000">
              <a:off x="1409" y="2919"/>
              <a:ext cx="270" cy="34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zh-CN" altLang="en-US"/>
            </a:p>
          </p:txBody>
        </p:sp>
        <p:graphicFrame>
          <p:nvGraphicFramePr>
            <p:cNvPr id="208917" name="Object 21"/>
            <p:cNvGraphicFramePr>
              <a:graphicFrameLocks noChangeAspect="1"/>
            </p:cNvGraphicFramePr>
            <p:nvPr/>
          </p:nvGraphicFramePr>
          <p:xfrm>
            <a:off x="442" y="3257"/>
            <a:ext cx="265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47" name="Equation" r:id="rId6" imgW="2184120" imgH="291960" progId="Equation.DSMT4">
                    <p:embed/>
                  </p:oleObj>
                </mc:Choice>
                <mc:Fallback>
                  <p:oleObj name="Equation" r:id="rId6" imgW="2184120" imgH="291960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" y="3257"/>
                          <a:ext cx="2658" cy="35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8920" name="Group 27"/>
          <p:cNvGrpSpPr>
            <a:grpSpLocks/>
          </p:cNvGrpSpPr>
          <p:nvPr/>
        </p:nvGrpSpPr>
        <p:grpSpPr bwMode="auto">
          <a:xfrm>
            <a:off x="5562600" y="2074863"/>
            <a:ext cx="3352800" cy="3140075"/>
            <a:chOff x="576" y="2054"/>
            <a:chExt cx="2112" cy="1978"/>
          </a:xfrm>
        </p:grpSpPr>
        <p:sp>
          <p:nvSpPr>
            <p:cNvPr id="208922" name="Rectangle 5"/>
            <p:cNvSpPr>
              <a:spLocks noChangeArrowheads="1"/>
            </p:cNvSpPr>
            <p:nvPr/>
          </p:nvSpPr>
          <p:spPr bwMode="auto">
            <a:xfrm>
              <a:off x="576" y="2064"/>
              <a:ext cx="2112" cy="196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23" name="Line 6"/>
            <p:cNvSpPr>
              <a:spLocks noChangeShapeType="1"/>
            </p:cNvSpPr>
            <p:nvPr/>
          </p:nvSpPr>
          <p:spPr bwMode="auto">
            <a:xfrm>
              <a:off x="768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24" name="Line 7"/>
            <p:cNvSpPr>
              <a:spLocks noChangeShapeType="1"/>
            </p:cNvSpPr>
            <p:nvPr/>
          </p:nvSpPr>
          <p:spPr bwMode="auto">
            <a:xfrm flipV="1">
              <a:off x="1296" y="2112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25" name="Text Box 8"/>
            <p:cNvSpPr txBox="1">
              <a:spLocks noChangeArrowheads="1"/>
            </p:cNvSpPr>
            <p:nvPr/>
          </p:nvSpPr>
          <p:spPr bwMode="auto">
            <a:xfrm>
              <a:off x="2448" y="307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σ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208926" name="Text Box 9"/>
            <p:cNvSpPr txBox="1">
              <a:spLocks noChangeArrowheads="1"/>
            </p:cNvSpPr>
            <p:nvPr/>
          </p:nvSpPr>
          <p:spPr bwMode="auto">
            <a:xfrm>
              <a:off x="1056" y="205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208927" name="Text Box 10"/>
            <p:cNvSpPr txBox="1">
              <a:spLocks noChangeArrowheads="1"/>
            </p:cNvSpPr>
            <p:nvPr/>
          </p:nvSpPr>
          <p:spPr bwMode="auto">
            <a:xfrm>
              <a:off x="864" y="2304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=+</a:t>
              </a: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∞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208928" name="Text Box 11"/>
            <p:cNvSpPr txBox="1">
              <a:spLocks noChangeArrowheads="1"/>
            </p:cNvSpPr>
            <p:nvPr/>
          </p:nvSpPr>
          <p:spPr bwMode="auto">
            <a:xfrm>
              <a:off x="864" y="3580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=-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∞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08929" name="Arc 12"/>
            <p:cNvSpPr>
              <a:spLocks/>
            </p:cNvSpPr>
            <p:nvPr/>
          </p:nvSpPr>
          <p:spPr bwMode="auto">
            <a:xfrm>
              <a:off x="1304" y="2354"/>
              <a:ext cx="726" cy="1450"/>
            </a:xfrm>
            <a:custGeom>
              <a:avLst/>
              <a:gdLst>
                <a:gd name="T0" fmla="*/ 0 w 21630"/>
                <a:gd name="T1" fmla="*/ 0 h 43200"/>
                <a:gd name="T2" fmla="*/ 0 w 21630"/>
                <a:gd name="T3" fmla="*/ 0 h 43200"/>
                <a:gd name="T4" fmla="*/ 0 w 2163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30"/>
                <a:gd name="T10" fmla="*/ 0 h 43200"/>
                <a:gd name="T11" fmla="*/ 21630 w 216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0" h="43200" fill="none" extrusionOk="0">
                  <a:moveTo>
                    <a:pt x="29" y="0"/>
                  </a:moveTo>
                  <a:cubicBezTo>
                    <a:pt x="11959" y="0"/>
                    <a:pt x="21630" y="9670"/>
                    <a:pt x="21630" y="21600"/>
                  </a:cubicBezTo>
                  <a:cubicBezTo>
                    <a:pt x="21630" y="33529"/>
                    <a:pt x="11959" y="43200"/>
                    <a:pt x="30" y="43200"/>
                  </a:cubicBezTo>
                  <a:cubicBezTo>
                    <a:pt x="20" y="43200"/>
                    <a:pt x="10" y="43199"/>
                    <a:pt x="0" y="43199"/>
                  </a:cubicBezTo>
                </a:path>
                <a:path w="21630" h="43200" stroke="0" extrusionOk="0">
                  <a:moveTo>
                    <a:pt x="29" y="0"/>
                  </a:moveTo>
                  <a:cubicBezTo>
                    <a:pt x="11959" y="0"/>
                    <a:pt x="21630" y="9670"/>
                    <a:pt x="21630" y="21600"/>
                  </a:cubicBezTo>
                  <a:cubicBezTo>
                    <a:pt x="21630" y="33529"/>
                    <a:pt x="11959" y="43200"/>
                    <a:pt x="30" y="43200"/>
                  </a:cubicBezTo>
                  <a:cubicBezTo>
                    <a:pt x="20" y="43200"/>
                    <a:pt x="10" y="43199"/>
                    <a:pt x="0" y="43199"/>
                  </a:cubicBezTo>
                  <a:lnTo>
                    <a:pt x="3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30" name="Line 13"/>
            <p:cNvSpPr>
              <a:spLocks noChangeShapeType="1"/>
            </p:cNvSpPr>
            <p:nvPr/>
          </p:nvSpPr>
          <p:spPr bwMode="auto">
            <a:xfrm flipV="1">
              <a:off x="1296" y="2352"/>
              <a:ext cx="0" cy="144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1" name="Line 14"/>
            <p:cNvSpPr>
              <a:spLocks noChangeShapeType="1"/>
            </p:cNvSpPr>
            <p:nvPr/>
          </p:nvSpPr>
          <p:spPr bwMode="auto">
            <a:xfrm flipV="1">
              <a:off x="1296" y="2736"/>
              <a:ext cx="0" cy="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2" name="Line 15"/>
            <p:cNvSpPr>
              <a:spLocks noChangeShapeType="1"/>
            </p:cNvSpPr>
            <p:nvPr/>
          </p:nvSpPr>
          <p:spPr bwMode="auto">
            <a:xfrm flipV="1">
              <a:off x="1296" y="3312"/>
              <a:ext cx="0" cy="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3" name="Line 16"/>
            <p:cNvSpPr>
              <a:spLocks noChangeShapeType="1"/>
            </p:cNvSpPr>
            <p:nvPr/>
          </p:nvSpPr>
          <p:spPr bwMode="auto">
            <a:xfrm rot="10800000" flipV="1">
              <a:off x="1872" y="3456"/>
              <a:ext cx="48" cy="4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4" name="Line 17"/>
            <p:cNvSpPr>
              <a:spLocks noChangeShapeType="1"/>
            </p:cNvSpPr>
            <p:nvPr/>
          </p:nvSpPr>
          <p:spPr bwMode="auto">
            <a:xfrm flipV="1">
              <a:off x="1296" y="2448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5" name="Line 18"/>
            <p:cNvSpPr>
              <a:spLocks noChangeShapeType="1"/>
            </p:cNvSpPr>
            <p:nvPr/>
          </p:nvSpPr>
          <p:spPr bwMode="auto">
            <a:xfrm>
              <a:off x="1890" y="2640"/>
              <a:ext cx="48" cy="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8936" name="Text Box 19"/>
            <p:cNvSpPr txBox="1">
              <a:spLocks noChangeArrowheads="1"/>
            </p:cNvSpPr>
            <p:nvPr/>
          </p:nvSpPr>
          <p:spPr bwMode="auto">
            <a:xfrm>
              <a:off x="1728" y="230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O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08937" name="Oval 20"/>
            <p:cNvSpPr>
              <a:spLocks noChangeArrowheads="1"/>
            </p:cNvSpPr>
            <p:nvPr/>
          </p:nvSpPr>
          <p:spPr bwMode="auto">
            <a:xfrm>
              <a:off x="1659" y="2421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38" name="Oval 21"/>
            <p:cNvSpPr>
              <a:spLocks noChangeArrowheads="1"/>
            </p:cNvSpPr>
            <p:nvPr/>
          </p:nvSpPr>
          <p:spPr bwMode="auto">
            <a:xfrm>
              <a:off x="2007" y="3042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39" name="Text Box 22"/>
            <p:cNvSpPr txBox="1">
              <a:spLocks noChangeArrowheads="1"/>
            </p:cNvSpPr>
            <p:nvPr/>
          </p:nvSpPr>
          <p:spPr bwMode="auto">
            <a:xfrm>
              <a:off x="1488" y="2640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kumimoji="1" lang="en-US" altLang="zh-CN" sz="1600" b="1" baseline="3000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 i="1" baseline="30000">
                  <a:latin typeface="Times New Roman" pitchFamily="18" charset="0"/>
                  <a:cs typeface="Times New Roman" pitchFamily="18" charset="0"/>
                </a:rPr>
                <a:t>θ</a:t>
              </a:r>
              <a:endParaRPr kumimoji="1" lang="en-US" altLang="zh-CN" sz="1600" b="1" i="1" baseline="30000">
                <a:latin typeface="Times New Roman" pitchFamily="18" charset="0"/>
              </a:endParaRPr>
            </a:p>
          </p:txBody>
        </p:sp>
        <p:sp>
          <p:nvSpPr>
            <p:cNvPr id="208940" name="Text Box 23"/>
            <p:cNvSpPr txBox="1">
              <a:spLocks noChangeArrowheads="1"/>
            </p:cNvSpPr>
            <p:nvPr/>
          </p:nvSpPr>
          <p:spPr bwMode="auto">
            <a:xfrm>
              <a:off x="2016" y="257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Q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08941" name="Text Box 24"/>
            <p:cNvSpPr txBox="1">
              <a:spLocks noChangeArrowheads="1"/>
            </p:cNvSpPr>
            <p:nvPr/>
          </p:nvSpPr>
          <p:spPr bwMode="auto">
            <a:xfrm>
              <a:off x="2064" y="288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+∞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</p:grpSp>
      <p:sp>
        <p:nvSpPr>
          <p:cNvPr id="208921" name="标题 26"/>
          <p:cNvSpPr>
            <a:spLocks/>
          </p:cNvSpPr>
          <p:nvPr/>
        </p:nvSpPr>
        <p:spPr bwMode="auto">
          <a:xfrm>
            <a:off x="979488" y="160338"/>
            <a:ext cx="80343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600" b="1">
                <a:solidFill>
                  <a:srgbClr val="CC0066"/>
                </a:solidFill>
                <a:latin typeface="Arial Black" pitchFamily="34" charset="0"/>
                <a:ea typeface="华文新魏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闭合曲线</a:t>
            </a:r>
            <a:r>
              <a:rPr lang="en-US" altLang="zh-CN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Q</a:t>
            </a:r>
            <a:endParaRPr lang="zh-CN" altLang="en-US" sz="2800" b="1">
              <a:solidFill>
                <a:srgbClr val="CC0066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09" name="Text Box 3"/>
          <p:cNvSpPr txBox="1">
            <a:spLocks noChangeArrowheads="1"/>
          </p:cNvSpPr>
          <p:nvPr/>
        </p:nvSpPr>
        <p:spPr bwMode="auto">
          <a:xfrm>
            <a:off x="530225" y="1176338"/>
            <a:ext cx="4551363" cy="32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当点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O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沿着闭合曲线中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半径为无穷大的半圆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移动时，相应的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</a:t>
            </a:r>
            <a:r>
              <a:rPr kumimoji="1" lang="zh-CN" altLang="en-US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是一个固定的点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因此，点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O</a:t>
            </a:r>
            <a:r>
              <a:rPr kumimoji="1" lang="zh-CN" altLang="en-US" sz="22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沿着虚轴从</a:t>
            </a:r>
            <a:r>
              <a:rPr kumimoji="1" lang="en-US" altLang="zh-CN" sz="22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</a:t>
            </a:r>
            <a:r>
              <a:rPr kumimoji="1" lang="en-US" altLang="zh-CN" sz="2200" b="1" i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2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∞</a:t>
            </a:r>
            <a:r>
              <a:rPr kumimoji="1" lang="zh-CN" altLang="en-US" sz="22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变化到</a:t>
            </a:r>
            <a:r>
              <a:rPr kumimoji="1" lang="en-US" altLang="zh-CN" sz="22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+</a:t>
            </a:r>
            <a:r>
              <a:rPr kumimoji="1" lang="en-US" altLang="zh-CN" sz="2200" b="1" i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2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∞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与</a:t>
            </a:r>
            <a:r>
              <a:rPr kumimoji="1" lang="zh-CN" altLang="en-US" sz="22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沿着整个闭合曲线运动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时，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旋转的角度相等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  <a:endParaRPr kumimoji="1" lang="en-US" altLang="zh-CN" sz="2200" b="1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1188" y="4584700"/>
            <a:ext cx="7696200" cy="1165225"/>
            <a:chOff x="576" y="2928"/>
            <a:chExt cx="4176" cy="734"/>
          </a:xfrm>
        </p:grpSpPr>
        <p:sp>
          <p:nvSpPr>
            <p:cNvPr id="324633" name="Text Box 4"/>
            <p:cNvSpPr txBox="1">
              <a:spLocks noChangeArrowheads="1"/>
            </p:cNvSpPr>
            <p:nvPr/>
          </p:nvSpPr>
          <p:spPr bwMode="auto">
            <a:xfrm>
              <a:off x="576" y="3336"/>
              <a:ext cx="4176" cy="326"/>
            </a:xfrm>
            <a:prstGeom prst="rect">
              <a:avLst/>
            </a:prstGeom>
            <a:solidFill>
              <a:srgbClr val="66FFFF"/>
            </a:solidFill>
            <a:ln w="57150" cmpd="thickThin">
              <a:solidFill>
                <a:srgbClr val="FF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kumimoji="1" lang="en-US" altLang="zh-CN" sz="22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B</a:t>
              </a:r>
              <a:r>
                <a:rPr kumimoji="1" lang="en-US" altLang="zh-CN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22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</a:t>
              </a:r>
              <a:r>
                <a:rPr kumimoji="1" lang="en-US" altLang="zh-CN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1" lang="zh-CN" altLang="en-US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旋转的角度变化仅与点</a:t>
              </a:r>
              <a:r>
                <a:rPr kumimoji="1" lang="en-US" altLang="zh-CN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O</a:t>
              </a:r>
              <a:r>
                <a:rPr kumimoji="1" lang="zh-CN" altLang="en-US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沿虚轴从</a:t>
              </a:r>
              <a:r>
                <a:rPr kumimoji="1" lang="en-US" altLang="zh-CN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-</a:t>
              </a:r>
              <a:r>
                <a:rPr kumimoji="1" lang="en-US" altLang="zh-CN" sz="22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j</a:t>
              </a:r>
              <a:r>
                <a:rPr kumimoji="1" lang="en-US" altLang="zh-CN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∞ </a:t>
              </a:r>
              <a:r>
                <a:rPr kumimoji="1" lang="zh-CN" altLang="en-US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到</a:t>
              </a:r>
              <a:r>
                <a:rPr kumimoji="1" lang="en-US" altLang="zh-CN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+</a:t>
              </a:r>
              <a:r>
                <a:rPr kumimoji="1" lang="en-US" altLang="zh-CN" sz="22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j</a:t>
              </a:r>
              <a:r>
                <a:rPr kumimoji="1" lang="en-US" altLang="zh-CN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∞</a:t>
              </a:r>
              <a:r>
                <a:rPr kumimoji="1" lang="zh-CN" altLang="en-US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变化有关。</a:t>
              </a:r>
              <a:endPara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324634" name="Text Box 5"/>
            <p:cNvSpPr txBox="1">
              <a:spLocks noChangeArrowheads="1"/>
            </p:cNvSpPr>
            <p:nvPr/>
          </p:nvSpPr>
          <p:spPr bwMode="auto">
            <a:xfrm>
              <a:off x="576" y="2928"/>
              <a:ext cx="565" cy="29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结论：</a:t>
              </a:r>
              <a:endPara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24611" name="Group 27"/>
          <p:cNvGrpSpPr>
            <a:grpSpLocks/>
          </p:cNvGrpSpPr>
          <p:nvPr/>
        </p:nvGrpSpPr>
        <p:grpSpPr bwMode="auto">
          <a:xfrm>
            <a:off x="5357813" y="1414463"/>
            <a:ext cx="3352800" cy="3140075"/>
            <a:chOff x="576" y="2054"/>
            <a:chExt cx="2112" cy="1978"/>
          </a:xfrm>
        </p:grpSpPr>
        <p:sp>
          <p:nvSpPr>
            <p:cNvPr id="324613" name="Rectangle 5"/>
            <p:cNvSpPr>
              <a:spLocks noChangeArrowheads="1"/>
            </p:cNvSpPr>
            <p:nvPr/>
          </p:nvSpPr>
          <p:spPr bwMode="auto">
            <a:xfrm>
              <a:off x="576" y="2064"/>
              <a:ext cx="2112" cy="196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614" name="Line 6"/>
            <p:cNvSpPr>
              <a:spLocks noChangeShapeType="1"/>
            </p:cNvSpPr>
            <p:nvPr/>
          </p:nvSpPr>
          <p:spPr bwMode="auto">
            <a:xfrm>
              <a:off x="768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4615" name="Line 7"/>
            <p:cNvSpPr>
              <a:spLocks noChangeShapeType="1"/>
            </p:cNvSpPr>
            <p:nvPr/>
          </p:nvSpPr>
          <p:spPr bwMode="auto">
            <a:xfrm flipV="1">
              <a:off x="1296" y="2112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4616" name="Text Box 8"/>
            <p:cNvSpPr txBox="1">
              <a:spLocks noChangeArrowheads="1"/>
            </p:cNvSpPr>
            <p:nvPr/>
          </p:nvSpPr>
          <p:spPr bwMode="auto">
            <a:xfrm>
              <a:off x="2448" y="307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σ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324617" name="Text Box 9"/>
            <p:cNvSpPr txBox="1">
              <a:spLocks noChangeArrowheads="1"/>
            </p:cNvSpPr>
            <p:nvPr/>
          </p:nvSpPr>
          <p:spPr bwMode="auto">
            <a:xfrm>
              <a:off x="1056" y="205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324618" name="Text Box 10"/>
            <p:cNvSpPr txBox="1">
              <a:spLocks noChangeArrowheads="1"/>
            </p:cNvSpPr>
            <p:nvPr/>
          </p:nvSpPr>
          <p:spPr bwMode="auto">
            <a:xfrm>
              <a:off x="864" y="2304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=+</a:t>
              </a: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∞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24619" name="Text Box 11"/>
            <p:cNvSpPr txBox="1">
              <a:spLocks noChangeArrowheads="1"/>
            </p:cNvSpPr>
            <p:nvPr/>
          </p:nvSpPr>
          <p:spPr bwMode="auto">
            <a:xfrm>
              <a:off x="864" y="3580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=-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∞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24620" name="Arc 12"/>
            <p:cNvSpPr>
              <a:spLocks/>
            </p:cNvSpPr>
            <p:nvPr/>
          </p:nvSpPr>
          <p:spPr bwMode="auto">
            <a:xfrm>
              <a:off x="1304" y="2354"/>
              <a:ext cx="726" cy="1450"/>
            </a:xfrm>
            <a:custGeom>
              <a:avLst/>
              <a:gdLst>
                <a:gd name="T0" fmla="*/ 0 w 21630"/>
                <a:gd name="T1" fmla="*/ 0 h 43200"/>
                <a:gd name="T2" fmla="*/ 0 w 21630"/>
                <a:gd name="T3" fmla="*/ 0 h 43200"/>
                <a:gd name="T4" fmla="*/ 0 w 2163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30"/>
                <a:gd name="T10" fmla="*/ 0 h 43200"/>
                <a:gd name="T11" fmla="*/ 21630 w 216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0" h="43200" fill="none" extrusionOk="0">
                  <a:moveTo>
                    <a:pt x="29" y="0"/>
                  </a:moveTo>
                  <a:cubicBezTo>
                    <a:pt x="11959" y="0"/>
                    <a:pt x="21630" y="9670"/>
                    <a:pt x="21630" y="21600"/>
                  </a:cubicBezTo>
                  <a:cubicBezTo>
                    <a:pt x="21630" y="33529"/>
                    <a:pt x="11959" y="43200"/>
                    <a:pt x="30" y="43200"/>
                  </a:cubicBezTo>
                  <a:cubicBezTo>
                    <a:pt x="20" y="43200"/>
                    <a:pt x="10" y="43199"/>
                    <a:pt x="0" y="43199"/>
                  </a:cubicBezTo>
                </a:path>
                <a:path w="21630" h="43200" stroke="0" extrusionOk="0">
                  <a:moveTo>
                    <a:pt x="29" y="0"/>
                  </a:moveTo>
                  <a:cubicBezTo>
                    <a:pt x="11959" y="0"/>
                    <a:pt x="21630" y="9670"/>
                    <a:pt x="21630" y="21600"/>
                  </a:cubicBezTo>
                  <a:cubicBezTo>
                    <a:pt x="21630" y="33529"/>
                    <a:pt x="11959" y="43200"/>
                    <a:pt x="30" y="43200"/>
                  </a:cubicBezTo>
                  <a:cubicBezTo>
                    <a:pt x="20" y="43200"/>
                    <a:pt x="10" y="43199"/>
                    <a:pt x="0" y="43199"/>
                  </a:cubicBezTo>
                  <a:lnTo>
                    <a:pt x="3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621" name="Line 13"/>
            <p:cNvSpPr>
              <a:spLocks noChangeShapeType="1"/>
            </p:cNvSpPr>
            <p:nvPr/>
          </p:nvSpPr>
          <p:spPr bwMode="auto">
            <a:xfrm flipV="1">
              <a:off x="1296" y="2352"/>
              <a:ext cx="0" cy="144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4622" name="Line 14"/>
            <p:cNvSpPr>
              <a:spLocks noChangeShapeType="1"/>
            </p:cNvSpPr>
            <p:nvPr/>
          </p:nvSpPr>
          <p:spPr bwMode="auto">
            <a:xfrm flipV="1">
              <a:off x="1296" y="2736"/>
              <a:ext cx="0" cy="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4623" name="Line 15"/>
            <p:cNvSpPr>
              <a:spLocks noChangeShapeType="1"/>
            </p:cNvSpPr>
            <p:nvPr/>
          </p:nvSpPr>
          <p:spPr bwMode="auto">
            <a:xfrm flipV="1">
              <a:off x="1296" y="3312"/>
              <a:ext cx="0" cy="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4624" name="Line 16"/>
            <p:cNvSpPr>
              <a:spLocks noChangeShapeType="1"/>
            </p:cNvSpPr>
            <p:nvPr/>
          </p:nvSpPr>
          <p:spPr bwMode="auto">
            <a:xfrm rot="10800000" flipV="1">
              <a:off x="1872" y="3456"/>
              <a:ext cx="48" cy="4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4625" name="Line 17"/>
            <p:cNvSpPr>
              <a:spLocks noChangeShapeType="1"/>
            </p:cNvSpPr>
            <p:nvPr/>
          </p:nvSpPr>
          <p:spPr bwMode="auto">
            <a:xfrm flipV="1">
              <a:off x="1296" y="2448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4626" name="Line 18"/>
            <p:cNvSpPr>
              <a:spLocks noChangeShapeType="1"/>
            </p:cNvSpPr>
            <p:nvPr/>
          </p:nvSpPr>
          <p:spPr bwMode="auto">
            <a:xfrm>
              <a:off x="1890" y="2640"/>
              <a:ext cx="48" cy="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4627" name="Text Box 19"/>
            <p:cNvSpPr txBox="1">
              <a:spLocks noChangeArrowheads="1"/>
            </p:cNvSpPr>
            <p:nvPr/>
          </p:nvSpPr>
          <p:spPr bwMode="auto">
            <a:xfrm>
              <a:off x="1728" y="230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O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24628" name="Oval 20"/>
            <p:cNvSpPr>
              <a:spLocks noChangeArrowheads="1"/>
            </p:cNvSpPr>
            <p:nvPr/>
          </p:nvSpPr>
          <p:spPr bwMode="auto">
            <a:xfrm>
              <a:off x="1659" y="2421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629" name="Oval 21"/>
            <p:cNvSpPr>
              <a:spLocks noChangeArrowheads="1"/>
            </p:cNvSpPr>
            <p:nvPr/>
          </p:nvSpPr>
          <p:spPr bwMode="auto">
            <a:xfrm>
              <a:off x="2007" y="3042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4630" name="Text Box 22"/>
            <p:cNvSpPr txBox="1">
              <a:spLocks noChangeArrowheads="1"/>
            </p:cNvSpPr>
            <p:nvPr/>
          </p:nvSpPr>
          <p:spPr bwMode="auto">
            <a:xfrm>
              <a:off x="1488" y="2640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re</a:t>
              </a:r>
              <a:r>
                <a:rPr kumimoji="1" lang="en-US" altLang="zh-CN" sz="1600" b="1" i="1" baseline="30000">
                  <a:latin typeface="Times New Roman" pitchFamily="18" charset="0"/>
                  <a:cs typeface="Times New Roman" pitchFamily="18" charset="0"/>
                </a:rPr>
                <a:t>jθ</a:t>
              </a:r>
              <a:endParaRPr kumimoji="1" lang="en-US" altLang="zh-CN" sz="1600" b="1" i="1" baseline="30000">
                <a:latin typeface="Times New Roman" pitchFamily="18" charset="0"/>
              </a:endParaRPr>
            </a:p>
          </p:txBody>
        </p:sp>
        <p:sp>
          <p:nvSpPr>
            <p:cNvPr id="324631" name="Text Box 23"/>
            <p:cNvSpPr txBox="1">
              <a:spLocks noChangeArrowheads="1"/>
            </p:cNvSpPr>
            <p:nvPr/>
          </p:nvSpPr>
          <p:spPr bwMode="auto">
            <a:xfrm>
              <a:off x="2016" y="257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Q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24632" name="Text Box 24"/>
            <p:cNvSpPr txBox="1">
              <a:spLocks noChangeArrowheads="1"/>
            </p:cNvSpPr>
            <p:nvPr/>
          </p:nvSpPr>
          <p:spPr bwMode="auto">
            <a:xfrm>
              <a:off x="2064" y="288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+∞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</p:grpSp>
      <p:sp>
        <p:nvSpPr>
          <p:cNvPr id="324612" name="标题 26"/>
          <p:cNvSpPr>
            <a:spLocks/>
          </p:cNvSpPr>
          <p:nvPr/>
        </p:nvSpPr>
        <p:spPr bwMode="auto">
          <a:xfrm>
            <a:off x="979488" y="160338"/>
            <a:ext cx="80343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600" b="1">
                <a:solidFill>
                  <a:srgbClr val="CC0066"/>
                </a:solidFill>
                <a:latin typeface="Arial Black" pitchFamily="34" charset="0"/>
                <a:ea typeface="华文新魏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闭合曲线</a:t>
            </a:r>
            <a:r>
              <a:rPr lang="en-US" altLang="zh-CN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Q</a:t>
            </a:r>
            <a:endParaRPr lang="zh-CN" altLang="en-US" sz="2800" b="1">
              <a:solidFill>
                <a:srgbClr val="CC0066"/>
              </a:solidFill>
              <a:latin typeface="Times New Roman" pitchFamily="18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4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481013" y="1387475"/>
            <a:ext cx="4556125" cy="1206500"/>
            <a:chOff x="528" y="1488"/>
            <a:chExt cx="2823" cy="726"/>
          </a:xfrm>
        </p:grpSpPr>
        <p:sp>
          <p:nvSpPr>
            <p:cNvPr id="209968" name="Text Box 5"/>
            <p:cNvSpPr txBox="1">
              <a:spLocks noChangeArrowheads="1"/>
            </p:cNvSpPr>
            <p:nvPr/>
          </p:nvSpPr>
          <p:spPr bwMode="auto">
            <a:xfrm>
              <a:off x="528" y="1488"/>
              <a:ext cx="2823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考虑如下传递函数（</a:t>
              </a:r>
              <a:r>
                <a:rPr kumimoji="1" lang="en-US" altLang="zh-CN" sz="22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T</a:t>
              </a:r>
              <a:r>
                <a:rPr kumimoji="1" lang="en-US" altLang="zh-CN" sz="2200" b="1" baseline="-2500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</a:t>
              </a:r>
              <a:r>
                <a:rPr kumimoji="1" lang="en-US" altLang="zh-CN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r>
                <a:rPr kumimoji="1" lang="zh-CN" altLang="en-US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和</a:t>
              </a:r>
              <a:r>
                <a:rPr kumimoji="1" lang="en-US" altLang="zh-CN" sz="22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T</a:t>
              </a:r>
              <a:r>
                <a:rPr kumimoji="1" lang="en-US" altLang="zh-CN" sz="2200" b="1" baseline="-2500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2 </a:t>
              </a:r>
              <a:r>
                <a:rPr kumimoji="1" lang="zh-CN" altLang="en-US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为正）</a:t>
              </a:r>
              <a:endPara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09933" name="Object 13"/>
            <p:cNvGraphicFramePr>
              <a:graphicFrameLocks noChangeAspect="1"/>
            </p:cNvGraphicFramePr>
            <p:nvPr/>
          </p:nvGraphicFramePr>
          <p:xfrm>
            <a:off x="1012" y="1770"/>
            <a:ext cx="1913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48" name="Equation" r:id="rId3" imgW="1917360" imgH="444240" progId="Equation.DSMT4">
                    <p:embed/>
                  </p:oleObj>
                </mc:Choice>
                <mc:Fallback>
                  <p:oleObj name="Equation" r:id="rId3" imgW="1917360" imgH="44424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" y="1770"/>
                          <a:ext cx="1913" cy="44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466725" y="2636838"/>
            <a:ext cx="44958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令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jω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，代入上述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，绘制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jω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jω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的极坐标图。</a:t>
            </a: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5205413" y="1441450"/>
            <a:ext cx="3581400" cy="3505200"/>
            <a:chOff x="3408" y="1920"/>
            <a:chExt cx="2256" cy="2208"/>
          </a:xfrm>
        </p:grpSpPr>
        <p:sp>
          <p:nvSpPr>
            <p:cNvPr id="209957" name="Rectangle 8"/>
            <p:cNvSpPr>
              <a:spLocks noChangeArrowheads="1"/>
            </p:cNvSpPr>
            <p:nvPr/>
          </p:nvSpPr>
          <p:spPr bwMode="auto">
            <a:xfrm>
              <a:off x="3408" y="1920"/>
              <a:ext cx="2256" cy="220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958" name="Line 9"/>
            <p:cNvSpPr>
              <a:spLocks noChangeShapeType="1"/>
            </p:cNvSpPr>
            <p:nvPr/>
          </p:nvSpPr>
          <p:spPr bwMode="auto">
            <a:xfrm>
              <a:off x="3696" y="312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9959" name="Text Box 11"/>
            <p:cNvSpPr txBox="1">
              <a:spLocks noChangeArrowheads="1"/>
            </p:cNvSpPr>
            <p:nvPr/>
          </p:nvSpPr>
          <p:spPr bwMode="auto">
            <a:xfrm>
              <a:off x="5376" y="3120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209960" name="Text Box 12"/>
            <p:cNvSpPr txBox="1">
              <a:spLocks noChangeArrowheads="1"/>
            </p:cNvSpPr>
            <p:nvPr/>
          </p:nvSpPr>
          <p:spPr bwMode="auto">
            <a:xfrm>
              <a:off x="4809" y="391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</a:rPr>
                <a:t>-90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209961" name="Text Box 13"/>
            <p:cNvSpPr txBox="1">
              <a:spLocks noChangeArrowheads="1"/>
            </p:cNvSpPr>
            <p:nvPr/>
          </p:nvSpPr>
          <p:spPr bwMode="auto">
            <a:xfrm>
              <a:off x="3648" y="3120"/>
              <a:ext cx="4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-180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209962" name="Text Box 14"/>
            <p:cNvSpPr txBox="1">
              <a:spLocks noChangeArrowheads="1"/>
            </p:cNvSpPr>
            <p:nvPr/>
          </p:nvSpPr>
          <p:spPr bwMode="auto">
            <a:xfrm>
              <a:off x="4752" y="1920"/>
              <a:ext cx="4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-270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209963" name="Text Box 16"/>
            <p:cNvSpPr txBox="1">
              <a:spLocks noChangeArrowheads="1"/>
            </p:cNvSpPr>
            <p:nvPr/>
          </p:nvSpPr>
          <p:spPr bwMode="auto">
            <a:xfrm>
              <a:off x="5001" y="3072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=-∞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09964" name="Oval 25"/>
            <p:cNvSpPr>
              <a:spLocks noChangeArrowheads="1"/>
            </p:cNvSpPr>
            <p:nvPr/>
          </p:nvSpPr>
          <p:spPr bwMode="auto">
            <a:xfrm>
              <a:off x="4032" y="3099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965" name="Text Box 26"/>
            <p:cNvSpPr txBox="1">
              <a:spLocks noChangeArrowheads="1"/>
            </p:cNvSpPr>
            <p:nvPr/>
          </p:nvSpPr>
          <p:spPr bwMode="auto">
            <a:xfrm>
              <a:off x="3807" y="290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-1+</a:t>
              </a:r>
              <a:r>
                <a:rPr kumimoji="1" lang="en-US" altLang="zh-CN" sz="1600" b="1" i="1">
                  <a:latin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09966" name="Line 10"/>
            <p:cNvSpPr>
              <a:spLocks noChangeShapeType="1"/>
            </p:cNvSpPr>
            <p:nvPr/>
          </p:nvSpPr>
          <p:spPr bwMode="auto">
            <a:xfrm flipV="1">
              <a:off x="5001" y="2112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9967" name="Text Box 32"/>
            <p:cNvSpPr txBox="1">
              <a:spLocks noChangeArrowheads="1"/>
            </p:cNvSpPr>
            <p:nvPr/>
          </p:nvSpPr>
          <p:spPr bwMode="auto">
            <a:xfrm>
              <a:off x="5010" y="292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=+∞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651625" y="1885950"/>
            <a:ext cx="1071563" cy="1849438"/>
            <a:chOff x="4320" y="2208"/>
            <a:chExt cx="675" cy="1165"/>
          </a:xfrm>
        </p:grpSpPr>
        <p:sp>
          <p:nvSpPr>
            <p:cNvPr id="209952" name="Freeform 35"/>
            <p:cNvSpPr>
              <a:spLocks/>
            </p:cNvSpPr>
            <p:nvPr/>
          </p:nvSpPr>
          <p:spPr bwMode="auto">
            <a:xfrm flipV="1">
              <a:off x="4443" y="2208"/>
              <a:ext cx="552" cy="1165"/>
            </a:xfrm>
            <a:custGeom>
              <a:avLst/>
              <a:gdLst>
                <a:gd name="T0" fmla="*/ 291 w 552"/>
                <a:gd name="T1" fmla="*/ 1165 h 1165"/>
                <a:gd name="T2" fmla="*/ 237 w 552"/>
                <a:gd name="T3" fmla="*/ 967 h 1165"/>
                <a:gd name="T4" fmla="*/ 93 w 552"/>
                <a:gd name="T5" fmla="*/ 751 h 1165"/>
                <a:gd name="T6" fmla="*/ 10 w 552"/>
                <a:gd name="T7" fmla="*/ 500 h 1165"/>
                <a:gd name="T8" fmla="*/ 30 w 552"/>
                <a:gd name="T9" fmla="*/ 238 h 1165"/>
                <a:gd name="T10" fmla="*/ 129 w 552"/>
                <a:gd name="T11" fmla="*/ 52 h 1165"/>
                <a:gd name="T12" fmla="*/ 303 w 552"/>
                <a:gd name="T13" fmla="*/ 6 h 1165"/>
                <a:gd name="T14" fmla="*/ 449 w 552"/>
                <a:gd name="T15" fmla="*/ 88 h 1165"/>
                <a:gd name="T16" fmla="*/ 552 w 552"/>
                <a:gd name="T17" fmla="*/ 262 h 1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52"/>
                <a:gd name="T28" fmla="*/ 0 h 1165"/>
                <a:gd name="T29" fmla="*/ 552 w 552"/>
                <a:gd name="T30" fmla="*/ 1165 h 1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52" h="1165">
                  <a:moveTo>
                    <a:pt x="291" y="1165"/>
                  </a:moveTo>
                  <a:cubicBezTo>
                    <a:pt x="281" y="1132"/>
                    <a:pt x="270" y="1036"/>
                    <a:pt x="237" y="967"/>
                  </a:cubicBezTo>
                  <a:cubicBezTo>
                    <a:pt x="204" y="898"/>
                    <a:pt x="131" y="829"/>
                    <a:pt x="93" y="751"/>
                  </a:cubicBezTo>
                  <a:cubicBezTo>
                    <a:pt x="55" y="673"/>
                    <a:pt x="20" y="586"/>
                    <a:pt x="10" y="500"/>
                  </a:cubicBezTo>
                  <a:cubicBezTo>
                    <a:pt x="0" y="414"/>
                    <a:pt x="10" y="313"/>
                    <a:pt x="30" y="238"/>
                  </a:cubicBezTo>
                  <a:cubicBezTo>
                    <a:pt x="50" y="163"/>
                    <a:pt x="84" y="91"/>
                    <a:pt x="129" y="52"/>
                  </a:cubicBezTo>
                  <a:cubicBezTo>
                    <a:pt x="174" y="13"/>
                    <a:pt x="250" y="0"/>
                    <a:pt x="303" y="6"/>
                  </a:cubicBezTo>
                  <a:cubicBezTo>
                    <a:pt x="356" y="12"/>
                    <a:pt x="408" y="45"/>
                    <a:pt x="449" y="88"/>
                  </a:cubicBezTo>
                  <a:cubicBezTo>
                    <a:pt x="490" y="131"/>
                    <a:pt x="531" y="226"/>
                    <a:pt x="552" y="262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9953" name="Line 37"/>
            <p:cNvSpPr>
              <a:spLocks noChangeShapeType="1"/>
            </p:cNvSpPr>
            <p:nvPr/>
          </p:nvSpPr>
          <p:spPr bwMode="auto">
            <a:xfrm flipV="1">
              <a:off x="4464" y="2640"/>
              <a:ext cx="48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9954" name="Text Box 39"/>
            <p:cNvSpPr txBox="1">
              <a:spLocks noChangeArrowheads="1"/>
            </p:cNvSpPr>
            <p:nvPr/>
          </p:nvSpPr>
          <p:spPr bwMode="auto">
            <a:xfrm>
              <a:off x="4320" y="247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209955" name="Text Box 40"/>
            <p:cNvSpPr txBox="1">
              <a:spLocks noChangeArrowheads="1"/>
            </p:cNvSpPr>
            <p:nvPr/>
          </p:nvSpPr>
          <p:spPr bwMode="auto">
            <a:xfrm>
              <a:off x="4464" y="220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0</a:t>
              </a:r>
              <a:r>
                <a:rPr kumimoji="1" lang="en-US" altLang="zh-CN" sz="2000" b="1" baseline="30000">
                  <a:latin typeface="Times New Roman" pitchFamily="18" charset="0"/>
                  <a:cs typeface="Times New Roman" pitchFamily="18" charset="0"/>
                </a:rPr>
                <a:t>-</a:t>
              </a:r>
              <a:endParaRPr kumimoji="1" lang="en-US" altLang="zh-CN" sz="2000" b="1" baseline="30000">
                <a:latin typeface="Times New Roman" pitchFamily="18" charset="0"/>
              </a:endParaRPr>
            </a:p>
          </p:txBody>
        </p:sp>
        <p:sp>
          <p:nvSpPr>
            <p:cNvPr id="209956" name="Line 41"/>
            <p:cNvSpPr>
              <a:spLocks noChangeShapeType="1"/>
            </p:cNvSpPr>
            <p:nvPr/>
          </p:nvSpPr>
          <p:spPr bwMode="auto">
            <a:xfrm flipV="1">
              <a:off x="4491" y="2400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9938" name="Text Box 42"/>
          <p:cNvSpPr txBox="1">
            <a:spLocks noChangeArrowheads="1"/>
          </p:cNvSpPr>
          <p:nvPr/>
        </p:nvSpPr>
        <p:spPr bwMode="auto">
          <a:xfrm>
            <a:off x="466725" y="3703638"/>
            <a:ext cx="4840288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当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沿虚轴变化时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图：</a:t>
            </a: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1)  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en-US" altLang="zh-CN" sz="2200" b="1" baseline="30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jω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∞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，正频率的极坐标图；</a:t>
            </a:r>
            <a:endParaRPr kumimoji="1" lang="en-US" altLang="zh-CN" sz="2200" b="1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8475" name="Text Box 43"/>
          <p:cNvSpPr txBox="1">
            <a:spLocks noChangeArrowheads="1"/>
          </p:cNvSpPr>
          <p:nvPr/>
        </p:nvSpPr>
        <p:spPr bwMode="auto">
          <a:xfrm>
            <a:off x="5280025" y="1581150"/>
            <a:ext cx="915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对称</a:t>
            </a:r>
            <a:endParaRPr kumimoji="1" lang="en-US" altLang="zh-CN" sz="2000" b="1">
              <a:solidFill>
                <a:srgbClr val="FF33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6727825" y="2952750"/>
            <a:ext cx="990600" cy="1971675"/>
            <a:chOff x="4368" y="2858"/>
            <a:chExt cx="624" cy="1242"/>
          </a:xfrm>
        </p:grpSpPr>
        <p:sp>
          <p:nvSpPr>
            <p:cNvPr id="209944" name="Text Box 15"/>
            <p:cNvSpPr txBox="1">
              <a:spLocks noChangeArrowheads="1"/>
            </p:cNvSpPr>
            <p:nvPr/>
          </p:nvSpPr>
          <p:spPr bwMode="auto">
            <a:xfrm>
              <a:off x="4368" y="3600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209945" name="Text Box 19"/>
            <p:cNvSpPr txBox="1">
              <a:spLocks noChangeArrowheads="1"/>
            </p:cNvSpPr>
            <p:nvPr/>
          </p:nvSpPr>
          <p:spPr bwMode="auto">
            <a:xfrm>
              <a:off x="4560" y="340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grpSp>
          <p:nvGrpSpPr>
            <p:cNvPr id="209946" name="Group 33"/>
            <p:cNvGrpSpPr>
              <a:grpSpLocks/>
            </p:cNvGrpSpPr>
            <p:nvPr/>
          </p:nvGrpSpPr>
          <p:grpSpPr bwMode="auto">
            <a:xfrm>
              <a:off x="4440" y="2858"/>
              <a:ext cx="552" cy="1165"/>
              <a:chOff x="4296" y="3002"/>
              <a:chExt cx="552" cy="1165"/>
            </a:xfrm>
          </p:grpSpPr>
          <p:sp>
            <p:nvSpPr>
              <p:cNvPr id="209950" name="Freeform 21"/>
              <p:cNvSpPr>
                <a:spLocks/>
              </p:cNvSpPr>
              <p:nvPr/>
            </p:nvSpPr>
            <p:spPr bwMode="auto">
              <a:xfrm>
                <a:off x="4296" y="3002"/>
                <a:ext cx="552" cy="1165"/>
              </a:xfrm>
              <a:custGeom>
                <a:avLst/>
                <a:gdLst>
                  <a:gd name="T0" fmla="*/ 291 w 552"/>
                  <a:gd name="T1" fmla="*/ 1165 h 1165"/>
                  <a:gd name="T2" fmla="*/ 237 w 552"/>
                  <a:gd name="T3" fmla="*/ 967 h 1165"/>
                  <a:gd name="T4" fmla="*/ 93 w 552"/>
                  <a:gd name="T5" fmla="*/ 751 h 1165"/>
                  <a:gd name="T6" fmla="*/ 10 w 552"/>
                  <a:gd name="T7" fmla="*/ 500 h 1165"/>
                  <a:gd name="T8" fmla="*/ 30 w 552"/>
                  <a:gd name="T9" fmla="*/ 238 h 1165"/>
                  <a:gd name="T10" fmla="*/ 129 w 552"/>
                  <a:gd name="T11" fmla="*/ 52 h 1165"/>
                  <a:gd name="T12" fmla="*/ 303 w 552"/>
                  <a:gd name="T13" fmla="*/ 6 h 1165"/>
                  <a:gd name="T14" fmla="*/ 449 w 552"/>
                  <a:gd name="T15" fmla="*/ 88 h 1165"/>
                  <a:gd name="T16" fmla="*/ 552 w 552"/>
                  <a:gd name="T17" fmla="*/ 262 h 11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52"/>
                  <a:gd name="T28" fmla="*/ 0 h 1165"/>
                  <a:gd name="T29" fmla="*/ 552 w 552"/>
                  <a:gd name="T30" fmla="*/ 1165 h 11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52" h="1165">
                    <a:moveTo>
                      <a:pt x="291" y="1165"/>
                    </a:moveTo>
                    <a:cubicBezTo>
                      <a:pt x="281" y="1132"/>
                      <a:pt x="270" y="1036"/>
                      <a:pt x="237" y="967"/>
                    </a:cubicBezTo>
                    <a:cubicBezTo>
                      <a:pt x="204" y="898"/>
                      <a:pt x="131" y="829"/>
                      <a:pt x="93" y="751"/>
                    </a:cubicBezTo>
                    <a:cubicBezTo>
                      <a:pt x="55" y="673"/>
                      <a:pt x="20" y="586"/>
                      <a:pt x="10" y="500"/>
                    </a:cubicBezTo>
                    <a:cubicBezTo>
                      <a:pt x="0" y="414"/>
                      <a:pt x="10" y="313"/>
                      <a:pt x="30" y="238"/>
                    </a:cubicBezTo>
                    <a:cubicBezTo>
                      <a:pt x="50" y="163"/>
                      <a:pt x="84" y="91"/>
                      <a:pt x="129" y="52"/>
                    </a:cubicBezTo>
                    <a:cubicBezTo>
                      <a:pt x="174" y="13"/>
                      <a:pt x="250" y="0"/>
                      <a:pt x="303" y="6"/>
                    </a:cubicBezTo>
                    <a:cubicBezTo>
                      <a:pt x="356" y="12"/>
                      <a:pt x="408" y="45"/>
                      <a:pt x="449" y="88"/>
                    </a:cubicBezTo>
                    <a:cubicBezTo>
                      <a:pt x="490" y="131"/>
                      <a:pt x="531" y="226"/>
                      <a:pt x="552" y="262"/>
                    </a:cubicBezTo>
                  </a:path>
                </a:pathLst>
              </a:cu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9951" name="Line 23"/>
              <p:cNvSpPr>
                <a:spLocks noChangeShapeType="1"/>
              </p:cNvSpPr>
              <p:nvPr/>
            </p:nvSpPr>
            <p:spPr bwMode="auto">
              <a:xfrm flipH="1" flipV="1">
                <a:off x="4323" y="3600"/>
                <a:ext cx="9" cy="1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9947" name="Line 27"/>
            <p:cNvSpPr>
              <a:spLocks noChangeShapeType="1"/>
            </p:cNvSpPr>
            <p:nvPr/>
          </p:nvSpPr>
          <p:spPr bwMode="auto">
            <a:xfrm>
              <a:off x="4512" y="3792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9948" name="Text Box 28"/>
            <p:cNvSpPr txBox="1">
              <a:spLocks noChangeArrowheads="1"/>
            </p:cNvSpPr>
            <p:nvPr/>
          </p:nvSpPr>
          <p:spPr bwMode="auto">
            <a:xfrm>
              <a:off x="4512" y="388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0</a:t>
              </a:r>
              <a:r>
                <a:rPr kumimoji="1" lang="en-US" altLang="zh-CN" sz="1600" b="1" baseline="30000">
                  <a:latin typeface="Times New Roman" pitchFamily="18" charset="0"/>
                  <a:cs typeface="Times New Roman" pitchFamily="18" charset="0"/>
                </a:rPr>
                <a:t>+</a:t>
              </a:r>
              <a:endParaRPr kumimoji="1" lang="en-US" altLang="zh-CN" sz="1600" b="1" baseline="30000">
                <a:latin typeface="Times New Roman" pitchFamily="18" charset="0"/>
              </a:endParaRPr>
            </a:p>
          </p:txBody>
        </p:sp>
        <p:sp>
          <p:nvSpPr>
            <p:cNvPr id="209949" name="Line 31"/>
            <p:cNvSpPr>
              <a:spLocks noChangeShapeType="1"/>
            </p:cNvSpPr>
            <p:nvPr/>
          </p:nvSpPr>
          <p:spPr bwMode="auto">
            <a:xfrm flipV="1">
              <a:off x="4368" y="3456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5737225" y="386715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1400" b="1" i="1">
                <a:latin typeface="Times New Roman" pitchFamily="18" charset="0"/>
                <a:cs typeface="Times New Roman" pitchFamily="18" charset="0"/>
              </a:rPr>
              <a:t>jω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 sz="1400" b="1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1400" b="1" i="1">
                <a:latin typeface="Times New Roman" pitchFamily="18" charset="0"/>
                <a:cs typeface="Times New Roman" pitchFamily="18" charset="0"/>
              </a:rPr>
              <a:t>jω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09942" name="Text Box 50"/>
          <p:cNvSpPr txBox="1">
            <a:spLocks noChangeArrowheads="1"/>
          </p:cNvSpPr>
          <p:nvPr/>
        </p:nvSpPr>
        <p:spPr bwMode="auto">
          <a:xfrm>
            <a:off x="481013" y="4832350"/>
            <a:ext cx="50450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2)  -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∞&lt;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jω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 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en-US" altLang="zh-CN" sz="2200" b="1" baseline="30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，负频率的极坐标图。</a:t>
            </a:r>
            <a:endParaRPr kumimoji="1" lang="en-US" altLang="zh-CN" sz="2200" b="1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09943" name="标题 26"/>
          <p:cNvSpPr>
            <a:spLocks/>
          </p:cNvSpPr>
          <p:nvPr/>
        </p:nvSpPr>
        <p:spPr bwMode="auto">
          <a:xfrm>
            <a:off x="963613" y="169863"/>
            <a:ext cx="756761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2400" b="1">
                <a:solidFill>
                  <a:srgbClr val="CC0066"/>
                </a:solidFill>
                <a:latin typeface="Arial Black" pitchFamily="34" charset="0"/>
                <a:ea typeface="华文新魏" pitchFamily="2" charset="-122"/>
              </a:rPr>
              <a:t>——</a:t>
            </a:r>
            <a:r>
              <a:rPr lang="zh-CN" altLang="en-US" sz="2400" b="1">
                <a:solidFill>
                  <a:srgbClr val="CC0066"/>
                </a:solidFill>
                <a:latin typeface="黑体" pitchFamily="2" charset="-122"/>
                <a:ea typeface="黑体" pitchFamily="2" charset="-122"/>
              </a:rPr>
              <a:t>幅相特性曲线的对称性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0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utoUpdateAnimBg="0"/>
      <p:bldP spid="209938" grpId="0" autoUpdateAnimBg="0"/>
      <p:bldP spid="18475" grpId="0" autoUpdateAnimBg="0"/>
      <p:bldP spid="18449" grpId="0" autoUpdateAnimBg="0"/>
      <p:bldP spid="20994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1188" y="1200150"/>
            <a:ext cx="6846887" cy="4132263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 typeface="Wingdings" pitchFamily="2" charset="2"/>
              <a:buChar char="ü"/>
            </a:pPr>
            <a:r>
              <a:rPr lang="zh-CN" altLang="en-US" sz="2800">
                <a:solidFill>
                  <a:srgbClr val="8FE2FF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概述</a:t>
            </a:r>
            <a:endParaRPr lang="en-US" altLang="zh-CN" sz="2800">
              <a:solidFill>
                <a:srgbClr val="8FE2FF"/>
              </a:solidFill>
              <a:latin typeface="Times New Roman" pitchFamily="18" charset="0"/>
              <a:ea typeface="黑体" pitchFamily="2" charset="-122"/>
              <a:cs typeface="Arial" charset="0"/>
            </a:endParaRPr>
          </a:p>
          <a:p>
            <a:pPr eaLnBrk="1" hangingPunct="1">
              <a:lnSpc>
                <a:spcPct val="115000"/>
              </a:lnSpc>
              <a:buFont typeface="Wingdings" pitchFamily="2" charset="2"/>
              <a:buChar char="ü"/>
            </a:pPr>
            <a:r>
              <a:rPr lang="en-US" altLang="zh-CN" sz="2800">
                <a:solidFill>
                  <a:srgbClr val="8FE2FF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Bode </a:t>
            </a:r>
            <a:r>
              <a:rPr lang="zh-CN" altLang="en-US" sz="2800">
                <a:solidFill>
                  <a:srgbClr val="8FE2FF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图</a:t>
            </a:r>
            <a:r>
              <a:rPr lang="en-US" altLang="zh-CN" sz="2800">
                <a:solidFill>
                  <a:srgbClr val="8FE2FF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 (</a:t>
            </a:r>
            <a:r>
              <a:rPr lang="zh-CN" altLang="en-US" sz="2800">
                <a:solidFill>
                  <a:srgbClr val="8FE2FF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对数坐标图</a:t>
            </a:r>
            <a:r>
              <a:rPr lang="en-US" altLang="zh-CN" sz="2800">
                <a:solidFill>
                  <a:srgbClr val="8FE2FF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)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Char char="ü"/>
            </a:pPr>
            <a:r>
              <a:rPr lang="zh-CN" altLang="en-US" sz="2800">
                <a:solidFill>
                  <a:srgbClr val="8FE2FF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极坐标图</a:t>
            </a:r>
            <a:endParaRPr lang="en-US" altLang="zh-CN" sz="2800">
              <a:solidFill>
                <a:srgbClr val="8FE2FF"/>
              </a:solidFill>
              <a:latin typeface="Times New Roman" pitchFamily="18" charset="0"/>
              <a:ea typeface="黑体" pitchFamily="2" charset="-122"/>
              <a:cs typeface="Arial" charset="0"/>
            </a:endParaRPr>
          </a:p>
          <a:p>
            <a:pPr eaLnBrk="1" hangingPunct="1">
              <a:lnSpc>
                <a:spcPct val="115000"/>
              </a:lnSpc>
              <a:buFont typeface="Wingdings" pitchFamily="2" charset="2"/>
              <a:buChar char="ü"/>
            </a:pPr>
            <a:r>
              <a:rPr lang="en-US" altLang="zh-CN" sz="2800">
                <a:solidFill>
                  <a:srgbClr val="CC0066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Nyquist</a:t>
            </a:r>
            <a:r>
              <a:rPr lang="zh-CN" altLang="en-US" sz="2800">
                <a:solidFill>
                  <a:srgbClr val="CC0066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稳定性判据</a:t>
            </a:r>
            <a:endParaRPr lang="en-US" altLang="zh-CN" sz="2800">
              <a:solidFill>
                <a:srgbClr val="CC0066"/>
              </a:solidFill>
              <a:latin typeface="Times New Roman" pitchFamily="18" charset="0"/>
              <a:ea typeface="黑体" pitchFamily="2" charset="-122"/>
              <a:cs typeface="Arial" charset="0"/>
            </a:endParaRPr>
          </a:p>
          <a:p>
            <a:pPr eaLnBrk="1" hangingPunct="1">
              <a:lnSpc>
                <a:spcPct val="115000"/>
              </a:lnSpc>
              <a:buFont typeface="Wingdings" pitchFamily="2" charset="2"/>
              <a:buChar char="ü"/>
            </a:pPr>
            <a:r>
              <a:rPr lang="zh-CN" altLang="en-US" sz="280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基于频率响应的补偿器设计</a:t>
            </a:r>
            <a:endParaRPr lang="en-US" altLang="zh-CN" sz="2800">
              <a:solidFill>
                <a:schemeClr val="accent2"/>
              </a:solidFill>
              <a:latin typeface="Times New Roman" pitchFamily="18" charset="0"/>
              <a:ea typeface="黑体" pitchFamily="2" charset="-122"/>
              <a:cs typeface="Arial" charset="0"/>
            </a:endParaRPr>
          </a:p>
          <a:p>
            <a:pPr eaLnBrk="1" hangingPunct="1">
              <a:lnSpc>
                <a:spcPct val="115000"/>
              </a:lnSpc>
              <a:buFont typeface="Wingdings" pitchFamily="2" charset="2"/>
              <a:buChar char="ü"/>
            </a:pPr>
            <a:r>
              <a:rPr lang="zh-CN" altLang="en-US" sz="280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Arial" charset="0"/>
              </a:rPr>
              <a:t>系统的闭环频率特性</a:t>
            </a:r>
            <a:endParaRPr lang="zh-CN" altLang="zh-CN" sz="2800">
              <a:solidFill>
                <a:schemeClr val="accent2"/>
              </a:solidFill>
              <a:latin typeface="Times New Roman" pitchFamily="18" charset="0"/>
              <a:ea typeface="黑体" pitchFamily="2" charset="-122"/>
              <a:cs typeface="Arial" charset="0"/>
            </a:endParaRPr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966788" y="290513"/>
            <a:ext cx="6248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zh-CN" altLang="en-US" sz="3200" b="1">
                <a:solidFill>
                  <a:srgbClr val="CC0066"/>
                </a:solidFill>
                <a:latin typeface="黑体" pitchFamily="2" charset="-122"/>
                <a:ea typeface="黑体" pitchFamily="2" charset="-122"/>
              </a:rPr>
              <a:t>第六章 主要内容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79" name="Text Box 3"/>
          <p:cNvSpPr txBox="1">
            <a:spLocks noChangeArrowheads="1"/>
          </p:cNvSpPr>
          <p:nvPr/>
        </p:nvSpPr>
        <p:spPr bwMode="auto">
          <a:xfrm>
            <a:off x="382588" y="1044575"/>
            <a:ext cx="8401050" cy="139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zh-CN" altLang="en-US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若传递函数</a:t>
            </a:r>
            <a:r>
              <a:rPr kumimoji="1" lang="en-US" altLang="zh-CN" sz="22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2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在分母上有一个</a:t>
            </a:r>
            <a:r>
              <a:rPr kumimoji="1" lang="en-US" altLang="zh-CN" sz="2200" b="1" i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zh-CN" altLang="en-US" sz="22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1" lang="en-US" altLang="zh-CN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由于闭合曲线</a:t>
            </a:r>
            <a:r>
              <a:rPr kumimoji="1" lang="en-US" altLang="zh-CN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Q</a:t>
            </a:r>
            <a:r>
              <a:rPr kumimoji="1" lang="zh-CN" altLang="en-US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不能通过</a:t>
            </a:r>
            <a:r>
              <a:rPr kumimoji="1" lang="en-US" altLang="zh-CN" sz="24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4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4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4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4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</a:t>
            </a:r>
            <a:r>
              <a:rPr kumimoji="1" lang="zh-CN" altLang="en-US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任一零点或极点，</a:t>
            </a:r>
            <a:r>
              <a:rPr kumimoji="1" lang="zh-CN" altLang="en-US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因此对闭合曲线</a:t>
            </a:r>
            <a:r>
              <a:rPr kumimoji="1" lang="en-US" altLang="zh-CN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Q</a:t>
            </a:r>
            <a:r>
              <a:rPr kumimoji="1" lang="zh-CN" altLang="en-US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进行修正，避免穿越原点（如图所示）</a:t>
            </a:r>
            <a:endParaRPr kumimoji="1" lang="en-US" altLang="zh-CN" sz="22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33425" y="2446338"/>
            <a:ext cx="3352800" cy="3140075"/>
            <a:chOff x="528" y="2054"/>
            <a:chExt cx="2112" cy="1978"/>
          </a:xfrm>
        </p:grpSpPr>
        <p:sp>
          <p:nvSpPr>
            <p:cNvPr id="211025" name="Rectangle 4"/>
            <p:cNvSpPr>
              <a:spLocks noChangeArrowheads="1"/>
            </p:cNvSpPr>
            <p:nvPr/>
          </p:nvSpPr>
          <p:spPr bwMode="auto">
            <a:xfrm>
              <a:off x="528" y="2064"/>
              <a:ext cx="2112" cy="196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026" name="Line 5"/>
            <p:cNvSpPr>
              <a:spLocks noChangeShapeType="1"/>
            </p:cNvSpPr>
            <p:nvPr/>
          </p:nvSpPr>
          <p:spPr bwMode="auto">
            <a:xfrm>
              <a:off x="7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027" name="Line 6"/>
            <p:cNvSpPr>
              <a:spLocks noChangeShapeType="1"/>
            </p:cNvSpPr>
            <p:nvPr/>
          </p:nvSpPr>
          <p:spPr bwMode="auto">
            <a:xfrm flipV="1">
              <a:off x="1248" y="2112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028" name="Text Box 7"/>
            <p:cNvSpPr txBox="1">
              <a:spLocks noChangeArrowheads="1"/>
            </p:cNvSpPr>
            <p:nvPr/>
          </p:nvSpPr>
          <p:spPr bwMode="auto">
            <a:xfrm>
              <a:off x="2400" y="307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σ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211029" name="Text Box 8"/>
            <p:cNvSpPr txBox="1">
              <a:spLocks noChangeArrowheads="1"/>
            </p:cNvSpPr>
            <p:nvPr/>
          </p:nvSpPr>
          <p:spPr bwMode="auto">
            <a:xfrm>
              <a:off x="1008" y="205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1190625" y="2843213"/>
            <a:ext cx="685800" cy="776287"/>
            <a:chOff x="816" y="2304"/>
            <a:chExt cx="432" cy="489"/>
          </a:xfrm>
        </p:grpSpPr>
        <p:sp>
          <p:nvSpPr>
            <p:cNvPr id="211021" name="Text Box 9"/>
            <p:cNvSpPr txBox="1">
              <a:spLocks noChangeArrowheads="1"/>
            </p:cNvSpPr>
            <p:nvPr/>
          </p:nvSpPr>
          <p:spPr bwMode="auto">
            <a:xfrm>
              <a:off x="816" y="2304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=+</a:t>
              </a: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∞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grpSp>
          <p:nvGrpSpPr>
            <p:cNvPr id="211022" name="Group 45"/>
            <p:cNvGrpSpPr>
              <a:grpSpLocks/>
            </p:cNvGrpSpPr>
            <p:nvPr/>
          </p:nvGrpSpPr>
          <p:grpSpPr bwMode="auto">
            <a:xfrm>
              <a:off x="1248" y="2352"/>
              <a:ext cx="0" cy="441"/>
              <a:chOff x="1248" y="2352"/>
              <a:chExt cx="0" cy="441"/>
            </a:xfrm>
          </p:grpSpPr>
          <p:sp>
            <p:nvSpPr>
              <p:cNvPr id="211023" name="Line 12"/>
              <p:cNvSpPr>
                <a:spLocks noChangeShapeType="1"/>
              </p:cNvSpPr>
              <p:nvPr/>
            </p:nvSpPr>
            <p:spPr bwMode="auto">
              <a:xfrm flipV="1">
                <a:off x="1248" y="2352"/>
                <a:ext cx="0" cy="44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1024" name="Line 13"/>
              <p:cNvSpPr>
                <a:spLocks noChangeShapeType="1"/>
              </p:cNvSpPr>
              <p:nvPr/>
            </p:nvSpPr>
            <p:spPr bwMode="auto">
              <a:xfrm flipV="1">
                <a:off x="1248" y="2486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1889125" y="2922588"/>
            <a:ext cx="1152525" cy="2301875"/>
            <a:chOff x="1256" y="2354"/>
            <a:chExt cx="726" cy="1450"/>
          </a:xfrm>
        </p:grpSpPr>
        <p:sp>
          <p:nvSpPr>
            <p:cNvPr id="211018" name="Arc 11"/>
            <p:cNvSpPr>
              <a:spLocks/>
            </p:cNvSpPr>
            <p:nvPr/>
          </p:nvSpPr>
          <p:spPr bwMode="auto">
            <a:xfrm>
              <a:off x="1256" y="2354"/>
              <a:ext cx="726" cy="1450"/>
            </a:xfrm>
            <a:custGeom>
              <a:avLst/>
              <a:gdLst>
                <a:gd name="T0" fmla="*/ 0 w 21630"/>
                <a:gd name="T1" fmla="*/ 0 h 43200"/>
                <a:gd name="T2" fmla="*/ 0 w 21630"/>
                <a:gd name="T3" fmla="*/ 0 h 43200"/>
                <a:gd name="T4" fmla="*/ 0 w 2163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30"/>
                <a:gd name="T10" fmla="*/ 0 h 43200"/>
                <a:gd name="T11" fmla="*/ 21630 w 216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0" h="43200" fill="none" extrusionOk="0">
                  <a:moveTo>
                    <a:pt x="29" y="0"/>
                  </a:moveTo>
                  <a:cubicBezTo>
                    <a:pt x="11959" y="0"/>
                    <a:pt x="21630" y="9670"/>
                    <a:pt x="21630" y="21600"/>
                  </a:cubicBezTo>
                  <a:cubicBezTo>
                    <a:pt x="21630" y="33529"/>
                    <a:pt x="11959" y="43200"/>
                    <a:pt x="30" y="43200"/>
                  </a:cubicBezTo>
                  <a:cubicBezTo>
                    <a:pt x="20" y="43200"/>
                    <a:pt x="10" y="43199"/>
                    <a:pt x="0" y="43199"/>
                  </a:cubicBezTo>
                </a:path>
                <a:path w="21630" h="43200" stroke="0" extrusionOk="0">
                  <a:moveTo>
                    <a:pt x="29" y="0"/>
                  </a:moveTo>
                  <a:cubicBezTo>
                    <a:pt x="11959" y="0"/>
                    <a:pt x="21630" y="9670"/>
                    <a:pt x="21630" y="21600"/>
                  </a:cubicBezTo>
                  <a:cubicBezTo>
                    <a:pt x="21630" y="33529"/>
                    <a:pt x="11959" y="43200"/>
                    <a:pt x="30" y="43200"/>
                  </a:cubicBezTo>
                  <a:cubicBezTo>
                    <a:pt x="20" y="43200"/>
                    <a:pt x="10" y="43199"/>
                    <a:pt x="0" y="43199"/>
                  </a:cubicBezTo>
                  <a:lnTo>
                    <a:pt x="3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019" name="Line 15"/>
            <p:cNvSpPr>
              <a:spLocks noChangeShapeType="1"/>
            </p:cNvSpPr>
            <p:nvPr/>
          </p:nvSpPr>
          <p:spPr bwMode="auto">
            <a:xfrm rot="10800000" flipV="1">
              <a:off x="1824" y="3456"/>
              <a:ext cx="48" cy="4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020" name="Line 17"/>
            <p:cNvSpPr>
              <a:spLocks noChangeShapeType="1"/>
            </p:cNvSpPr>
            <p:nvPr/>
          </p:nvSpPr>
          <p:spPr bwMode="auto">
            <a:xfrm>
              <a:off x="1842" y="2640"/>
              <a:ext cx="48" cy="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1190625" y="4367213"/>
            <a:ext cx="733425" cy="898525"/>
            <a:chOff x="816" y="3264"/>
            <a:chExt cx="462" cy="566"/>
          </a:xfrm>
        </p:grpSpPr>
        <p:sp>
          <p:nvSpPr>
            <p:cNvPr id="211012" name="Text Box 10"/>
            <p:cNvSpPr txBox="1">
              <a:spLocks noChangeArrowheads="1"/>
            </p:cNvSpPr>
            <p:nvPr/>
          </p:nvSpPr>
          <p:spPr bwMode="auto">
            <a:xfrm>
              <a:off x="816" y="3580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=-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∞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grpSp>
          <p:nvGrpSpPr>
            <p:cNvPr id="211013" name="Group 47"/>
            <p:cNvGrpSpPr>
              <a:grpSpLocks/>
            </p:cNvGrpSpPr>
            <p:nvPr/>
          </p:nvGrpSpPr>
          <p:grpSpPr bwMode="auto">
            <a:xfrm>
              <a:off x="1248" y="3360"/>
              <a:ext cx="0" cy="470"/>
              <a:chOff x="1248" y="3360"/>
              <a:chExt cx="0" cy="470"/>
            </a:xfrm>
          </p:grpSpPr>
          <p:sp>
            <p:nvSpPr>
              <p:cNvPr id="211016" name="Line 14"/>
              <p:cNvSpPr>
                <a:spLocks noChangeShapeType="1"/>
              </p:cNvSpPr>
              <p:nvPr/>
            </p:nvSpPr>
            <p:spPr bwMode="auto">
              <a:xfrm flipV="1">
                <a:off x="1248" y="35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1017" name="Line 24"/>
              <p:cNvSpPr>
                <a:spLocks noChangeShapeType="1"/>
              </p:cNvSpPr>
              <p:nvPr/>
            </p:nvSpPr>
            <p:spPr bwMode="auto">
              <a:xfrm>
                <a:off x="1248" y="3360"/>
                <a:ext cx="0" cy="47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1014" name="Oval 32"/>
            <p:cNvSpPr>
              <a:spLocks noChangeArrowheads="1"/>
            </p:cNvSpPr>
            <p:nvPr/>
          </p:nvSpPr>
          <p:spPr bwMode="auto">
            <a:xfrm>
              <a:off x="1221" y="3330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015" name="Text Box 42"/>
            <p:cNvSpPr txBox="1">
              <a:spLocks noChangeArrowheads="1"/>
            </p:cNvSpPr>
            <p:nvPr/>
          </p:nvSpPr>
          <p:spPr bwMode="auto">
            <a:xfrm>
              <a:off x="1056" y="326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1" lang="en-US" altLang="zh-CN" sz="2000" b="1" baseline="30000">
                  <a:latin typeface="Times New Roman" pitchFamily="18" charset="0"/>
                  <a:cs typeface="Times New Roman" pitchFamily="18" charset="0"/>
                </a:rPr>
                <a:t>-</a:t>
              </a:r>
              <a:endParaRPr kumimoji="1" lang="en-US" altLang="zh-CN" sz="2000" b="1" baseline="30000">
                <a:latin typeface="Times New Roman" pitchFamily="18" charset="0"/>
              </a:endParaRP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1038225" y="3300413"/>
            <a:ext cx="1571625" cy="1555750"/>
            <a:chOff x="720" y="2592"/>
            <a:chExt cx="990" cy="980"/>
          </a:xfrm>
        </p:grpSpPr>
        <p:sp>
          <p:nvSpPr>
            <p:cNvPr id="210993" name="Line 16"/>
            <p:cNvSpPr>
              <a:spLocks noChangeShapeType="1"/>
            </p:cNvSpPr>
            <p:nvPr/>
          </p:nvSpPr>
          <p:spPr bwMode="auto">
            <a:xfrm flipV="1">
              <a:off x="1248" y="2832"/>
              <a:ext cx="192" cy="24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0994" name="Text Box 21"/>
            <p:cNvSpPr txBox="1">
              <a:spLocks noChangeArrowheads="1"/>
            </p:cNvSpPr>
            <p:nvPr/>
          </p:nvSpPr>
          <p:spPr bwMode="auto">
            <a:xfrm>
              <a:off x="720" y="2832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ε</a:t>
              </a: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kumimoji="1" lang="en-US" altLang="zh-CN" sz="1400" b="1" i="1" baseline="30000">
                  <a:latin typeface="Times New Roman" pitchFamily="18" charset="0"/>
                  <a:cs typeface="Times New Roman" pitchFamily="18" charset="0"/>
                </a:rPr>
                <a:t>jθ</a:t>
              </a:r>
              <a:endParaRPr kumimoji="1" lang="en-US" altLang="zh-CN" sz="1400" b="1" i="1" baseline="30000">
                <a:latin typeface="Times New Roman" pitchFamily="18" charset="0"/>
              </a:endParaRPr>
            </a:p>
          </p:txBody>
        </p:sp>
        <p:sp>
          <p:nvSpPr>
            <p:cNvPr id="210995" name="Arc 26"/>
            <p:cNvSpPr>
              <a:spLocks/>
            </p:cNvSpPr>
            <p:nvPr/>
          </p:nvSpPr>
          <p:spPr bwMode="auto">
            <a:xfrm flipV="1">
              <a:off x="1248" y="2785"/>
              <a:ext cx="288" cy="576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0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1"/>
                    <a:pt x="12097" y="43046"/>
                    <a:pt x="277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1"/>
                    <a:pt x="12097" y="43046"/>
                    <a:pt x="277" y="4319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96" name="Oval 19"/>
            <p:cNvSpPr>
              <a:spLocks noChangeArrowheads="1"/>
            </p:cNvSpPr>
            <p:nvPr/>
          </p:nvSpPr>
          <p:spPr bwMode="auto">
            <a:xfrm>
              <a:off x="1362" y="2796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97" name="Oval 27"/>
            <p:cNvSpPr>
              <a:spLocks noChangeArrowheads="1"/>
            </p:cNvSpPr>
            <p:nvPr/>
          </p:nvSpPr>
          <p:spPr bwMode="auto">
            <a:xfrm>
              <a:off x="1467" y="2901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98" name="Oval 28"/>
            <p:cNvSpPr>
              <a:spLocks noChangeArrowheads="1"/>
            </p:cNvSpPr>
            <p:nvPr/>
          </p:nvSpPr>
          <p:spPr bwMode="auto">
            <a:xfrm>
              <a:off x="1509" y="3042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999" name="Oval 29"/>
            <p:cNvSpPr>
              <a:spLocks noChangeArrowheads="1"/>
            </p:cNvSpPr>
            <p:nvPr/>
          </p:nvSpPr>
          <p:spPr bwMode="auto">
            <a:xfrm>
              <a:off x="1476" y="3189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000" name="Oval 30"/>
            <p:cNvSpPr>
              <a:spLocks noChangeArrowheads="1"/>
            </p:cNvSpPr>
            <p:nvPr/>
          </p:nvSpPr>
          <p:spPr bwMode="auto">
            <a:xfrm>
              <a:off x="1371" y="3294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001" name="Oval 31"/>
            <p:cNvSpPr>
              <a:spLocks noChangeArrowheads="1"/>
            </p:cNvSpPr>
            <p:nvPr/>
          </p:nvSpPr>
          <p:spPr bwMode="auto">
            <a:xfrm>
              <a:off x="1227" y="2754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002" name="Text Box 33"/>
            <p:cNvSpPr txBox="1">
              <a:spLocks noChangeArrowheads="1"/>
            </p:cNvSpPr>
            <p:nvPr/>
          </p:nvSpPr>
          <p:spPr bwMode="auto">
            <a:xfrm>
              <a:off x="1296" y="3360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1003" name="Text Box 34"/>
            <p:cNvSpPr txBox="1">
              <a:spLocks noChangeArrowheads="1"/>
            </p:cNvSpPr>
            <p:nvPr/>
          </p:nvSpPr>
          <p:spPr bwMode="auto">
            <a:xfrm>
              <a:off x="1584" y="3120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1004" name="Text Box 35"/>
            <p:cNvSpPr txBox="1">
              <a:spLocks noChangeArrowheads="1"/>
            </p:cNvSpPr>
            <p:nvPr/>
          </p:nvSpPr>
          <p:spPr bwMode="auto">
            <a:xfrm>
              <a:off x="1614" y="2956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1005" name="Text Box 36"/>
            <p:cNvSpPr txBox="1">
              <a:spLocks noChangeArrowheads="1"/>
            </p:cNvSpPr>
            <p:nvPr/>
          </p:nvSpPr>
          <p:spPr bwMode="auto">
            <a:xfrm>
              <a:off x="1566" y="2763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1006" name="Text Box 37"/>
            <p:cNvSpPr txBox="1">
              <a:spLocks noChangeArrowheads="1"/>
            </p:cNvSpPr>
            <p:nvPr/>
          </p:nvSpPr>
          <p:spPr bwMode="auto">
            <a:xfrm>
              <a:off x="1440" y="2640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1007" name="Text Box 38"/>
            <p:cNvSpPr txBox="1">
              <a:spLocks noChangeArrowheads="1"/>
            </p:cNvSpPr>
            <p:nvPr/>
          </p:nvSpPr>
          <p:spPr bwMode="auto">
            <a:xfrm>
              <a:off x="1296" y="2592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1008" name="Text Box 39"/>
            <p:cNvSpPr txBox="1">
              <a:spLocks noChangeArrowheads="1"/>
            </p:cNvSpPr>
            <p:nvPr/>
          </p:nvSpPr>
          <p:spPr bwMode="auto">
            <a:xfrm>
              <a:off x="1449" y="3285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1009" name="Line 40"/>
            <p:cNvSpPr>
              <a:spLocks noChangeShapeType="1"/>
            </p:cNvSpPr>
            <p:nvPr/>
          </p:nvSpPr>
          <p:spPr bwMode="auto">
            <a:xfrm>
              <a:off x="1056" y="29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010" name="Text Box 41"/>
            <p:cNvSpPr txBox="1">
              <a:spLocks noChangeArrowheads="1"/>
            </p:cNvSpPr>
            <p:nvPr/>
          </p:nvSpPr>
          <p:spPr bwMode="auto">
            <a:xfrm>
              <a:off x="1347" y="2908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θ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211011" name="Text Box 43"/>
            <p:cNvSpPr txBox="1">
              <a:spLocks noChangeArrowheads="1"/>
            </p:cNvSpPr>
            <p:nvPr/>
          </p:nvSpPr>
          <p:spPr bwMode="auto">
            <a:xfrm>
              <a:off x="1056" y="266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1" lang="en-US" altLang="zh-CN" sz="2000" b="1" baseline="30000">
                  <a:latin typeface="Times New Roman" pitchFamily="18" charset="0"/>
                  <a:cs typeface="Times New Roman" pitchFamily="18" charset="0"/>
                </a:rPr>
                <a:t>+</a:t>
              </a:r>
              <a:endParaRPr kumimoji="1" lang="en-US" altLang="zh-CN" sz="2000" b="1" baseline="30000">
                <a:latin typeface="Times New Roman" pitchFamily="18" charset="0"/>
              </a:endParaRPr>
            </a:p>
          </p:txBody>
        </p:sp>
      </p:grp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2638425" y="2690813"/>
            <a:ext cx="609600" cy="457200"/>
            <a:chOff x="5136" y="144"/>
            <a:chExt cx="384" cy="288"/>
          </a:xfrm>
        </p:grpSpPr>
        <p:sp>
          <p:nvSpPr>
            <p:cNvPr id="210991" name="Text Box 22"/>
            <p:cNvSpPr txBox="1">
              <a:spLocks noChangeArrowheads="1"/>
            </p:cNvSpPr>
            <p:nvPr/>
          </p:nvSpPr>
          <p:spPr bwMode="auto">
            <a:xfrm>
              <a:off x="5376" y="14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Q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0992" name="Line 44"/>
            <p:cNvSpPr>
              <a:spLocks noChangeShapeType="1"/>
            </p:cNvSpPr>
            <p:nvPr/>
          </p:nvSpPr>
          <p:spPr bwMode="auto">
            <a:xfrm flipH="1">
              <a:off x="5136" y="2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0986" name="Text Box 59"/>
          <p:cNvSpPr txBox="1">
            <a:spLocks noChangeArrowheads="1"/>
          </p:cNvSpPr>
          <p:nvPr/>
        </p:nvSpPr>
        <p:spPr bwMode="auto">
          <a:xfrm>
            <a:off x="4130675" y="2263775"/>
            <a:ext cx="4697413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闭合曲线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Q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上很小的半圆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εe </a:t>
            </a:r>
            <a:r>
              <a:rPr kumimoji="1" lang="en-US" altLang="zh-CN" sz="2200" b="1" i="1" baseline="30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jθ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ε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→0 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且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–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π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/2≤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θ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≤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π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/2</a:t>
            </a:r>
          </a:p>
        </p:txBody>
      </p:sp>
      <p:graphicFrame>
        <p:nvGraphicFramePr>
          <p:cNvPr id="20540" name="Object 32"/>
          <p:cNvGraphicFramePr>
            <a:graphicFrameLocks noChangeAspect="1"/>
          </p:cNvGraphicFramePr>
          <p:nvPr/>
        </p:nvGraphicFramePr>
        <p:xfrm>
          <a:off x="4860925" y="3486150"/>
          <a:ext cx="31956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21" name="Equation" r:id="rId3" imgW="1917360" imgH="444240" progId="Equation.DSMT4">
                  <p:embed/>
                </p:oleObj>
              </mc:Choice>
              <mc:Fallback>
                <p:oleObj name="Equation" r:id="rId3" imgW="1917360" imgH="44424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3486150"/>
                        <a:ext cx="3195638" cy="7413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74"/>
          <p:cNvGrpSpPr>
            <a:grpSpLocks/>
          </p:cNvGrpSpPr>
          <p:nvPr/>
        </p:nvGrpSpPr>
        <p:grpSpPr bwMode="auto">
          <a:xfrm>
            <a:off x="4217988" y="4419600"/>
            <a:ext cx="4394200" cy="1123950"/>
            <a:chOff x="2648" y="3168"/>
            <a:chExt cx="2768" cy="708"/>
          </a:xfrm>
        </p:grpSpPr>
        <p:grpSp>
          <p:nvGrpSpPr>
            <p:cNvPr id="210989" name="Group 72"/>
            <p:cNvGrpSpPr>
              <a:grpSpLocks/>
            </p:cNvGrpSpPr>
            <p:nvPr/>
          </p:nvGrpSpPr>
          <p:grpSpPr bwMode="auto">
            <a:xfrm>
              <a:off x="2648" y="3168"/>
              <a:ext cx="2768" cy="708"/>
              <a:chOff x="2648" y="3168"/>
              <a:chExt cx="2768" cy="708"/>
            </a:xfrm>
          </p:grpSpPr>
          <p:sp>
            <p:nvSpPr>
              <p:cNvPr id="210990" name="AutoShape 61"/>
              <p:cNvSpPr>
                <a:spLocks noChangeArrowheads="1"/>
              </p:cNvSpPr>
              <p:nvPr/>
            </p:nvSpPr>
            <p:spPr bwMode="auto">
              <a:xfrm>
                <a:off x="3840" y="3168"/>
                <a:ext cx="384" cy="240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0977" name="Object 33"/>
              <p:cNvGraphicFramePr>
                <a:graphicFrameLocks noChangeAspect="1"/>
              </p:cNvGraphicFramePr>
              <p:nvPr/>
            </p:nvGraphicFramePr>
            <p:xfrm>
              <a:off x="2648" y="3450"/>
              <a:ext cx="2768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022" name="Equation" r:id="rId5" imgW="2641320" imgH="406080" progId="Equation.DSMT4">
                      <p:embed/>
                    </p:oleObj>
                  </mc:Choice>
                  <mc:Fallback>
                    <p:oleObj name="Equation" r:id="rId5" imgW="2641320" imgH="406080" progId="Equation.DSMT4">
                      <p:embed/>
                      <p:pic>
                        <p:nvPicPr>
                          <p:cNvPr id="0" name="Picture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8" y="3450"/>
                            <a:ext cx="2768" cy="426"/>
                          </a:xfrm>
                          <a:prstGeom prst="rect">
                            <a:avLst/>
                          </a:prstGeom>
                          <a:solidFill>
                            <a:srgbClr val="FFFF99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0978" name="Object 34"/>
            <p:cNvGraphicFramePr>
              <a:graphicFrameLocks noChangeAspect="1"/>
            </p:cNvGraphicFramePr>
            <p:nvPr/>
          </p:nvGraphicFramePr>
          <p:xfrm>
            <a:off x="4272" y="3183"/>
            <a:ext cx="426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23" name="Equation" r:id="rId7" imgW="406080" imgH="177480" progId="Equation.DSMT4">
                    <p:embed/>
                  </p:oleObj>
                </mc:Choice>
                <mc:Fallback>
                  <p:oleObj name="Equation" r:id="rId7" imgW="406080" imgH="17748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183"/>
                          <a:ext cx="426" cy="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0988" name="标题 26"/>
          <p:cNvSpPr>
            <a:spLocks/>
          </p:cNvSpPr>
          <p:nvPr/>
        </p:nvSpPr>
        <p:spPr bwMode="auto">
          <a:xfrm>
            <a:off x="963613" y="169863"/>
            <a:ext cx="756761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2400" b="1">
                <a:solidFill>
                  <a:srgbClr val="CC0066"/>
                </a:solidFill>
                <a:latin typeface="Arial Black" pitchFamily="34" charset="0"/>
                <a:ea typeface="华文新魏" pitchFamily="2" charset="-122"/>
              </a:rPr>
              <a:t>——</a:t>
            </a:r>
            <a:r>
              <a:rPr lang="zh-CN" altLang="en-US" sz="2400" b="1">
                <a:solidFill>
                  <a:srgbClr val="CC0066"/>
                </a:solidFill>
                <a:latin typeface="黑体" pitchFamily="2" charset="-122"/>
                <a:ea typeface="黑体" pitchFamily="2" charset="-122"/>
              </a:rPr>
              <a:t>原点处开环极点的影响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8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980" name="Object 12"/>
          <p:cNvGraphicFramePr>
            <a:graphicFrameLocks noChangeAspect="1"/>
          </p:cNvGraphicFramePr>
          <p:nvPr/>
        </p:nvGraphicFramePr>
        <p:xfrm>
          <a:off x="501650" y="1481138"/>
          <a:ext cx="47752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95" name="Equation" r:id="rId3" imgW="2679480" imgH="406080" progId="Equation.DSMT4">
                  <p:embed/>
                </p:oleObj>
              </mc:Choice>
              <mc:Fallback>
                <p:oleObj name="Equation" r:id="rId3" imgW="2679480" imgH="4060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481138"/>
                        <a:ext cx="4775200" cy="7254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11175" y="2389188"/>
            <a:ext cx="4697413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其中：</a:t>
            </a:r>
            <a:r>
              <a:rPr kumimoji="1" lang="zh-CN" altLang="en-US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当</a:t>
            </a:r>
            <a:r>
              <a:rPr kumimoji="1" lang="en-US" altLang="zh-CN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200" b="1" i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ε</a:t>
            </a:r>
            <a:r>
              <a:rPr kumimoji="1" lang="en-US" altLang="zh-CN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→ 0 </a:t>
            </a:r>
            <a:r>
              <a:rPr kumimoji="1" lang="zh-CN" altLang="en-US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时，</a:t>
            </a:r>
            <a:r>
              <a:rPr kumimoji="1" lang="en-US" altLang="zh-CN" sz="2200" b="1" i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kumimoji="1" lang="en-US" altLang="zh-CN" sz="2200" b="1" baseline="-25000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en-US" altLang="zh-CN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/</a:t>
            </a:r>
            <a:r>
              <a:rPr kumimoji="1" lang="en-US" altLang="zh-CN" sz="2200" b="1" i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ε</a:t>
            </a:r>
            <a:r>
              <a:rPr kumimoji="1" lang="en-US" altLang="zh-CN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→ ∞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  </a:t>
            </a:r>
            <a:r>
              <a:rPr kumimoji="1" lang="en-US" altLang="zh-CN" sz="2200" b="1" i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ψ</a:t>
            </a:r>
            <a:r>
              <a:rPr kumimoji="1" lang="en-US" altLang="zh-CN" sz="22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 -</a:t>
            </a:r>
            <a:r>
              <a:rPr kumimoji="1" lang="en-US" altLang="zh-CN" sz="2200" b="1" i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θ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从</a:t>
            </a:r>
            <a:r>
              <a:rPr kumimoji="1" lang="en-US" altLang="zh-CN" sz="2200" b="1" i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π</a:t>
            </a:r>
            <a:r>
              <a:rPr kumimoji="1" lang="en-US" altLang="zh-CN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/2 </a:t>
            </a:r>
            <a:r>
              <a:rPr kumimoji="1" lang="zh-CN" altLang="en-US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到</a:t>
            </a:r>
            <a:r>
              <a:rPr kumimoji="1" lang="en-US" altLang="zh-CN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-</a:t>
            </a:r>
            <a:r>
              <a:rPr kumimoji="1" lang="en-US" altLang="zh-CN" sz="2200" b="1" i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π</a:t>
            </a:r>
            <a:r>
              <a:rPr kumimoji="1" lang="en-US" altLang="zh-CN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/2</a:t>
            </a:r>
            <a:r>
              <a:rPr kumimoji="1" lang="zh-CN" altLang="en-US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顺时针变化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（当有向线段从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ε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∠-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π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/2 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到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ε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∠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π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/2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逆时针变化时）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11175" y="4768850"/>
            <a:ext cx="8001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ε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→0</a:t>
            </a:r>
            <a:r>
              <a:rPr kumimoji="1" lang="en-US" altLang="zh-CN" sz="2200" b="1" baseline="30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–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和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ε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→0</a:t>
            </a:r>
            <a:r>
              <a:rPr kumimoji="1" lang="en-US" altLang="zh-CN" sz="2200" b="1" baseline="30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时，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曲线的终点与第一、四象限的半径为无穷大的半圆相连接。</a:t>
            </a: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211983" name="Group 66"/>
          <p:cNvGrpSpPr>
            <a:grpSpLocks/>
          </p:cNvGrpSpPr>
          <p:nvPr/>
        </p:nvGrpSpPr>
        <p:grpSpPr bwMode="auto">
          <a:xfrm>
            <a:off x="5459413" y="1658938"/>
            <a:ext cx="3352800" cy="3140075"/>
            <a:chOff x="528" y="2054"/>
            <a:chExt cx="2112" cy="1978"/>
          </a:xfrm>
        </p:grpSpPr>
        <p:sp>
          <p:nvSpPr>
            <p:cNvPr id="212024" name="Rectangle 4"/>
            <p:cNvSpPr>
              <a:spLocks noChangeArrowheads="1"/>
            </p:cNvSpPr>
            <p:nvPr/>
          </p:nvSpPr>
          <p:spPr bwMode="auto">
            <a:xfrm>
              <a:off x="528" y="2064"/>
              <a:ext cx="2112" cy="196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025" name="Line 5"/>
            <p:cNvSpPr>
              <a:spLocks noChangeShapeType="1"/>
            </p:cNvSpPr>
            <p:nvPr/>
          </p:nvSpPr>
          <p:spPr bwMode="auto">
            <a:xfrm>
              <a:off x="720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2026" name="Line 6"/>
            <p:cNvSpPr>
              <a:spLocks noChangeShapeType="1"/>
            </p:cNvSpPr>
            <p:nvPr/>
          </p:nvSpPr>
          <p:spPr bwMode="auto">
            <a:xfrm flipV="1">
              <a:off x="1248" y="2112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2027" name="Text Box 7"/>
            <p:cNvSpPr txBox="1">
              <a:spLocks noChangeArrowheads="1"/>
            </p:cNvSpPr>
            <p:nvPr/>
          </p:nvSpPr>
          <p:spPr bwMode="auto">
            <a:xfrm>
              <a:off x="2400" y="307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σ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212028" name="Text Box 8"/>
            <p:cNvSpPr txBox="1">
              <a:spLocks noChangeArrowheads="1"/>
            </p:cNvSpPr>
            <p:nvPr/>
          </p:nvSpPr>
          <p:spPr bwMode="auto">
            <a:xfrm>
              <a:off x="1008" y="205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</p:grpSp>
      <p:grpSp>
        <p:nvGrpSpPr>
          <p:cNvPr id="211984" name="Group 71"/>
          <p:cNvGrpSpPr>
            <a:grpSpLocks/>
          </p:cNvGrpSpPr>
          <p:nvPr/>
        </p:nvGrpSpPr>
        <p:grpSpPr bwMode="auto">
          <a:xfrm>
            <a:off x="5916613" y="2055813"/>
            <a:ext cx="685800" cy="776287"/>
            <a:chOff x="816" y="2304"/>
            <a:chExt cx="432" cy="489"/>
          </a:xfrm>
        </p:grpSpPr>
        <p:sp>
          <p:nvSpPr>
            <p:cNvPr id="212020" name="Text Box 9"/>
            <p:cNvSpPr txBox="1">
              <a:spLocks noChangeArrowheads="1"/>
            </p:cNvSpPr>
            <p:nvPr/>
          </p:nvSpPr>
          <p:spPr bwMode="auto">
            <a:xfrm>
              <a:off x="816" y="2304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=+</a:t>
              </a: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∞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grpSp>
          <p:nvGrpSpPr>
            <p:cNvPr id="212021" name="Group 45"/>
            <p:cNvGrpSpPr>
              <a:grpSpLocks/>
            </p:cNvGrpSpPr>
            <p:nvPr/>
          </p:nvGrpSpPr>
          <p:grpSpPr bwMode="auto">
            <a:xfrm>
              <a:off x="1248" y="2352"/>
              <a:ext cx="0" cy="441"/>
              <a:chOff x="1248" y="2352"/>
              <a:chExt cx="0" cy="441"/>
            </a:xfrm>
          </p:grpSpPr>
          <p:sp>
            <p:nvSpPr>
              <p:cNvPr id="212022" name="Line 12"/>
              <p:cNvSpPr>
                <a:spLocks noChangeShapeType="1"/>
              </p:cNvSpPr>
              <p:nvPr/>
            </p:nvSpPr>
            <p:spPr bwMode="auto">
              <a:xfrm flipV="1">
                <a:off x="1248" y="2352"/>
                <a:ext cx="0" cy="44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2023" name="Line 13"/>
              <p:cNvSpPr>
                <a:spLocks noChangeShapeType="1"/>
              </p:cNvSpPr>
              <p:nvPr/>
            </p:nvSpPr>
            <p:spPr bwMode="auto">
              <a:xfrm flipV="1">
                <a:off x="1248" y="2486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211985" name="Group 46"/>
          <p:cNvGrpSpPr>
            <a:grpSpLocks/>
          </p:cNvGrpSpPr>
          <p:nvPr/>
        </p:nvGrpSpPr>
        <p:grpSpPr bwMode="auto">
          <a:xfrm>
            <a:off x="6615113" y="2135188"/>
            <a:ext cx="1152525" cy="2301875"/>
            <a:chOff x="1256" y="2354"/>
            <a:chExt cx="726" cy="1450"/>
          </a:xfrm>
        </p:grpSpPr>
        <p:sp>
          <p:nvSpPr>
            <p:cNvPr id="212017" name="Arc 11"/>
            <p:cNvSpPr>
              <a:spLocks/>
            </p:cNvSpPr>
            <p:nvPr/>
          </p:nvSpPr>
          <p:spPr bwMode="auto">
            <a:xfrm>
              <a:off x="1256" y="2354"/>
              <a:ext cx="726" cy="1450"/>
            </a:xfrm>
            <a:custGeom>
              <a:avLst/>
              <a:gdLst>
                <a:gd name="T0" fmla="*/ 0 w 21630"/>
                <a:gd name="T1" fmla="*/ 0 h 43200"/>
                <a:gd name="T2" fmla="*/ 0 w 21630"/>
                <a:gd name="T3" fmla="*/ 0 h 43200"/>
                <a:gd name="T4" fmla="*/ 0 w 2163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30"/>
                <a:gd name="T10" fmla="*/ 0 h 43200"/>
                <a:gd name="T11" fmla="*/ 21630 w 2163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30" h="43200" fill="none" extrusionOk="0">
                  <a:moveTo>
                    <a:pt x="29" y="0"/>
                  </a:moveTo>
                  <a:cubicBezTo>
                    <a:pt x="11959" y="0"/>
                    <a:pt x="21630" y="9670"/>
                    <a:pt x="21630" y="21600"/>
                  </a:cubicBezTo>
                  <a:cubicBezTo>
                    <a:pt x="21630" y="33529"/>
                    <a:pt x="11959" y="43200"/>
                    <a:pt x="30" y="43200"/>
                  </a:cubicBezTo>
                  <a:cubicBezTo>
                    <a:pt x="20" y="43200"/>
                    <a:pt x="10" y="43199"/>
                    <a:pt x="0" y="43199"/>
                  </a:cubicBezTo>
                </a:path>
                <a:path w="21630" h="43200" stroke="0" extrusionOk="0">
                  <a:moveTo>
                    <a:pt x="29" y="0"/>
                  </a:moveTo>
                  <a:cubicBezTo>
                    <a:pt x="11959" y="0"/>
                    <a:pt x="21630" y="9670"/>
                    <a:pt x="21630" y="21600"/>
                  </a:cubicBezTo>
                  <a:cubicBezTo>
                    <a:pt x="21630" y="33529"/>
                    <a:pt x="11959" y="43200"/>
                    <a:pt x="30" y="43200"/>
                  </a:cubicBezTo>
                  <a:cubicBezTo>
                    <a:pt x="20" y="43200"/>
                    <a:pt x="10" y="43199"/>
                    <a:pt x="0" y="43199"/>
                  </a:cubicBezTo>
                  <a:lnTo>
                    <a:pt x="3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018" name="Line 15"/>
            <p:cNvSpPr>
              <a:spLocks noChangeShapeType="1"/>
            </p:cNvSpPr>
            <p:nvPr/>
          </p:nvSpPr>
          <p:spPr bwMode="auto">
            <a:xfrm rot="10800000" flipV="1">
              <a:off x="1824" y="3456"/>
              <a:ext cx="48" cy="4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2019" name="Line 17"/>
            <p:cNvSpPr>
              <a:spLocks noChangeShapeType="1"/>
            </p:cNvSpPr>
            <p:nvPr/>
          </p:nvSpPr>
          <p:spPr bwMode="auto">
            <a:xfrm>
              <a:off x="1842" y="2640"/>
              <a:ext cx="48" cy="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1986" name="Group 69"/>
          <p:cNvGrpSpPr>
            <a:grpSpLocks/>
          </p:cNvGrpSpPr>
          <p:nvPr/>
        </p:nvGrpSpPr>
        <p:grpSpPr bwMode="auto">
          <a:xfrm>
            <a:off x="5916613" y="3579813"/>
            <a:ext cx="733425" cy="898525"/>
            <a:chOff x="816" y="3264"/>
            <a:chExt cx="462" cy="566"/>
          </a:xfrm>
        </p:grpSpPr>
        <p:sp>
          <p:nvSpPr>
            <p:cNvPr id="212011" name="Text Box 10"/>
            <p:cNvSpPr txBox="1">
              <a:spLocks noChangeArrowheads="1"/>
            </p:cNvSpPr>
            <p:nvPr/>
          </p:nvSpPr>
          <p:spPr bwMode="auto">
            <a:xfrm>
              <a:off x="816" y="3580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=-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∞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grpSp>
          <p:nvGrpSpPr>
            <p:cNvPr id="212012" name="Group 47"/>
            <p:cNvGrpSpPr>
              <a:grpSpLocks/>
            </p:cNvGrpSpPr>
            <p:nvPr/>
          </p:nvGrpSpPr>
          <p:grpSpPr bwMode="auto">
            <a:xfrm>
              <a:off x="1248" y="3360"/>
              <a:ext cx="0" cy="470"/>
              <a:chOff x="1248" y="3360"/>
              <a:chExt cx="0" cy="470"/>
            </a:xfrm>
          </p:grpSpPr>
          <p:sp>
            <p:nvSpPr>
              <p:cNvPr id="212015" name="Line 14"/>
              <p:cNvSpPr>
                <a:spLocks noChangeShapeType="1"/>
              </p:cNvSpPr>
              <p:nvPr/>
            </p:nvSpPr>
            <p:spPr bwMode="auto">
              <a:xfrm flipV="1">
                <a:off x="1248" y="35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2016" name="Line 24"/>
              <p:cNvSpPr>
                <a:spLocks noChangeShapeType="1"/>
              </p:cNvSpPr>
              <p:nvPr/>
            </p:nvSpPr>
            <p:spPr bwMode="auto">
              <a:xfrm>
                <a:off x="1248" y="3360"/>
                <a:ext cx="0" cy="47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2013" name="Oval 32"/>
            <p:cNvSpPr>
              <a:spLocks noChangeArrowheads="1"/>
            </p:cNvSpPr>
            <p:nvPr/>
          </p:nvSpPr>
          <p:spPr bwMode="auto">
            <a:xfrm>
              <a:off x="1221" y="3330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014" name="Text Box 42"/>
            <p:cNvSpPr txBox="1">
              <a:spLocks noChangeArrowheads="1"/>
            </p:cNvSpPr>
            <p:nvPr/>
          </p:nvSpPr>
          <p:spPr bwMode="auto">
            <a:xfrm>
              <a:off x="1056" y="326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1" lang="en-US" altLang="zh-CN" sz="2000" b="1" baseline="30000">
                  <a:latin typeface="Times New Roman" pitchFamily="18" charset="0"/>
                  <a:cs typeface="Times New Roman" pitchFamily="18" charset="0"/>
                </a:rPr>
                <a:t>-</a:t>
              </a:r>
              <a:endParaRPr kumimoji="1" lang="en-US" altLang="zh-CN" sz="2000" b="1" baseline="30000">
                <a:latin typeface="Times New Roman" pitchFamily="18" charset="0"/>
              </a:endParaRPr>
            </a:p>
          </p:txBody>
        </p:sp>
      </p:grpSp>
      <p:grpSp>
        <p:nvGrpSpPr>
          <p:cNvPr id="211987" name="Group 70"/>
          <p:cNvGrpSpPr>
            <a:grpSpLocks/>
          </p:cNvGrpSpPr>
          <p:nvPr/>
        </p:nvGrpSpPr>
        <p:grpSpPr bwMode="auto">
          <a:xfrm>
            <a:off x="5764213" y="2513013"/>
            <a:ext cx="1571625" cy="1555750"/>
            <a:chOff x="720" y="2592"/>
            <a:chExt cx="990" cy="980"/>
          </a:xfrm>
        </p:grpSpPr>
        <p:sp>
          <p:nvSpPr>
            <p:cNvPr id="211992" name="Line 16"/>
            <p:cNvSpPr>
              <a:spLocks noChangeShapeType="1"/>
            </p:cNvSpPr>
            <p:nvPr/>
          </p:nvSpPr>
          <p:spPr bwMode="auto">
            <a:xfrm flipV="1">
              <a:off x="1248" y="2832"/>
              <a:ext cx="192" cy="24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1993" name="Text Box 21"/>
            <p:cNvSpPr txBox="1">
              <a:spLocks noChangeArrowheads="1"/>
            </p:cNvSpPr>
            <p:nvPr/>
          </p:nvSpPr>
          <p:spPr bwMode="auto">
            <a:xfrm>
              <a:off x="720" y="2832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ε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kumimoji="1" lang="en-US" altLang="zh-CN" sz="1400" b="1" baseline="30000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400" b="1" i="1" baseline="30000">
                  <a:latin typeface="Times New Roman" pitchFamily="18" charset="0"/>
                  <a:cs typeface="Times New Roman" pitchFamily="18" charset="0"/>
                </a:rPr>
                <a:t>θ</a:t>
              </a:r>
              <a:endParaRPr kumimoji="1" lang="en-US" altLang="zh-CN" sz="1400" b="1" i="1" baseline="30000">
                <a:latin typeface="Times New Roman" pitchFamily="18" charset="0"/>
              </a:endParaRPr>
            </a:p>
          </p:txBody>
        </p:sp>
        <p:sp>
          <p:nvSpPr>
            <p:cNvPr id="211994" name="Arc 26"/>
            <p:cNvSpPr>
              <a:spLocks/>
            </p:cNvSpPr>
            <p:nvPr/>
          </p:nvSpPr>
          <p:spPr bwMode="auto">
            <a:xfrm flipV="1">
              <a:off x="1248" y="2785"/>
              <a:ext cx="288" cy="576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0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1"/>
                    <a:pt x="12097" y="43046"/>
                    <a:pt x="277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1"/>
                    <a:pt x="12097" y="43046"/>
                    <a:pt x="277" y="4319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11995" name="Oval 19"/>
            <p:cNvSpPr>
              <a:spLocks noChangeArrowheads="1"/>
            </p:cNvSpPr>
            <p:nvPr/>
          </p:nvSpPr>
          <p:spPr bwMode="auto">
            <a:xfrm>
              <a:off x="1362" y="2796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96" name="Oval 27"/>
            <p:cNvSpPr>
              <a:spLocks noChangeArrowheads="1"/>
            </p:cNvSpPr>
            <p:nvPr/>
          </p:nvSpPr>
          <p:spPr bwMode="auto">
            <a:xfrm>
              <a:off x="1467" y="2901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97" name="Oval 28"/>
            <p:cNvSpPr>
              <a:spLocks noChangeArrowheads="1"/>
            </p:cNvSpPr>
            <p:nvPr/>
          </p:nvSpPr>
          <p:spPr bwMode="auto">
            <a:xfrm>
              <a:off x="1509" y="3042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98" name="Oval 29"/>
            <p:cNvSpPr>
              <a:spLocks noChangeArrowheads="1"/>
            </p:cNvSpPr>
            <p:nvPr/>
          </p:nvSpPr>
          <p:spPr bwMode="auto">
            <a:xfrm>
              <a:off x="1476" y="3189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1999" name="Oval 30"/>
            <p:cNvSpPr>
              <a:spLocks noChangeArrowheads="1"/>
            </p:cNvSpPr>
            <p:nvPr/>
          </p:nvSpPr>
          <p:spPr bwMode="auto">
            <a:xfrm>
              <a:off x="1371" y="3294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000" name="Oval 31"/>
            <p:cNvSpPr>
              <a:spLocks noChangeArrowheads="1"/>
            </p:cNvSpPr>
            <p:nvPr/>
          </p:nvSpPr>
          <p:spPr bwMode="auto">
            <a:xfrm>
              <a:off x="1227" y="2754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2001" name="Text Box 33"/>
            <p:cNvSpPr txBox="1">
              <a:spLocks noChangeArrowheads="1"/>
            </p:cNvSpPr>
            <p:nvPr/>
          </p:nvSpPr>
          <p:spPr bwMode="auto">
            <a:xfrm>
              <a:off x="1296" y="3360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2002" name="Text Box 34"/>
            <p:cNvSpPr txBox="1">
              <a:spLocks noChangeArrowheads="1"/>
            </p:cNvSpPr>
            <p:nvPr/>
          </p:nvSpPr>
          <p:spPr bwMode="auto">
            <a:xfrm>
              <a:off x="1584" y="3120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2003" name="Text Box 35"/>
            <p:cNvSpPr txBox="1">
              <a:spLocks noChangeArrowheads="1"/>
            </p:cNvSpPr>
            <p:nvPr/>
          </p:nvSpPr>
          <p:spPr bwMode="auto">
            <a:xfrm>
              <a:off x="1614" y="2956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2004" name="Text Box 36"/>
            <p:cNvSpPr txBox="1">
              <a:spLocks noChangeArrowheads="1"/>
            </p:cNvSpPr>
            <p:nvPr/>
          </p:nvSpPr>
          <p:spPr bwMode="auto">
            <a:xfrm>
              <a:off x="1566" y="2763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2005" name="Text Box 37"/>
            <p:cNvSpPr txBox="1">
              <a:spLocks noChangeArrowheads="1"/>
            </p:cNvSpPr>
            <p:nvPr/>
          </p:nvSpPr>
          <p:spPr bwMode="auto">
            <a:xfrm>
              <a:off x="1440" y="2640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2006" name="Text Box 38"/>
            <p:cNvSpPr txBox="1">
              <a:spLocks noChangeArrowheads="1"/>
            </p:cNvSpPr>
            <p:nvPr/>
          </p:nvSpPr>
          <p:spPr bwMode="auto">
            <a:xfrm>
              <a:off x="1296" y="2592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2007" name="Text Box 39"/>
            <p:cNvSpPr txBox="1">
              <a:spLocks noChangeArrowheads="1"/>
            </p:cNvSpPr>
            <p:nvPr/>
          </p:nvSpPr>
          <p:spPr bwMode="auto">
            <a:xfrm>
              <a:off x="1449" y="3285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2008" name="Line 40"/>
            <p:cNvSpPr>
              <a:spLocks noChangeShapeType="1"/>
            </p:cNvSpPr>
            <p:nvPr/>
          </p:nvSpPr>
          <p:spPr bwMode="auto">
            <a:xfrm>
              <a:off x="1056" y="29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2009" name="Text Box 41"/>
            <p:cNvSpPr txBox="1">
              <a:spLocks noChangeArrowheads="1"/>
            </p:cNvSpPr>
            <p:nvPr/>
          </p:nvSpPr>
          <p:spPr bwMode="auto">
            <a:xfrm>
              <a:off x="1347" y="2908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θ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212010" name="Text Box 43"/>
            <p:cNvSpPr txBox="1">
              <a:spLocks noChangeArrowheads="1"/>
            </p:cNvSpPr>
            <p:nvPr/>
          </p:nvSpPr>
          <p:spPr bwMode="auto">
            <a:xfrm>
              <a:off x="1056" y="266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1" lang="en-US" altLang="zh-CN" sz="2000" b="1" baseline="30000">
                  <a:latin typeface="Times New Roman" pitchFamily="18" charset="0"/>
                  <a:cs typeface="Times New Roman" pitchFamily="18" charset="0"/>
                </a:rPr>
                <a:t>+</a:t>
              </a:r>
              <a:endParaRPr kumimoji="1" lang="en-US" altLang="zh-CN" sz="2000" b="1" baseline="30000">
                <a:latin typeface="Times New Roman" pitchFamily="18" charset="0"/>
              </a:endParaRPr>
            </a:p>
          </p:txBody>
        </p:sp>
      </p:grpSp>
      <p:grpSp>
        <p:nvGrpSpPr>
          <p:cNvPr id="211988" name="Group 67"/>
          <p:cNvGrpSpPr>
            <a:grpSpLocks/>
          </p:cNvGrpSpPr>
          <p:nvPr/>
        </p:nvGrpSpPr>
        <p:grpSpPr bwMode="auto">
          <a:xfrm>
            <a:off x="7364413" y="1903413"/>
            <a:ext cx="609600" cy="457200"/>
            <a:chOff x="5136" y="144"/>
            <a:chExt cx="384" cy="288"/>
          </a:xfrm>
        </p:grpSpPr>
        <p:sp>
          <p:nvSpPr>
            <p:cNvPr id="211990" name="Text Box 22"/>
            <p:cNvSpPr txBox="1">
              <a:spLocks noChangeArrowheads="1"/>
            </p:cNvSpPr>
            <p:nvPr/>
          </p:nvSpPr>
          <p:spPr bwMode="auto">
            <a:xfrm>
              <a:off x="5376" y="14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Q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1991" name="Line 44"/>
            <p:cNvSpPr>
              <a:spLocks noChangeShapeType="1"/>
            </p:cNvSpPr>
            <p:nvPr/>
          </p:nvSpPr>
          <p:spPr bwMode="auto">
            <a:xfrm flipH="1">
              <a:off x="5136" y="288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1989" name="标题 26"/>
          <p:cNvSpPr>
            <a:spLocks/>
          </p:cNvSpPr>
          <p:nvPr/>
        </p:nvSpPr>
        <p:spPr bwMode="auto">
          <a:xfrm>
            <a:off x="963613" y="169863"/>
            <a:ext cx="756761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2400" b="1">
                <a:solidFill>
                  <a:srgbClr val="CC0066"/>
                </a:solidFill>
                <a:latin typeface="Arial Black" pitchFamily="34" charset="0"/>
                <a:ea typeface="华文新魏" pitchFamily="2" charset="-122"/>
              </a:rPr>
              <a:t>——</a:t>
            </a:r>
            <a:r>
              <a:rPr lang="zh-CN" altLang="en-US" sz="2400" b="1">
                <a:solidFill>
                  <a:srgbClr val="CC0066"/>
                </a:solidFill>
                <a:latin typeface="黑体" pitchFamily="2" charset="-122"/>
                <a:ea typeface="黑体" pitchFamily="2" charset="-122"/>
              </a:rPr>
              <a:t>原点处开环极点的影响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  <p:bldP spid="1946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06" name="Rectangle 2"/>
          <p:cNvSpPr>
            <a:spLocks noChangeArrowheads="1"/>
          </p:cNvSpPr>
          <p:nvPr/>
        </p:nvSpPr>
        <p:spPr bwMode="auto">
          <a:xfrm>
            <a:off x="4600575" y="1311275"/>
            <a:ext cx="3886200" cy="36576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3007" name="Line 3"/>
          <p:cNvSpPr>
            <a:spLocks noChangeShapeType="1"/>
          </p:cNvSpPr>
          <p:nvPr/>
        </p:nvSpPr>
        <p:spPr bwMode="auto">
          <a:xfrm>
            <a:off x="4752975" y="321627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3008" name="Text Box 7"/>
          <p:cNvSpPr txBox="1">
            <a:spLocks noChangeArrowheads="1"/>
          </p:cNvSpPr>
          <p:nvPr/>
        </p:nvSpPr>
        <p:spPr bwMode="auto">
          <a:xfrm>
            <a:off x="4429125" y="3216275"/>
            <a:ext cx="857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latin typeface="Times New Roman" pitchFamily="18" charset="0"/>
              </a:rPr>
              <a:t>-180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°</a:t>
            </a:r>
            <a:endParaRPr kumimoji="1" lang="en-US" altLang="zh-CN" sz="1400" b="1">
              <a:latin typeface="Times New Roman" pitchFamily="18" charset="0"/>
            </a:endParaRPr>
          </a:p>
        </p:txBody>
      </p:sp>
      <p:sp>
        <p:nvSpPr>
          <p:cNvPr id="213009" name="Text Box 8"/>
          <p:cNvSpPr txBox="1">
            <a:spLocks noChangeArrowheads="1"/>
          </p:cNvSpPr>
          <p:nvPr/>
        </p:nvSpPr>
        <p:spPr bwMode="auto">
          <a:xfrm>
            <a:off x="6429375" y="1235075"/>
            <a:ext cx="804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latin typeface="Times New Roman" pitchFamily="18" charset="0"/>
              </a:rPr>
              <a:t>-270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°</a:t>
            </a:r>
            <a:endParaRPr kumimoji="1" lang="en-US" altLang="zh-CN" sz="1400" b="1">
              <a:latin typeface="Times New Roman" pitchFamily="18" charset="0"/>
            </a:endParaRPr>
          </a:p>
        </p:txBody>
      </p:sp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5895975" y="2800350"/>
            <a:ext cx="914400" cy="1971675"/>
            <a:chOff x="3840" y="2282"/>
            <a:chExt cx="576" cy="1242"/>
          </a:xfrm>
        </p:grpSpPr>
        <p:sp>
          <p:nvSpPr>
            <p:cNvPr id="213095" name="Text Box 9"/>
            <p:cNvSpPr txBox="1">
              <a:spLocks noChangeArrowheads="1"/>
            </p:cNvSpPr>
            <p:nvPr/>
          </p:nvSpPr>
          <p:spPr bwMode="auto">
            <a:xfrm>
              <a:off x="3840" y="3024"/>
              <a:ext cx="19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grpSp>
          <p:nvGrpSpPr>
            <p:cNvPr id="213096" name="Group 95"/>
            <p:cNvGrpSpPr>
              <a:grpSpLocks/>
            </p:cNvGrpSpPr>
            <p:nvPr/>
          </p:nvGrpSpPr>
          <p:grpSpPr bwMode="auto">
            <a:xfrm>
              <a:off x="3864" y="2282"/>
              <a:ext cx="552" cy="1242"/>
              <a:chOff x="3864" y="2282"/>
              <a:chExt cx="552" cy="1242"/>
            </a:xfrm>
          </p:grpSpPr>
          <p:sp>
            <p:nvSpPr>
              <p:cNvPr id="213097" name="Text Box 12"/>
              <p:cNvSpPr txBox="1">
                <a:spLocks noChangeArrowheads="1"/>
              </p:cNvSpPr>
              <p:nvPr/>
            </p:nvSpPr>
            <p:spPr bwMode="auto">
              <a:xfrm>
                <a:off x="3984" y="2832"/>
                <a:ext cx="192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endParaRPr kumimoji="1" lang="en-US" altLang="zh-CN" sz="1400" b="1" i="1">
                  <a:latin typeface="Times New Roman" pitchFamily="18" charset="0"/>
                </a:endParaRPr>
              </a:p>
            </p:txBody>
          </p:sp>
          <p:grpSp>
            <p:nvGrpSpPr>
              <p:cNvPr id="213098" name="Group 13"/>
              <p:cNvGrpSpPr>
                <a:grpSpLocks/>
              </p:cNvGrpSpPr>
              <p:nvPr/>
            </p:nvGrpSpPr>
            <p:grpSpPr bwMode="auto">
              <a:xfrm>
                <a:off x="3864" y="2282"/>
                <a:ext cx="552" cy="1165"/>
                <a:chOff x="4296" y="3002"/>
                <a:chExt cx="552" cy="1165"/>
              </a:xfrm>
            </p:grpSpPr>
            <p:sp>
              <p:nvSpPr>
                <p:cNvPr id="213101" name="Freeform 14"/>
                <p:cNvSpPr>
                  <a:spLocks/>
                </p:cNvSpPr>
                <p:nvPr/>
              </p:nvSpPr>
              <p:spPr bwMode="auto">
                <a:xfrm>
                  <a:off x="4296" y="3002"/>
                  <a:ext cx="552" cy="1165"/>
                </a:xfrm>
                <a:custGeom>
                  <a:avLst/>
                  <a:gdLst>
                    <a:gd name="T0" fmla="*/ 291 w 552"/>
                    <a:gd name="T1" fmla="*/ 1165 h 1165"/>
                    <a:gd name="T2" fmla="*/ 237 w 552"/>
                    <a:gd name="T3" fmla="*/ 967 h 1165"/>
                    <a:gd name="T4" fmla="*/ 93 w 552"/>
                    <a:gd name="T5" fmla="*/ 751 h 1165"/>
                    <a:gd name="T6" fmla="*/ 10 w 552"/>
                    <a:gd name="T7" fmla="*/ 500 h 1165"/>
                    <a:gd name="T8" fmla="*/ 30 w 552"/>
                    <a:gd name="T9" fmla="*/ 238 h 1165"/>
                    <a:gd name="T10" fmla="*/ 129 w 552"/>
                    <a:gd name="T11" fmla="*/ 52 h 1165"/>
                    <a:gd name="T12" fmla="*/ 303 w 552"/>
                    <a:gd name="T13" fmla="*/ 6 h 1165"/>
                    <a:gd name="T14" fmla="*/ 449 w 552"/>
                    <a:gd name="T15" fmla="*/ 88 h 1165"/>
                    <a:gd name="T16" fmla="*/ 552 w 552"/>
                    <a:gd name="T17" fmla="*/ 262 h 116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52"/>
                    <a:gd name="T28" fmla="*/ 0 h 1165"/>
                    <a:gd name="T29" fmla="*/ 552 w 552"/>
                    <a:gd name="T30" fmla="*/ 1165 h 116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52" h="1165">
                      <a:moveTo>
                        <a:pt x="291" y="1165"/>
                      </a:moveTo>
                      <a:cubicBezTo>
                        <a:pt x="281" y="1132"/>
                        <a:pt x="270" y="1036"/>
                        <a:pt x="237" y="967"/>
                      </a:cubicBezTo>
                      <a:cubicBezTo>
                        <a:pt x="204" y="898"/>
                        <a:pt x="131" y="829"/>
                        <a:pt x="93" y="751"/>
                      </a:cubicBezTo>
                      <a:cubicBezTo>
                        <a:pt x="55" y="673"/>
                        <a:pt x="20" y="586"/>
                        <a:pt x="10" y="500"/>
                      </a:cubicBezTo>
                      <a:cubicBezTo>
                        <a:pt x="0" y="414"/>
                        <a:pt x="10" y="313"/>
                        <a:pt x="30" y="238"/>
                      </a:cubicBezTo>
                      <a:cubicBezTo>
                        <a:pt x="50" y="163"/>
                        <a:pt x="84" y="91"/>
                        <a:pt x="129" y="52"/>
                      </a:cubicBezTo>
                      <a:cubicBezTo>
                        <a:pt x="174" y="13"/>
                        <a:pt x="250" y="0"/>
                        <a:pt x="303" y="6"/>
                      </a:cubicBezTo>
                      <a:cubicBezTo>
                        <a:pt x="356" y="12"/>
                        <a:pt x="408" y="45"/>
                        <a:pt x="449" y="88"/>
                      </a:cubicBezTo>
                      <a:cubicBezTo>
                        <a:pt x="490" y="131"/>
                        <a:pt x="531" y="226"/>
                        <a:pt x="552" y="262"/>
                      </a:cubicBezTo>
                    </a:path>
                  </a:pathLst>
                </a:custGeom>
                <a:noFill/>
                <a:ln w="381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13102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4323" y="3600"/>
                  <a:ext cx="9" cy="18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213099" name="Line 18"/>
              <p:cNvSpPr>
                <a:spLocks noChangeShapeType="1"/>
              </p:cNvSpPr>
              <p:nvPr/>
            </p:nvSpPr>
            <p:spPr bwMode="auto">
              <a:xfrm>
                <a:off x="3936" y="3216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3100" name="Text Box 19"/>
              <p:cNvSpPr txBox="1">
                <a:spLocks noChangeArrowheads="1"/>
              </p:cNvSpPr>
              <p:nvPr/>
            </p:nvSpPr>
            <p:spPr bwMode="auto">
              <a:xfrm>
                <a:off x="3936" y="3312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</a:rPr>
                  <a:t>0</a:t>
                </a:r>
                <a:r>
                  <a:rPr kumimoji="1" lang="en-US" altLang="zh-CN" sz="1600" b="1" baseline="30000">
                    <a:latin typeface="Times New Roman" pitchFamily="18" charset="0"/>
                    <a:cs typeface="Times New Roman" pitchFamily="18" charset="0"/>
                  </a:rPr>
                  <a:t>+</a:t>
                </a:r>
                <a:endParaRPr kumimoji="1" lang="en-US" altLang="zh-CN" sz="1600" b="1" baseline="300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4829175" y="3673475"/>
            <a:ext cx="1143000" cy="336550"/>
            <a:chOff x="3168" y="2832"/>
            <a:chExt cx="720" cy="212"/>
          </a:xfrm>
        </p:grpSpPr>
        <p:sp>
          <p:nvSpPr>
            <p:cNvPr id="213093" name="Text Box 11"/>
            <p:cNvSpPr txBox="1">
              <a:spLocks noChangeArrowheads="1"/>
            </p:cNvSpPr>
            <p:nvPr/>
          </p:nvSpPr>
          <p:spPr bwMode="auto">
            <a:xfrm>
              <a:off x="3168" y="2832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213094" name="Line 20"/>
            <p:cNvSpPr>
              <a:spLocks noChangeShapeType="1"/>
            </p:cNvSpPr>
            <p:nvPr/>
          </p:nvSpPr>
          <p:spPr bwMode="auto">
            <a:xfrm flipV="1">
              <a:off x="3792" y="288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00"/>
          <p:cNvGrpSpPr>
            <a:grpSpLocks/>
          </p:cNvGrpSpPr>
          <p:nvPr/>
        </p:nvGrpSpPr>
        <p:grpSpPr bwMode="auto">
          <a:xfrm>
            <a:off x="5743575" y="1768475"/>
            <a:ext cx="1071563" cy="1849438"/>
            <a:chOff x="3744" y="1632"/>
            <a:chExt cx="675" cy="1165"/>
          </a:xfrm>
        </p:grpSpPr>
        <p:sp>
          <p:nvSpPr>
            <p:cNvPr id="213088" name="Freeform 21"/>
            <p:cNvSpPr>
              <a:spLocks/>
            </p:cNvSpPr>
            <p:nvPr/>
          </p:nvSpPr>
          <p:spPr bwMode="auto">
            <a:xfrm flipV="1">
              <a:off x="3867" y="1632"/>
              <a:ext cx="552" cy="1165"/>
            </a:xfrm>
            <a:custGeom>
              <a:avLst/>
              <a:gdLst>
                <a:gd name="T0" fmla="*/ 291 w 552"/>
                <a:gd name="T1" fmla="*/ 1165 h 1165"/>
                <a:gd name="T2" fmla="*/ 237 w 552"/>
                <a:gd name="T3" fmla="*/ 967 h 1165"/>
                <a:gd name="T4" fmla="*/ 93 w 552"/>
                <a:gd name="T5" fmla="*/ 751 h 1165"/>
                <a:gd name="T6" fmla="*/ 10 w 552"/>
                <a:gd name="T7" fmla="*/ 500 h 1165"/>
                <a:gd name="T8" fmla="*/ 30 w 552"/>
                <a:gd name="T9" fmla="*/ 238 h 1165"/>
                <a:gd name="T10" fmla="*/ 129 w 552"/>
                <a:gd name="T11" fmla="*/ 52 h 1165"/>
                <a:gd name="T12" fmla="*/ 303 w 552"/>
                <a:gd name="T13" fmla="*/ 6 h 1165"/>
                <a:gd name="T14" fmla="*/ 449 w 552"/>
                <a:gd name="T15" fmla="*/ 88 h 1165"/>
                <a:gd name="T16" fmla="*/ 552 w 552"/>
                <a:gd name="T17" fmla="*/ 262 h 1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52"/>
                <a:gd name="T28" fmla="*/ 0 h 1165"/>
                <a:gd name="T29" fmla="*/ 552 w 552"/>
                <a:gd name="T30" fmla="*/ 1165 h 1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52" h="1165">
                  <a:moveTo>
                    <a:pt x="291" y="1165"/>
                  </a:moveTo>
                  <a:cubicBezTo>
                    <a:pt x="281" y="1132"/>
                    <a:pt x="270" y="1036"/>
                    <a:pt x="237" y="967"/>
                  </a:cubicBezTo>
                  <a:cubicBezTo>
                    <a:pt x="204" y="898"/>
                    <a:pt x="131" y="829"/>
                    <a:pt x="93" y="751"/>
                  </a:cubicBezTo>
                  <a:cubicBezTo>
                    <a:pt x="55" y="673"/>
                    <a:pt x="20" y="586"/>
                    <a:pt x="10" y="500"/>
                  </a:cubicBezTo>
                  <a:cubicBezTo>
                    <a:pt x="0" y="414"/>
                    <a:pt x="10" y="313"/>
                    <a:pt x="30" y="238"/>
                  </a:cubicBezTo>
                  <a:cubicBezTo>
                    <a:pt x="50" y="163"/>
                    <a:pt x="84" y="91"/>
                    <a:pt x="129" y="52"/>
                  </a:cubicBezTo>
                  <a:cubicBezTo>
                    <a:pt x="174" y="13"/>
                    <a:pt x="250" y="0"/>
                    <a:pt x="303" y="6"/>
                  </a:cubicBezTo>
                  <a:cubicBezTo>
                    <a:pt x="356" y="12"/>
                    <a:pt x="408" y="45"/>
                    <a:pt x="449" y="88"/>
                  </a:cubicBezTo>
                  <a:cubicBezTo>
                    <a:pt x="490" y="131"/>
                    <a:pt x="531" y="226"/>
                    <a:pt x="552" y="262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3089" name="Line 23"/>
            <p:cNvSpPr>
              <a:spLocks noChangeShapeType="1"/>
            </p:cNvSpPr>
            <p:nvPr/>
          </p:nvSpPr>
          <p:spPr bwMode="auto">
            <a:xfrm flipV="1">
              <a:off x="3888" y="2064"/>
              <a:ext cx="48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90" name="Text Box 24"/>
            <p:cNvSpPr txBox="1">
              <a:spLocks noChangeArrowheads="1"/>
            </p:cNvSpPr>
            <p:nvPr/>
          </p:nvSpPr>
          <p:spPr bwMode="auto">
            <a:xfrm>
              <a:off x="3744" y="1900"/>
              <a:ext cx="28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ω</a:t>
              </a:r>
              <a:endParaRPr kumimoji="1" lang="en-US" altLang="zh-CN" sz="1400" b="1" i="1">
                <a:latin typeface="Times New Roman" pitchFamily="18" charset="0"/>
              </a:endParaRPr>
            </a:p>
          </p:txBody>
        </p:sp>
        <p:sp>
          <p:nvSpPr>
            <p:cNvPr id="213091" name="Text Box 25"/>
            <p:cNvSpPr txBox="1">
              <a:spLocks noChangeArrowheads="1"/>
            </p:cNvSpPr>
            <p:nvPr/>
          </p:nvSpPr>
          <p:spPr bwMode="auto">
            <a:xfrm>
              <a:off x="3888" y="163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0</a:t>
              </a:r>
              <a:r>
                <a:rPr kumimoji="1" lang="en-US" altLang="zh-CN" sz="2000" b="1" baseline="30000">
                  <a:latin typeface="Times New Roman" pitchFamily="18" charset="0"/>
                  <a:cs typeface="Times New Roman" pitchFamily="18" charset="0"/>
                </a:rPr>
                <a:t>-</a:t>
              </a:r>
              <a:endParaRPr kumimoji="1" lang="en-US" altLang="zh-CN" sz="2000" b="1" baseline="30000">
                <a:latin typeface="Times New Roman" pitchFamily="18" charset="0"/>
              </a:endParaRPr>
            </a:p>
          </p:txBody>
        </p:sp>
        <p:sp>
          <p:nvSpPr>
            <p:cNvPr id="213092" name="Line 26"/>
            <p:cNvSpPr>
              <a:spLocks noChangeShapeType="1"/>
            </p:cNvSpPr>
            <p:nvPr/>
          </p:nvSpPr>
          <p:spPr bwMode="auto">
            <a:xfrm flipV="1">
              <a:off x="3915" y="182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3013" name="Rectangle 29"/>
          <p:cNvSpPr>
            <a:spLocks noChangeArrowheads="1"/>
          </p:cNvSpPr>
          <p:nvPr/>
        </p:nvSpPr>
        <p:spPr bwMode="auto">
          <a:xfrm>
            <a:off x="638175" y="1387475"/>
            <a:ext cx="3581400" cy="3581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14" name="Line 30"/>
          <p:cNvSpPr>
            <a:spLocks noChangeShapeType="1"/>
          </p:cNvSpPr>
          <p:nvPr/>
        </p:nvSpPr>
        <p:spPr bwMode="auto">
          <a:xfrm>
            <a:off x="1095375" y="330835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3015" name="Line 31"/>
          <p:cNvSpPr>
            <a:spLocks noChangeShapeType="1"/>
          </p:cNvSpPr>
          <p:nvPr/>
        </p:nvSpPr>
        <p:spPr bwMode="auto">
          <a:xfrm flipV="1">
            <a:off x="1933575" y="178435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3016" name="Text Box 32"/>
          <p:cNvSpPr txBox="1">
            <a:spLocks noChangeArrowheads="1"/>
          </p:cNvSpPr>
          <p:nvPr/>
        </p:nvSpPr>
        <p:spPr bwMode="auto">
          <a:xfrm>
            <a:off x="3762375" y="330835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σ</a:t>
            </a:r>
            <a:endParaRPr kumimoji="1" lang="en-US" altLang="zh-CN" sz="1600" b="1" i="1">
              <a:latin typeface="Times New Roman" pitchFamily="18" charset="0"/>
            </a:endParaRPr>
          </a:p>
        </p:txBody>
      </p:sp>
      <p:sp>
        <p:nvSpPr>
          <p:cNvPr id="213017" name="Text Box 33"/>
          <p:cNvSpPr txBox="1">
            <a:spLocks noChangeArrowheads="1"/>
          </p:cNvSpPr>
          <p:nvPr/>
        </p:nvSpPr>
        <p:spPr bwMode="auto">
          <a:xfrm>
            <a:off x="1552575" y="16922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jω</a:t>
            </a:r>
            <a:endParaRPr kumimoji="1" lang="en-US" altLang="zh-CN" sz="1600" b="1" i="1">
              <a:latin typeface="Times New Roman" pitchFamily="18" charset="0"/>
            </a:endParaRPr>
          </a:p>
        </p:txBody>
      </p:sp>
      <p:grpSp>
        <p:nvGrpSpPr>
          <p:cNvPr id="7" name="Group 94"/>
          <p:cNvGrpSpPr>
            <a:grpSpLocks/>
          </p:cNvGrpSpPr>
          <p:nvPr/>
        </p:nvGrpSpPr>
        <p:grpSpPr bwMode="auto">
          <a:xfrm>
            <a:off x="1247775" y="2089150"/>
            <a:ext cx="685800" cy="776288"/>
            <a:chOff x="912" y="1834"/>
            <a:chExt cx="432" cy="489"/>
          </a:xfrm>
        </p:grpSpPr>
        <p:sp>
          <p:nvSpPr>
            <p:cNvPr id="213084" name="Text Box 34"/>
            <p:cNvSpPr txBox="1">
              <a:spLocks noChangeArrowheads="1"/>
            </p:cNvSpPr>
            <p:nvPr/>
          </p:nvSpPr>
          <p:spPr bwMode="auto">
            <a:xfrm>
              <a:off x="912" y="1834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=+</a:t>
              </a: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∞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grpSp>
          <p:nvGrpSpPr>
            <p:cNvPr id="213085" name="Group 36"/>
            <p:cNvGrpSpPr>
              <a:grpSpLocks/>
            </p:cNvGrpSpPr>
            <p:nvPr/>
          </p:nvGrpSpPr>
          <p:grpSpPr bwMode="auto">
            <a:xfrm>
              <a:off x="1344" y="1882"/>
              <a:ext cx="0" cy="441"/>
              <a:chOff x="1248" y="2352"/>
              <a:chExt cx="0" cy="441"/>
            </a:xfrm>
          </p:grpSpPr>
          <p:sp>
            <p:nvSpPr>
              <p:cNvPr id="213086" name="Line 37"/>
              <p:cNvSpPr>
                <a:spLocks noChangeShapeType="1"/>
              </p:cNvSpPr>
              <p:nvPr/>
            </p:nvSpPr>
            <p:spPr bwMode="auto">
              <a:xfrm flipV="1">
                <a:off x="1248" y="2352"/>
                <a:ext cx="0" cy="44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87" name="Line 38"/>
              <p:cNvSpPr>
                <a:spLocks noChangeShapeType="1"/>
              </p:cNvSpPr>
              <p:nvPr/>
            </p:nvSpPr>
            <p:spPr bwMode="auto">
              <a:xfrm flipV="1">
                <a:off x="1248" y="2486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13019" name="Text Box 45"/>
          <p:cNvSpPr txBox="1">
            <a:spLocks noChangeArrowheads="1"/>
          </p:cNvSpPr>
          <p:nvPr/>
        </p:nvSpPr>
        <p:spPr bwMode="auto">
          <a:xfrm>
            <a:off x="3076575" y="201295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Q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grpSp>
        <p:nvGrpSpPr>
          <p:cNvPr id="9" name="Group 104"/>
          <p:cNvGrpSpPr>
            <a:grpSpLocks/>
          </p:cNvGrpSpPr>
          <p:nvPr/>
        </p:nvGrpSpPr>
        <p:grpSpPr bwMode="auto">
          <a:xfrm>
            <a:off x="1247775" y="3613150"/>
            <a:ext cx="733425" cy="898525"/>
            <a:chOff x="912" y="2794"/>
            <a:chExt cx="462" cy="566"/>
          </a:xfrm>
        </p:grpSpPr>
        <p:sp>
          <p:nvSpPr>
            <p:cNvPr id="213078" name="Text Box 35"/>
            <p:cNvSpPr txBox="1">
              <a:spLocks noChangeArrowheads="1"/>
            </p:cNvSpPr>
            <p:nvPr/>
          </p:nvSpPr>
          <p:spPr bwMode="auto">
            <a:xfrm>
              <a:off x="912" y="3110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=-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∞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grpSp>
          <p:nvGrpSpPr>
            <p:cNvPr id="213079" name="Group 46"/>
            <p:cNvGrpSpPr>
              <a:grpSpLocks/>
            </p:cNvGrpSpPr>
            <p:nvPr/>
          </p:nvGrpSpPr>
          <p:grpSpPr bwMode="auto">
            <a:xfrm>
              <a:off x="1344" y="2890"/>
              <a:ext cx="0" cy="470"/>
              <a:chOff x="1248" y="3360"/>
              <a:chExt cx="0" cy="470"/>
            </a:xfrm>
          </p:grpSpPr>
          <p:sp>
            <p:nvSpPr>
              <p:cNvPr id="213082" name="Line 47"/>
              <p:cNvSpPr>
                <a:spLocks noChangeShapeType="1"/>
              </p:cNvSpPr>
              <p:nvPr/>
            </p:nvSpPr>
            <p:spPr bwMode="auto">
              <a:xfrm flipV="1">
                <a:off x="1248" y="35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83" name="Line 48"/>
              <p:cNvSpPr>
                <a:spLocks noChangeShapeType="1"/>
              </p:cNvSpPr>
              <p:nvPr/>
            </p:nvSpPr>
            <p:spPr bwMode="auto">
              <a:xfrm>
                <a:off x="1248" y="3360"/>
                <a:ext cx="0" cy="47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3080" name="Oval 56"/>
            <p:cNvSpPr>
              <a:spLocks noChangeArrowheads="1"/>
            </p:cNvSpPr>
            <p:nvPr/>
          </p:nvSpPr>
          <p:spPr bwMode="auto">
            <a:xfrm>
              <a:off x="1317" y="2860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81" name="Text Box 66"/>
            <p:cNvSpPr txBox="1">
              <a:spLocks noChangeArrowheads="1"/>
            </p:cNvSpPr>
            <p:nvPr/>
          </p:nvSpPr>
          <p:spPr bwMode="auto">
            <a:xfrm>
              <a:off x="1152" y="279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1" lang="en-US" altLang="zh-CN" sz="2000" b="1" baseline="30000">
                  <a:latin typeface="Times New Roman" pitchFamily="18" charset="0"/>
                  <a:cs typeface="Times New Roman" pitchFamily="18" charset="0"/>
                </a:rPr>
                <a:t>-</a:t>
              </a:r>
              <a:endParaRPr kumimoji="1" lang="en-US" altLang="zh-CN" sz="2000" b="1" baseline="30000">
                <a:latin typeface="Times New Roman" pitchFamily="18" charset="0"/>
              </a:endParaRPr>
            </a:p>
          </p:txBody>
        </p:sp>
      </p:grpSp>
      <p:grpSp>
        <p:nvGrpSpPr>
          <p:cNvPr id="11" name="Group 98"/>
          <p:cNvGrpSpPr>
            <a:grpSpLocks/>
          </p:cNvGrpSpPr>
          <p:nvPr/>
        </p:nvGrpSpPr>
        <p:grpSpPr bwMode="auto">
          <a:xfrm>
            <a:off x="1095375" y="2546350"/>
            <a:ext cx="1571625" cy="1555750"/>
            <a:chOff x="816" y="2122"/>
            <a:chExt cx="990" cy="980"/>
          </a:xfrm>
        </p:grpSpPr>
        <p:sp>
          <p:nvSpPr>
            <p:cNvPr id="213059" name="Text Box 57"/>
            <p:cNvSpPr txBox="1">
              <a:spLocks noChangeArrowheads="1"/>
            </p:cNvSpPr>
            <p:nvPr/>
          </p:nvSpPr>
          <p:spPr bwMode="auto">
            <a:xfrm>
              <a:off x="1392" y="2890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3060" name="Line 39"/>
            <p:cNvSpPr>
              <a:spLocks noChangeShapeType="1"/>
            </p:cNvSpPr>
            <p:nvPr/>
          </p:nvSpPr>
          <p:spPr bwMode="auto">
            <a:xfrm flipV="1">
              <a:off x="1344" y="2362"/>
              <a:ext cx="192" cy="24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61" name="Text Box 44"/>
            <p:cNvSpPr txBox="1">
              <a:spLocks noChangeArrowheads="1"/>
            </p:cNvSpPr>
            <p:nvPr/>
          </p:nvSpPr>
          <p:spPr bwMode="auto">
            <a:xfrm>
              <a:off x="816" y="2362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εe</a:t>
              </a:r>
              <a:r>
                <a:rPr kumimoji="1" lang="en-US" altLang="zh-CN" sz="1400" b="1" i="1" baseline="30000">
                  <a:latin typeface="Times New Roman" pitchFamily="18" charset="0"/>
                  <a:cs typeface="Times New Roman" pitchFamily="18" charset="0"/>
                </a:rPr>
                <a:t>jθ</a:t>
              </a:r>
              <a:endParaRPr kumimoji="1" lang="en-US" altLang="zh-CN" sz="1400" b="1" i="1" baseline="30000">
                <a:latin typeface="Times New Roman" pitchFamily="18" charset="0"/>
              </a:endParaRPr>
            </a:p>
          </p:txBody>
        </p:sp>
        <p:sp>
          <p:nvSpPr>
            <p:cNvPr id="213062" name="Arc 49"/>
            <p:cNvSpPr>
              <a:spLocks/>
            </p:cNvSpPr>
            <p:nvPr/>
          </p:nvSpPr>
          <p:spPr bwMode="auto">
            <a:xfrm flipV="1">
              <a:off x="1344" y="2315"/>
              <a:ext cx="288" cy="576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0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1"/>
                    <a:pt x="12097" y="43046"/>
                    <a:pt x="277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1"/>
                    <a:pt x="12097" y="43046"/>
                    <a:pt x="277" y="4319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63" name="Oval 50"/>
            <p:cNvSpPr>
              <a:spLocks noChangeArrowheads="1"/>
            </p:cNvSpPr>
            <p:nvPr/>
          </p:nvSpPr>
          <p:spPr bwMode="auto">
            <a:xfrm>
              <a:off x="1458" y="2326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64" name="Oval 51"/>
            <p:cNvSpPr>
              <a:spLocks noChangeArrowheads="1"/>
            </p:cNvSpPr>
            <p:nvPr/>
          </p:nvSpPr>
          <p:spPr bwMode="auto">
            <a:xfrm>
              <a:off x="1563" y="2431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65" name="Oval 52"/>
            <p:cNvSpPr>
              <a:spLocks noChangeArrowheads="1"/>
            </p:cNvSpPr>
            <p:nvPr/>
          </p:nvSpPr>
          <p:spPr bwMode="auto">
            <a:xfrm>
              <a:off x="1605" y="2572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66" name="Oval 53"/>
            <p:cNvSpPr>
              <a:spLocks noChangeArrowheads="1"/>
            </p:cNvSpPr>
            <p:nvPr/>
          </p:nvSpPr>
          <p:spPr bwMode="auto">
            <a:xfrm>
              <a:off x="1572" y="2719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67" name="Oval 54"/>
            <p:cNvSpPr>
              <a:spLocks noChangeArrowheads="1"/>
            </p:cNvSpPr>
            <p:nvPr/>
          </p:nvSpPr>
          <p:spPr bwMode="auto">
            <a:xfrm>
              <a:off x="1467" y="2824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68" name="Oval 55"/>
            <p:cNvSpPr>
              <a:spLocks noChangeArrowheads="1"/>
            </p:cNvSpPr>
            <p:nvPr/>
          </p:nvSpPr>
          <p:spPr bwMode="auto">
            <a:xfrm>
              <a:off x="1323" y="2284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69" name="Text Box 58"/>
            <p:cNvSpPr txBox="1">
              <a:spLocks noChangeArrowheads="1"/>
            </p:cNvSpPr>
            <p:nvPr/>
          </p:nvSpPr>
          <p:spPr bwMode="auto">
            <a:xfrm>
              <a:off x="1680" y="2650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3070" name="Text Box 59"/>
            <p:cNvSpPr txBox="1">
              <a:spLocks noChangeArrowheads="1"/>
            </p:cNvSpPr>
            <p:nvPr/>
          </p:nvSpPr>
          <p:spPr bwMode="auto">
            <a:xfrm>
              <a:off x="1710" y="2486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3071" name="Text Box 60"/>
            <p:cNvSpPr txBox="1">
              <a:spLocks noChangeArrowheads="1"/>
            </p:cNvSpPr>
            <p:nvPr/>
          </p:nvSpPr>
          <p:spPr bwMode="auto">
            <a:xfrm>
              <a:off x="1662" y="2293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3072" name="Text Box 61"/>
            <p:cNvSpPr txBox="1">
              <a:spLocks noChangeArrowheads="1"/>
            </p:cNvSpPr>
            <p:nvPr/>
          </p:nvSpPr>
          <p:spPr bwMode="auto">
            <a:xfrm>
              <a:off x="1536" y="2170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3073" name="Text Box 62"/>
            <p:cNvSpPr txBox="1">
              <a:spLocks noChangeArrowheads="1"/>
            </p:cNvSpPr>
            <p:nvPr/>
          </p:nvSpPr>
          <p:spPr bwMode="auto">
            <a:xfrm>
              <a:off x="1392" y="2122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3074" name="Text Box 63"/>
            <p:cNvSpPr txBox="1">
              <a:spLocks noChangeArrowheads="1"/>
            </p:cNvSpPr>
            <p:nvPr/>
          </p:nvSpPr>
          <p:spPr bwMode="auto">
            <a:xfrm>
              <a:off x="1545" y="2815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3075" name="Line 64"/>
            <p:cNvSpPr>
              <a:spLocks noChangeShapeType="1"/>
            </p:cNvSpPr>
            <p:nvPr/>
          </p:nvSpPr>
          <p:spPr bwMode="auto">
            <a:xfrm>
              <a:off x="1152" y="250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76" name="Text Box 65"/>
            <p:cNvSpPr txBox="1">
              <a:spLocks noChangeArrowheads="1"/>
            </p:cNvSpPr>
            <p:nvPr/>
          </p:nvSpPr>
          <p:spPr bwMode="auto">
            <a:xfrm>
              <a:off x="1443" y="2438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θ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213077" name="Text Box 67"/>
            <p:cNvSpPr txBox="1">
              <a:spLocks noChangeArrowheads="1"/>
            </p:cNvSpPr>
            <p:nvPr/>
          </p:nvSpPr>
          <p:spPr bwMode="auto">
            <a:xfrm>
              <a:off x="1152" y="219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1" lang="en-US" altLang="zh-CN" sz="2000" b="1" baseline="30000">
                  <a:latin typeface="Times New Roman" pitchFamily="18" charset="0"/>
                  <a:cs typeface="Times New Roman" pitchFamily="18" charset="0"/>
                </a:rPr>
                <a:t>+</a:t>
              </a:r>
              <a:endParaRPr kumimoji="1" lang="en-US" altLang="zh-CN" sz="2000" b="1" baseline="30000">
                <a:latin typeface="Times New Roman" pitchFamily="18" charset="0"/>
              </a:endParaRPr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1946275" y="2168525"/>
            <a:ext cx="1152525" cy="2301875"/>
            <a:chOff x="1352" y="1884"/>
            <a:chExt cx="726" cy="1450"/>
          </a:xfrm>
        </p:grpSpPr>
        <p:grpSp>
          <p:nvGrpSpPr>
            <p:cNvPr id="213054" name="Group 40"/>
            <p:cNvGrpSpPr>
              <a:grpSpLocks/>
            </p:cNvGrpSpPr>
            <p:nvPr/>
          </p:nvGrpSpPr>
          <p:grpSpPr bwMode="auto">
            <a:xfrm>
              <a:off x="1352" y="1884"/>
              <a:ext cx="726" cy="1450"/>
              <a:chOff x="1256" y="2354"/>
              <a:chExt cx="726" cy="1450"/>
            </a:xfrm>
          </p:grpSpPr>
          <p:sp>
            <p:nvSpPr>
              <p:cNvPr id="213056" name="Arc 41"/>
              <p:cNvSpPr>
                <a:spLocks/>
              </p:cNvSpPr>
              <p:nvPr/>
            </p:nvSpPr>
            <p:spPr bwMode="auto">
              <a:xfrm>
                <a:off x="1256" y="2354"/>
                <a:ext cx="726" cy="1450"/>
              </a:xfrm>
              <a:custGeom>
                <a:avLst/>
                <a:gdLst>
                  <a:gd name="T0" fmla="*/ 0 w 21630"/>
                  <a:gd name="T1" fmla="*/ 0 h 43200"/>
                  <a:gd name="T2" fmla="*/ 0 w 21630"/>
                  <a:gd name="T3" fmla="*/ 0 h 43200"/>
                  <a:gd name="T4" fmla="*/ 0 w 2163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630"/>
                  <a:gd name="T10" fmla="*/ 0 h 43200"/>
                  <a:gd name="T11" fmla="*/ 21630 w 2163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0" h="43200" fill="none" extrusionOk="0">
                    <a:moveTo>
                      <a:pt x="29" y="0"/>
                    </a:moveTo>
                    <a:cubicBezTo>
                      <a:pt x="11959" y="0"/>
                      <a:pt x="21630" y="9670"/>
                      <a:pt x="21630" y="21600"/>
                    </a:cubicBezTo>
                    <a:cubicBezTo>
                      <a:pt x="21630" y="33529"/>
                      <a:pt x="11959" y="43200"/>
                      <a:pt x="30" y="43200"/>
                    </a:cubicBezTo>
                    <a:cubicBezTo>
                      <a:pt x="20" y="43200"/>
                      <a:pt x="10" y="43199"/>
                      <a:pt x="0" y="43199"/>
                    </a:cubicBezTo>
                  </a:path>
                  <a:path w="21630" h="43200" stroke="0" extrusionOk="0">
                    <a:moveTo>
                      <a:pt x="29" y="0"/>
                    </a:moveTo>
                    <a:cubicBezTo>
                      <a:pt x="11959" y="0"/>
                      <a:pt x="21630" y="9670"/>
                      <a:pt x="21630" y="21600"/>
                    </a:cubicBezTo>
                    <a:cubicBezTo>
                      <a:pt x="21630" y="33529"/>
                      <a:pt x="11959" y="43200"/>
                      <a:pt x="30" y="43200"/>
                    </a:cubicBezTo>
                    <a:cubicBezTo>
                      <a:pt x="20" y="43200"/>
                      <a:pt x="10" y="43199"/>
                      <a:pt x="0" y="43199"/>
                    </a:cubicBezTo>
                    <a:lnTo>
                      <a:pt x="3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3057" name="Line 42"/>
              <p:cNvSpPr>
                <a:spLocks noChangeShapeType="1"/>
              </p:cNvSpPr>
              <p:nvPr/>
            </p:nvSpPr>
            <p:spPr bwMode="auto">
              <a:xfrm rot="10800000" flipV="1">
                <a:off x="1824" y="3456"/>
                <a:ext cx="48" cy="4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13058" name="Line 43"/>
              <p:cNvSpPr>
                <a:spLocks noChangeShapeType="1"/>
              </p:cNvSpPr>
              <p:nvPr/>
            </p:nvSpPr>
            <p:spPr bwMode="auto">
              <a:xfrm>
                <a:off x="1842" y="2640"/>
                <a:ext cx="48" cy="9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13055" name="Line 68"/>
            <p:cNvSpPr>
              <a:spLocks noChangeShapeType="1"/>
            </p:cNvSpPr>
            <p:nvPr/>
          </p:nvSpPr>
          <p:spPr bwMode="auto">
            <a:xfrm flipH="1">
              <a:off x="1824" y="193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3023" name="Text Box 69"/>
          <p:cNvSpPr txBox="1">
            <a:spLocks noChangeArrowheads="1"/>
          </p:cNvSpPr>
          <p:nvPr/>
        </p:nvSpPr>
        <p:spPr bwMode="auto">
          <a:xfrm>
            <a:off x="4111625" y="5251450"/>
            <a:ext cx="4645025" cy="427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当原点移至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–1+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点时，即为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</a:t>
            </a:r>
            <a:endParaRPr kumimoji="1" lang="en-US" altLang="zh-CN" sz="2200" b="1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14" name="Group 101"/>
          <p:cNvGrpSpPr>
            <a:grpSpLocks/>
          </p:cNvGrpSpPr>
          <p:nvPr/>
        </p:nvGrpSpPr>
        <p:grpSpPr bwMode="auto">
          <a:xfrm>
            <a:off x="4929188" y="2879725"/>
            <a:ext cx="1042987" cy="749300"/>
            <a:chOff x="3231" y="2332"/>
            <a:chExt cx="657" cy="472"/>
          </a:xfrm>
        </p:grpSpPr>
        <p:sp>
          <p:nvSpPr>
            <p:cNvPr id="213050" name="Oval 16"/>
            <p:cNvSpPr>
              <a:spLocks noChangeArrowheads="1"/>
            </p:cNvSpPr>
            <p:nvPr/>
          </p:nvSpPr>
          <p:spPr bwMode="auto">
            <a:xfrm>
              <a:off x="3456" y="2523"/>
              <a:ext cx="48" cy="4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3051" name="Text Box 17"/>
            <p:cNvSpPr txBox="1">
              <a:spLocks noChangeArrowheads="1"/>
            </p:cNvSpPr>
            <p:nvPr/>
          </p:nvSpPr>
          <p:spPr bwMode="auto">
            <a:xfrm>
              <a:off x="3231" y="233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-1+</a:t>
              </a:r>
              <a:r>
                <a:rPr kumimoji="1" lang="en-US" altLang="zh-CN" sz="1600" b="1" i="1">
                  <a:latin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3052" name="Line 86"/>
            <p:cNvSpPr>
              <a:spLocks noChangeShapeType="1"/>
            </p:cNvSpPr>
            <p:nvPr/>
          </p:nvSpPr>
          <p:spPr bwMode="auto">
            <a:xfrm>
              <a:off x="3504" y="2544"/>
              <a:ext cx="384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3053" name="Text Box 87"/>
            <p:cNvSpPr txBox="1">
              <a:spLocks noChangeArrowheads="1"/>
            </p:cNvSpPr>
            <p:nvPr/>
          </p:nvSpPr>
          <p:spPr bwMode="auto">
            <a:xfrm>
              <a:off x="3504" y="25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</p:grpSp>
      <p:sp>
        <p:nvSpPr>
          <p:cNvPr id="213025" name="Line 4"/>
          <p:cNvSpPr>
            <a:spLocks noChangeShapeType="1"/>
          </p:cNvSpPr>
          <p:nvPr/>
        </p:nvSpPr>
        <p:spPr bwMode="auto">
          <a:xfrm flipV="1">
            <a:off x="6824663" y="1463675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5" name="Group 97"/>
          <p:cNvGrpSpPr>
            <a:grpSpLocks/>
          </p:cNvGrpSpPr>
          <p:nvPr/>
        </p:nvGrpSpPr>
        <p:grpSpPr bwMode="auto">
          <a:xfrm>
            <a:off x="6353175" y="1539875"/>
            <a:ext cx="1676400" cy="3429000"/>
            <a:chOff x="4128" y="1488"/>
            <a:chExt cx="1056" cy="2160"/>
          </a:xfrm>
        </p:grpSpPr>
        <p:sp>
          <p:nvSpPr>
            <p:cNvPr id="213032" name="Text Box 71"/>
            <p:cNvSpPr txBox="1">
              <a:spLocks noChangeArrowheads="1"/>
            </p:cNvSpPr>
            <p:nvPr/>
          </p:nvSpPr>
          <p:spPr bwMode="auto">
            <a:xfrm>
              <a:off x="4224" y="1488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3033" name="Text Box 10"/>
            <p:cNvSpPr txBox="1">
              <a:spLocks noChangeArrowheads="1"/>
            </p:cNvSpPr>
            <p:nvPr/>
          </p:nvSpPr>
          <p:spPr bwMode="auto">
            <a:xfrm>
              <a:off x="4425" y="2496"/>
              <a:ext cx="38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=-∞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213034" name="Text Box 22"/>
            <p:cNvSpPr txBox="1">
              <a:spLocks noChangeArrowheads="1"/>
            </p:cNvSpPr>
            <p:nvPr/>
          </p:nvSpPr>
          <p:spPr bwMode="auto">
            <a:xfrm>
              <a:off x="4434" y="2352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=+∞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213035" name="Arc 70"/>
            <p:cNvSpPr>
              <a:spLocks/>
            </p:cNvSpPr>
            <p:nvPr/>
          </p:nvSpPr>
          <p:spPr bwMode="auto">
            <a:xfrm flipV="1">
              <a:off x="4155" y="1630"/>
              <a:ext cx="907" cy="909"/>
            </a:xfrm>
            <a:custGeom>
              <a:avLst/>
              <a:gdLst>
                <a:gd name="T0" fmla="*/ 0 w 21600"/>
                <a:gd name="T1" fmla="*/ 0 h 21636"/>
                <a:gd name="T2" fmla="*/ 0 w 21600"/>
                <a:gd name="T3" fmla="*/ 0 h 21636"/>
                <a:gd name="T4" fmla="*/ 0 w 21600"/>
                <a:gd name="T5" fmla="*/ 0 h 2163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36"/>
                <a:gd name="T11" fmla="*/ 21600 w 21600"/>
                <a:gd name="T12" fmla="*/ 21636 h 21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36" fill="none" extrusionOk="0">
                  <a:moveTo>
                    <a:pt x="21599" y="0"/>
                  </a:moveTo>
                  <a:cubicBezTo>
                    <a:pt x="21599" y="12"/>
                    <a:pt x="21600" y="25"/>
                    <a:pt x="21600" y="38"/>
                  </a:cubicBezTo>
                  <a:cubicBezTo>
                    <a:pt x="21600" y="11852"/>
                    <a:pt x="12108" y="21474"/>
                    <a:pt x="294" y="21635"/>
                  </a:cubicBezTo>
                </a:path>
                <a:path w="21600" h="21636" stroke="0" extrusionOk="0">
                  <a:moveTo>
                    <a:pt x="21599" y="0"/>
                  </a:moveTo>
                  <a:cubicBezTo>
                    <a:pt x="21599" y="12"/>
                    <a:pt x="21600" y="25"/>
                    <a:pt x="21600" y="38"/>
                  </a:cubicBezTo>
                  <a:cubicBezTo>
                    <a:pt x="21600" y="11852"/>
                    <a:pt x="12108" y="21474"/>
                    <a:pt x="294" y="21635"/>
                  </a:cubicBezTo>
                  <a:lnTo>
                    <a:pt x="0" y="38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36" name="Text Box 72"/>
            <p:cNvSpPr txBox="1">
              <a:spLocks noChangeArrowheads="1"/>
            </p:cNvSpPr>
            <p:nvPr/>
          </p:nvSpPr>
          <p:spPr bwMode="auto">
            <a:xfrm>
              <a:off x="4992" y="1968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3037" name="Text Box 73"/>
            <p:cNvSpPr txBox="1">
              <a:spLocks noChangeArrowheads="1"/>
            </p:cNvSpPr>
            <p:nvPr/>
          </p:nvSpPr>
          <p:spPr bwMode="auto">
            <a:xfrm>
              <a:off x="5088" y="2400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3038" name="Text Box 74"/>
            <p:cNvSpPr txBox="1">
              <a:spLocks noChangeArrowheads="1"/>
            </p:cNvSpPr>
            <p:nvPr/>
          </p:nvSpPr>
          <p:spPr bwMode="auto">
            <a:xfrm>
              <a:off x="4992" y="2880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3039" name="Text Box 75"/>
            <p:cNvSpPr txBox="1">
              <a:spLocks noChangeArrowheads="1"/>
            </p:cNvSpPr>
            <p:nvPr/>
          </p:nvSpPr>
          <p:spPr bwMode="auto">
            <a:xfrm>
              <a:off x="4656" y="3244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3040" name="Text Box 76"/>
            <p:cNvSpPr txBox="1">
              <a:spLocks noChangeArrowheads="1"/>
            </p:cNvSpPr>
            <p:nvPr/>
          </p:nvSpPr>
          <p:spPr bwMode="auto">
            <a:xfrm>
              <a:off x="4128" y="3436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3041" name="Text Box 77"/>
            <p:cNvSpPr txBox="1">
              <a:spLocks noChangeArrowheads="1"/>
            </p:cNvSpPr>
            <p:nvPr/>
          </p:nvSpPr>
          <p:spPr bwMode="auto">
            <a:xfrm>
              <a:off x="4656" y="1612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13042" name="Oval 78"/>
            <p:cNvSpPr>
              <a:spLocks noChangeArrowheads="1"/>
            </p:cNvSpPr>
            <p:nvPr/>
          </p:nvSpPr>
          <p:spPr bwMode="auto">
            <a:xfrm>
              <a:off x="4128" y="3408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43" name="Oval 81"/>
            <p:cNvSpPr>
              <a:spLocks noChangeArrowheads="1"/>
            </p:cNvSpPr>
            <p:nvPr/>
          </p:nvSpPr>
          <p:spPr bwMode="auto">
            <a:xfrm>
              <a:off x="5040" y="2514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44" name="Oval 82"/>
            <p:cNvSpPr>
              <a:spLocks noChangeArrowheads="1"/>
            </p:cNvSpPr>
            <p:nvPr/>
          </p:nvSpPr>
          <p:spPr bwMode="auto">
            <a:xfrm>
              <a:off x="4146" y="1605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45" name="Oval 83"/>
            <p:cNvSpPr>
              <a:spLocks noChangeArrowheads="1"/>
            </p:cNvSpPr>
            <p:nvPr/>
          </p:nvSpPr>
          <p:spPr bwMode="auto">
            <a:xfrm>
              <a:off x="4626" y="1749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46" name="Oval 84"/>
            <p:cNvSpPr>
              <a:spLocks noChangeArrowheads="1"/>
            </p:cNvSpPr>
            <p:nvPr/>
          </p:nvSpPr>
          <p:spPr bwMode="auto">
            <a:xfrm>
              <a:off x="4935" y="2100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47" name="Arc 88"/>
            <p:cNvSpPr>
              <a:spLocks/>
            </p:cNvSpPr>
            <p:nvPr/>
          </p:nvSpPr>
          <p:spPr bwMode="auto">
            <a:xfrm>
              <a:off x="4158" y="2535"/>
              <a:ext cx="907" cy="909"/>
            </a:xfrm>
            <a:custGeom>
              <a:avLst/>
              <a:gdLst>
                <a:gd name="T0" fmla="*/ 0 w 21600"/>
                <a:gd name="T1" fmla="*/ 0 h 21636"/>
                <a:gd name="T2" fmla="*/ 0 w 21600"/>
                <a:gd name="T3" fmla="*/ 0 h 21636"/>
                <a:gd name="T4" fmla="*/ 0 w 21600"/>
                <a:gd name="T5" fmla="*/ 0 h 2163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36"/>
                <a:gd name="T11" fmla="*/ 21600 w 21600"/>
                <a:gd name="T12" fmla="*/ 21636 h 216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36" fill="none" extrusionOk="0">
                  <a:moveTo>
                    <a:pt x="21599" y="0"/>
                  </a:moveTo>
                  <a:cubicBezTo>
                    <a:pt x="21599" y="12"/>
                    <a:pt x="21600" y="25"/>
                    <a:pt x="21600" y="38"/>
                  </a:cubicBezTo>
                  <a:cubicBezTo>
                    <a:pt x="21600" y="11852"/>
                    <a:pt x="12108" y="21474"/>
                    <a:pt x="294" y="21635"/>
                  </a:cubicBezTo>
                </a:path>
                <a:path w="21600" h="21636" stroke="0" extrusionOk="0">
                  <a:moveTo>
                    <a:pt x="21599" y="0"/>
                  </a:moveTo>
                  <a:cubicBezTo>
                    <a:pt x="21599" y="12"/>
                    <a:pt x="21600" y="25"/>
                    <a:pt x="21600" y="38"/>
                  </a:cubicBezTo>
                  <a:cubicBezTo>
                    <a:pt x="21600" y="11852"/>
                    <a:pt x="12108" y="21474"/>
                    <a:pt x="294" y="21635"/>
                  </a:cubicBezTo>
                  <a:lnTo>
                    <a:pt x="0" y="38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48" name="Oval 79"/>
            <p:cNvSpPr>
              <a:spLocks noChangeArrowheads="1"/>
            </p:cNvSpPr>
            <p:nvPr/>
          </p:nvSpPr>
          <p:spPr bwMode="auto">
            <a:xfrm>
              <a:off x="4617" y="3273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3049" name="Oval 80"/>
            <p:cNvSpPr>
              <a:spLocks noChangeArrowheads="1"/>
            </p:cNvSpPr>
            <p:nvPr/>
          </p:nvSpPr>
          <p:spPr bwMode="auto">
            <a:xfrm>
              <a:off x="4944" y="2928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3027" name="AutoShape 90"/>
          <p:cNvSpPr>
            <a:spLocks noChangeArrowheads="1"/>
          </p:cNvSpPr>
          <p:nvPr/>
        </p:nvSpPr>
        <p:spPr bwMode="auto">
          <a:xfrm>
            <a:off x="4219575" y="2911475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3005" name="Object 13"/>
          <p:cNvGraphicFramePr>
            <a:graphicFrameLocks noChangeAspect="1"/>
          </p:cNvGraphicFramePr>
          <p:nvPr/>
        </p:nvGraphicFramePr>
        <p:xfrm>
          <a:off x="628650" y="5024438"/>
          <a:ext cx="31956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20" name="Equation" r:id="rId3" imgW="1917360" imgH="444240" progId="Equation.DSMT4">
                  <p:embed/>
                </p:oleObj>
              </mc:Choice>
              <mc:Fallback>
                <p:oleObj name="Equation" r:id="rId3" imgW="1917360" imgH="44424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5024438"/>
                        <a:ext cx="3195638" cy="742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28" name="TextBox 15"/>
          <p:cNvSpPr txBox="1">
            <a:spLocks noChangeArrowheads="1"/>
          </p:cNvSpPr>
          <p:nvPr/>
        </p:nvSpPr>
        <p:spPr bwMode="auto">
          <a:xfrm>
            <a:off x="3336925" y="1506538"/>
            <a:ext cx="57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Times New Roman" pitchFamily="18" charset="0"/>
              </a:rPr>
              <a:t>[S]</a:t>
            </a:r>
            <a:endParaRPr lang="zh-CN" altLang="en-US" b="1">
              <a:latin typeface="Times New Roman" pitchFamily="18" charset="0"/>
            </a:endParaRPr>
          </a:p>
        </p:txBody>
      </p:sp>
      <p:sp>
        <p:nvSpPr>
          <p:cNvPr id="213029" name="TextBox 99"/>
          <p:cNvSpPr txBox="1">
            <a:spLocks noChangeArrowheads="1"/>
          </p:cNvSpPr>
          <p:nvPr/>
        </p:nvSpPr>
        <p:spPr bwMode="auto">
          <a:xfrm>
            <a:off x="7551738" y="1355725"/>
            <a:ext cx="7064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Times New Roman" pitchFamily="18" charset="0"/>
              </a:rPr>
              <a:t>[GH]</a:t>
            </a:r>
            <a:endParaRPr lang="zh-CN" altLang="en-US" b="1">
              <a:latin typeface="Times New Roman" pitchFamily="18" charset="0"/>
            </a:endParaRPr>
          </a:p>
        </p:txBody>
      </p:sp>
      <p:sp>
        <p:nvSpPr>
          <p:cNvPr id="213030" name="Text Box 9"/>
          <p:cNvSpPr txBox="1">
            <a:spLocks noChangeArrowheads="1"/>
          </p:cNvSpPr>
          <p:nvPr/>
        </p:nvSpPr>
        <p:spPr bwMode="auto">
          <a:xfrm>
            <a:off x="619125" y="5767388"/>
            <a:ext cx="80010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点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O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沿着修正之后的闭合曲线从点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到点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7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运动时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(s)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曲线。</a:t>
            </a: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13031" name="标题 26"/>
          <p:cNvSpPr>
            <a:spLocks/>
          </p:cNvSpPr>
          <p:nvPr/>
        </p:nvSpPr>
        <p:spPr bwMode="auto">
          <a:xfrm>
            <a:off x="963613" y="169863"/>
            <a:ext cx="756761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2400" b="1">
                <a:solidFill>
                  <a:srgbClr val="CC0066"/>
                </a:solidFill>
                <a:latin typeface="Arial Black" pitchFamily="34" charset="0"/>
                <a:ea typeface="华文新魏" pitchFamily="2" charset="-122"/>
              </a:rPr>
              <a:t>——</a:t>
            </a:r>
            <a:r>
              <a:rPr lang="zh-CN" altLang="en-US" sz="2400" b="1">
                <a:solidFill>
                  <a:srgbClr val="CC0066"/>
                </a:solidFill>
                <a:latin typeface="黑体" pitchFamily="2" charset="-122"/>
                <a:ea typeface="黑体" pitchFamily="2" charset="-122"/>
              </a:rPr>
              <a:t>原点处开环极点的影响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23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1" name="Text Box 43"/>
          <p:cNvSpPr txBox="1">
            <a:spLocks noChangeArrowheads="1"/>
          </p:cNvSpPr>
          <p:nvPr/>
        </p:nvSpPr>
        <p:spPr bwMode="auto">
          <a:xfrm>
            <a:off x="4686300" y="1503363"/>
            <a:ext cx="3962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图没有包围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–1+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点，因此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为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</a:p>
        </p:txBody>
      </p:sp>
      <p:graphicFrame>
        <p:nvGraphicFramePr>
          <p:cNvPr id="22573" name="Object 46"/>
          <p:cNvGraphicFramePr>
            <a:graphicFrameLocks noChangeAspect="1"/>
          </p:cNvGraphicFramePr>
          <p:nvPr/>
        </p:nvGraphicFramePr>
        <p:xfrm>
          <a:off x="4908550" y="2503488"/>
          <a:ext cx="3595688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22" name="Equation" r:id="rId3" imgW="1917360" imgH="444240" progId="Equation.DSMT4">
                  <p:embed/>
                </p:oleObj>
              </mc:Choice>
              <mc:Fallback>
                <p:oleObj name="Equation" r:id="rId3" imgW="1917360" imgH="44424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2503488"/>
                        <a:ext cx="3595688" cy="8334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4857750" y="3797300"/>
            <a:ext cx="1865313" cy="1017588"/>
            <a:chOff x="3084" y="2872"/>
            <a:chExt cx="1175" cy="641"/>
          </a:xfrm>
        </p:grpSpPr>
        <p:graphicFrame>
          <p:nvGraphicFramePr>
            <p:cNvPr id="214063" name="Object 47"/>
            <p:cNvGraphicFramePr>
              <a:graphicFrameLocks noChangeAspect="1"/>
            </p:cNvGraphicFramePr>
            <p:nvPr/>
          </p:nvGraphicFramePr>
          <p:xfrm>
            <a:off x="3084" y="3192"/>
            <a:ext cx="117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23" name="Equation" r:id="rId5" imgW="838080" imgH="228600" progId="Equation.DSMT4">
                    <p:embed/>
                  </p:oleObj>
                </mc:Choice>
                <mc:Fallback>
                  <p:oleObj name="Equation" r:id="rId5" imgW="838080" imgH="2286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4" y="3192"/>
                          <a:ext cx="1175" cy="32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4064" name="Object 48"/>
            <p:cNvGraphicFramePr>
              <a:graphicFrameLocks noChangeAspect="1"/>
            </p:cNvGraphicFramePr>
            <p:nvPr/>
          </p:nvGraphicFramePr>
          <p:xfrm>
            <a:off x="3112" y="2872"/>
            <a:ext cx="57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124" name="Equation" r:id="rId7" imgW="444240" imgH="228600" progId="Equation.DSMT4">
                    <p:embed/>
                  </p:oleObj>
                </mc:Choice>
                <mc:Fallback>
                  <p:oleObj name="Equation" r:id="rId7" imgW="444240" imgH="2286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2" y="2872"/>
                          <a:ext cx="576" cy="298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7"/>
          <p:cNvGrpSpPr>
            <a:grpSpLocks/>
          </p:cNvGrpSpPr>
          <p:nvPr/>
        </p:nvGrpSpPr>
        <p:grpSpPr bwMode="auto">
          <a:xfrm>
            <a:off x="6743700" y="3810000"/>
            <a:ext cx="914400" cy="838200"/>
            <a:chOff x="4272" y="2880"/>
            <a:chExt cx="576" cy="528"/>
          </a:xfrm>
        </p:grpSpPr>
        <p:sp>
          <p:nvSpPr>
            <p:cNvPr id="214114" name="AutoShape 49"/>
            <p:cNvSpPr>
              <a:spLocks/>
            </p:cNvSpPr>
            <p:nvPr/>
          </p:nvSpPr>
          <p:spPr bwMode="auto">
            <a:xfrm>
              <a:off x="4272" y="2880"/>
              <a:ext cx="241" cy="528"/>
            </a:xfrm>
            <a:prstGeom prst="rightBrace">
              <a:avLst>
                <a:gd name="adj1" fmla="val 18257"/>
                <a:gd name="adj2" fmla="val 50000"/>
              </a:avLst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115" name="AutoShape 50"/>
            <p:cNvSpPr>
              <a:spLocks noChangeArrowheads="1"/>
            </p:cNvSpPr>
            <p:nvPr/>
          </p:nvSpPr>
          <p:spPr bwMode="auto">
            <a:xfrm>
              <a:off x="4560" y="2976"/>
              <a:ext cx="288" cy="3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2579" name="Object 49"/>
          <p:cNvGraphicFramePr>
            <a:graphicFrameLocks noChangeAspect="1"/>
          </p:cNvGraphicFramePr>
          <p:nvPr/>
        </p:nvGraphicFramePr>
        <p:xfrm>
          <a:off x="7785100" y="3949700"/>
          <a:ext cx="9683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25" name="Equation" r:id="rId9" imgW="469800" imgH="228600" progId="Equation.DSMT4">
                  <p:embed/>
                </p:oleObj>
              </mc:Choice>
              <mc:Fallback>
                <p:oleObj name="Equation" r:id="rId9" imgW="469800" imgH="2286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5100" y="3949700"/>
                        <a:ext cx="968375" cy="4714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80" name="Text Box 52"/>
          <p:cNvSpPr txBox="1">
            <a:spLocks noChangeArrowheads="1"/>
          </p:cNvSpPr>
          <p:nvPr/>
        </p:nvSpPr>
        <p:spPr bwMode="auto">
          <a:xfrm>
            <a:off x="4687888" y="5029200"/>
            <a:ext cx="1978025" cy="427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闭环系统稳定</a:t>
            </a:r>
            <a:endParaRPr kumimoji="1" lang="en-US" altLang="zh-CN" sz="2200" b="1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14070" name="Rectangle 53"/>
          <p:cNvSpPr>
            <a:spLocks noChangeArrowheads="1"/>
          </p:cNvSpPr>
          <p:nvPr/>
        </p:nvSpPr>
        <p:spPr bwMode="auto">
          <a:xfrm>
            <a:off x="609600" y="1524000"/>
            <a:ext cx="3886200" cy="36576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4071" name="Line 54"/>
          <p:cNvSpPr>
            <a:spLocks noChangeShapeType="1"/>
          </p:cNvSpPr>
          <p:nvPr/>
        </p:nvSpPr>
        <p:spPr bwMode="auto">
          <a:xfrm>
            <a:off x="762000" y="34290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4072" name="Line 55"/>
          <p:cNvSpPr>
            <a:spLocks noChangeShapeType="1"/>
          </p:cNvSpPr>
          <p:nvPr/>
        </p:nvSpPr>
        <p:spPr bwMode="auto">
          <a:xfrm flipV="1">
            <a:off x="2833688" y="18288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4073" name="Text Box 56"/>
          <p:cNvSpPr txBox="1">
            <a:spLocks noChangeArrowheads="1"/>
          </p:cNvSpPr>
          <p:nvPr/>
        </p:nvSpPr>
        <p:spPr bwMode="auto">
          <a:xfrm>
            <a:off x="430213" y="3429000"/>
            <a:ext cx="865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latin typeface="Times New Roman" pitchFamily="18" charset="0"/>
              </a:rPr>
              <a:t>-180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°</a:t>
            </a:r>
            <a:endParaRPr kumimoji="1" lang="en-US" altLang="zh-CN" sz="1400" b="1">
              <a:latin typeface="Times New Roman" pitchFamily="18" charset="0"/>
            </a:endParaRPr>
          </a:p>
        </p:txBody>
      </p:sp>
      <p:sp>
        <p:nvSpPr>
          <p:cNvPr id="214074" name="Text Box 57"/>
          <p:cNvSpPr txBox="1">
            <a:spLocks noChangeArrowheads="1"/>
          </p:cNvSpPr>
          <p:nvPr/>
        </p:nvSpPr>
        <p:spPr bwMode="auto">
          <a:xfrm>
            <a:off x="2438400" y="15240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latin typeface="Times New Roman" pitchFamily="18" charset="0"/>
              </a:rPr>
              <a:t>-270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°</a:t>
            </a:r>
            <a:endParaRPr kumimoji="1" lang="en-US" altLang="zh-CN" sz="1400" b="1">
              <a:latin typeface="Times New Roman" pitchFamily="18" charset="0"/>
            </a:endParaRPr>
          </a:p>
        </p:txBody>
      </p:sp>
      <p:sp>
        <p:nvSpPr>
          <p:cNvPr id="214075" name="Text Box 58"/>
          <p:cNvSpPr txBox="1">
            <a:spLocks noChangeArrowheads="1"/>
          </p:cNvSpPr>
          <p:nvPr/>
        </p:nvSpPr>
        <p:spPr bwMode="auto">
          <a:xfrm>
            <a:off x="1828800" y="4191000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 i="1">
                <a:latin typeface="Times New Roman" pitchFamily="18" charset="0"/>
                <a:cs typeface="Times New Roman" pitchFamily="18" charset="0"/>
              </a:rPr>
              <a:t>ω</a:t>
            </a:r>
            <a:endParaRPr kumimoji="1" lang="en-US" altLang="zh-CN" sz="1400" b="1" i="1">
              <a:latin typeface="Times New Roman" pitchFamily="18" charset="0"/>
            </a:endParaRPr>
          </a:p>
        </p:txBody>
      </p:sp>
      <p:sp>
        <p:nvSpPr>
          <p:cNvPr id="214076" name="Text Box 59"/>
          <p:cNvSpPr txBox="1">
            <a:spLocks noChangeArrowheads="1"/>
          </p:cNvSpPr>
          <p:nvPr/>
        </p:nvSpPr>
        <p:spPr bwMode="auto">
          <a:xfrm>
            <a:off x="2833688" y="3352800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 i="1"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=-∞</a:t>
            </a:r>
            <a:endParaRPr kumimoji="1" lang="en-US" altLang="zh-CN" sz="1400" b="1">
              <a:latin typeface="Times New Roman" pitchFamily="18" charset="0"/>
            </a:endParaRPr>
          </a:p>
        </p:txBody>
      </p:sp>
      <p:sp>
        <p:nvSpPr>
          <p:cNvPr id="214077" name="Text Box 60"/>
          <p:cNvSpPr txBox="1">
            <a:spLocks noChangeArrowheads="1"/>
          </p:cNvSpPr>
          <p:nvPr/>
        </p:nvSpPr>
        <p:spPr bwMode="auto">
          <a:xfrm>
            <a:off x="838200" y="3886200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14078" name="Text Box 61"/>
          <p:cNvSpPr txBox="1">
            <a:spLocks noChangeArrowheads="1"/>
          </p:cNvSpPr>
          <p:nvPr/>
        </p:nvSpPr>
        <p:spPr bwMode="auto">
          <a:xfrm>
            <a:off x="2133600" y="3886200"/>
            <a:ext cx="30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 i="1">
                <a:latin typeface="Times New Roman" pitchFamily="18" charset="0"/>
                <a:cs typeface="Times New Roman" pitchFamily="18" charset="0"/>
              </a:rPr>
              <a:t>ω</a:t>
            </a:r>
            <a:endParaRPr kumimoji="1" lang="en-US" altLang="zh-CN" sz="1400" b="1" i="1">
              <a:latin typeface="Times New Roman" pitchFamily="18" charset="0"/>
            </a:endParaRPr>
          </a:p>
        </p:txBody>
      </p:sp>
      <p:grpSp>
        <p:nvGrpSpPr>
          <p:cNvPr id="214079" name="Group 62"/>
          <p:cNvGrpSpPr>
            <a:grpSpLocks/>
          </p:cNvGrpSpPr>
          <p:nvPr/>
        </p:nvGrpSpPr>
        <p:grpSpPr bwMode="auto">
          <a:xfrm>
            <a:off x="1943100" y="3013075"/>
            <a:ext cx="876300" cy="1849438"/>
            <a:chOff x="4296" y="3002"/>
            <a:chExt cx="552" cy="1165"/>
          </a:xfrm>
        </p:grpSpPr>
        <p:sp>
          <p:nvSpPr>
            <p:cNvPr id="214112" name="Freeform 63"/>
            <p:cNvSpPr>
              <a:spLocks/>
            </p:cNvSpPr>
            <p:nvPr/>
          </p:nvSpPr>
          <p:spPr bwMode="auto">
            <a:xfrm>
              <a:off x="4296" y="3002"/>
              <a:ext cx="552" cy="1165"/>
            </a:xfrm>
            <a:custGeom>
              <a:avLst/>
              <a:gdLst>
                <a:gd name="T0" fmla="*/ 291 w 552"/>
                <a:gd name="T1" fmla="*/ 1165 h 1165"/>
                <a:gd name="T2" fmla="*/ 237 w 552"/>
                <a:gd name="T3" fmla="*/ 967 h 1165"/>
                <a:gd name="T4" fmla="*/ 93 w 552"/>
                <a:gd name="T5" fmla="*/ 751 h 1165"/>
                <a:gd name="T6" fmla="*/ 10 w 552"/>
                <a:gd name="T7" fmla="*/ 500 h 1165"/>
                <a:gd name="T8" fmla="*/ 30 w 552"/>
                <a:gd name="T9" fmla="*/ 238 h 1165"/>
                <a:gd name="T10" fmla="*/ 129 w 552"/>
                <a:gd name="T11" fmla="*/ 52 h 1165"/>
                <a:gd name="T12" fmla="*/ 303 w 552"/>
                <a:gd name="T13" fmla="*/ 6 h 1165"/>
                <a:gd name="T14" fmla="*/ 449 w 552"/>
                <a:gd name="T15" fmla="*/ 88 h 1165"/>
                <a:gd name="T16" fmla="*/ 552 w 552"/>
                <a:gd name="T17" fmla="*/ 262 h 1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52"/>
                <a:gd name="T28" fmla="*/ 0 h 1165"/>
                <a:gd name="T29" fmla="*/ 552 w 552"/>
                <a:gd name="T30" fmla="*/ 1165 h 1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52" h="1165">
                  <a:moveTo>
                    <a:pt x="291" y="1165"/>
                  </a:moveTo>
                  <a:cubicBezTo>
                    <a:pt x="281" y="1132"/>
                    <a:pt x="270" y="1036"/>
                    <a:pt x="237" y="967"/>
                  </a:cubicBezTo>
                  <a:cubicBezTo>
                    <a:pt x="204" y="898"/>
                    <a:pt x="131" y="829"/>
                    <a:pt x="93" y="751"/>
                  </a:cubicBezTo>
                  <a:cubicBezTo>
                    <a:pt x="55" y="673"/>
                    <a:pt x="20" y="586"/>
                    <a:pt x="10" y="500"/>
                  </a:cubicBezTo>
                  <a:cubicBezTo>
                    <a:pt x="0" y="414"/>
                    <a:pt x="10" y="313"/>
                    <a:pt x="30" y="238"/>
                  </a:cubicBezTo>
                  <a:cubicBezTo>
                    <a:pt x="50" y="163"/>
                    <a:pt x="84" y="91"/>
                    <a:pt x="129" y="52"/>
                  </a:cubicBezTo>
                  <a:cubicBezTo>
                    <a:pt x="174" y="13"/>
                    <a:pt x="250" y="0"/>
                    <a:pt x="303" y="6"/>
                  </a:cubicBezTo>
                  <a:cubicBezTo>
                    <a:pt x="356" y="12"/>
                    <a:pt x="408" y="45"/>
                    <a:pt x="449" y="88"/>
                  </a:cubicBezTo>
                  <a:cubicBezTo>
                    <a:pt x="490" y="131"/>
                    <a:pt x="531" y="226"/>
                    <a:pt x="552" y="262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4113" name="Line 64"/>
            <p:cNvSpPr>
              <a:spLocks noChangeShapeType="1"/>
            </p:cNvSpPr>
            <p:nvPr/>
          </p:nvSpPr>
          <p:spPr bwMode="auto">
            <a:xfrm flipH="1" flipV="1">
              <a:off x="4323" y="3600"/>
              <a:ext cx="9" cy="1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4080" name="Oval 65"/>
          <p:cNvSpPr>
            <a:spLocks noChangeArrowheads="1"/>
          </p:cNvSpPr>
          <p:nvPr/>
        </p:nvSpPr>
        <p:spPr bwMode="auto">
          <a:xfrm>
            <a:off x="1295400" y="3395663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4081" name="Text Box 66"/>
          <p:cNvSpPr txBox="1">
            <a:spLocks noChangeArrowheads="1"/>
          </p:cNvSpPr>
          <p:nvPr/>
        </p:nvSpPr>
        <p:spPr bwMode="auto">
          <a:xfrm>
            <a:off x="938213" y="3092450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-1+</a:t>
            </a:r>
            <a:r>
              <a:rPr kumimoji="1" lang="en-US" altLang="zh-CN" sz="1600" b="1" i="1">
                <a:latin typeface="Times New Roman" pitchFamily="18" charset="0"/>
              </a:rPr>
              <a:t>j</a:t>
            </a:r>
            <a:r>
              <a:rPr kumimoji="1" lang="en-US" altLang="zh-CN" sz="1600" b="1">
                <a:latin typeface="Times New Roman" pitchFamily="18" charset="0"/>
              </a:rPr>
              <a:t>0</a:t>
            </a:r>
          </a:p>
        </p:txBody>
      </p:sp>
      <p:sp>
        <p:nvSpPr>
          <p:cNvPr id="214082" name="Line 67"/>
          <p:cNvSpPr>
            <a:spLocks noChangeShapeType="1"/>
          </p:cNvSpPr>
          <p:nvPr/>
        </p:nvSpPr>
        <p:spPr bwMode="auto">
          <a:xfrm>
            <a:off x="2057400" y="4495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4083" name="Text Box 68"/>
          <p:cNvSpPr txBox="1">
            <a:spLocks noChangeArrowheads="1"/>
          </p:cNvSpPr>
          <p:nvPr/>
        </p:nvSpPr>
        <p:spPr bwMode="auto">
          <a:xfrm>
            <a:off x="2057400" y="46482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0</a:t>
            </a:r>
            <a:r>
              <a:rPr kumimoji="1" lang="en-US" altLang="zh-CN" sz="1600" b="1" baseline="30000">
                <a:latin typeface="Times New Roman" pitchFamily="18" charset="0"/>
                <a:cs typeface="Times New Roman" pitchFamily="18" charset="0"/>
              </a:rPr>
              <a:t>+</a:t>
            </a:r>
            <a:endParaRPr kumimoji="1" lang="en-US" altLang="zh-CN" sz="1600" b="1" baseline="30000">
              <a:latin typeface="Times New Roman" pitchFamily="18" charset="0"/>
            </a:endParaRPr>
          </a:p>
        </p:txBody>
      </p:sp>
      <p:sp>
        <p:nvSpPr>
          <p:cNvPr id="214084" name="Line 69"/>
          <p:cNvSpPr>
            <a:spLocks noChangeShapeType="1"/>
          </p:cNvSpPr>
          <p:nvPr/>
        </p:nvSpPr>
        <p:spPr bwMode="auto">
          <a:xfrm flipV="1">
            <a:off x="1828800" y="39624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85" name="Freeform 70"/>
          <p:cNvSpPr>
            <a:spLocks/>
          </p:cNvSpPr>
          <p:nvPr/>
        </p:nvSpPr>
        <p:spPr bwMode="auto">
          <a:xfrm flipV="1">
            <a:off x="1947863" y="1981200"/>
            <a:ext cx="876300" cy="1849438"/>
          </a:xfrm>
          <a:custGeom>
            <a:avLst/>
            <a:gdLst>
              <a:gd name="T0" fmla="*/ 2147483647 w 552"/>
              <a:gd name="T1" fmla="*/ 2147483647 h 1165"/>
              <a:gd name="T2" fmla="*/ 2147483647 w 552"/>
              <a:gd name="T3" fmla="*/ 2147483647 h 1165"/>
              <a:gd name="T4" fmla="*/ 2147483647 w 552"/>
              <a:gd name="T5" fmla="*/ 2147483647 h 1165"/>
              <a:gd name="T6" fmla="*/ 2147483647 w 552"/>
              <a:gd name="T7" fmla="*/ 2147483647 h 1165"/>
              <a:gd name="T8" fmla="*/ 2147483647 w 552"/>
              <a:gd name="T9" fmla="*/ 2147483647 h 1165"/>
              <a:gd name="T10" fmla="*/ 2147483647 w 552"/>
              <a:gd name="T11" fmla="*/ 2147483647 h 1165"/>
              <a:gd name="T12" fmla="*/ 2147483647 w 552"/>
              <a:gd name="T13" fmla="*/ 2147483647 h 1165"/>
              <a:gd name="T14" fmla="*/ 2147483647 w 552"/>
              <a:gd name="T15" fmla="*/ 2147483647 h 1165"/>
              <a:gd name="T16" fmla="*/ 2147483647 w 552"/>
              <a:gd name="T17" fmla="*/ 2147483647 h 116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52"/>
              <a:gd name="T28" fmla="*/ 0 h 1165"/>
              <a:gd name="T29" fmla="*/ 552 w 552"/>
              <a:gd name="T30" fmla="*/ 1165 h 116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52" h="1165">
                <a:moveTo>
                  <a:pt x="291" y="1165"/>
                </a:moveTo>
                <a:cubicBezTo>
                  <a:pt x="281" y="1132"/>
                  <a:pt x="270" y="1036"/>
                  <a:pt x="237" y="967"/>
                </a:cubicBezTo>
                <a:cubicBezTo>
                  <a:pt x="204" y="898"/>
                  <a:pt x="131" y="829"/>
                  <a:pt x="93" y="751"/>
                </a:cubicBezTo>
                <a:cubicBezTo>
                  <a:pt x="55" y="673"/>
                  <a:pt x="20" y="586"/>
                  <a:pt x="10" y="500"/>
                </a:cubicBezTo>
                <a:cubicBezTo>
                  <a:pt x="0" y="414"/>
                  <a:pt x="10" y="313"/>
                  <a:pt x="30" y="238"/>
                </a:cubicBezTo>
                <a:cubicBezTo>
                  <a:pt x="50" y="163"/>
                  <a:pt x="84" y="91"/>
                  <a:pt x="129" y="52"/>
                </a:cubicBezTo>
                <a:cubicBezTo>
                  <a:pt x="174" y="13"/>
                  <a:pt x="250" y="0"/>
                  <a:pt x="303" y="6"/>
                </a:cubicBezTo>
                <a:cubicBezTo>
                  <a:pt x="356" y="12"/>
                  <a:pt x="408" y="45"/>
                  <a:pt x="449" y="88"/>
                </a:cubicBezTo>
                <a:cubicBezTo>
                  <a:pt x="490" y="131"/>
                  <a:pt x="531" y="226"/>
                  <a:pt x="552" y="262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4086" name="Text Box 71"/>
          <p:cNvSpPr txBox="1">
            <a:spLocks noChangeArrowheads="1"/>
          </p:cNvSpPr>
          <p:nvPr/>
        </p:nvSpPr>
        <p:spPr bwMode="auto">
          <a:xfrm>
            <a:off x="2847975" y="31242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 i="1"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=+∞</a:t>
            </a:r>
            <a:endParaRPr kumimoji="1" lang="en-US" altLang="zh-CN" sz="1400" b="1">
              <a:latin typeface="Times New Roman" pitchFamily="18" charset="0"/>
            </a:endParaRPr>
          </a:p>
        </p:txBody>
      </p:sp>
      <p:sp>
        <p:nvSpPr>
          <p:cNvPr id="214087" name="Line 72"/>
          <p:cNvSpPr>
            <a:spLocks noChangeShapeType="1"/>
          </p:cNvSpPr>
          <p:nvPr/>
        </p:nvSpPr>
        <p:spPr bwMode="auto">
          <a:xfrm flipV="1">
            <a:off x="1981200" y="2667000"/>
            <a:ext cx="76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88" name="Text Box 73"/>
          <p:cNvSpPr txBox="1">
            <a:spLocks noChangeArrowheads="1"/>
          </p:cNvSpPr>
          <p:nvPr/>
        </p:nvSpPr>
        <p:spPr bwMode="auto">
          <a:xfrm>
            <a:off x="1752600" y="2406650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 i="1">
                <a:latin typeface="Times New Roman" pitchFamily="18" charset="0"/>
                <a:cs typeface="Times New Roman" pitchFamily="18" charset="0"/>
              </a:rPr>
              <a:t>ω</a:t>
            </a:r>
            <a:endParaRPr kumimoji="1" lang="en-US" altLang="zh-CN" sz="1400" b="1" i="1">
              <a:latin typeface="Times New Roman" pitchFamily="18" charset="0"/>
            </a:endParaRPr>
          </a:p>
        </p:txBody>
      </p:sp>
      <p:sp>
        <p:nvSpPr>
          <p:cNvPr id="214089" name="Text Box 74"/>
          <p:cNvSpPr txBox="1">
            <a:spLocks noChangeArrowheads="1"/>
          </p:cNvSpPr>
          <p:nvPr/>
        </p:nvSpPr>
        <p:spPr bwMode="auto">
          <a:xfrm>
            <a:off x="1981200" y="19812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0</a:t>
            </a:r>
            <a:r>
              <a:rPr kumimoji="1" lang="en-US" altLang="zh-CN" sz="2000" b="1" baseline="30000">
                <a:latin typeface="Times New Roman" pitchFamily="18" charset="0"/>
                <a:cs typeface="Times New Roman" pitchFamily="18" charset="0"/>
              </a:rPr>
              <a:t>-</a:t>
            </a:r>
            <a:endParaRPr kumimoji="1" lang="en-US" altLang="zh-CN" sz="2000" b="1" baseline="30000">
              <a:latin typeface="Times New Roman" pitchFamily="18" charset="0"/>
            </a:endParaRPr>
          </a:p>
        </p:txBody>
      </p:sp>
      <p:sp>
        <p:nvSpPr>
          <p:cNvPr id="214090" name="Line 75"/>
          <p:cNvSpPr>
            <a:spLocks noChangeShapeType="1"/>
          </p:cNvSpPr>
          <p:nvPr/>
        </p:nvSpPr>
        <p:spPr bwMode="auto">
          <a:xfrm flipV="1">
            <a:off x="2024063" y="228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4091" name="Arc 76"/>
          <p:cNvSpPr>
            <a:spLocks/>
          </p:cNvSpPr>
          <p:nvPr/>
        </p:nvSpPr>
        <p:spPr bwMode="auto">
          <a:xfrm flipV="1">
            <a:off x="2405063" y="1978025"/>
            <a:ext cx="1439862" cy="1443038"/>
          </a:xfrm>
          <a:custGeom>
            <a:avLst/>
            <a:gdLst>
              <a:gd name="T0" fmla="*/ 2147483647 w 21600"/>
              <a:gd name="T1" fmla="*/ 0 h 21636"/>
              <a:gd name="T2" fmla="*/ 2147483647 w 21600"/>
              <a:gd name="T3" fmla="*/ 2147483647 h 21636"/>
              <a:gd name="T4" fmla="*/ 0 w 21600"/>
              <a:gd name="T5" fmla="*/ 2147483647 h 21636"/>
              <a:gd name="T6" fmla="*/ 0 60000 65536"/>
              <a:gd name="T7" fmla="*/ 0 60000 65536"/>
              <a:gd name="T8" fmla="*/ 0 60000 65536"/>
              <a:gd name="T9" fmla="*/ 0 w 21600"/>
              <a:gd name="T10" fmla="*/ 0 h 21636"/>
              <a:gd name="T11" fmla="*/ 21600 w 21600"/>
              <a:gd name="T12" fmla="*/ 21636 h 216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36" fill="none" extrusionOk="0">
                <a:moveTo>
                  <a:pt x="21599" y="0"/>
                </a:moveTo>
                <a:cubicBezTo>
                  <a:pt x="21599" y="12"/>
                  <a:pt x="21600" y="25"/>
                  <a:pt x="21600" y="38"/>
                </a:cubicBezTo>
                <a:cubicBezTo>
                  <a:pt x="21600" y="11852"/>
                  <a:pt x="12108" y="21474"/>
                  <a:pt x="294" y="21635"/>
                </a:cubicBezTo>
              </a:path>
              <a:path w="21600" h="21636" stroke="0" extrusionOk="0">
                <a:moveTo>
                  <a:pt x="21599" y="0"/>
                </a:moveTo>
                <a:cubicBezTo>
                  <a:pt x="21599" y="12"/>
                  <a:pt x="21600" y="25"/>
                  <a:pt x="21600" y="38"/>
                </a:cubicBezTo>
                <a:cubicBezTo>
                  <a:pt x="21600" y="11852"/>
                  <a:pt x="12108" y="21474"/>
                  <a:pt x="294" y="21635"/>
                </a:cubicBezTo>
                <a:lnTo>
                  <a:pt x="0" y="38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092" name="Text Box 77"/>
          <p:cNvSpPr txBox="1">
            <a:spLocks noChangeArrowheads="1"/>
          </p:cNvSpPr>
          <p:nvPr/>
        </p:nvSpPr>
        <p:spPr bwMode="auto">
          <a:xfrm>
            <a:off x="2362200" y="1676400"/>
            <a:ext cx="15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14093" name="Text Box 78"/>
          <p:cNvSpPr txBox="1">
            <a:spLocks noChangeArrowheads="1"/>
          </p:cNvSpPr>
          <p:nvPr/>
        </p:nvSpPr>
        <p:spPr bwMode="auto">
          <a:xfrm>
            <a:off x="3733800" y="2514600"/>
            <a:ext cx="15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3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14094" name="Text Box 79"/>
          <p:cNvSpPr txBox="1">
            <a:spLocks noChangeArrowheads="1"/>
          </p:cNvSpPr>
          <p:nvPr/>
        </p:nvSpPr>
        <p:spPr bwMode="auto">
          <a:xfrm>
            <a:off x="3886200" y="3200400"/>
            <a:ext cx="15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4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14095" name="Text Box 80"/>
          <p:cNvSpPr txBox="1">
            <a:spLocks noChangeArrowheads="1"/>
          </p:cNvSpPr>
          <p:nvPr/>
        </p:nvSpPr>
        <p:spPr bwMode="auto">
          <a:xfrm>
            <a:off x="3733800" y="3962400"/>
            <a:ext cx="15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5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14096" name="Text Box 81"/>
          <p:cNvSpPr txBox="1">
            <a:spLocks noChangeArrowheads="1"/>
          </p:cNvSpPr>
          <p:nvPr/>
        </p:nvSpPr>
        <p:spPr bwMode="auto">
          <a:xfrm>
            <a:off x="3200400" y="4540250"/>
            <a:ext cx="15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6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14097" name="Text Box 82"/>
          <p:cNvSpPr txBox="1">
            <a:spLocks noChangeArrowheads="1"/>
          </p:cNvSpPr>
          <p:nvPr/>
        </p:nvSpPr>
        <p:spPr bwMode="auto">
          <a:xfrm>
            <a:off x="2362200" y="4845050"/>
            <a:ext cx="15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7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14098" name="Text Box 83"/>
          <p:cNvSpPr txBox="1">
            <a:spLocks noChangeArrowheads="1"/>
          </p:cNvSpPr>
          <p:nvPr/>
        </p:nvSpPr>
        <p:spPr bwMode="auto">
          <a:xfrm>
            <a:off x="3200400" y="1949450"/>
            <a:ext cx="15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2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14099" name="Oval 84"/>
          <p:cNvSpPr>
            <a:spLocks noChangeArrowheads="1"/>
          </p:cNvSpPr>
          <p:nvPr/>
        </p:nvSpPr>
        <p:spPr bwMode="auto">
          <a:xfrm>
            <a:off x="2362200" y="4800600"/>
            <a:ext cx="90488" cy="904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100" name="Oval 85"/>
          <p:cNvSpPr>
            <a:spLocks noChangeArrowheads="1"/>
          </p:cNvSpPr>
          <p:nvPr/>
        </p:nvSpPr>
        <p:spPr bwMode="auto">
          <a:xfrm>
            <a:off x="3810000" y="3381375"/>
            <a:ext cx="90488" cy="904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101" name="Oval 86"/>
          <p:cNvSpPr>
            <a:spLocks noChangeArrowheads="1"/>
          </p:cNvSpPr>
          <p:nvPr/>
        </p:nvSpPr>
        <p:spPr bwMode="auto">
          <a:xfrm>
            <a:off x="2390775" y="1938338"/>
            <a:ext cx="90488" cy="9048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102" name="Oval 87"/>
          <p:cNvSpPr>
            <a:spLocks noChangeArrowheads="1"/>
          </p:cNvSpPr>
          <p:nvPr/>
        </p:nvSpPr>
        <p:spPr bwMode="auto">
          <a:xfrm>
            <a:off x="3152775" y="2166938"/>
            <a:ext cx="90488" cy="9048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103" name="Oval 88"/>
          <p:cNvSpPr>
            <a:spLocks noChangeArrowheads="1"/>
          </p:cNvSpPr>
          <p:nvPr/>
        </p:nvSpPr>
        <p:spPr bwMode="auto">
          <a:xfrm>
            <a:off x="3643313" y="2724150"/>
            <a:ext cx="90487" cy="904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104" name="Line 89"/>
          <p:cNvSpPr>
            <a:spLocks noChangeShapeType="1"/>
          </p:cNvSpPr>
          <p:nvPr/>
        </p:nvSpPr>
        <p:spPr bwMode="auto">
          <a:xfrm>
            <a:off x="1371600" y="3429000"/>
            <a:ext cx="5715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4105" name="Text Box 90"/>
          <p:cNvSpPr txBox="1">
            <a:spLocks noChangeArrowheads="1"/>
          </p:cNvSpPr>
          <p:nvPr/>
        </p:nvSpPr>
        <p:spPr bwMode="auto">
          <a:xfrm>
            <a:off x="1371600" y="35052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1600" b="1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14106" name="Arc 91"/>
          <p:cNvSpPr>
            <a:spLocks/>
          </p:cNvSpPr>
          <p:nvPr/>
        </p:nvSpPr>
        <p:spPr bwMode="auto">
          <a:xfrm>
            <a:off x="2409825" y="3414713"/>
            <a:ext cx="1439863" cy="1443037"/>
          </a:xfrm>
          <a:custGeom>
            <a:avLst/>
            <a:gdLst>
              <a:gd name="T0" fmla="*/ 2147483647 w 21600"/>
              <a:gd name="T1" fmla="*/ 0 h 21636"/>
              <a:gd name="T2" fmla="*/ 2147483647 w 21600"/>
              <a:gd name="T3" fmla="*/ 2147483647 h 21636"/>
              <a:gd name="T4" fmla="*/ 0 w 21600"/>
              <a:gd name="T5" fmla="*/ 2147483647 h 21636"/>
              <a:gd name="T6" fmla="*/ 0 60000 65536"/>
              <a:gd name="T7" fmla="*/ 0 60000 65536"/>
              <a:gd name="T8" fmla="*/ 0 60000 65536"/>
              <a:gd name="T9" fmla="*/ 0 w 21600"/>
              <a:gd name="T10" fmla="*/ 0 h 21636"/>
              <a:gd name="T11" fmla="*/ 21600 w 21600"/>
              <a:gd name="T12" fmla="*/ 21636 h 216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36" fill="none" extrusionOk="0">
                <a:moveTo>
                  <a:pt x="21599" y="0"/>
                </a:moveTo>
                <a:cubicBezTo>
                  <a:pt x="21599" y="12"/>
                  <a:pt x="21600" y="25"/>
                  <a:pt x="21600" y="38"/>
                </a:cubicBezTo>
                <a:cubicBezTo>
                  <a:pt x="21600" y="11852"/>
                  <a:pt x="12108" y="21474"/>
                  <a:pt x="294" y="21635"/>
                </a:cubicBezTo>
              </a:path>
              <a:path w="21600" h="21636" stroke="0" extrusionOk="0">
                <a:moveTo>
                  <a:pt x="21599" y="0"/>
                </a:moveTo>
                <a:cubicBezTo>
                  <a:pt x="21599" y="12"/>
                  <a:pt x="21600" y="25"/>
                  <a:pt x="21600" y="38"/>
                </a:cubicBezTo>
                <a:cubicBezTo>
                  <a:pt x="21600" y="11852"/>
                  <a:pt x="12108" y="21474"/>
                  <a:pt x="294" y="21635"/>
                </a:cubicBezTo>
                <a:lnTo>
                  <a:pt x="0" y="38"/>
                </a:lnTo>
                <a:close/>
              </a:path>
            </a:pathLst>
          </a:custGeom>
          <a:noFill/>
          <a:ln w="38100">
            <a:solidFill>
              <a:srgbClr val="FF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107" name="Oval 92"/>
          <p:cNvSpPr>
            <a:spLocks noChangeArrowheads="1"/>
          </p:cNvSpPr>
          <p:nvPr/>
        </p:nvSpPr>
        <p:spPr bwMode="auto">
          <a:xfrm>
            <a:off x="3138488" y="4586288"/>
            <a:ext cx="90487" cy="9048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4108" name="Oval 93"/>
          <p:cNvSpPr>
            <a:spLocks noChangeArrowheads="1"/>
          </p:cNvSpPr>
          <p:nvPr/>
        </p:nvSpPr>
        <p:spPr bwMode="auto">
          <a:xfrm>
            <a:off x="3657600" y="4038600"/>
            <a:ext cx="90488" cy="904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23" name="AutoShape 95"/>
          <p:cNvSpPr>
            <a:spLocks noChangeArrowheads="1"/>
          </p:cNvSpPr>
          <p:nvPr/>
        </p:nvSpPr>
        <p:spPr bwMode="auto">
          <a:xfrm>
            <a:off x="5067300" y="34290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14110" name="TextBox 55"/>
          <p:cNvSpPr txBox="1">
            <a:spLocks noChangeArrowheads="1"/>
          </p:cNvSpPr>
          <p:nvPr/>
        </p:nvSpPr>
        <p:spPr bwMode="auto">
          <a:xfrm>
            <a:off x="3703638" y="1614488"/>
            <a:ext cx="7048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>
                <a:latin typeface="Times New Roman" pitchFamily="18" charset="0"/>
              </a:rPr>
              <a:t>[GH]</a:t>
            </a:r>
            <a:endParaRPr lang="zh-CN" altLang="en-US" b="1">
              <a:latin typeface="Times New Roman" pitchFamily="18" charset="0"/>
            </a:endParaRPr>
          </a:p>
        </p:txBody>
      </p:sp>
      <p:sp>
        <p:nvSpPr>
          <p:cNvPr id="214111" name="标题 26"/>
          <p:cNvSpPr>
            <a:spLocks/>
          </p:cNvSpPr>
          <p:nvPr/>
        </p:nvSpPr>
        <p:spPr bwMode="auto">
          <a:xfrm>
            <a:off x="963613" y="169863"/>
            <a:ext cx="756761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2400" b="1">
                <a:solidFill>
                  <a:srgbClr val="CC0066"/>
                </a:solidFill>
                <a:latin typeface="Arial Black" pitchFamily="34" charset="0"/>
                <a:ea typeface="华文新魏" pitchFamily="2" charset="-122"/>
              </a:rPr>
              <a:t>——</a:t>
            </a:r>
            <a:r>
              <a:rPr lang="zh-CN" altLang="en-US" sz="2400" b="1">
                <a:solidFill>
                  <a:srgbClr val="CC0066"/>
                </a:solidFill>
                <a:latin typeface="黑体" pitchFamily="2" charset="-122"/>
                <a:ea typeface="黑体" pitchFamily="2" charset="-122"/>
              </a:rPr>
              <a:t>原点处开环极点的影响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1" grpId="0" autoUpdateAnimBg="0"/>
      <p:bldP spid="22580" grpId="0" animBg="1" autoUpdateAnimBg="0"/>
      <p:bldP spid="226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4" name="Text Box 3"/>
          <p:cNvSpPr txBox="1">
            <a:spLocks noChangeArrowheads="1"/>
          </p:cNvSpPr>
          <p:nvPr/>
        </p:nvSpPr>
        <p:spPr bwMode="auto">
          <a:xfrm>
            <a:off x="708025" y="1308100"/>
            <a:ext cx="75723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若传递函数分母含有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 i="1" baseline="30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项，则当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ε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→0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862013" y="1852613"/>
            <a:ext cx="7280275" cy="731837"/>
            <a:chOff x="733" y="1721"/>
            <a:chExt cx="4586" cy="461"/>
          </a:xfrm>
        </p:grpSpPr>
        <p:graphicFrame>
          <p:nvGraphicFramePr>
            <p:cNvPr id="215062" name="Object 22"/>
            <p:cNvGraphicFramePr>
              <a:graphicFrameLocks noChangeAspect="1"/>
            </p:cNvGraphicFramePr>
            <p:nvPr/>
          </p:nvGraphicFramePr>
          <p:xfrm>
            <a:off x="733" y="1721"/>
            <a:ext cx="3431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92" name="Equation" r:id="rId3" imgW="3035160" imgH="406080" progId="Equation.DSMT4">
                    <p:embed/>
                  </p:oleObj>
                </mc:Choice>
                <mc:Fallback>
                  <p:oleObj name="Equation" r:id="rId3" imgW="3035160" imgH="40608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" y="1721"/>
                          <a:ext cx="3431" cy="46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63" name="Object 23"/>
            <p:cNvGraphicFramePr>
              <a:graphicFrameLocks noChangeAspect="1"/>
            </p:cNvGraphicFramePr>
            <p:nvPr/>
          </p:nvGraphicFramePr>
          <p:xfrm>
            <a:off x="4137" y="1824"/>
            <a:ext cx="118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93" name="Equation" r:id="rId5" imgW="1028520" imgH="203040" progId="Equation.DSMT4">
                    <p:embed/>
                  </p:oleObj>
                </mc:Choice>
                <mc:Fallback>
                  <p:oleObj name="Equation" r:id="rId5" imgW="1028520" imgH="20304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7" y="1824"/>
                          <a:ext cx="1182" cy="233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066" name="Text Box 6"/>
          <p:cNvSpPr txBox="1">
            <a:spLocks noChangeArrowheads="1"/>
          </p:cNvSpPr>
          <p:nvPr/>
        </p:nvSpPr>
        <p:spPr bwMode="auto">
          <a:xfrm>
            <a:off x="539750" y="2559050"/>
            <a:ext cx="7931150" cy="37480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根据前面的示例，从上述方程可以看出，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当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从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0</a:t>
            </a:r>
            <a:r>
              <a:rPr kumimoji="1" lang="en-US" altLang="zh-CN" sz="2200" b="1" baseline="30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–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向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0</a:t>
            </a:r>
            <a:r>
              <a:rPr kumimoji="1" lang="en-US" altLang="zh-CN" sz="2200" b="1" baseline="30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运动时，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图以无穷大半径顺时针旋转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个半圆（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180°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若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=2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，当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沿着半径为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ε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，相角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θ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从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–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π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/2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变化到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π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/2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时，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旋转一周，即 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2×(180°)=360°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由于极坐标图</a:t>
            </a:r>
            <a:r>
              <a:rPr kumimoji="1" lang="zh-CN" altLang="en-US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关于实轴对称，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因此只要确定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0&lt;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ω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&lt;+∞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幅相曲线形状，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-∞&lt;</a:t>
            </a:r>
            <a:r>
              <a:rPr kumimoji="1" lang="en-US" altLang="zh-CN" sz="22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ω</a:t>
            </a:r>
            <a:r>
              <a:rPr kumimoji="1" lang="en-US" altLang="zh-CN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&lt;+∞ </a:t>
            </a:r>
            <a:r>
              <a:rPr kumimoji="1" lang="zh-CN" altLang="en-US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</a:t>
            </a:r>
            <a:r>
              <a:rPr kumimoji="1" lang="zh-CN" altLang="en-US" sz="22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的曲线围绕圈数</a:t>
            </a:r>
            <a:r>
              <a:rPr kumimoji="1" lang="zh-CN" altLang="en-US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是</a:t>
            </a:r>
            <a:r>
              <a:rPr kumimoji="1" lang="en-US" altLang="zh-CN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0&lt;</a:t>
            </a:r>
            <a:r>
              <a:rPr kumimoji="1" lang="en-US" altLang="zh-CN" sz="22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ω</a:t>
            </a:r>
            <a:r>
              <a:rPr kumimoji="1" lang="en-US" altLang="zh-CN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&lt;+∞</a:t>
            </a:r>
            <a:r>
              <a:rPr kumimoji="1" lang="zh-CN" altLang="en-US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</a:t>
            </a:r>
            <a:r>
              <a:rPr kumimoji="1" lang="zh-CN" altLang="en-US" sz="22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曲线围绕圈数的</a:t>
            </a:r>
            <a:r>
              <a:rPr kumimoji="1" lang="en-US" altLang="zh-CN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kumimoji="1" lang="zh-CN" altLang="en-US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倍</a:t>
            </a:r>
            <a:r>
              <a:rPr kumimoji="1" lang="zh-CN" altLang="en-US" sz="22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  <a:endParaRPr kumimoji="1" lang="en-US" altLang="zh-CN" sz="2200" b="1">
              <a:solidFill>
                <a:schemeClr val="accent2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15067" name="标题 26"/>
          <p:cNvSpPr>
            <a:spLocks/>
          </p:cNvSpPr>
          <p:nvPr/>
        </p:nvSpPr>
        <p:spPr bwMode="auto">
          <a:xfrm>
            <a:off x="963613" y="169863"/>
            <a:ext cx="7567612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2400" b="1">
                <a:solidFill>
                  <a:srgbClr val="CC0066"/>
                </a:solidFill>
                <a:latin typeface="Arial Black" pitchFamily="34" charset="0"/>
                <a:ea typeface="华文新魏" pitchFamily="2" charset="-122"/>
              </a:rPr>
              <a:t>——</a:t>
            </a:r>
            <a:r>
              <a:rPr lang="zh-CN" altLang="en-US" sz="2400" b="1">
                <a:solidFill>
                  <a:srgbClr val="CC0066"/>
                </a:solidFill>
                <a:latin typeface="黑体" pitchFamily="2" charset="-122"/>
                <a:ea typeface="黑体" pitchFamily="2" charset="-122"/>
              </a:rPr>
              <a:t>原点处开环极点的影响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5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1" name="Text Box 4"/>
          <p:cNvSpPr txBox="1">
            <a:spLocks noChangeArrowheads="1"/>
          </p:cNvSpPr>
          <p:nvPr/>
        </p:nvSpPr>
        <p:spPr bwMode="auto">
          <a:xfrm>
            <a:off x="492125" y="1282700"/>
            <a:ext cx="7885113" cy="381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</a:t>
            </a:r>
            <a:r>
              <a:rPr kumimoji="1" lang="zh-CN" altLang="en-US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当</a:t>
            </a:r>
            <a:r>
              <a:rPr kumimoji="1" lang="en-US" altLang="zh-CN" sz="22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 dirty="0" err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jω</a:t>
            </a:r>
            <a:r>
              <a:rPr kumimoji="1" lang="en-US" altLang="zh-CN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2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 dirty="0" err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jω</a:t>
            </a:r>
            <a:r>
              <a:rPr kumimoji="1" lang="en-US" altLang="zh-CN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穿越点</a:t>
            </a:r>
            <a:r>
              <a:rPr kumimoji="1" lang="en-US" altLang="zh-CN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–1+j0</a:t>
            </a:r>
            <a:r>
              <a:rPr kumimoji="1" lang="zh-CN" altLang="en-US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，围绕的圈数将不确定。这种情况对应于</a:t>
            </a:r>
            <a:r>
              <a:rPr kumimoji="1" lang="en-US" altLang="zh-CN" sz="2200" b="1" i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在虚轴上有零点。</a:t>
            </a:r>
            <a:endParaRPr kumimoji="1" lang="en-US" altLang="zh-CN" sz="22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</a:t>
            </a:r>
            <a:r>
              <a:rPr kumimoji="1" lang="zh-CN" altLang="en-US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应用</a:t>
            </a:r>
            <a:r>
              <a:rPr kumimoji="1" lang="en-US" altLang="zh-CN" sz="2200" b="1" dirty="0" err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Nyquist</a:t>
            </a:r>
            <a:r>
              <a:rPr kumimoji="1" lang="zh-CN" altLang="en-US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稳定判据的</a:t>
            </a:r>
            <a:r>
              <a:rPr kumimoji="1" lang="zh-CN" altLang="en-US" sz="22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必要条件是</a:t>
            </a:r>
            <a:r>
              <a:rPr kumimoji="1" lang="zh-CN" altLang="en-US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闭合曲线不经过</a:t>
            </a:r>
            <a:r>
              <a:rPr kumimoji="1" lang="en-US" altLang="zh-CN" sz="22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的任一极点或零点。</a:t>
            </a:r>
            <a:endParaRPr kumimoji="1" lang="en-US" altLang="zh-CN" sz="22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</a:t>
            </a:r>
            <a:r>
              <a:rPr kumimoji="1" lang="zh-CN" altLang="en-US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当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jω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jω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穿越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–1+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点，</a:t>
            </a:r>
            <a:r>
              <a:rPr kumimoji="1" lang="en-US" altLang="zh-CN" sz="2200" b="1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Nyquist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稳定判据不能用。</a:t>
            </a:r>
            <a:endParaRPr kumimoji="1" lang="en-US" altLang="zh-CN" sz="22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kumimoji="1" lang="en-US" altLang="zh-CN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</a:t>
            </a:r>
            <a:r>
              <a:rPr kumimoji="1" lang="en-US" altLang="zh-CN" sz="22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在虚轴上的零点意味着闭环系统将出现持续振荡（与输入无关），这种情况即表示系统不稳定。</a:t>
            </a:r>
            <a:endParaRPr kumimoji="1" lang="en-US" altLang="zh-CN" sz="22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332802" name="标题 26"/>
          <p:cNvSpPr>
            <a:spLocks/>
          </p:cNvSpPr>
          <p:nvPr/>
        </p:nvSpPr>
        <p:spPr bwMode="auto">
          <a:xfrm>
            <a:off x="976313" y="157163"/>
            <a:ext cx="8021637" cy="80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2400" b="1">
                <a:solidFill>
                  <a:srgbClr val="CC0066"/>
                </a:solidFill>
                <a:latin typeface="Arial Black" pitchFamily="34" charset="0"/>
                <a:ea typeface="华文新魏" pitchFamily="2" charset="-122"/>
              </a:rPr>
              <a:t>——</a:t>
            </a:r>
            <a:r>
              <a:rPr lang="en-US" altLang="zh-CN" sz="2800" b="1" i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G</a:t>
            </a:r>
            <a:r>
              <a:rPr lang="en-US" altLang="zh-CN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lang="en-US" altLang="zh-CN" sz="2800" b="1" i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j</a:t>
            </a:r>
            <a:r>
              <a:rPr lang="el-GR" altLang="zh-CN" sz="2800" b="1" i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ω</a:t>
            </a:r>
            <a:r>
              <a:rPr lang="el-GR" altLang="zh-CN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en-US" altLang="zh-CN" sz="2800" b="1" i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H</a:t>
            </a:r>
            <a:r>
              <a:rPr lang="en-US" altLang="zh-CN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lang="en-US" altLang="zh-CN" sz="2800" b="1" i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j</a:t>
            </a:r>
            <a:r>
              <a:rPr lang="el-GR" altLang="zh-CN" sz="2800" b="1" i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ω</a:t>
            </a:r>
            <a:r>
              <a:rPr lang="el-GR" altLang="zh-CN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穿越</a:t>
            </a:r>
            <a:r>
              <a:rPr lang="en-US" altLang="zh-CN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–1+</a:t>
            </a:r>
            <a:r>
              <a:rPr lang="en-US" altLang="zh-CN" sz="2800" b="1" i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j</a:t>
            </a:r>
            <a:r>
              <a:rPr lang="en-US" altLang="zh-CN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0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2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2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38" name="标题 22"/>
          <p:cNvSpPr>
            <a:spLocks noGrp="1"/>
          </p:cNvSpPr>
          <p:nvPr>
            <p:ph type="title"/>
          </p:nvPr>
        </p:nvSpPr>
        <p:spPr>
          <a:xfrm>
            <a:off x="966788" y="171450"/>
            <a:ext cx="7431087" cy="792163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回顾：极坐标图（示例）</a:t>
            </a:r>
          </a:p>
        </p:txBody>
      </p:sp>
      <p:grpSp>
        <p:nvGrpSpPr>
          <p:cNvPr id="216139" name="Group 3"/>
          <p:cNvGrpSpPr>
            <a:grpSpLocks/>
          </p:cNvGrpSpPr>
          <p:nvPr/>
        </p:nvGrpSpPr>
        <p:grpSpPr bwMode="auto">
          <a:xfrm>
            <a:off x="506413" y="1233488"/>
            <a:ext cx="6318250" cy="1198562"/>
            <a:chOff x="340" y="1065"/>
            <a:chExt cx="3980" cy="755"/>
          </a:xfrm>
        </p:grpSpPr>
        <p:sp>
          <p:nvSpPr>
            <p:cNvPr id="216149" name="Text Box 4"/>
            <p:cNvSpPr txBox="1">
              <a:spLocks noChangeArrowheads="1"/>
            </p:cNvSpPr>
            <p:nvPr/>
          </p:nvSpPr>
          <p:spPr bwMode="auto">
            <a:xfrm>
              <a:off x="340" y="1071"/>
              <a:ext cx="32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例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6-16-1   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设系统的开环传递函数为</a:t>
              </a:r>
            </a:p>
          </p:txBody>
        </p:sp>
        <p:graphicFrame>
          <p:nvGraphicFramePr>
            <p:cNvPr id="216132" name="Object 68"/>
            <p:cNvGraphicFramePr>
              <a:graphicFrameLocks noChangeAspect="1"/>
            </p:cNvGraphicFramePr>
            <p:nvPr/>
          </p:nvGraphicFramePr>
          <p:xfrm>
            <a:off x="3004" y="1065"/>
            <a:ext cx="1316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22" name="Equation" r:id="rId3" imgW="1358640" imgH="431640" progId="Equation.DSMT4">
                    <p:embed/>
                  </p:oleObj>
                </mc:Choice>
                <mc:Fallback>
                  <p:oleObj name="Equation" r:id="rId3" imgW="1358640" imgH="43164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4" y="1065"/>
                          <a:ext cx="1316" cy="4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150" name="Text Box 6"/>
            <p:cNvSpPr txBox="1">
              <a:spLocks noChangeArrowheads="1"/>
            </p:cNvSpPr>
            <p:nvPr/>
          </p:nvSpPr>
          <p:spPr bwMode="auto">
            <a:xfrm>
              <a:off x="657" y="1570"/>
              <a:ext cx="362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试绘制系统开环概略幅相曲线（极坐标图）。</a:t>
              </a:r>
            </a:p>
          </p:txBody>
        </p:sp>
      </p:grpSp>
      <p:grpSp>
        <p:nvGrpSpPr>
          <p:cNvPr id="216140" name="Group 7"/>
          <p:cNvGrpSpPr>
            <a:grpSpLocks/>
          </p:cNvGrpSpPr>
          <p:nvPr/>
        </p:nvGrpSpPr>
        <p:grpSpPr bwMode="auto">
          <a:xfrm>
            <a:off x="434975" y="2466975"/>
            <a:ext cx="7945438" cy="682625"/>
            <a:chOff x="295" y="1842"/>
            <a:chExt cx="5005" cy="430"/>
          </a:xfrm>
        </p:grpSpPr>
        <p:sp>
          <p:nvSpPr>
            <p:cNvPr id="216148" name="Text Box 8"/>
            <p:cNvSpPr txBox="1">
              <a:spLocks noChangeArrowheads="1"/>
            </p:cNvSpPr>
            <p:nvPr/>
          </p:nvSpPr>
          <p:spPr bwMode="auto">
            <a:xfrm>
              <a:off x="295" y="1888"/>
              <a:ext cx="19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FF3399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解：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系统开环频率特性为</a:t>
              </a:r>
            </a:p>
          </p:txBody>
        </p:sp>
        <p:graphicFrame>
          <p:nvGraphicFramePr>
            <p:cNvPr id="216133" name="Object 69"/>
            <p:cNvGraphicFramePr>
              <a:graphicFrameLocks noChangeAspect="1"/>
            </p:cNvGraphicFramePr>
            <p:nvPr/>
          </p:nvGraphicFramePr>
          <p:xfrm>
            <a:off x="2214" y="1842"/>
            <a:ext cx="3086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23" name="Equation" r:id="rId5" imgW="3187440" imgH="444240" progId="Equation.DSMT4">
                    <p:embed/>
                  </p:oleObj>
                </mc:Choice>
                <mc:Fallback>
                  <p:oleObj name="Equation" r:id="rId5" imgW="3187440" imgH="44424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" y="1842"/>
                          <a:ext cx="3086" cy="43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6141" name="Group 10"/>
          <p:cNvGrpSpPr>
            <a:grpSpLocks/>
          </p:cNvGrpSpPr>
          <p:nvPr/>
        </p:nvGrpSpPr>
        <p:grpSpPr bwMode="auto">
          <a:xfrm>
            <a:off x="938213" y="3249613"/>
            <a:ext cx="7720012" cy="1355725"/>
            <a:chOff x="612" y="2335"/>
            <a:chExt cx="4863" cy="854"/>
          </a:xfrm>
        </p:grpSpPr>
        <p:graphicFrame>
          <p:nvGraphicFramePr>
            <p:cNvPr id="216134" name="Object 70"/>
            <p:cNvGraphicFramePr>
              <a:graphicFrameLocks noChangeAspect="1"/>
            </p:cNvGraphicFramePr>
            <p:nvPr/>
          </p:nvGraphicFramePr>
          <p:xfrm>
            <a:off x="1643" y="2335"/>
            <a:ext cx="1758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24" name="Equation" r:id="rId7" imgW="1815840" imgH="495000" progId="Equation.DSMT4">
                    <p:embed/>
                  </p:oleObj>
                </mc:Choice>
                <mc:Fallback>
                  <p:oleObj name="Equation" r:id="rId7" imgW="1815840" imgH="49500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" y="2335"/>
                          <a:ext cx="1758" cy="479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146" name="Text Box 12"/>
            <p:cNvSpPr txBox="1">
              <a:spLocks noChangeArrowheads="1"/>
            </p:cNvSpPr>
            <p:nvPr/>
          </p:nvSpPr>
          <p:spPr bwMode="auto">
            <a:xfrm>
              <a:off x="612" y="2341"/>
              <a:ext cx="10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幅频特性为</a:t>
              </a:r>
            </a:p>
          </p:txBody>
        </p:sp>
        <p:sp>
          <p:nvSpPr>
            <p:cNvPr id="216147" name="Text Box 13"/>
            <p:cNvSpPr txBox="1">
              <a:spLocks noChangeArrowheads="1"/>
            </p:cNvSpPr>
            <p:nvPr/>
          </p:nvSpPr>
          <p:spPr bwMode="auto">
            <a:xfrm>
              <a:off x="657" y="2795"/>
              <a:ext cx="10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相频特性为</a:t>
              </a:r>
            </a:p>
          </p:txBody>
        </p:sp>
        <p:graphicFrame>
          <p:nvGraphicFramePr>
            <p:cNvPr id="216135" name="Object 71"/>
            <p:cNvGraphicFramePr>
              <a:graphicFrameLocks noChangeAspect="1"/>
            </p:cNvGraphicFramePr>
            <p:nvPr/>
          </p:nvGraphicFramePr>
          <p:xfrm>
            <a:off x="1590" y="2835"/>
            <a:ext cx="3885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25" name="Equation" r:id="rId9" imgW="4927320" imgH="406080" progId="Equation.DSMT4">
                    <p:embed/>
                  </p:oleObj>
                </mc:Choice>
                <mc:Fallback>
                  <p:oleObj name="Equation" r:id="rId9" imgW="4927320" imgH="40608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0" y="2835"/>
                          <a:ext cx="3885" cy="35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6142" name="Group 15"/>
          <p:cNvGrpSpPr>
            <a:grpSpLocks/>
          </p:cNvGrpSpPr>
          <p:nvPr/>
        </p:nvGrpSpPr>
        <p:grpSpPr bwMode="auto">
          <a:xfrm>
            <a:off x="506413" y="4627563"/>
            <a:ext cx="8337550" cy="1333500"/>
            <a:chOff x="340" y="3203"/>
            <a:chExt cx="5252" cy="840"/>
          </a:xfrm>
        </p:grpSpPr>
        <p:sp>
          <p:nvSpPr>
            <p:cNvPr id="216143" name="Text Box 16"/>
            <p:cNvSpPr txBox="1">
              <a:spLocks noChangeArrowheads="1"/>
            </p:cNvSpPr>
            <p:nvPr/>
          </p:nvSpPr>
          <p:spPr bwMode="auto">
            <a:xfrm>
              <a:off x="385" y="3203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开环幅相曲线的起点：</a:t>
              </a:r>
            </a:p>
          </p:txBody>
        </p:sp>
        <p:graphicFrame>
          <p:nvGraphicFramePr>
            <p:cNvPr id="216136" name="Object 72"/>
            <p:cNvGraphicFramePr>
              <a:graphicFrameLocks noChangeAspect="1"/>
            </p:cNvGraphicFramePr>
            <p:nvPr/>
          </p:nvGraphicFramePr>
          <p:xfrm>
            <a:off x="1960" y="3214"/>
            <a:ext cx="363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26" name="Equation" r:id="rId11" imgW="3898800" imgH="241200" progId="Equation.DSMT4">
                    <p:embed/>
                  </p:oleObj>
                </mc:Choice>
                <mc:Fallback>
                  <p:oleObj name="Equation" r:id="rId11" imgW="3898800" imgH="241200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" y="3214"/>
                          <a:ext cx="3632" cy="22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144" name="Text Box 18"/>
            <p:cNvSpPr txBox="1">
              <a:spLocks noChangeArrowheads="1"/>
            </p:cNvSpPr>
            <p:nvPr/>
          </p:nvSpPr>
          <p:spPr bwMode="auto">
            <a:xfrm>
              <a:off x="385" y="3521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开环幅相曲线的终点：</a:t>
              </a:r>
            </a:p>
          </p:txBody>
        </p:sp>
        <p:graphicFrame>
          <p:nvGraphicFramePr>
            <p:cNvPr id="216137" name="Object 73"/>
            <p:cNvGraphicFramePr>
              <a:graphicFrameLocks noChangeAspect="1"/>
            </p:cNvGraphicFramePr>
            <p:nvPr/>
          </p:nvGraphicFramePr>
          <p:xfrm>
            <a:off x="2032" y="3528"/>
            <a:ext cx="169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27" name="Equation" r:id="rId13" imgW="1600200" imgH="203040" progId="Equation.DSMT4">
                    <p:embed/>
                  </p:oleObj>
                </mc:Choice>
                <mc:Fallback>
                  <p:oleObj name="Equation" r:id="rId13" imgW="1600200" imgH="20304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2" y="3528"/>
                          <a:ext cx="1699" cy="215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6145" name="Text Box 20"/>
            <p:cNvSpPr txBox="1">
              <a:spLocks noChangeArrowheads="1"/>
            </p:cNvSpPr>
            <p:nvPr/>
          </p:nvSpPr>
          <p:spPr bwMode="auto">
            <a:xfrm>
              <a:off x="340" y="3793"/>
              <a:ext cx="4271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当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K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不为零，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G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(j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ω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H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(j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ω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的实部不为零，故与虚轴无交点。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140" name="Object 52"/>
          <p:cNvGraphicFramePr>
            <a:graphicFrameLocks noChangeAspect="1"/>
          </p:cNvGraphicFramePr>
          <p:nvPr/>
        </p:nvGraphicFramePr>
        <p:xfrm>
          <a:off x="419100" y="5367338"/>
          <a:ext cx="51435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15" name="Equation" r:id="rId3" imgW="3187440" imgH="444240" progId="Equation.DSMT4">
                  <p:embed/>
                </p:oleObj>
              </mc:Choice>
              <mc:Fallback>
                <p:oleObj name="Equation" r:id="rId3" imgW="3187440" imgH="44424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5367338"/>
                        <a:ext cx="5143500" cy="7175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7146" name="Group 18"/>
          <p:cNvGrpSpPr>
            <a:grpSpLocks/>
          </p:cNvGrpSpPr>
          <p:nvPr/>
        </p:nvGrpSpPr>
        <p:grpSpPr bwMode="auto">
          <a:xfrm>
            <a:off x="673100" y="3959225"/>
            <a:ext cx="3567113" cy="1190625"/>
            <a:chOff x="295" y="2704"/>
            <a:chExt cx="2247" cy="750"/>
          </a:xfrm>
        </p:grpSpPr>
        <p:sp>
          <p:nvSpPr>
            <p:cNvPr id="217168" name="Text Box 19"/>
            <p:cNvSpPr txBox="1">
              <a:spLocks noChangeArrowheads="1"/>
            </p:cNvSpPr>
            <p:nvPr/>
          </p:nvSpPr>
          <p:spPr bwMode="auto">
            <a:xfrm>
              <a:off x="295" y="2704"/>
              <a:ext cx="1452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FF3399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此时，实部的坐标：</a:t>
              </a:r>
            </a:p>
          </p:txBody>
        </p:sp>
        <p:graphicFrame>
          <p:nvGraphicFramePr>
            <p:cNvPr id="217141" name="Object 53"/>
            <p:cNvGraphicFramePr>
              <a:graphicFrameLocks noChangeAspect="1"/>
            </p:cNvGraphicFramePr>
            <p:nvPr/>
          </p:nvGraphicFramePr>
          <p:xfrm>
            <a:off x="588" y="3061"/>
            <a:ext cx="1954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16" name="Equation" r:id="rId5" imgW="2019240" imgH="406080" progId="Equation.DSMT4">
                    <p:embed/>
                  </p:oleObj>
                </mc:Choice>
                <mc:Fallback>
                  <p:oleObj name="Equation" r:id="rId5" imgW="2019240" imgH="40608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" y="3061"/>
                          <a:ext cx="1954" cy="393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342900" y="1206500"/>
            <a:ext cx="8504238" cy="1333500"/>
            <a:chOff x="249" y="760"/>
            <a:chExt cx="5357" cy="840"/>
          </a:xfrm>
        </p:grpSpPr>
        <p:sp>
          <p:nvSpPr>
            <p:cNvPr id="217165" name="Text Box 22"/>
            <p:cNvSpPr txBox="1">
              <a:spLocks noChangeArrowheads="1"/>
            </p:cNvSpPr>
            <p:nvPr/>
          </p:nvSpPr>
          <p:spPr bwMode="auto">
            <a:xfrm>
              <a:off x="267" y="760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开环幅相曲线的起点：</a:t>
              </a:r>
            </a:p>
          </p:txBody>
        </p:sp>
        <p:graphicFrame>
          <p:nvGraphicFramePr>
            <p:cNvPr id="217142" name="Object 54"/>
            <p:cNvGraphicFramePr>
              <a:graphicFrameLocks noChangeAspect="1"/>
            </p:cNvGraphicFramePr>
            <p:nvPr/>
          </p:nvGraphicFramePr>
          <p:xfrm>
            <a:off x="1877" y="797"/>
            <a:ext cx="372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17" name="Equation" r:id="rId7" imgW="3898800" imgH="241200" progId="Equation.DSMT4">
                    <p:embed/>
                  </p:oleObj>
                </mc:Choice>
                <mc:Fallback>
                  <p:oleObj name="Equation" r:id="rId7" imgW="3898800" imgH="2412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7" y="797"/>
                          <a:ext cx="3729" cy="23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7166" name="Text Box 24"/>
            <p:cNvSpPr txBox="1">
              <a:spLocks noChangeArrowheads="1"/>
            </p:cNvSpPr>
            <p:nvPr/>
          </p:nvSpPr>
          <p:spPr bwMode="auto">
            <a:xfrm>
              <a:off x="260" y="1044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开环幅相曲线的终点：</a:t>
              </a:r>
            </a:p>
          </p:txBody>
        </p:sp>
        <p:graphicFrame>
          <p:nvGraphicFramePr>
            <p:cNvPr id="217143" name="Object 55"/>
            <p:cNvGraphicFramePr>
              <a:graphicFrameLocks noChangeAspect="1"/>
            </p:cNvGraphicFramePr>
            <p:nvPr/>
          </p:nvGraphicFramePr>
          <p:xfrm>
            <a:off x="1885" y="1113"/>
            <a:ext cx="1490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18" name="Equation" r:id="rId9" imgW="1600200" imgH="203040" progId="Equation.DSMT4">
                    <p:embed/>
                  </p:oleObj>
                </mc:Choice>
                <mc:Fallback>
                  <p:oleObj name="Equation" r:id="rId9" imgW="1600200" imgH="20304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5" y="1113"/>
                          <a:ext cx="1490" cy="188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7167" name="Text Box 26"/>
            <p:cNvSpPr txBox="1">
              <a:spLocks noChangeArrowheads="1"/>
            </p:cNvSpPr>
            <p:nvPr/>
          </p:nvSpPr>
          <p:spPr bwMode="auto">
            <a:xfrm>
              <a:off x="249" y="1350"/>
              <a:ext cx="445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当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K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不为零，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G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jω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H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jω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的实部不为零，故与虚轴无交点。</a:t>
              </a:r>
            </a:p>
          </p:txBody>
        </p:sp>
      </p:grpSp>
      <p:grpSp>
        <p:nvGrpSpPr>
          <p:cNvPr id="217149" name="Group 30"/>
          <p:cNvGrpSpPr>
            <a:grpSpLocks/>
          </p:cNvGrpSpPr>
          <p:nvPr/>
        </p:nvGrpSpPr>
        <p:grpSpPr bwMode="auto">
          <a:xfrm>
            <a:off x="327025" y="2641600"/>
            <a:ext cx="7991475" cy="1114425"/>
            <a:chOff x="204" y="1888"/>
            <a:chExt cx="5034" cy="702"/>
          </a:xfrm>
        </p:grpSpPr>
        <p:sp>
          <p:nvSpPr>
            <p:cNvPr id="217164" name="Text Box 31"/>
            <p:cNvSpPr txBox="1">
              <a:spLocks noChangeArrowheads="1"/>
            </p:cNvSpPr>
            <p:nvPr/>
          </p:nvSpPr>
          <p:spPr bwMode="auto">
            <a:xfrm>
              <a:off x="204" y="1888"/>
              <a:ext cx="5034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FF3399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令虚部为零，可求出频率特性与实部的交点时的频率值为</a:t>
              </a:r>
            </a:p>
          </p:txBody>
        </p:sp>
        <p:graphicFrame>
          <p:nvGraphicFramePr>
            <p:cNvPr id="217144" name="Object 56"/>
            <p:cNvGraphicFramePr>
              <a:graphicFrameLocks noChangeAspect="1"/>
            </p:cNvGraphicFramePr>
            <p:nvPr/>
          </p:nvGraphicFramePr>
          <p:xfrm>
            <a:off x="258" y="2160"/>
            <a:ext cx="3283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219" name="Equation" r:id="rId11" imgW="3390840" imgH="444240" progId="Equation.DSMT4">
                    <p:embed/>
                  </p:oleObj>
                </mc:Choice>
                <mc:Fallback>
                  <p:oleObj name="Equation" r:id="rId11" imgW="3390840" imgH="44424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" y="2160"/>
                          <a:ext cx="3283" cy="43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7148" name="Group 87"/>
          <p:cNvGrpSpPr>
            <a:grpSpLocks/>
          </p:cNvGrpSpPr>
          <p:nvPr/>
        </p:nvGrpSpPr>
        <p:grpSpPr bwMode="auto">
          <a:xfrm>
            <a:off x="5661025" y="3040063"/>
            <a:ext cx="3313113" cy="3059112"/>
            <a:chOff x="3547" y="1937"/>
            <a:chExt cx="2087" cy="1927"/>
          </a:xfrm>
        </p:grpSpPr>
        <p:sp>
          <p:nvSpPr>
            <p:cNvPr id="217150" name="Rectangle 3"/>
            <p:cNvSpPr>
              <a:spLocks noChangeArrowheads="1"/>
            </p:cNvSpPr>
            <p:nvPr/>
          </p:nvSpPr>
          <p:spPr bwMode="auto">
            <a:xfrm>
              <a:off x="3615" y="1937"/>
              <a:ext cx="1968" cy="1927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217151" name="Line 4"/>
            <p:cNvSpPr>
              <a:spLocks noChangeShapeType="1"/>
            </p:cNvSpPr>
            <p:nvPr/>
          </p:nvSpPr>
          <p:spPr bwMode="auto">
            <a:xfrm>
              <a:off x="3819" y="2988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7152" name="Line 5"/>
            <p:cNvSpPr>
              <a:spLocks noChangeShapeType="1"/>
            </p:cNvSpPr>
            <p:nvPr/>
          </p:nvSpPr>
          <p:spPr bwMode="auto">
            <a:xfrm flipV="1">
              <a:off x="4909" y="2195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7153" name="Text Box 6"/>
            <p:cNvSpPr txBox="1">
              <a:spLocks noChangeArrowheads="1"/>
            </p:cNvSpPr>
            <p:nvPr/>
          </p:nvSpPr>
          <p:spPr bwMode="auto">
            <a:xfrm>
              <a:off x="4957" y="2147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200" b="1" i="1">
                  <a:latin typeface="Times New Roman" pitchFamily="18" charset="0"/>
                </a:rPr>
                <a:t>j</a:t>
              </a:r>
              <a:r>
                <a:rPr kumimoji="1" lang="el-GR" altLang="zh-CN" sz="1200" b="1" i="1">
                  <a:latin typeface="Times New Roman" pitchFamily="18" charset="0"/>
                  <a:cs typeface="Times New Roman" pitchFamily="18" charset="0"/>
                </a:rPr>
                <a:t>ω</a:t>
              </a:r>
            </a:p>
          </p:txBody>
        </p:sp>
        <p:sp>
          <p:nvSpPr>
            <p:cNvPr id="217154" name="Text Box 7"/>
            <p:cNvSpPr txBox="1">
              <a:spLocks noChangeArrowheads="1"/>
            </p:cNvSpPr>
            <p:nvPr/>
          </p:nvSpPr>
          <p:spPr bwMode="auto">
            <a:xfrm>
              <a:off x="5316" y="2761"/>
              <a:ext cx="3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Re</a:t>
              </a:r>
              <a:endParaRPr kumimoji="1" lang="en-US" altLang="zh-CN" sz="1600" b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155" name="Text Box 8"/>
            <p:cNvSpPr txBox="1">
              <a:spLocks noChangeArrowheads="1"/>
            </p:cNvSpPr>
            <p:nvPr/>
          </p:nvSpPr>
          <p:spPr bwMode="auto">
            <a:xfrm>
              <a:off x="4635" y="3033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1" lang="en-US" altLang="zh-CN" sz="1600" b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156" name="Line 28"/>
            <p:cNvSpPr>
              <a:spLocks noChangeShapeType="1"/>
            </p:cNvSpPr>
            <p:nvPr/>
          </p:nvSpPr>
          <p:spPr bwMode="auto">
            <a:xfrm>
              <a:off x="3909" y="1990"/>
              <a:ext cx="0" cy="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7157" name="Text Box 29"/>
            <p:cNvSpPr txBox="1">
              <a:spLocks noChangeArrowheads="1"/>
            </p:cNvSpPr>
            <p:nvPr/>
          </p:nvSpPr>
          <p:spPr bwMode="auto">
            <a:xfrm>
              <a:off x="3547" y="2761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-5</a:t>
              </a: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K</a:t>
              </a:r>
              <a:endParaRPr kumimoji="1" lang="en-US" altLang="zh-CN" sz="1400" b="1" i="1" baseline="30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158" name="Text Box 34"/>
            <p:cNvSpPr txBox="1">
              <a:spLocks noChangeArrowheads="1"/>
            </p:cNvSpPr>
            <p:nvPr/>
          </p:nvSpPr>
          <p:spPr bwMode="auto">
            <a:xfrm>
              <a:off x="4259" y="2710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K</a:t>
              </a:r>
              <a:endParaRPr kumimoji="1" lang="en-US" altLang="zh-CN" sz="1400" b="1" i="1" baseline="30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159" name="Text Box 36"/>
            <p:cNvSpPr txBox="1">
              <a:spLocks noChangeArrowheads="1"/>
            </p:cNvSpPr>
            <p:nvPr/>
          </p:nvSpPr>
          <p:spPr bwMode="auto">
            <a:xfrm>
              <a:off x="4067" y="1990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=0</a:t>
              </a:r>
              <a:r>
                <a:rPr kumimoji="1" lang="en-US" altLang="zh-CN" sz="1400" b="1" baseline="30000">
                  <a:latin typeface="Times New Roman" pitchFamily="18" charset="0"/>
                  <a:cs typeface="Times New Roman" pitchFamily="18" charset="0"/>
                </a:rPr>
                <a:t>+</a:t>
              </a:r>
            </a:p>
          </p:txBody>
        </p:sp>
        <p:sp>
          <p:nvSpPr>
            <p:cNvPr id="217160" name="Text Box 37"/>
            <p:cNvSpPr txBox="1">
              <a:spLocks noChangeArrowheads="1"/>
            </p:cNvSpPr>
            <p:nvPr/>
          </p:nvSpPr>
          <p:spPr bwMode="auto">
            <a:xfrm>
              <a:off x="4975" y="3078"/>
              <a:ext cx="40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=∞</a:t>
              </a:r>
              <a:endParaRPr kumimoji="1" lang="en-US" altLang="zh-CN" sz="1400" b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161" name="Freeform 39"/>
            <p:cNvSpPr>
              <a:spLocks/>
            </p:cNvSpPr>
            <p:nvPr/>
          </p:nvSpPr>
          <p:spPr bwMode="auto">
            <a:xfrm>
              <a:off x="3955" y="2091"/>
              <a:ext cx="933" cy="997"/>
            </a:xfrm>
            <a:custGeom>
              <a:avLst/>
              <a:gdLst>
                <a:gd name="T0" fmla="*/ 0 w 10000"/>
                <a:gd name="T1" fmla="*/ 0 h 10000"/>
                <a:gd name="T2" fmla="*/ 0 w 10000"/>
                <a:gd name="T3" fmla="*/ 0 h 10000"/>
                <a:gd name="T4" fmla="*/ 0 w 10000"/>
                <a:gd name="T5" fmla="*/ 0 h 10000"/>
                <a:gd name="T6" fmla="*/ 0 w 10000"/>
                <a:gd name="T7" fmla="*/ 0 h 10000"/>
                <a:gd name="T8" fmla="*/ 0 w 10000"/>
                <a:gd name="T9" fmla="*/ 0 h 10000"/>
                <a:gd name="T10" fmla="*/ 0 w 10000"/>
                <a:gd name="T11" fmla="*/ 0 h 10000"/>
                <a:gd name="T12" fmla="*/ 0 w 10000"/>
                <a:gd name="T13" fmla="*/ 0 h 10000"/>
                <a:gd name="T14" fmla="*/ 0 w 10000"/>
                <a:gd name="T15" fmla="*/ 0 h 100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000"/>
                <a:gd name="T25" fmla="*/ 0 h 10000"/>
                <a:gd name="T26" fmla="*/ 10000 w 10000"/>
                <a:gd name="T27" fmla="*/ 10000 h 100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000" h="10000">
                  <a:moveTo>
                    <a:pt x="0" y="0"/>
                  </a:moveTo>
                  <a:cubicBezTo>
                    <a:pt x="129" y="241"/>
                    <a:pt x="239" y="882"/>
                    <a:pt x="482" y="1549"/>
                  </a:cubicBezTo>
                  <a:cubicBezTo>
                    <a:pt x="725" y="2216"/>
                    <a:pt x="1076" y="3233"/>
                    <a:pt x="1458" y="4004"/>
                  </a:cubicBezTo>
                  <a:cubicBezTo>
                    <a:pt x="1840" y="4775"/>
                    <a:pt x="2299" y="5439"/>
                    <a:pt x="2776" y="6177"/>
                  </a:cubicBezTo>
                  <a:cubicBezTo>
                    <a:pt x="3253" y="6915"/>
                    <a:pt x="3751" y="7857"/>
                    <a:pt x="4319" y="8431"/>
                  </a:cubicBezTo>
                  <a:cubicBezTo>
                    <a:pt x="4887" y="9004"/>
                    <a:pt x="5584" y="9396"/>
                    <a:pt x="6174" y="9648"/>
                  </a:cubicBezTo>
                  <a:cubicBezTo>
                    <a:pt x="6763" y="9899"/>
                    <a:pt x="7203" y="10000"/>
                    <a:pt x="7835" y="9920"/>
                  </a:cubicBezTo>
                  <a:cubicBezTo>
                    <a:pt x="8467" y="9839"/>
                    <a:pt x="9550" y="9336"/>
                    <a:pt x="10000" y="9185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62" name="Line 40"/>
            <p:cNvSpPr>
              <a:spLocks noChangeShapeType="1"/>
            </p:cNvSpPr>
            <p:nvPr/>
          </p:nvSpPr>
          <p:spPr bwMode="auto">
            <a:xfrm flipV="1">
              <a:off x="4839" y="2988"/>
              <a:ext cx="90" cy="45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7163" name="Line 41"/>
            <p:cNvSpPr>
              <a:spLocks noChangeShapeType="1"/>
            </p:cNvSpPr>
            <p:nvPr/>
          </p:nvSpPr>
          <p:spPr bwMode="auto">
            <a:xfrm>
              <a:off x="4090" y="2489"/>
              <a:ext cx="91" cy="181"/>
            </a:xfrm>
            <a:prstGeom prst="line">
              <a:avLst/>
            </a:prstGeom>
            <a:noFill/>
            <a:ln w="60325">
              <a:solidFill>
                <a:srgbClr val="FF00FF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" name="标题 22"/>
          <p:cNvSpPr>
            <a:spLocks/>
          </p:cNvSpPr>
          <p:nvPr/>
        </p:nvSpPr>
        <p:spPr bwMode="auto">
          <a:xfrm>
            <a:off x="966788" y="171450"/>
            <a:ext cx="7431087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回顾：极坐标图（示例）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36" name="标题 41"/>
          <p:cNvSpPr>
            <a:spLocks noGrp="1"/>
          </p:cNvSpPr>
          <p:nvPr>
            <p:ph type="title"/>
          </p:nvPr>
        </p:nvSpPr>
        <p:spPr>
          <a:xfrm>
            <a:off x="955675" y="160338"/>
            <a:ext cx="7431088" cy="792162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示例</a:t>
            </a:r>
          </a:p>
        </p:txBody>
      </p:sp>
      <p:sp>
        <p:nvSpPr>
          <p:cNvPr id="218137" name="Text Box 4"/>
          <p:cNvSpPr txBox="1">
            <a:spLocks noChangeArrowheads="1"/>
          </p:cNvSpPr>
          <p:nvPr/>
        </p:nvSpPr>
        <p:spPr bwMode="auto">
          <a:xfrm>
            <a:off x="506413" y="1230313"/>
            <a:ext cx="518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6-16-2  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设系统的开环传递函数为</a:t>
            </a:r>
          </a:p>
        </p:txBody>
      </p:sp>
      <p:graphicFrame>
        <p:nvGraphicFramePr>
          <p:cNvPr id="218134" name="Object 22"/>
          <p:cNvGraphicFramePr>
            <a:graphicFrameLocks noChangeAspect="1"/>
          </p:cNvGraphicFramePr>
          <p:nvPr/>
        </p:nvGraphicFramePr>
        <p:xfrm>
          <a:off x="4735513" y="1096963"/>
          <a:ext cx="20891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4" name="Equation" r:id="rId3" imgW="1358640" imgH="431640" progId="Equation.DSMT4">
                  <p:embed/>
                </p:oleObj>
              </mc:Choice>
              <mc:Fallback>
                <p:oleObj name="Equation" r:id="rId3" imgW="1358640" imgH="4316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1096963"/>
                        <a:ext cx="2089150" cy="663575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38" name="Text Box 6"/>
          <p:cNvSpPr txBox="1">
            <a:spLocks noChangeArrowheads="1"/>
          </p:cNvSpPr>
          <p:nvPr/>
        </p:nvSpPr>
        <p:spPr bwMode="auto">
          <a:xfrm>
            <a:off x="919163" y="1824038"/>
            <a:ext cx="76723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用奈魁斯特稳定判据确定使系统稳定的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的取值范围。</a:t>
            </a:r>
          </a:p>
        </p:txBody>
      </p:sp>
      <p:sp>
        <p:nvSpPr>
          <p:cNvPr id="218139" name="Text Box 8"/>
          <p:cNvSpPr txBox="1">
            <a:spLocks noChangeArrowheads="1"/>
          </p:cNvSpPr>
          <p:nvPr/>
        </p:nvSpPr>
        <p:spPr bwMode="auto">
          <a:xfrm>
            <a:off x="468313" y="2332038"/>
            <a:ext cx="3048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b="1">
                <a:solidFill>
                  <a:srgbClr val="FF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解：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系统开环频率特性为</a:t>
            </a:r>
          </a:p>
        </p:txBody>
      </p:sp>
      <p:graphicFrame>
        <p:nvGraphicFramePr>
          <p:cNvPr id="218135" name="Object 23"/>
          <p:cNvGraphicFramePr>
            <a:graphicFrameLocks noChangeAspect="1"/>
          </p:cNvGraphicFramePr>
          <p:nvPr/>
        </p:nvGraphicFramePr>
        <p:xfrm>
          <a:off x="3490913" y="2332038"/>
          <a:ext cx="48990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5" name="Equation" r:id="rId5" imgW="3187440" imgH="444240" progId="Equation.DSMT4">
                  <p:embed/>
                </p:oleObj>
              </mc:Choice>
              <mc:Fallback>
                <p:oleObj name="Equation" r:id="rId5" imgW="3187440" imgH="44424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2332038"/>
                        <a:ext cx="4899025" cy="682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8140" name="Group 35"/>
          <p:cNvGrpSpPr>
            <a:grpSpLocks/>
          </p:cNvGrpSpPr>
          <p:nvPr/>
        </p:nvGrpSpPr>
        <p:grpSpPr bwMode="auto">
          <a:xfrm>
            <a:off x="5630863" y="3224213"/>
            <a:ext cx="3360737" cy="3141662"/>
            <a:chOff x="3470" y="2341"/>
            <a:chExt cx="2117" cy="1979"/>
          </a:xfrm>
        </p:grpSpPr>
        <p:grpSp>
          <p:nvGrpSpPr>
            <p:cNvPr id="218147" name="Group 36"/>
            <p:cNvGrpSpPr>
              <a:grpSpLocks/>
            </p:cNvGrpSpPr>
            <p:nvPr/>
          </p:nvGrpSpPr>
          <p:grpSpPr bwMode="auto">
            <a:xfrm>
              <a:off x="3470" y="2341"/>
              <a:ext cx="2117" cy="1979"/>
              <a:chOff x="3470" y="2341"/>
              <a:chExt cx="2117" cy="1979"/>
            </a:xfrm>
          </p:grpSpPr>
          <p:sp>
            <p:nvSpPr>
              <p:cNvPr id="218166" name="Rectangle 37"/>
              <p:cNvSpPr>
                <a:spLocks noChangeArrowheads="1"/>
              </p:cNvSpPr>
              <p:nvPr/>
            </p:nvSpPr>
            <p:spPr bwMode="auto">
              <a:xfrm>
                <a:off x="3470" y="2341"/>
                <a:ext cx="2117" cy="1979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8167" name="Line 38"/>
              <p:cNvSpPr>
                <a:spLocks noChangeShapeType="1"/>
              </p:cNvSpPr>
              <p:nvPr/>
            </p:nvSpPr>
            <p:spPr bwMode="auto">
              <a:xfrm>
                <a:off x="3742" y="3385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8168" name="Line 39"/>
              <p:cNvSpPr>
                <a:spLocks noChangeShapeType="1"/>
              </p:cNvSpPr>
              <p:nvPr/>
            </p:nvSpPr>
            <p:spPr bwMode="auto">
              <a:xfrm flipV="1">
                <a:off x="4832" y="2592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8169" name="Text Box 40"/>
              <p:cNvSpPr txBox="1">
                <a:spLocks noChangeArrowheads="1"/>
              </p:cNvSpPr>
              <p:nvPr/>
            </p:nvSpPr>
            <p:spPr bwMode="auto">
              <a:xfrm>
                <a:off x="4880" y="2544"/>
                <a:ext cx="14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200" b="1" i="1">
                    <a:latin typeface="Times New Roman" pitchFamily="18" charset="0"/>
                  </a:rPr>
                  <a:t>j</a:t>
                </a:r>
                <a:r>
                  <a:rPr kumimoji="1" lang="el-GR" altLang="zh-CN" sz="12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</a:p>
            </p:txBody>
          </p:sp>
          <p:sp>
            <p:nvSpPr>
              <p:cNvPr id="218170" name="Text Box 41"/>
              <p:cNvSpPr txBox="1">
                <a:spLocks noChangeArrowheads="1"/>
              </p:cNvSpPr>
              <p:nvPr/>
            </p:nvSpPr>
            <p:spPr bwMode="auto">
              <a:xfrm>
                <a:off x="5239" y="3158"/>
                <a:ext cx="31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Re</a:t>
                </a:r>
                <a:endParaRPr kumimoji="1" lang="en-US" altLang="zh-CN" sz="1600" b="1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8171" name="Text Box 42"/>
              <p:cNvSpPr txBox="1">
                <a:spLocks noChangeArrowheads="1"/>
              </p:cNvSpPr>
              <p:nvPr/>
            </p:nvSpPr>
            <p:spPr bwMode="auto">
              <a:xfrm>
                <a:off x="4558" y="3430"/>
                <a:ext cx="1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kumimoji="1" lang="en-US" altLang="zh-CN" sz="1600" b="1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8148" name="Group 43"/>
            <p:cNvGrpSpPr>
              <a:grpSpLocks/>
            </p:cNvGrpSpPr>
            <p:nvPr/>
          </p:nvGrpSpPr>
          <p:grpSpPr bwMode="auto">
            <a:xfrm>
              <a:off x="3923" y="3158"/>
              <a:ext cx="1362" cy="1052"/>
              <a:chOff x="3651" y="3158"/>
              <a:chExt cx="1362" cy="1052"/>
            </a:xfrm>
          </p:grpSpPr>
          <p:sp>
            <p:nvSpPr>
              <p:cNvPr id="218161" name="Freeform 44"/>
              <p:cNvSpPr>
                <a:spLocks/>
              </p:cNvSpPr>
              <p:nvPr/>
            </p:nvSpPr>
            <p:spPr bwMode="auto">
              <a:xfrm>
                <a:off x="3651" y="3203"/>
                <a:ext cx="856" cy="1007"/>
              </a:xfrm>
              <a:custGeom>
                <a:avLst/>
                <a:gdLst>
                  <a:gd name="T0" fmla="*/ 0 w 10000"/>
                  <a:gd name="T1" fmla="*/ 0 h 10000"/>
                  <a:gd name="T2" fmla="*/ 0 w 10000"/>
                  <a:gd name="T3" fmla="*/ 0 h 10000"/>
                  <a:gd name="T4" fmla="*/ 0 w 10000"/>
                  <a:gd name="T5" fmla="*/ 0 h 10000"/>
                  <a:gd name="T6" fmla="*/ 0 w 10000"/>
                  <a:gd name="T7" fmla="*/ 0 h 10000"/>
                  <a:gd name="T8" fmla="*/ 0 w 10000"/>
                  <a:gd name="T9" fmla="*/ 0 h 10000"/>
                  <a:gd name="T10" fmla="*/ 0 w 10000"/>
                  <a:gd name="T11" fmla="*/ 0 h 10000"/>
                  <a:gd name="T12" fmla="*/ 0 w 10000"/>
                  <a:gd name="T13" fmla="*/ 0 h 10000"/>
                  <a:gd name="T14" fmla="*/ 0 w 10000"/>
                  <a:gd name="T15" fmla="*/ 0 h 100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0000"/>
                  <a:gd name="T25" fmla="*/ 0 h 10000"/>
                  <a:gd name="T26" fmla="*/ 10000 w 10000"/>
                  <a:gd name="T27" fmla="*/ 10000 h 100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0000" h="10000">
                    <a:moveTo>
                      <a:pt x="0" y="10000"/>
                    </a:moveTo>
                    <a:cubicBezTo>
                      <a:pt x="140" y="9762"/>
                      <a:pt x="467" y="9146"/>
                      <a:pt x="783" y="8471"/>
                    </a:cubicBezTo>
                    <a:cubicBezTo>
                      <a:pt x="1098" y="7796"/>
                      <a:pt x="1530" y="6729"/>
                      <a:pt x="1904" y="5968"/>
                    </a:cubicBezTo>
                    <a:cubicBezTo>
                      <a:pt x="2278" y="5207"/>
                      <a:pt x="2558" y="4618"/>
                      <a:pt x="3026" y="3903"/>
                    </a:cubicBezTo>
                    <a:cubicBezTo>
                      <a:pt x="3493" y="3188"/>
                      <a:pt x="4089" y="2244"/>
                      <a:pt x="4708" y="1678"/>
                    </a:cubicBezTo>
                    <a:cubicBezTo>
                      <a:pt x="5327" y="1112"/>
                      <a:pt x="6086" y="725"/>
                      <a:pt x="6729" y="477"/>
                    </a:cubicBezTo>
                    <a:cubicBezTo>
                      <a:pt x="7371" y="228"/>
                      <a:pt x="7991" y="0"/>
                      <a:pt x="8540" y="209"/>
                    </a:cubicBezTo>
                    <a:cubicBezTo>
                      <a:pt x="9089" y="417"/>
                      <a:pt x="9696" y="1420"/>
                      <a:pt x="10000" y="1738"/>
                    </a:cubicBezTo>
                  </a:path>
                </a:pathLst>
              </a:custGeom>
              <a:noFill/>
              <a:ln w="38100">
                <a:solidFill>
                  <a:srgbClr val="000080"/>
                </a:solidFill>
                <a:prstDash val="dash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8162" name="Line 45"/>
              <p:cNvSpPr>
                <a:spLocks noChangeShapeType="1"/>
              </p:cNvSpPr>
              <p:nvPr/>
            </p:nvSpPr>
            <p:spPr bwMode="auto">
              <a:xfrm flipH="1" flipV="1">
                <a:off x="4377" y="3249"/>
                <a:ext cx="136" cy="90"/>
              </a:xfrm>
              <a:prstGeom prst="line">
                <a:avLst/>
              </a:prstGeom>
              <a:noFill/>
              <a:ln w="34925">
                <a:solidFill>
                  <a:schemeClr val="accent2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8163" name="Line 46"/>
              <p:cNvSpPr>
                <a:spLocks noChangeShapeType="1"/>
              </p:cNvSpPr>
              <p:nvPr/>
            </p:nvSpPr>
            <p:spPr bwMode="auto">
              <a:xfrm flipH="1">
                <a:off x="3787" y="3748"/>
                <a:ext cx="46" cy="135"/>
              </a:xfrm>
              <a:prstGeom prst="line">
                <a:avLst/>
              </a:prstGeom>
              <a:noFill/>
              <a:ln w="60325">
                <a:solidFill>
                  <a:schemeClr val="accent2"/>
                </a:solidFill>
                <a:round/>
                <a:headEnd/>
                <a:tailEnd type="stealth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8164" name="Text Box 47"/>
              <p:cNvSpPr txBox="1">
                <a:spLocks noChangeArrowheads="1"/>
              </p:cNvSpPr>
              <p:nvPr/>
            </p:nvSpPr>
            <p:spPr bwMode="auto">
              <a:xfrm>
                <a:off x="3742" y="3974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kumimoji="1" lang="en-US" altLang="zh-CN" sz="1400" b="1">
                    <a:latin typeface="Times New Roman" pitchFamily="18" charset="0"/>
                    <a:cs typeface="Times New Roman" pitchFamily="18" charset="0"/>
                  </a:rPr>
                  <a:t>=0</a:t>
                </a:r>
                <a:r>
                  <a:rPr kumimoji="1" lang="en-US" altLang="zh-CN" sz="1400" b="1" baseline="30000">
                    <a:latin typeface="Times New Roman" pitchFamily="18" charset="0"/>
                    <a:cs typeface="Times New Roman" pitchFamily="18" charset="0"/>
                  </a:rPr>
                  <a:t>-</a:t>
                </a:r>
              </a:p>
            </p:txBody>
          </p:sp>
          <p:sp>
            <p:nvSpPr>
              <p:cNvPr id="218165" name="Text Box 48"/>
              <p:cNvSpPr txBox="1">
                <a:spLocks noChangeArrowheads="1"/>
              </p:cNvSpPr>
              <p:nvPr/>
            </p:nvSpPr>
            <p:spPr bwMode="auto">
              <a:xfrm>
                <a:off x="4604" y="3158"/>
                <a:ext cx="40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kumimoji="1" lang="en-US" altLang="zh-CN" sz="1400" b="1">
                    <a:latin typeface="Times New Roman" pitchFamily="18" charset="0"/>
                    <a:cs typeface="Times New Roman" pitchFamily="18" charset="0"/>
                  </a:rPr>
                  <a:t>=-∞</a:t>
                </a:r>
                <a:endParaRPr kumimoji="1" lang="en-US" altLang="zh-CN" sz="1400" b="1" baseline="-250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8149" name="Group 49"/>
            <p:cNvGrpSpPr>
              <a:grpSpLocks/>
            </p:cNvGrpSpPr>
            <p:nvPr/>
          </p:nvGrpSpPr>
          <p:grpSpPr bwMode="auto">
            <a:xfrm>
              <a:off x="3470" y="2387"/>
              <a:ext cx="384" cy="1769"/>
              <a:chOff x="3470" y="2387"/>
              <a:chExt cx="384" cy="1769"/>
            </a:xfrm>
          </p:grpSpPr>
          <p:sp>
            <p:nvSpPr>
              <p:cNvPr id="218159" name="Line 50"/>
              <p:cNvSpPr>
                <a:spLocks noChangeShapeType="1"/>
              </p:cNvSpPr>
              <p:nvPr/>
            </p:nvSpPr>
            <p:spPr bwMode="auto">
              <a:xfrm>
                <a:off x="3832" y="2387"/>
                <a:ext cx="0" cy="17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8160" name="Text Box 51"/>
              <p:cNvSpPr txBox="1">
                <a:spLocks noChangeArrowheads="1"/>
              </p:cNvSpPr>
              <p:nvPr/>
            </p:nvSpPr>
            <p:spPr bwMode="auto">
              <a:xfrm>
                <a:off x="3470" y="315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>
                    <a:latin typeface="Times New Roman" pitchFamily="18" charset="0"/>
                    <a:cs typeface="Times New Roman" pitchFamily="18" charset="0"/>
                  </a:rPr>
                  <a:t>-5</a:t>
                </a:r>
                <a:r>
                  <a:rPr kumimoji="1" lang="en-US" altLang="zh-CN" sz="1400" b="1" i="1">
                    <a:latin typeface="Times New Roman" pitchFamily="18" charset="0"/>
                    <a:cs typeface="Times New Roman" pitchFamily="18" charset="0"/>
                  </a:rPr>
                  <a:t>K</a:t>
                </a:r>
                <a:endParaRPr kumimoji="1" lang="en-US" altLang="zh-CN" sz="1400" b="1" i="1" baseline="300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18150" name="Group 52"/>
            <p:cNvGrpSpPr>
              <a:grpSpLocks/>
            </p:cNvGrpSpPr>
            <p:nvPr/>
          </p:nvGrpSpPr>
          <p:grpSpPr bwMode="auto">
            <a:xfrm>
              <a:off x="3878" y="2387"/>
              <a:ext cx="1429" cy="1280"/>
              <a:chOff x="3878" y="2432"/>
              <a:chExt cx="1429" cy="1280"/>
            </a:xfrm>
          </p:grpSpPr>
          <p:sp>
            <p:nvSpPr>
              <p:cNvPr id="218151" name="Text Box 53"/>
              <p:cNvSpPr txBox="1">
                <a:spLocks noChangeArrowheads="1"/>
              </p:cNvSpPr>
              <p:nvPr/>
            </p:nvSpPr>
            <p:spPr bwMode="auto">
              <a:xfrm>
                <a:off x="4182" y="310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kumimoji="1" lang="en-US" altLang="zh-CN" sz="1400" b="1" i="1">
                    <a:latin typeface="Times New Roman" pitchFamily="18" charset="0"/>
                    <a:cs typeface="Times New Roman" pitchFamily="18" charset="0"/>
                  </a:rPr>
                  <a:t>K</a:t>
                </a:r>
                <a:endParaRPr kumimoji="1" lang="en-US" altLang="zh-CN" sz="1400" b="1" i="1" baseline="30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18152" name="Group 54"/>
              <p:cNvGrpSpPr>
                <a:grpSpLocks/>
              </p:cNvGrpSpPr>
              <p:nvPr/>
            </p:nvGrpSpPr>
            <p:grpSpPr bwMode="auto">
              <a:xfrm>
                <a:off x="3878" y="2432"/>
                <a:ext cx="1429" cy="1280"/>
                <a:chOff x="3584" y="2387"/>
                <a:chExt cx="1429" cy="1280"/>
              </a:xfrm>
            </p:grpSpPr>
            <p:sp>
              <p:nvSpPr>
                <p:cNvPr id="21815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696" y="2387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1400" b="1" i="1">
                      <a:latin typeface="Times New Roman" pitchFamily="18" charset="0"/>
                      <a:cs typeface="Times New Roman" pitchFamily="18" charset="0"/>
                    </a:rPr>
                    <a:t>ω</a:t>
                  </a:r>
                  <a:r>
                    <a:rPr kumimoji="1" lang="en-US" altLang="zh-CN" sz="1400" b="1">
                      <a:latin typeface="Times New Roman" pitchFamily="18" charset="0"/>
                      <a:cs typeface="Times New Roman" pitchFamily="18" charset="0"/>
                    </a:rPr>
                    <a:t>=0</a:t>
                  </a:r>
                  <a:r>
                    <a:rPr kumimoji="1" lang="en-US" altLang="zh-CN" sz="1400" b="1" baseline="300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</a:p>
              </p:txBody>
            </p:sp>
            <p:sp>
              <p:nvSpPr>
                <p:cNvPr id="21815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604" y="3475"/>
                  <a:ext cx="409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1400" b="1" i="1">
                      <a:latin typeface="Times New Roman" pitchFamily="18" charset="0"/>
                      <a:cs typeface="Times New Roman" pitchFamily="18" charset="0"/>
                    </a:rPr>
                    <a:t>ω</a:t>
                  </a:r>
                  <a:r>
                    <a:rPr kumimoji="1" lang="en-US" altLang="zh-CN" sz="1400" b="1">
                      <a:latin typeface="Times New Roman" pitchFamily="18" charset="0"/>
                      <a:cs typeface="Times New Roman" pitchFamily="18" charset="0"/>
                    </a:rPr>
                    <a:t>=∞</a:t>
                  </a:r>
                  <a:endParaRPr kumimoji="1" lang="en-US" altLang="zh-CN" sz="1400" b="1" baseline="-25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218155" name="Group 57"/>
                <p:cNvGrpSpPr>
                  <a:grpSpLocks/>
                </p:cNvGrpSpPr>
                <p:nvPr/>
              </p:nvGrpSpPr>
              <p:grpSpPr bwMode="auto">
                <a:xfrm>
                  <a:off x="3584" y="2488"/>
                  <a:ext cx="974" cy="994"/>
                  <a:chOff x="3584" y="2488"/>
                  <a:chExt cx="974" cy="994"/>
                </a:xfrm>
              </p:grpSpPr>
              <p:sp>
                <p:nvSpPr>
                  <p:cNvPr id="218156" name="Freeform 58"/>
                  <p:cNvSpPr>
                    <a:spLocks/>
                  </p:cNvSpPr>
                  <p:nvPr/>
                </p:nvSpPr>
                <p:spPr bwMode="auto">
                  <a:xfrm>
                    <a:off x="3584" y="2488"/>
                    <a:ext cx="933" cy="994"/>
                  </a:xfrm>
                  <a:custGeom>
                    <a:avLst/>
                    <a:gdLst>
                      <a:gd name="T0" fmla="*/ 0 w 10000"/>
                      <a:gd name="T1" fmla="*/ 0 h 10000"/>
                      <a:gd name="T2" fmla="*/ 0 w 10000"/>
                      <a:gd name="T3" fmla="*/ 0 h 10000"/>
                      <a:gd name="T4" fmla="*/ 0 w 10000"/>
                      <a:gd name="T5" fmla="*/ 0 h 10000"/>
                      <a:gd name="T6" fmla="*/ 0 w 10000"/>
                      <a:gd name="T7" fmla="*/ 0 h 10000"/>
                      <a:gd name="T8" fmla="*/ 0 w 10000"/>
                      <a:gd name="T9" fmla="*/ 0 h 10000"/>
                      <a:gd name="T10" fmla="*/ 0 w 10000"/>
                      <a:gd name="T11" fmla="*/ 0 h 10000"/>
                      <a:gd name="T12" fmla="*/ 0 w 10000"/>
                      <a:gd name="T13" fmla="*/ 0 h 10000"/>
                      <a:gd name="T14" fmla="*/ 0 w 10000"/>
                      <a:gd name="T15" fmla="*/ 0 h 1000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0000"/>
                      <a:gd name="T25" fmla="*/ 0 h 10000"/>
                      <a:gd name="T26" fmla="*/ 10000 w 10000"/>
                      <a:gd name="T27" fmla="*/ 10000 h 1000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0000" h="10000">
                        <a:moveTo>
                          <a:pt x="0" y="0"/>
                        </a:moveTo>
                        <a:cubicBezTo>
                          <a:pt x="129" y="241"/>
                          <a:pt x="911" y="2012"/>
                          <a:pt x="1200" y="2696"/>
                        </a:cubicBezTo>
                        <a:cubicBezTo>
                          <a:pt x="1490" y="3380"/>
                          <a:pt x="1484" y="3505"/>
                          <a:pt x="1747" y="4085"/>
                        </a:cubicBezTo>
                        <a:cubicBezTo>
                          <a:pt x="2010" y="4665"/>
                          <a:pt x="2347" y="5453"/>
                          <a:pt x="2776" y="6177"/>
                        </a:cubicBezTo>
                        <a:cubicBezTo>
                          <a:pt x="3205" y="6901"/>
                          <a:pt x="3751" y="7857"/>
                          <a:pt x="4319" y="8431"/>
                        </a:cubicBezTo>
                        <a:cubicBezTo>
                          <a:pt x="4887" y="9004"/>
                          <a:pt x="5584" y="9396"/>
                          <a:pt x="6174" y="9648"/>
                        </a:cubicBezTo>
                        <a:cubicBezTo>
                          <a:pt x="6763" y="9899"/>
                          <a:pt x="7203" y="10000"/>
                          <a:pt x="7835" y="9920"/>
                        </a:cubicBezTo>
                        <a:cubicBezTo>
                          <a:pt x="8467" y="9839"/>
                          <a:pt x="9550" y="9336"/>
                          <a:pt x="10000" y="9185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157" name="Line 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68" y="3385"/>
                    <a:ext cx="90" cy="45"/>
                  </a:xfrm>
                  <a:prstGeom prst="line">
                    <a:avLst/>
                  </a:prstGeom>
                  <a:noFill/>
                  <a:ln w="34925">
                    <a:solidFill>
                      <a:srgbClr val="FF00FF"/>
                    </a:solidFill>
                    <a:round/>
                    <a:headEnd/>
                    <a:tailEnd type="triangle" w="med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18158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3742" y="2886"/>
                    <a:ext cx="91" cy="181"/>
                  </a:xfrm>
                  <a:prstGeom prst="line">
                    <a:avLst/>
                  </a:prstGeom>
                  <a:noFill/>
                  <a:ln w="60325">
                    <a:solidFill>
                      <a:srgbClr val="FF00FF"/>
                    </a:solidFill>
                    <a:round/>
                    <a:headEnd/>
                    <a:tailEnd type="stealth" w="med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172093" name="Text Box 61"/>
          <p:cNvSpPr txBox="1">
            <a:spLocks noChangeArrowheads="1"/>
          </p:cNvSpPr>
          <p:nvPr/>
        </p:nvSpPr>
        <p:spPr bwMode="auto">
          <a:xfrm>
            <a:off x="642938" y="3121025"/>
            <a:ext cx="4500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b="1">
                <a:solidFill>
                  <a:srgbClr val="FF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</a:t>
            </a:r>
            <a:r>
              <a:rPr kumimoji="1" lang="zh-CN" altLang="en-US" sz="2000" b="1">
                <a:solidFill>
                  <a:srgbClr val="FF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型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系统，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，如图顺时针连接</a:t>
            </a:r>
            <a:r>
              <a:rPr kumimoji="1" lang="en-US" altLang="zh-CN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en-US" altLang="zh-CN" b="1" baseline="30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与</a:t>
            </a:r>
            <a:r>
              <a:rPr kumimoji="1" lang="en-US" altLang="zh-CN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en-US" altLang="zh-CN" b="1" baseline="30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5716588" y="3435350"/>
            <a:ext cx="542925" cy="2792413"/>
            <a:chOff x="3524" y="2474"/>
            <a:chExt cx="342" cy="1759"/>
          </a:xfrm>
        </p:grpSpPr>
        <p:sp>
          <p:nvSpPr>
            <p:cNvPr id="218145" name="Freeform 63"/>
            <p:cNvSpPr>
              <a:spLocks/>
            </p:cNvSpPr>
            <p:nvPr/>
          </p:nvSpPr>
          <p:spPr bwMode="auto">
            <a:xfrm>
              <a:off x="3524" y="2474"/>
              <a:ext cx="342" cy="1759"/>
            </a:xfrm>
            <a:custGeom>
              <a:avLst/>
              <a:gdLst>
                <a:gd name="T0" fmla="*/ 316 w 342"/>
                <a:gd name="T1" fmla="*/ 1759 h 1759"/>
                <a:gd name="T2" fmla="*/ 252 w 342"/>
                <a:gd name="T3" fmla="*/ 1659 h 1759"/>
                <a:gd name="T4" fmla="*/ 197 w 342"/>
                <a:gd name="T5" fmla="*/ 1521 h 1759"/>
                <a:gd name="T6" fmla="*/ 161 w 342"/>
                <a:gd name="T7" fmla="*/ 1430 h 1759"/>
                <a:gd name="T8" fmla="*/ 78 w 342"/>
                <a:gd name="T9" fmla="*/ 1256 h 1759"/>
                <a:gd name="T10" fmla="*/ 23 w 342"/>
                <a:gd name="T11" fmla="*/ 1083 h 1759"/>
                <a:gd name="T12" fmla="*/ 6 w 342"/>
                <a:gd name="T13" fmla="*/ 772 h 1759"/>
                <a:gd name="T14" fmla="*/ 61 w 342"/>
                <a:gd name="T15" fmla="*/ 351 h 1759"/>
                <a:gd name="T16" fmla="*/ 143 w 342"/>
                <a:gd name="T17" fmla="*/ 104 h 1759"/>
                <a:gd name="T18" fmla="*/ 298 w 342"/>
                <a:gd name="T19" fmla="*/ 22 h 1759"/>
                <a:gd name="T20" fmla="*/ 316 w 342"/>
                <a:gd name="T21" fmla="*/ 13 h 17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2"/>
                <a:gd name="T34" fmla="*/ 0 h 1759"/>
                <a:gd name="T35" fmla="*/ 342 w 342"/>
                <a:gd name="T36" fmla="*/ 1759 h 17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2" h="1759">
                  <a:moveTo>
                    <a:pt x="316" y="1759"/>
                  </a:moveTo>
                  <a:cubicBezTo>
                    <a:pt x="313" y="1729"/>
                    <a:pt x="259" y="1689"/>
                    <a:pt x="252" y="1659"/>
                  </a:cubicBezTo>
                  <a:cubicBezTo>
                    <a:pt x="241" y="1634"/>
                    <a:pt x="212" y="1559"/>
                    <a:pt x="197" y="1521"/>
                  </a:cubicBezTo>
                  <a:cubicBezTo>
                    <a:pt x="182" y="1483"/>
                    <a:pt x="181" y="1474"/>
                    <a:pt x="161" y="1430"/>
                  </a:cubicBezTo>
                  <a:cubicBezTo>
                    <a:pt x="133" y="1343"/>
                    <a:pt x="95" y="1345"/>
                    <a:pt x="78" y="1256"/>
                  </a:cubicBezTo>
                  <a:cubicBezTo>
                    <a:pt x="69" y="1210"/>
                    <a:pt x="23" y="1156"/>
                    <a:pt x="23" y="1083"/>
                  </a:cubicBezTo>
                  <a:cubicBezTo>
                    <a:pt x="15" y="1010"/>
                    <a:pt x="0" y="894"/>
                    <a:pt x="6" y="772"/>
                  </a:cubicBezTo>
                  <a:cubicBezTo>
                    <a:pt x="12" y="650"/>
                    <a:pt x="38" y="462"/>
                    <a:pt x="61" y="351"/>
                  </a:cubicBezTo>
                  <a:cubicBezTo>
                    <a:pt x="75" y="265"/>
                    <a:pt x="115" y="187"/>
                    <a:pt x="143" y="104"/>
                  </a:cubicBezTo>
                  <a:cubicBezTo>
                    <a:pt x="173" y="48"/>
                    <a:pt x="277" y="46"/>
                    <a:pt x="298" y="22"/>
                  </a:cubicBezTo>
                  <a:cubicBezTo>
                    <a:pt x="303" y="0"/>
                    <a:pt x="342" y="39"/>
                    <a:pt x="316" y="13"/>
                  </a:cubicBezTo>
                </a:path>
              </a:pathLst>
            </a:custGeom>
            <a:noFill/>
            <a:ln w="476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146" name="Line 64"/>
            <p:cNvSpPr>
              <a:spLocks noChangeShapeType="1"/>
            </p:cNvSpPr>
            <p:nvPr/>
          </p:nvSpPr>
          <p:spPr bwMode="auto">
            <a:xfrm flipH="1" flipV="1">
              <a:off x="3524" y="3524"/>
              <a:ext cx="59" cy="143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2098" name="Text Box 66"/>
          <p:cNvSpPr txBox="1">
            <a:spLocks noChangeArrowheads="1"/>
          </p:cNvSpPr>
          <p:nvPr/>
        </p:nvSpPr>
        <p:spPr bwMode="auto">
          <a:xfrm>
            <a:off x="642938" y="3562350"/>
            <a:ext cx="4500562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由于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系统在右半平面有一个开环极点。所以有：  </a:t>
            </a:r>
          </a:p>
        </p:txBody>
      </p:sp>
      <p:sp>
        <p:nvSpPr>
          <p:cNvPr id="172099" name="Text Box 67"/>
          <p:cNvSpPr txBox="1">
            <a:spLocks noChangeArrowheads="1"/>
          </p:cNvSpPr>
          <p:nvPr/>
        </p:nvSpPr>
        <p:spPr bwMode="auto">
          <a:xfrm>
            <a:off x="506413" y="4597400"/>
            <a:ext cx="4787900" cy="1349375"/>
          </a:xfrm>
          <a:prstGeom prst="rect">
            <a:avLst/>
          </a:prstGeom>
          <a:noFill/>
          <a:ln w="38100" cmpd="dbl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GH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过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(-1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0)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点，系统临界稳定</a:t>
            </a:r>
            <a:r>
              <a:rPr kumimoji="1" lang="zh-CN" altLang="en-US" sz="2000" b="1">
                <a:solidFill>
                  <a:srgbClr val="FF3399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；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&gt;1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000" b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 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000" b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，系统稳定；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&lt;1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 -1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000" b="1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 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000" b="1" baseline="-25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=2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，系统不稳定。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7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7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93" grpId="0"/>
      <p:bldP spid="172098" grpId="0"/>
      <p:bldP spid="17209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4351338" y="1374775"/>
            <a:ext cx="4191000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旋转的圈数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可以通过从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–1+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 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点绘制一射线的方法来确定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。在射线与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曲线交点处标注频率增加的方向</a:t>
            </a:r>
            <a:endParaRPr kumimoji="1" lang="en-US" altLang="zh-CN" sz="20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60400" y="5575300"/>
            <a:ext cx="1887538" cy="438150"/>
            <a:chOff x="472" y="3785"/>
            <a:chExt cx="1189" cy="276"/>
          </a:xfrm>
        </p:grpSpPr>
        <p:graphicFrame>
          <p:nvGraphicFramePr>
            <p:cNvPr id="219168" name="Object 32"/>
            <p:cNvGraphicFramePr>
              <a:graphicFrameLocks noChangeAspect="1"/>
            </p:cNvGraphicFramePr>
            <p:nvPr/>
          </p:nvGraphicFramePr>
          <p:xfrm>
            <a:off x="1041" y="3800"/>
            <a:ext cx="620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13" name="Equation" r:id="rId3" imgW="507960" imgH="164880" progId="Equation.DSMT4">
                    <p:embed/>
                  </p:oleObj>
                </mc:Choice>
                <mc:Fallback>
                  <p:oleObj name="Equation" r:id="rId3" imgW="507960" imgH="16488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" y="3800"/>
                          <a:ext cx="620" cy="20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9169" name="Object 33"/>
            <p:cNvGraphicFramePr>
              <a:graphicFrameLocks noChangeAspect="1"/>
            </p:cNvGraphicFramePr>
            <p:nvPr/>
          </p:nvGraphicFramePr>
          <p:xfrm>
            <a:off x="472" y="3785"/>
            <a:ext cx="53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14" name="Equation" r:id="rId5" imgW="444240" imgH="228600" progId="Equation.DSMT4">
                    <p:embed/>
                  </p:oleObj>
                </mc:Choice>
                <mc:Fallback>
                  <p:oleObj name="Equation" r:id="rId5" imgW="444240" imgH="2286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" y="3785"/>
                          <a:ext cx="536" cy="27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5174" name="AutoShape 6"/>
          <p:cNvSpPr>
            <a:spLocks noChangeArrowheads="1"/>
          </p:cNvSpPr>
          <p:nvPr/>
        </p:nvSpPr>
        <p:spPr bwMode="auto">
          <a:xfrm>
            <a:off x="2674938" y="551021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5175" name="Object 34"/>
          <p:cNvGraphicFramePr>
            <a:graphicFrameLocks noChangeAspect="1"/>
          </p:cNvGraphicFramePr>
          <p:nvPr/>
        </p:nvGraphicFramePr>
        <p:xfrm>
          <a:off x="3235325" y="5497513"/>
          <a:ext cx="20399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15" name="Equation" r:id="rId7" imgW="1066680" imgH="228600" progId="Equation.DSMT4">
                  <p:embed/>
                </p:oleObj>
              </mc:Choice>
              <mc:Fallback>
                <p:oleObj name="Equation" r:id="rId7" imgW="1066680" imgH="2286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5497513"/>
                        <a:ext cx="2039938" cy="4397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6" name="Text Box 8"/>
          <p:cNvSpPr txBox="1">
            <a:spLocks noChangeArrowheads="1"/>
          </p:cNvSpPr>
          <p:nvPr/>
        </p:nvSpPr>
        <p:spPr bwMode="auto">
          <a:xfrm>
            <a:off x="5646738" y="5462588"/>
            <a:ext cx="2282825" cy="400050"/>
          </a:xfrm>
          <a:prstGeom prst="rect">
            <a:avLst/>
          </a:prstGeom>
          <a:noFill/>
          <a:ln w="57150" cmpd="thickThin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闭环系统不稳定。</a:t>
            </a:r>
            <a:endParaRPr kumimoji="1" lang="en-US" altLang="zh-CN" sz="20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19175" name="Rectangle 9"/>
          <p:cNvSpPr>
            <a:spLocks noChangeArrowheads="1"/>
          </p:cNvSpPr>
          <p:nvPr/>
        </p:nvSpPr>
        <p:spPr bwMode="auto">
          <a:xfrm>
            <a:off x="465138" y="1700213"/>
            <a:ext cx="3886200" cy="36576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9176" name="Line 10"/>
          <p:cNvSpPr>
            <a:spLocks noChangeShapeType="1"/>
          </p:cNvSpPr>
          <p:nvPr/>
        </p:nvSpPr>
        <p:spPr bwMode="auto">
          <a:xfrm>
            <a:off x="1227138" y="3605213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9177" name="Line 11"/>
          <p:cNvSpPr>
            <a:spLocks noChangeShapeType="1"/>
          </p:cNvSpPr>
          <p:nvPr/>
        </p:nvSpPr>
        <p:spPr bwMode="auto">
          <a:xfrm flipV="1">
            <a:off x="2689225" y="2005013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9178" name="Text Box 12"/>
          <p:cNvSpPr txBox="1">
            <a:spLocks noChangeArrowheads="1"/>
          </p:cNvSpPr>
          <p:nvPr/>
        </p:nvSpPr>
        <p:spPr bwMode="auto">
          <a:xfrm>
            <a:off x="465138" y="3452813"/>
            <a:ext cx="8667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-180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°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19179" name="Text Box 13"/>
          <p:cNvSpPr txBox="1">
            <a:spLocks noChangeArrowheads="1"/>
          </p:cNvSpPr>
          <p:nvPr/>
        </p:nvSpPr>
        <p:spPr bwMode="auto">
          <a:xfrm>
            <a:off x="2293938" y="1700213"/>
            <a:ext cx="982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-270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°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19180" name="Text Box 14"/>
          <p:cNvSpPr txBox="1">
            <a:spLocks noChangeArrowheads="1"/>
          </p:cNvSpPr>
          <p:nvPr/>
        </p:nvSpPr>
        <p:spPr bwMode="auto">
          <a:xfrm>
            <a:off x="1692275" y="4824413"/>
            <a:ext cx="525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=0</a:t>
            </a:r>
            <a:r>
              <a:rPr kumimoji="1" lang="en-US" altLang="zh-CN" sz="1600" b="1" baseline="30000">
                <a:latin typeface="Times New Roman" pitchFamily="18" charset="0"/>
                <a:cs typeface="Times New Roman" pitchFamily="18" charset="0"/>
              </a:rPr>
              <a:t>+</a:t>
            </a:r>
            <a:endParaRPr kumimoji="1" lang="en-US" altLang="zh-CN" sz="1600" b="1" baseline="30000">
              <a:latin typeface="Times New Roman" pitchFamily="18" charset="0"/>
            </a:endParaRPr>
          </a:p>
        </p:txBody>
      </p:sp>
      <p:sp>
        <p:nvSpPr>
          <p:cNvPr id="219181" name="Text Box 15"/>
          <p:cNvSpPr txBox="1">
            <a:spLocks noChangeArrowheads="1"/>
          </p:cNvSpPr>
          <p:nvPr/>
        </p:nvSpPr>
        <p:spPr bwMode="auto">
          <a:xfrm>
            <a:off x="2689225" y="3529013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=-∞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19182" name="Text Box 16"/>
          <p:cNvSpPr txBox="1">
            <a:spLocks noChangeArrowheads="1"/>
          </p:cNvSpPr>
          <p:nvPr/>
        </p:nvSpPr>
        <p:spPr bwMode="auto">
          <a:xfrm>
            <a:off x="693738" y="4062413"/>
            <a:ext cx="990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19183" name="Text Box 17"/>
          <p:cNvSpPr txBox="1">
            <a:spLocks noChangeArrowheads="1"/>
          </p:cNvSpPr>
          <p:nvPr/>
        </p:nvSpPr>
        <p:spPr bwMode="auto">
          <a:xfrm>
            <a:off x="1989138" y="4062413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ω</a:t>
            </a:r>
            <a:endParaRPr kumimoji="1" lang="en-US" altLang="zh-CN" sz="1600" b="1" i="1">
              <a:latin typeface="Times New Roman" pitchFamily="18" charset="0"/>
            </a:endParaRPr>
          </a:p>
        </p:txBody>
      </p:sp>
      <p:grpSp>
        <p:nvGrpSpPr>
          <p:cNvPr id="219184" name="Group 18"/>
          <p:cNvGrpSpPr>
            <a:grpSpLocks/>
          </p:cNvGrpSpPr>
          <p:nvPr/>
        </p:nvGrpSpPr>
        <p:grpSpPr bwMode="auto">
          <a:xfrm>
            <a:off x="1798638" y="3189288"/>
            <a:ext cx="876300" cy="1849437"/>
            <a:chOff x="4296" y="3002"/>
            <a:chExt cx="552" cy="1165"/>
          </a:xfrm>
        </p:grpSpPr>
        <p:sp>
          <p:nvSpPr>
            <p:cNvPr id="219217" name="Freeform 19"/>
            <p:cNvSpPr>
              <a:spLocks/>
            </p:cNvSpPr>
            <p:nvPr/>
          </p:nvSpPr>
          <p:spPr bwMode="auto">
            <a:xfrm>
              <a:off x="4296" y="3002"/>
              <a:ext cx="552" cy="1165"/>
            </a:xfrm>
            <a:custGeom>
              <a:avLst/>
              <a:gdLst>
                <a:gd name="T0" fmla="*/ 291 w 552"/>
                <a:gd name="T1" fmla="*/ 1165 h 1165"/>
                <a:gd name="T2" fmla="*/ 237 w 552"/>
                <a:gd name="T3" fmla="*/ 967 h 1165"/>
                <a:gd name="T4" fmla="*/ 93 w 552"/>
                <a:gd name="T5" fmla="*/ 751 h 1165"/>
                <a:gd name="T6" fmla="*/ 10 w 552"/>
                <a:gd name="T7" fmla="*/ 500 h 1165"/>
                <a:gd name="T8" fmla="*/ 30 w 552"/>
                <a:gd name="T9" fmla="*/ 238 h 1165"/>
                <a:gd name="T10" fmla="*/ 129 w 552"/>
                <a:gd name="T11" fmla="*/ 52 h 1165"/>
                <a:gd name="T12" fmla="*/ 303 w 552"/>
                <a:gd name="T13" fmla="*/ 6 h 1165"/>
                <a:gd name="T14" fmla="*/ 449 w 552"/>
                <a:gd name="T15" fmla="*/ 88 h 1165"/>
                <a:gd name="T16" fmla="*/ 552 w 552"/>
                <a:gd name="T17" fmla="*/ 262 h 1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52"/>
                <a:gd name="T28" fmla="*/ 0 h 1165"/>
                <a:gd name="T29" fmla="*/ 552 w 552"/>
                <a:gd name="T30" fmla="*/ 1165 h 1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52" h="1165">
                  <a:moveTo>
                    <a:pt x="291" y="1165"/>
                  </a:moveTo>
                  <a:cubicBezTo>
                    <a:pt x="281" y="1132"/>
                    <a:pt x="270" y="1036"/>
                    <a:pt x="237" y="967"/>
                  </a:cubicBezTo>
                  <a:cubicBezTo>
                    <a:pt x="204" y="898"/>
                    <a:pt x="131" y="829"/>
                    <a:pt x="93" y="751"/>
                  </a:cubicBezTo>
                  <a:cubicBezTo>
                    <a:pt x="55" y="673"/>
                    <a:pt x="20" y="586"/>
                    <a:pt x="10" y="500"/>
                  </a:cubicBezTo>
                  <a:cubicBezTo>
                    <a:pt x="0" y="414"/>
                    <a:pt x="10" y="313"/>
                    <a:pt x="30" y="238"/>
                  </a:cubicBezTo>
                  <a:cubicBezTo>
                    <a:pt x="50" y="163"/>
                    <a:pt x="84" y="91"/>
                    <a:pt x="129" y="52"/>
                  </a:cubicBezTo>
                  <a:cubicBezTo>
                    <a:pt x="174" y="13"/>
                    <a:pt x="250" y="0"/>
                    <a:pt x="303" y="6"/>
                  </a:cubicBezTo>
                  <a:cubicBezTo>
                    <a:pt x="356" y="12"/>
                    <a:pt x="408" y="45"/>
                    <a:pt x="449" y="88"/>
                  </a:cubicBezTo>
                  <a:cubicBezTo>
                    <a:pt x="490" y="131"/>
                    <a:pt x="531" y="226"/>
                    <a:pt x="552" y="262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9218" name="Line 20"/>
            <p:cNvSpPr>
              <a:spLocks noChangeShapeType="1"/>
            </p:cNvSpPr>
            <p:nvPr/>
          </p:nvSpPr>
          <p:spPr bwMode="auto">
            <a:xfrm flipH="1" flipV="1">
              <a:off x="4323" y="3600"/>
              <a:ext cx="9" cy="1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9185" name="Oval 21"/>
          <p:cNvSpPr>
            <a:spLocks noChangeArrowheads="1"/>
          </p:cNvSpPr>
          <p:nvPr/>
        </p:nvSpPr>
        <p:spPr bwMode="auto">
          <a:xfrm>
            <a:off x="2141538" y="3571875"/>
            <a:ext cx="76200" cy="762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9186" name="Text Box 22"/>
          <p:cNvSpPr txBox="1">
            <a:spLocks noChangeArrowheads="1"/>
          </p:cNvSpPr>
          <p:nvPr/>
        </p:nvSpPr>
        <p:spPr bwMode="auto">
          <a:xfrm>
            <a:off x="2798763" y="2690813"/>
            <a:ext cx="685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-1+</a:t>
            </a:r>
            <a:r>
              <a:rPr kumimoji="1" lang="en-US" altLang="zh-CN" sz="1600" b="1" i="1">
                <a:latin typeface="Times New Roman" pitchFamily="18" charset="0"/>
              </a:rPr>
              <a:t>j</a:t>
            </a:r>
            <a:r>
              <a:rPr kumimoji="1" lang="en-US" altLang="zh-CN" sz="1600" b="1">
                <a:latin typeface="Times New Roman" pitchFamily="18" charset="0"/>
              </a:rPr>
              <a:t>0</a:t>
            </a:r>
          </a:p>
        </p:txBody>
      </p:sp>
      <p:sp>
        <p:nvSpPr>
          <p:cNvPr id="219187" name="Line 23"/>
          <p:cNvSpPr>
            <a:spLocks noChangeShapeType="1"/>
          </p:cNvSpPr>
          <p:nvPr/>
        </p:nvSpPr>
        <p:spPr bwMode="auto">
          <a:xfrm flipV="1">
            <a:off x="1684338" y="4138613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9188" name="Freeform 24"/>
          <p:cNvSpPr>
            <a:spLocks/>
          </p:cNvSpPr>
          <p:nvPr/>
        </p:nvSpPr>
        <p:spPr bwMode="auto">
          <a:xfrm flipV="1">
            <a:off x="1803400" y="2157413"/>
            <a:ext cx="876300" cy="1849437"/>
          </a:xfrm>
          <a:custGeom>
            <a:avLst/>
            <a:gdLst>
              <a:gd name="T0" fmla="*/ 2147483647 w 552"/>
              <a:gd name="T1" fmla="*/ 2147483647 h 1165"/>
              <a:gd name="T2" fmla="*/ 2147483647 w 552"/>
              <a:gd name="T3" fmla="*/ 2147483647 h 1165"/>
              <a:gd name="T4" fmla="*/ 2147483647 w 552"/>
              <a:gd name="T5" fmla="*/ 2147483647 h 1165"/>
              <a:gd name="T6" fmla="*/ 2147483647 w 552"/>
              <a:gd name="T7" fmla="*/ 2147483647 h 1165"/>
              <a:gd name="T8" fmla="*/ 2147483647 w 552"/>
              <a:gd name="T9" fmla="*/ 2147483647 h 1165"/>
              <a:gd name="T10" fmla="*/ 2147483647 w 552"/>
              <a:gd name="T11" fmla="*/ 2147483647 h 1165"/>
              <a:gd name="T12" fmla="*/ 2147483647 w 552"/>
              <a:gd name="T13" fmla="*/ 2147483647 h 1165"/>
              <a:gd name="T14" fmla="*/ 2147483647 w 552"/>
              <a:gd name="T15" fmla="*/ 2147483647 h 1165"/>
              <a:gd name="T16" fmla="*/ 2147483647 w 552"/>
              <a:gd name="T17" fmla="*/ 2147483647 h 116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52"/>
              <a:gd name="T28" fmla="*/ 0 h 1165"/>
              <a:gd name="T29" fmla="*/ 552 w 552"/>
              <a:gd name="T30" fmla="*/ 1165 h 116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52" h="1165">
                <a:moveTo>
                  <a:pt x="291" y="1165"/>
                </a:moveTo>
                <a:cubicBezTo>
                  <a:pt x="281" y="1132"/>
                  <a:pt x="270" y="1036"/>
                  <a:pt x="237" y="967"/>
                </a:cubicBezTo>
                <a:cubicBezTo>
                  <a:pt x="204" y="898"/>
                  <a:pt x="131" y="829"/>
                  <a:pt x="93" y="751"/>
                </a:cubicBezTo>
                <a:cubicBezTo>
                  <a:pt x="55" y="673"/>
                  <a:pt x="20" y="586"/>
                  <a:pt x="10" y="500"/>
                </a:cubicBezTo>
                <a:cubicBezTo>
                  <a:pt x="0" y="414"/>
                  <a:pt x="10" y="313"/>
                  <a:pt x="30" y="238"/>
                </a:cubicBezTo>
                <a:cubicBezTo>
                  <a:pt x="50" y="163"/>
                  <a:pt x="84" y="91"/>
                  <a:pt x="129" y="52"/>
                </a:cubicBezTo>
                <a:cubicBezTo>
                  <a:pt x="174" y="13"/>
                  <a:pt x="250" y="0"/>
                  <a:pt x="303" y="6"/>
                </a:cubicBezTo>
                <a:cubicBezTo>
                  <a:pt x="356" y="12"/>
                  <a:pt x="408" y="45"/>
                  <a:pt x="449" y="88"/>
                </a:cubicBezTo>
                <a:cubicBezTo>
                  <a:pt x="490" y="131"/>
                  <a:pt x="531" y="226"/>
                  <a:pt x="552" y="262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19189" name="Text Box 25"/>
          <p:cNvSpPr txBox="1">
            <a:spLocks noChangeArrowheads="1"/>
          </p:cNvSpPr>
          <p:nvPr/>
        </p:nvSpPr>
        <p:spPr bwMode="auto">
          <a:xfrm>
            <a:off x="2703513" y="3300413"/>
            <a:ext cx="715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=+∞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19190" name="Line 26"/>
          <p:cNvSpPr>
            <a:spLocks noChangeShapeType="1"/>
          </p:cNvSpPr>
          <p:nvPr/>
        </p:nvSpPr>
        <p:spPr bwMode="auto">
          <a:xfrm flipV="1">
            <a:off x="1836738" y="2843213"/>
            <a:ext cx="76200" cy="228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9191" name="Text Box 27"/>
          <p:cNvSpPr txBox="1">
            <a:spLocks noChangeArrowheads="1"/>
          </p:cNvSpPr>
          <p:nvPr/>
        </p:nvSpPr>
        <p:spPr bwMode="auto">
          <a:xfrm>
            <a:off x="1619250" y="2081213"/>
            <a:ext cx="598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=0</a:t>
            </a:r>
            <a:r>
              <a:rPr kumimoji="1" lang="en-US" altLang="zh-CN" sz="1600" b="1" baseline="30000">
                <a:latin typeface="Times New Roman" pitchFamily="18" charset="0"/>
                <a:cs typeface="Times New Roman" pitchFamily="18" charset="0"/>
              </a:rPr>
              <a:t>–</a:t>
            </a:r>
          </a:p>
        </p:txBody>
      </p:sp>
      <p:sp>
        <p:nvSpPr>
          <p:cNvPr id="219192" name="Arc 28"/>
          <p:cNvSpPr>
            <a:spLocks/>
          </p:cNvSpPr>
          <p:nvPr/>
        </p:nvSpPr>
        <p:spPr bwMode="auto">
          <a:xfrm flipV="1">
            <a:off x="2260600" y="3578225"/>
            <a:ext cx="1439863" cy="1457325"/>
          </a:xfrm>
          <a:custGeom>
            <a:avLst/>
            <a:gdLst>
              <a:gd name="T0" fmla="*/ 0 w 21600"/>
              <a:gd name="T1" fmla="*/ 0 h 21864"/>
              <a:gd name="T2" fmla="*/ 2147483647 w 21600"/>
              <a:gd name="T3" fmla="*/ 2147483647 h 21864"/>
              <a:gd name="T4" fmla="*/ 0 w 21600"/>
              <a:gd name="T5" fmla="*/ 2147483647 h 21864"/>
              <a:gd name="T6" fmla="*/ 0 60000 65536"/>
              <a:gd name="T7" fmla="*/ 0 60000 65536"/>
              <a:gd name="T8" fmla="*/ 0 60000 65536"/>
              <a:gd name="T9" fmla="*/ 0 w 21600"/>
              <a:gd name="T10" fmla="*/ 0 h 21864"/>
              <a:gd name="T11" fmla="*/ 21600 w 21600"/>
              <a:gd name="T12" fmla="*/ 21864 h 21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86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688"/>
                  <a:pt x="21599" y="21776"/>
                  <a:pt x="21598" y="21864"/>
                </a:cubicBezTo>
              </a:path>
              <a:path w="21600" h="2186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688"/>
                  <a:pt x="21599" y="21776"/>
                  <a:pt x="21598" y="21864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93" name="Text Box 29"/>
          <p:cNvSpPr txBox="1">
            <a:spLocks noChangeArrowheads="1"/>
          </p:cNvSpPr>
          <p:nvPr/>
        </p:nvSpPr>
        <p:spPr bwMode="auto">
          <a:xfrm>
            <a:off x="2217738" y="1852613"/>
            <a:ext cx="15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19194" name="Text Box 30"/>
          <p:cNvSpPr txBox="1">
            <a:spLocks noChangeArrowheads="1"/>
          </p:cNvSpPr>
          <p:nvPr/>
        </p:nvSpPr>
        <p:spPr bwMode="auto">
          <a:xfrm>
            <a:off x="3589338" y="2690813"/>
            <a:ext cx="15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3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19195" name="Text Box 31"/>
          <p:cNvSpPr txBox="1">
            <a:spLocks noChangeArrowheads="1"/>
          </p:cNvSpPr>
          <p:nvPr/>
        </p:nvSpPr>
        <p:spPr bwMode="auto">
          <a:xfrm>
            <a:off x="3741738" y="3376613"/>
            <a:ext cx="15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4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19196" name="Text Box 32"/>
          <p:cNvSpPr txBox="1">
            <a:spLocks noChangeArrowheads="1"/>
          </p:cNvSpPr>
          <p:nvPr/>
        </p:nvSpPr>
        <p:spPr bwMode="auto">
          <a:xfrm>
            <a:off x="3589338" y="4138613"/>
            <a:ext cx="15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5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19197" name="Text Box 33"/>
          <p:cNvSpPr txBox="1">
            <a:spLocks noChangeArrowheads="1"/>
          </p:cNvSpPr>
          <p:nvPr/>
        </p:nvSpPr>
        <p:spPr bwMode="auto">
          <a:xfrm>
            <a:off x="3055938" y="4716463"/>
            <a:ext cx="15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6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19198" name="Text Box 34"/>
          <p:cNvSpPr txBox="1">
            <a:spLocks noChangeArrowheads="1"/>
          </p:cNvSpPr>
          <p:nvPr/>
        </p:nvSpPr>
        <p:spPr bwMode="auto">
          <a:xfrm>
            <a:off x="2217738" y="5021263"/>
            <a:ext cx="15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7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19199" name="Text Box 35"/>
          <p:cNvSpPr txBox="1">
            <a:spLocks noChangeArrowheads="1"/>
          </p:cNvSpPr>
          <p:nvPr/>
        </p:nvSpPr>
        <p:spPr bwMode="auto">
          <a:xfrm>
            <a:off x="3055938" y="2125663"/>
            <a:ext cx="15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2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19200" name="Oval 36"/>
          <p:cNvSpPr>
            <a:spLocks noChangeArrowheads="1"/>
          </p:cNvSpPr>
          <p:nvPr/>
        </p:nvSpPr>
        <p:spPr bwMode="auto">
          <a:xfrm>
            <a:off x="2217738" y="4976813"/>
            <a:ext cx="90487" cy="9048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201" name="Oval 37"/>
          <p:cNvSpPr>
            <a:spLocks noChangeArrowheads="1"/>
          </p:cNvSpPr>
          <p:nvPr/>
        </p:nvSpPr>
        <p:spPr bwMode="auto">
          <a:xfrm>
            <a:off x="2994025" y="4762500"/>
            <a:ext cx="90488" cy="904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202" name="Oval 38"/>
          <p:cNvSpPr>
            <a:spLocks noChangeArrowheads="1"/>
          </p:cNvSpPr>
          <p:nvPr/>
        </p:nvSpPr>
        <p:spPr bwMode="auto">
          <a:xfrm>
            <a:off x="3484563" y="4238625"/>
            <a:ext cx="90487" cy="904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203" name="Oval 39"/>
          <p:cNvSpPr>
            <a:spLocks noChangeArrowheads="1"/>
          </p:cNvSpPr>
          <p:nvPr/>
        </p:nvSpPr>
        <p:spPr bwMode="auto">
          <a:xfrm>
            <a:off x="3665538" y="3557588"/>
            <a:ext cx="90487" cy="9048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204" name="Oval 40"/>
          <p:cNvSpPr>
            <a:spLocks noChangeArrowheads="1"/>
          </p:cNvSpPr>
          <p:nvPr/>
        </p:nvSpPr>
        <p:spPr bwMode="auto">
          <a:xfrm>
            <a:off x="2246313" y="2114550"/>
            <a:ext cx="90487" cy="904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205" name="Oval 41"/>
          <p:cNvSpPr>
            <a:spLocks noChangeArrowheads="1"/>
          </p:cNvSpPr>
          <p:nvPr/>
        </p:nvSpPr>
        <p:spPr bwMode="auto">
          <a:xfrm>
            <a:off x="3008313" y="2343150"/>
            <a:ext cx="90487" cy="9048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206" name="Oval 42"/>
          <p:cNvSpPr>
            <a:spLocks noChangeArrowheads="1"/>
          </p:cNvSpPr>
          <p:nvPr/>
        </p:nvSpPr>
        <p:spPr bwMode="auto">
          <a:xfrm>
            <a:off x="3498850" y="2900363"/>
            <a:ext cx="90488" cy="90487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207" name="Line 43"/>
          <p:cNvSpPr>
            <a:spLocks noChangeShapeType="1"/>
          </p:cNvSpPr>
          <p:nvPr/>
        </p:nvSpPr>
        <p:spPr bwMode="auto">
          <a:xfrm flipV="1">
            <a:off x="2217738" y="3300413"/>
            <a:ext cx="3048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9208" name="Text Box 44"/>
          <p:cNvSpPr txBox="1">
            <a:spLocks noChangeArrowheads="1"/>
          </p:cNvSpPr>
          <p:nvPr/>
        </p:nvSpPr>
        <p:spPr bwMode="auto">
          <a:xfrm>
            <a:off x="2141538" y="3605213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1600" b="1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17538" y="2644775"/>
            <a:ext cx="1524000" cy="946150"/>
            <a:chOff x="480" y="1900"/>
            <a:chExt cx="960" cy="596"/>
          </a:xfrm>
        </p:grpSpPr>
        <p:sp>
          <p:nvSpPr>
            <p:cNvPr id="219215" name="Line 46"/>
            <p:cNvSpPr>
              <a:spLocks noChangeShapeType="1"/>
            </p:cNvSpPr>
            <p:nvPr/>
          </p:nvSpPr>
          <p:spPr bwMode="auto">
            <a:xfrm flipH="1" flipV="1">
              <a:off x="864" y="2112"/>
              <a:ext cx="576" cy="38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9216" name="Text Box 47"/>
            <p:cNvSpPr txBox="1">
              <a:spLocks noChangeArrowheads="1"/>
            </p:cNvSpPr>
            <p:nvPr/>
          </p:nvSpPr>
          <p:spPr bwMode="auto">
            <a:xfrm>
              <a:off x="480" y="1900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Radial line</a:t>
              </a:r>
            </a:p>
          </p:txBody>
        </p:sp>
      </p:grpSp>
      <p:sp>
        <p:nvSpPr>
          <p:cNvPr id="219210" name="Freeform 48"/>
          <p:cNvSpPr>
            <a:spLocks/>
          </p:cNvSpPr>
          <p:nvPr/>
        </p:nvSpPr>
        <p:spPr bwMode="auto">
          <a:xfrm>
            <a:off x="2174875" y="2900363"/>
            <a:ext cx="623888" cy="690562"/>
          </a:xfrm>
          <a:custGeom>
            <a:avLst/>
            <a:gdLst>
              <a:gd name="T0" fmla="*/ 2147483647 w 315"/>
              <a:gd name="T1" fmla="*/ 0 h 375"/>
              <a:gd name="T2" fmla="*/ 2147483647 w 315"/>
              <a:gd name="T3" fmla="*/ 2147483647 h 375"/>
              <a:gd name="T4" fmla="*/ 0 w 315"/>
              <a:gd name="T5" fmla="*/ 2147483647 h 375"/>
              <a:gd name="T6" fmla="*/ 0 60000 65536"/>
              <a:gd name="T7" fmla="*/ 0 60000 65536"/>
              <a:gd name="T8" fmla="*/ 0 60000 65536"/>
              <a:gd name="T9" fmla="*/ 0 w 315"/>
              <a:gd name="T10" fmla="*/ 0 h 375"/>
              <a:gd name="T11" fmla="*/ 315 w 315"/>
              <a:gd name="T12" fmla="*/ 375 h 3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5" h="375">
                <a:moveTo>
                  <a:pt x="315" y="0"/>
                </a:moveTo>
                <a:cubicBezTo>
                  <a:pt x="281" y="21"/>
                  <a:pt x="162" y="65"/>
                  <a:pt x="109" y="128"/>
                </a:cubicBezTo>
                <a:cubicBezTo>
                  <a:pt x="56" y="191"/>
                  <a:pt x="23" y="324"/>
                  <a:pt x="0" y="37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19211" name="Arc 49"/>
          <p:cNvSpPr>
            <a:spLocks/>
          </p:cNvSpPr>
          <p:nvPr/>
        </p:nvSpPr>
        <p:spPr bwMode="auto">
          <a:xfrm>
            <a:off x="2251075" y="2130425"/>
            <a:ext cx="1439863" cy="1457325"/>
          </a:xfrm>
          <a:custGeom>
            <a:avLst/>
            <a:gdLst>
              <a:gd name="T0" fmla="*/ 0 w 21600"/>
              <a:gd name="T1" fmla="*/ 0 h 21864"/>
              <a:gd name="T2" fmla="*/ 2147483647 w 21600"/>
              <a:gd name="T3" fmla="*/ 2147483647 h 21864"/>
              <a:gd name="T4" fmla="*/ 0 w 21600"/>
              <a:gd name="T5" fmla="*/ 2147483647 h 21864"/>
              <a:gd name="T6" fmla="*/ 0 60000 65536"/>
              <a:gd name="T7" fmla="*/ 0 60000 65536"/>
              <a:gd name="T8" fmla="*/ 0 60000 65536"/>
              <a:gd name="T9" fmla="*/ 0 w 21600"/>
              <a:gd name="T10" fmla="*/ 0 h 21864"/>
              <a:gd name="T11" fmla="*/ 21600 w 21600"/>
              <a:gd name="T12" fmla="*/ 21864 h 21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86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688"/>
                  <a:pt x="21599" y="21776"/>
                  <a:pt x="21598" y="21864"/>
                </a:cubicBezTo>
              </a:path>
              <a:path w="21600" h="2186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1688"/>
                  <a:pt x="21599" y="21776"/>
                  <a:pt x="21598" y="21864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219" name="Text Box 51"/>
          <p:cNvSpPr txBox="1">
            <a:spLocks noChangeArrowheads="1"/>
          </p:cNvSpPr>
          <p:nvPr/>
        </p:nvSpPr>
        <p:spPr bwMode="auto">
          <a:xfrm>
            <a:off x="4427538" y="3146425"/>
            <a:ext cx="43434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若幅相曲线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逆时针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/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顺时针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穿越该射线，表示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正穿越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/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负穿越</a:t>
            </a:r>
            <a:endParaRPr kumimoji="1" lang="en-US" altLang="zh-CN" sz="2000" b="1">
              <a:solidFill>
                <a:srgbClr val="FF33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4427538" y="4329113"/>
            <a:ext cx="426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穿越之和为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  <a:endParaRPr kumimoji="1" lang="en-US" altLang="zh-CN" sz="20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19214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autoUpdateAnimBg="0"/>
      <p:bldP spid="135174" grpId="0" animBg="1"/>
      <p:bldP spid="135176" grpId="0" animBg="1"/>
      <p:bldP spid="135219" grpId="0" autoUpdateAnimBg="0"/>
      <p:bldP spid="13522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08" name="标题 26"/>
          <p:cNvSpPr>
            <a:spLocks noGrp="1"/>
          </p:cNvSpPr>
          <p:nvPr>
            <p:ph type="title"/>
          </p:nvPr>
        </p:nvSpPr>
        <p:spPr>
          <a:xfrm>
            <a:off x="979488" y="160338"/>
            <a:ext cx="7431087" cy="792162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82600" y="1133475"/>
            <a:ext cx="81534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Nyquist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稳定性判据提供了一种从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开环传递函数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jω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jω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的频率特性曲线来判定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闭环系统稳定性的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图解方法，使用方便。</a:t>
            </a: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506413" y="3162300"/>
            <a:ext cx="57229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的根不在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右半平面或虚轴上，若</a:t>
            </a:r>
            <a:endParaRPr kumimoji="1" lang="en-US" altLang="zh-CN" sz="2200" b="1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885825" y="3635375"/>
            <a:ext cx="1482725" cy="717550"/>
            <a:chOff x="558" y="2722"/>
            <a:chExt cx="934" cy="452"/>
          </a:xfrm>
        </p:grpSpPr>
        <p:graphicFrame>
          <p:nvGraphicFramePr>
            <p:cNvPr id="198703" name="Object 47"/>
            <p:cNvGraphicFramePr>
              <a:graphicFrameLocks noChangeAspect="1"/>
            </p:cNvGraphicFramePr>
            <p:nvPr/>
          </p:nvGraphicFramePr>
          <p:xfrm>
            <a:off x="558" y="2722"/>
            <a:ext cx="88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78" name="Equation" r:id="rId3" imgW="914400" imgH="228600" progId="Equation.DSMT4">
                    <p:embed/>
                  </p:oleObj>
                </mc:Choice>
                <mc:Fallback>
                  <p:oleObj name="Equation" r:id="rId3" imgW="914400" imgH="2286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" y="2722"/>
                          <a:ext cx="880" cy="219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704" name="Object 48"/>
            <p:cNvGraphicFramePr>
              <a:graphicFrameLocks noChangeAspect="1"/>
            </p:cNvGraphicFramePr>
            <p:nvPr/>
          </p:nvGraphicFramePr>
          <p:xfrm>
            <a:off x="564" y="2955"/>
            <a:ext cx="92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79" name="Equation" r:id="rId5" imgW="965160" imgH="228600" progId="Equation.DSMT4">
                    <p:embed/>
                  </p:oleObj>
                </mc:Choice>
                <mc:Fallback>
                  <p:oleObj name="Equation" r:id="rId5" imgW="965160" imgH="2286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" y="2955"/>
                          <a:ext cx="928" cy="219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349500" y="3706813"/>
            <a:ext cx="762000" cy="533400"/>
            <a:chOff x="1488" y="2880"/>
            <a:chExt cx="480" cy="336"/>
          </a:xfrm>
        </p:grpSpPr>
        <p:sp>
          <p:nvSpPr>
            <p:cNvPr id="198724" name="AutoShape 14"/>
            <p:cNvSpPr>
              <a:spLocks/>
            </p:cNvSpPr>
            <p:nvPr/>
          </p:nvSpPr>
          <p:spPr bwMode="auto">
            <a:xfrm>
              <a:off x="1488" y="2880"/>
              <a:ext cx="144" cy="336"/>
            </a:xfrm>
            <a:prstGeom prst="rightBrace">
              <a:avLst>
                <a:gd name="adj1" fmla="val 19444"/>
                <a:gd name="adj2" fmla="val 50000"/>
              </a:avLst>
            </a:prstGeom>
            <a:noFill/>
            <a:ln w="57150">
              <a:solidFill>
                <a:srgbClr val="C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725" name="AutoShape 15"/>
            <p:cNvSpPr>
              <a:spLocks noChangeArrowheads="1"/>
            </p:cNvSpPr>
            <p:nvPr/>
          </p:nvSpPr>
          <p:spPr bwMode="auto">
            <a:xfrm>
              <a:off x="1680" y="297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2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64" name="Object 49"/>
          <p:cNvGraphicFramePr>
            <a:graphicFrameLocks noChangeAspect="1"/>
          </p:cNvGraphicFramePr>
          <p:nvPr/>
        </p:nvGraphicFramePr>
        <p:xfrm>
          <a:off x="3257550" y="3635375"/>
          <a:ext cx="354488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80" name="Equation" r:id="rId7" imgW="2108160" imgH="444240" progId="Equation.DSMT4">
                  <p:embed/>
                </p:oleObj>
              </mc:Choice>
              <mc:Fallback>
                <p:oleObj name="Equation" r:id="rId7" imgW="2108160" imgH="44424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3635375"/>
                        <a:ext cx="3544888" cy="7461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8730" name="Group 74"/>
          <p:cNvGrpSpPr>
            <a:grpSpLocks/>
          </p:cNvGrpSpPr>
          <p:nvPr/>
        </p:nvGrpSpPr>
        <p:grpSpPr bwMode="auto">
          <a:xfrm>
            <a:off x="568325" y="4560888"/>
            <a:ext cx="5913438" cy="1271587"/>
            <a:chOff x="358" y="2873"/>
            <a:chExt cx="3725" cy="801"/>
          </a:xfrm>
        </p:grpSpPr>
        <p:sp>
          <p:nvSpPr>
            <p:cNvPr id="198723" name="Text Box 17"/>
            <p:cNvSpPr txBox="1">
              <a:spLocks noChangeArrowheads="1"/>
            </p:cNvSpPr>
            <p:nvPr/>
          </p:nvSpPr>
          <p:spPr bwMode="auto">
            <a:xfrm>
              <a:off x="358" y="2873"/>
              <a:ext cx="372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闭环传递函数</a:t>
              </a:r>
              <a:endPara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198706" name="Object 50"/>
            <p:cNvGraphicFramePr>
              <a:graphicFrameLocks noChangeAspect="1"/>
            </p:cNvGraphicFramePr>
            <p:nvPr/>
          </p:nvGraphicFramePr>
          <p:xfrm>
            <a:off x="814" y="3183"/>
            <a:ext cx="3075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81" name="Equation" r:id="rId9" imgW="2387520" imgH="380880" progId="Equation.DSMT4">
                    <p:embed/>
                  </p:oleObj>
                </mc:Choice>
                <mc:Fallback>
                  <p:oleObj name="Equation" r:id="rId9" imgW="2387520" imgH="38088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" y="3183"/>
                          <a:ext cx="3075" cy="49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684713" y="3983038"/>
            <a:ext cx="2043112" cy="1843087"/>
            <a:chOff x="2937" y="2928"/>
            <a:chExt cx="1287" cy="1070"/>
          </a:xfrm>
        </p:grpSpPr>
        <p:sp>
          <p:nvSpPr>
            <p:cNvPr id="198721" name="Line 19"/>
            <p:cNvSpPr>
              <a:spLocks noChangeShapeType="1"/>
            </p:cNvSpPr>
            <p:nvPr/>
          </p:nvSpPr>
          <p:spPr bwMode="auto">
            <a:xfrm>
              <a:off x="2937" y="3998"/>
              <a:ext cx="864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8722" name="Line 20"/>
            <p:cNvSpPr>
              <a:spLocks noChangeShapeType="1"/>
            </p:cNvSpPr>
            <p:nvPr/>
          </p:nvSpPr>
          <p:spPr bwMode="auto">
            <a:xfrm>
              <a:off x="3360" y="2928"/>
              <a:ext cx="864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70" name="AutoShape 22"/>
          <p:cNvSpPr>
            <a:spLocks noChangeArrowheads="1"/>
          </p:cNvSpPr>
          <p:nvPr/>
        </p:nvSpPr>
        <p:spPr bwMode="auto">
          <a:xfrm>
            <a:off x="7569200" y="4322763"/>
            <a:ext cx="533400" cy="609600"/>
          </a:xfrm>
          <a:prstGeom prst="upDownArrow">
            <a:avLst>
              <a:gd name="adj1" fmla="val 50000"/>
              <a:gd name="adj2" fmla="val 2285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7048500" y="3859213"/>
            <a:ext cx="1600200" cy="1516062"/>
            <a:chOff x="4440" y="2833"/>
            <a:chExt cx="1008" cy="955"/>
          </a:xfrm>
        </p:grpSpPr>
        <p:sp>
          <p:nvSpPr>
            <p:cNvPr id="198719" name="Text Box 21"/>
            <p:cNvSpPr txBox="1">
              <a:spLocks noChangeArrowheads="1"/>
            </p:cNvSpPr>
            <p:nvPr/>
          </p:nvSpPr>
          <p:spPr bwMode="auto">
            <a:xfrm>
              <a:off x="4440" y="2833"/>
              <a:ext cx="1008" cy="256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B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的零点</a:t>
              </a:r>
              <a:endPara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198720" name="Text Box 23"/>
            <p:cNvSpPr txBox="1">
              <a:spLocks noChangeArrowheads="1"/>
            </p:cNvSpPr>
            <p:nvPr/>
          </p:nvSpPr>
          <p:spPr bwMode="auto">
            <a:xfrm>
              <a:off x="4440" y="3536"/>
              <a:ext cx="1008" cy="252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Φ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的极点</a:t>
              </a:r>
              <a:endPara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198728" name="Group 72"/>
          <p:cNvGrpSpPr>
            <a:grpSpLocks/>
          </p:cNvGrpSpPr>
          <p:nvPr/>
        </p:nvGrpSpPr>
        <p:grpSpPr bwMode="auto">
          <a:xfrm>
            <a:off x="915988" y="2200275"/>
            <a:ext cx="4265612" cy="823913"/>
            <a:chOff x="577" y="1386"/>
            <a:chExt cx="2687" cy="519"/>
          </a:xfrm>
        </p:grpSpPr>
        <p:graphicFrame>
          <p:nvGraphicFramePr>
            <p:cNvPr id="198707" name="Object 51"/>
            <p:cNvGraphicFramePr>
              <a:graphicFrameLocks noChangeAspect="1"/>
            </p:cNvGraphicFramePr>
            <p:nvPr/>
          </p:nvGraphicFramePr>
          <p:xfrm>
            <a:off x="1737" y="1710"/>
            <a:ext cx="152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82" name="Equation" r:id="rId11" imgW="1307880" imgH="203040" progId="Equation.DSMT4">
                    <p:embed/>
                  </p:oleObj>
                </mc:Choice>
                <mc:Fallback>
                  <p:oleObj name="Equation" r:id="rId11" imgW="1307880" imgH="20304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7" y="1710"/>
                          <a:ext cx="1527" cy="195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8718" name="Rectangle 25"/>
            <p:cNvSpPr>
              <a:spLocks noChangeArrowheads="1"/>
            </p:cNvSpPr>
            <p:nvPr/>
          </p:nvSpPr>
          <p:spPr bwMode="auto">
            <a:xfrm>
              <a:off x="577" y="1386"/>
              <a:ext cx="2240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30000"/>
                </a:spcBef>
              </a:pPr>
              <a:r>
                <a:rPr kumimoji="1" lang="zh-CN" altLang="en-US" sz="22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假设一稳定系统的特征方程</a:t>
              </a:r>
              <a:endPara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9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9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utoUpdateAnimBg="0"/>
      <p:bldP spid="2058" grpId="0" autoUpdateAnimBg="0"/>
      <p:bldP spid="207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173" name="Group 2"/>
          <p:cNvGrpSpPr>
            <a:grpSpLocks/>
          </p:cNvGrpSpPr>
          <p:nvPr/>
        </p:nvGrpSpPr>
        <p:grpSpPr bwMode="auto">
          <a:xfrm>
            <a:off x="498475" y="1106488"/>
            <a:ext cx="7700963" cy="941387"/>
            <a:chOff x="480" y="1166"/>
            <a:chExt cx="4851" cy="593"/>
          </a:xfrm>
        </p:grpSpPr>
        <p:sp>
          <p:nvSpPr>
            <p:cNvPr id="220220" name="Text Box 3"/>
            <p:cNvSpPr txBox="1">
              <a:spLocks noChangeArrowheads="1"/>
            </p:cNvSpPr>
            <p:nvPr/>
          </p:nvSpPr>
          <p:spPr bwMode="auto">
            <a:xfrm>
              <a:off x="480" y="1172"/>
              <a:ext cx="2448" cy="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15000"/>
                </a:spcBef>
              </a:pPr>
              <a:r>
                <a:rPr kumimoji="1" lang="zh-CN" altLang="en-US" sz="2000" b="1">
                  <a:solidFill>
                    <a:srgbClr val="FF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例</a:t>
              </a:r>
              <a:r>
                <a:rPr kumimoji="1" lang="en-US" altLang="zh-CN" sz="2000" b="1">
                  <a:solidFill>
                    <a:srgbClr val="FF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6-17.   2</a:t>
              </a:r>
              <a:r>
                <a:rPr kumimoji="1" lang="zh-CN" altLang="en-US" sz="2000" b="1">
                  <a:solidFill>
                    <a:srgbClr val="FF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型系统</a:t>
              </a:r>
              <a:endPara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  <a:p>
              <a:pPr>
                <a:lnSpc>
                  <a:spcPct val="130000"/>
                </a:lnSpc>
                <a:spcBef>
                  <a:spcPct val="15000"/>
                </a:spcBef>
              </a:pP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考虑开环传递函数</a:t>
              </a:r>
              <a:endPara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20172" name="Object 12"/>
            <p:cNvGraphicFramePr>
              <a:graphicFrameLocks noChangeAspect="1"/>
            </p:cNvGraphicFramePr>
            <p:nvPr/>
          </p:nvGraphicFramePr>
          <p:xfrm>
            <a:off x="2718" y="1166"/>
            <a:ext cx="2613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87" name="Equation" r:id="rId3" imgW="2489040" imgH="444240" progId="Equation.DSMT4">
                    <p:embed/>
                  </p:oleObj>
                </mc:Choice>
                <mc:Fallback>
                  <p:oleObj name="Equation" r:id="rId3" imgW="2489040" imgH="44424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8" y="1166"/>
                          <a:ext cx="2613" cy="467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0174" name="Text Box 5"/>
          <p:cNvSpPr txBox="1">
            <a:spLocks noChangeArrowheads="1"/>
          </p:cNvSpPr>
          <p:nvPr/>
        </p:nvSpPr>
        <p:spPr bwMode="auto">
          <a:xfrm>
            <a:off x="771525" y="2173288"/>
            <a:ext cx="8078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其中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T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&gt;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T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T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T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下图表明沿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平面闭合曲线运动时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</a:t>
            </a:r>
            <a:endParaRPr kumimoji="1" lang="en-US" altLang="zh-CN" sz="20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4418013" y="3118204"/>
            <a:ext cx="44196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b="1" i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0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000" b="1" i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0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分母上的</a:t>
            </a:r>
            <a:r>
              <a:rPr kumimoji="1" lang="en-US" altLang="zh-CN" sz="2000" b="1" i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 baseline="30000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kumimoji="1" lang="en-US" altLang="zh-CN" sz="20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0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项在</a:t>
            </a:r>
            <a:r>
              <a:rPr kumimoji="1" lang="en-US" altLang="zh-CN" sz="2000" b="1" i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ω</a:t>
            </a:r>
            <a:r>
              <a:rPr kumimoji="1" lang="en-US" altLang="zh-CN" sz="20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</a:t>
            </a:r>
            <a:r>
              <a:rPr kumimoji="1" lang="zh-CN" altLang="en-US" sz="20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附近产生了</a:t>
            </a:r>
            <a:r>
              <a:rPr kumimoji="1" lang="en-US" altLang="zh-CN" sz="20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360°</a:t>
            </a:r>
            <a:r>
              <a:rPr kumimoji="1" lang="zh-CN" altLang="en-US" sz="20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的旋转。</a:t>
            </a:r>
            <a:endParaRPr kumimoji="1" lang="en-US" altLang="zh-CN" sz="2000" b="1" dirty="0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55613" y="2859088"/>
            <a:ext cx="3733800" cy="3200400"/>
            <a:chOff x="432" y="2208"/>
            <a:chExt cx="2352" cy="2016"/>
          </a:xfrm>
        </p:grpSpPr>
        <p:sp>
          <p:nvSpPr>
            <p:cNvPr id="220206" name="Rectangle 9"/>
            <p:cNvSpPr>
              <a:spLocks noChangeArrowheads="1"/>
            </p:cNvSpPr>
            <p:nvPr/>
          </p:nvSpPr>
          <p:spPr bwMode="auto">
            <a:xfrm>
              <a:off x="432" y="2208"/>
              <a:ext cx="2352" cy="20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207" name="Line 10"/>
            <p:cNvSpPr>
              <a:spLocks noChangeShapeType="1"/>
            </p:cNvSpPr>
            <p:nvPr/>
          </p:nvSpPr>
          <p:spPr bwMode="auto">
            <a:xfrm>
              <a:off x="528" y="3185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208" name="Line 11"/>
            <p:cNvSpPr>
              <a:spLocks noChangeShapeType="1"/>
            </p:cNvSpPr>
            <p:nvPr/>
          </p:nvSpPr>
          <p:spPr bwMode="auto">
            <a:xfrm flipV="1">
              <a:off x="1632" y="2218"/>
              <a:ext cx="0" cy="19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0209" name="Text Box 12"/>
            <p:cNvSpPr txBox="1">
              <a:spLocks noChangeArrowheads="1"/>
            </p:cNvSpPr>
            <p:nvPr/>
          </p:nvSpPr>
          <p:spPr bwMode="auto">
            <a:xfrm>
              <a:off x="2160" y="2256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1" lang="en-US" altLang="zh-CN" sz="1600" b="1" i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kumimoji="1" lang="en-US" altLang="zh-CN" sz="16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kumimoji="1" lang="en-US" altLang="zh-CN" sz="1600" b="1" i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kumimoji="1" lang="en-US" altLang="zh-CN" sz="16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)]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20210" name="Oval 13"/>
            <p:cNvSpPr>
              <a:spLocks noChangeArrowheads="1"/>
            </p:cNvSpPr>
            <p:nvPr/>
          </p:nvSpPr>
          <p:spPr bwMode="auto">
            <a:xfrm>
              <a:off x="1248" y="3167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0211" name="Line 14"/>
            <p:cNvSpPr>
              <a:spLocks noChangeShapeType="1"/>
            </p:cNvSpPr>
            <p:nvPr/>
          </p:nvSpPr>
          <p:spPr bwMode="auto">
            <a:xfrm rot="-179917">
              <a:off x="1248" y="2400"/>
              <a:ext cx="768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12" name="Line 15"/>
            <p:cNvSpPr>
              <a:spLocks noChangeShapeType="1"/>
            </p:cNvSpPr>
            <p:nvPr/>
          </p:nvSpPr>
          <p:spPr bwMode="auto">
            <a:xfrm rot="3430811">
              <a:off x="1254" y="2394"/>
              <a:ext cx="768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213" name="Text Box 16"/>
            <p:cNvSpPr txBox="1">
              <a:spLocks noChangeArrowheads="1"/>
            </p:cNvSpPr>
            <p:nvPr/>
          </p:nvSpPr>
          <p:spPr bwMode="auto">
            <a:xfrm>
              <a:off x="624" y="2889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20214" name="Text Box 17"/>
            <p:cNvSpPr txBox="1">
              <a:spLocks noChangeArrowheads="1"/>
            </p:cNvSpPr>
            <p:nvPr/>
          </p:nvSpPr>
          <p:spPr bwMode="auto">
            <a:xfrm>
              <a:off x="1104" y="2256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20215" name="Text Box 18"/>
            <p:cNvSpPr txBox="1">
              <a:spLocks noChangeArrowheads="1"/>
            </p:cNvSpPr>
            <p:nvPr/>
          </p:nvSpPr>
          <p:spPr bwMode="auto">
            <a:xfrm>
              <a:off x="2064" y="2256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20216" name="Text Box 19"/>
            <p:cNvSpPr txBox="1">
              <a:spLocks noChangeArrowheads="1"/>
            </p:cNvSpPr>
            <p:nvPr/>
          </p:nvSpPr>
          <p:spPr bwMode="auto">
            <a:xfrm>
              <a:off x="2496" y="300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20217" name="Text Box 20"/>
            <p:cNvSpPr txBox="1">
              <a:spLocks noChangeArrowheads="1"/>
            </p:cNvSpPr>
            <p:nvPr/>
          </p:nvSpPr>
          <p:spPr bwMode="auto">
            <a:xfrm>
              <a:off x="2016" y="3916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20218" name="Text Box 21"/>
            <p:cNvSpPr txBox="1">
              <a:spLocks noChangeArrowheads="1"/>
            </p:cNvSpPr>
            <p:nvPr/>
          </p:nvSpPr>
          <p:spPr bwMode="auto">
            <a:xfrm>
              <a:off x="1104" y="3916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20219" name="Text Box 22"/>
            <p:cNvSpPr txBox="1">
              <a:spLocks noChangeArrowheads="1"/>
            </p:cNvSpPr>
            <p:nvPr/>
          </p:nvSpPr>
          <p:spPr bwMode="auto">
            <a:xfrm>
              <a:off x="624" y="3291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976313" y="4008438"/>
            <a:ext cx="2222500" cy="1069975"/>
            <a:chOff x="961" y="0"/>
            <a:chExt cx="1400" cy="674"/>
          </a:xfrm>
        </p:grpSpPr>
        <p:sp>
          <p:nvSpPr>
            <p:cNvPr id="220200" name="Line 25"/>
            <p:cNvSpPr>
              <a:spLocks noChangeShapeType="1"/>
            </p:cNvSpPr>
            <p:nvPr/>
          </p:nvSpPr>
          <p:spPr bwMode="auto">
            <a:xfrm flipV="1">
              <a:off x="1309" y="384"/>
              <a:ext cx="171" cy="4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20201" name="Group 26"/>
            <p:cNvGrpSpPr>
              <a:grpSpLocks/>
            </p:cNvGrpSpPr>
            <p:nvPr/>
          </p:nvGrpSpPr>
          <p:grpSpPr bwMode="auto">
            <a:xfrm>
              <a:off x="961" y="0"/>
              <a:ext cx="1400" cy="674"/>
              <a:chOff x="760" y="2965"/>
              <a:chExt cx="1400" cy="674"/>
            </a:xfrm>
          </p:grpSpPr>
          <p:sp>
            <p:nvSpPr>
              <p:cNvPr id="220202" name="Freeform 27"/>
              <p:cNvSpPr>
                <a:spLocks/>
              </p:cNvSpPr>
              <p:nvPr/>
            </p:nvSpPr>
            <p:spPr bwMode="auto">
              <a:xfrm>
                <a:off x="760" y="3024"/>
                <a:ext cx="1013" cy="385"/>
              </a:xfrm>
              <a:custGeom>
                <a:avLst/>
                <a:gdLst>
                  <a:gd name="T0" fmla="*/ 0 w 10082"/>
                  <a:gd name="T1" fmla="*/ 0 h 11248"/>
                  <a:gd name="T2" fmla="*/ 0 w 10082"/>
                  <a:gd name="T3" fmla="*/ 0 h 11248"/>
                  <a:gd name="T4" fmla="*/ 0 w 10082"/>
                  <a:gd name="T5" fmla="*/ 0 h 11248"/>
                  <a:gd name="T6" fmla="*/ 0 w 10082"/>
                  <a:gd name="T7" fmla="*/ 0 h 11248"/>
                  <a:gd name="T8" fmla="*/ 0 w 10082"/>
                  <a:gd name="T9" fmla="*/ 0 h 11248"/>
                  <a:gd name="T10" fmla="*/ 0 w 10082"/>
                  <a:gd name="T11" fmla="*/ 0 h 11248"/>
                  <a:gd name="T12" fmla="*/ 0 w 10082"/>
                  <a:gd name="T13" fmla="*/ 0 h 11248"/>
                  <a:gd name="T14" fmla="*/ 0 w 10082"/>
                  <a:gd name="T15" fmla="*/ 0 h 11248"/>
                  <a:gd name="T16" fmla="*/ 0 w 10082"/>
                  <a:gd name="T17" fmla="*/ 0 h 11248"/>
                  <a:gd name="T18" fmla="*/ 0 w 10082"/>
                  <a:gd name="T19" fmla="*/ 0 h 112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082"/>
                  <a:gd name="T31" fmla="*/ 0 h 11248"/>
                  <a:gd name="T32" fmla="*/ 10082 w 10082"/>
                  <a:gd name="T33" fmla="*/ 11248 h 1124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082" h="11248">
                    <a:moveTo>
                      <a:pt x="0" y="11238"/>
                    </a:moveTo>
                    <a:cubicBezTo>
                      <a:pt x="17" y="11248"/>
                      <a:pt x="31" y="10874"/>
                      <a:pt x="269" y="10820"/>
                    </a:cubicBezTo>
                    <a:cubicBezTo>
                      <a:pt x="507" y="10766"/>
                      <a:pt x="672" y="11058"/>
                      <a:pt x="1430" y="10912"/>
                    </a:cubicBezTo>
                    <a:cubicBezTo>
                      <a:pt x="2188" y="10766"/>
                      <a:pt x="3952" y="10562"/>
                      <a:pt x="4818" y="9942"/>
                    </a:cubicBezTo>
                    <a:cubicBezTo>
                      <a:pt x="5684" y="9322"/>
                      <a:pt x="6162" y="8450"/>
                      <a:pt x="6629" y="7193"/>
                    </a:cubicBezTo>
                    <a:cubicBezTo>
                      <a:pt x="7097" y="5936"/>
                      <a:pt x="7296" y="3596"/>
                      <a:pt x="7634" y="2456"/>
                    </a:cubicBezTo>
                    <a:cubicBezTo>
                      <a:pt x="7973" y="1316"/>
                      <a:pt x="8291" y="643"/>
                      <a:pt x="8639" y="322"/>
                    </a:cubicBezTo>
                    <a:cubicBezTo>
                      <a:pt x="8987" y="0"/>
                      <a:pt x="9515" y="58"/>
                      <a:pt x="9724" y="585"/>
                    </a:cubicBezTo>
                    <a:cubicBezTo>
                      <a:pt x="9933" y="1111"/>
                      <a:pt x="10082" y="2778"/>
                      <a:pt x="9913" y="3538"/>
                    </a:cubicBezTo>
                    <a:cubicBezTo>
                      <a:pt x="9744" y="4298"/>
                      <a:pt x="8958" y="4825"/>
                      <a:pt x="8709" y="5175"/>
                    </a:cubicBezTo>
                  </a:path>
                </a:pathLst>
              </a:cu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0203" name="Line 28"/>
              <p:cNvSpPr>
                <a:spLocks noChangeShapeType="1"/>
              </p:cNvSpPr>
              <p:nvPr/>
            </p:nvSpPr>
            <p:spPr bwMode="auto">
              <a:xfrm flipV="1">
                <a:off x="1506" y="3073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0204" name="Text Box 29"/>
              <p:cNvSpPr txBox="1">
                <a:spLocks noChangeArrowheads="1"/>
              </p:cNvSpPr>
              <p:nvPr/>
            </p:nvSpPr>
            <p:spPr bwMode="auto">
              <a:xfrm>
                <a:off x="1776" y="2965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kumimoji="1" lang="en-US" altLang="zh-CN" sz="1400" b="1">
                    <a:latin typeface="Times New Roman" pitchFamily="18" charset="0"/>
                    <a:cs typeface="Times New Roman" pitchFamily="18" charset="0"/>
                  </a:rPr>
                  <a:t>=+∞</a:t>
                </a:r>
                <a:endParaRPr kumimoji="1" lang="en-US" altLang="zh-CN" sz="1400" b="1">
                  <a:latin typeface="Times New Roman" pitchFamily="18" charset="0"/>
                </a:endParaRPr>
              </a:p>
            </p:txBody>
          </p:sp>
          <p:sp>
            <p:nvSpPr>
              <p:cNvPr id="220205" name="Text Box 30"/>
              <p:cNvSpPr txBox="1">
                <a:spLocks noChangeArrowheads="1"/>
              </p:cNvSpPr>
              <p:nvPr/>
            </p:nvSpPr>
            <p:spPr bwMode="auto">
              <a:xfrm>
                <a:off x="818" y="3426"/>
                <a:ext cx="48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</a:rPr>
                  <a:t>0</a:t>
                </a:r>
                <a:r>
                  <a:rPr kumimoji="1" lang="en-US" altLang="zh-CN" sz="1600" b="1" baseline="30000">
                    <a:latin typeface="Times New Roman" pitchFamily="18" charset="0"/>
                  </a:rPr>
                  <a:t>+</a:t>
                </a: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←</a:t>
                </a: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endParaRPr kumimoji="1" lang="en-US" altLang="zh-CN" sz="1600" b="1" i="1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976313" y="3705225"/>
            <a:ext cx="2222500" cy="962025"/>
            <a:chOff x="760" y="2778"/>
            <a:chExt cx="1400" cy="606"/>
          </a:xfrm>
        </p:grpSpPr>
        <p:grpSp>
          <p:nvGrpSpPr>
            <p:cNvPr id="220194" name="Group 32"/>
            <p:cNvGrpSpPr>
              <a:grpSpLocks/>
            </p:cNvGrpSpPr>
            <p:nvPr/>
          </p:nvGrpSpPr>
          <p:grpSpPr bwMode="auto">
            <a:xfrm>
              <a:off x="760" y="2778"/>
              <a:ext cx="1400" cy="606"/>
              <a:chOff x="760" y="2778"/>
              <a:chExt cx="1400" cy="606"/>
            </a:xfrm>
          </p:grpSpPr>
          <p:sp>
            <p:nvSpPr>
              <p:cNvPr id="220196" name="Text Box 33"/>
              <p:cNvSpPr txBox="1">
                <a:spLocks noChangeArrowheads="1"/>
              </p:cNvSpPr>
              <p:nvPr/>
            </p:nvSpPr>
            <p:spPr bwMode="auto">
              <a:xfrm>
                <a:off x="1776" y="3157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=-∞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sp>
            <p:nvSpPr>
              <p:cNvPr id="220197" name="Text Box 34"/>
              <p:cNvSpPr txBox="1">
                <a:spLocks noChangeArrowheads="1"/>
              </p:cNvSpPr>
              <p:nvPr/>
            </p:nvSpPr>
            <p:spPr bwMode="auto">
              <a:xfrm>
                <a:off x="776" y="277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</a:rPr>
                  <a:t>0</a:t>
                </a:r>
                <a:r>
                  <a:rPr kumimoji="1" lang="en-US" altLang="zh-CN" sz="1600" b="1" baseline="30000">
                    <a:latin typeface="Times New Roman" pitchFamily="18" charset="0"/>
                    <a:cs typeface="Times New Roman" pitchFamily="18" charset="0"/>
                  </a:rPr>
                  <a:t>–</a:t>
                </a: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←</a:t>
                </a: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endParaRPr kumimoji="1" lang="en-US" altLang="zh-CN" sz="1600" b="1" i="1">
                  <a:latin typeface="Times New Roman" pitchFamily="18" charset="0"/>
                </a:endParaRPr>
              </a:p>
            </p:txBody>
          </p:sp>
          <p:sp>
            <p:nvSpPr>
              <p:cNvPr id="220198" name="Freeform 35"/>
              <p:cNvSpPr>
                <a:spLocks/>
              </p:cNvSpPr>
              <p:nvPr/>
            </p:nvSpPr>
            <p:spPr bwMode="auto">
              <a:xfrm>
                <a:off x="760" y="2988"/>
                <a:ext cx="1016" cy="396"/>
              </a:xfrm>
              <a:custGeom>
                <a:avLst/>
                <a:gdLst>
                  <a:gd name="T0" fmla="*/ 0 w 9920"/>
                  <a:gd name="T1" fmla="*/ 0 h 10000"/>
                  <a:gd name="T2" fmla="*/ 0 w 9920"/>
                  <a:gd name="T3" fmla="*/ 0 h 10000"/>
                  <a:gd name="T4" fmla="*/ 0 w 9920"/>
                  <a:gd name="T5" fmla="*/ 0 h 10000"/>
                  <a:gd name="T6" fmla="*/ 0 w 9920"/>
                  <a:gd name="T7" fmla="*/ 0 h 10000"/>
                  <a:gd name="T8" fmla="*/ 0 w 9920"/>
                  <a:gd name="T9" fmla="*/ 0 h 10000"/>
                  <a:gd name="T10" fmla="*/ 0 w 9920"/>
                  <a:gd name="T11" fmla="*/ 0 h 10000"/>
                  <a:gd name="T12" fmla="*/ 0 w 9920"/>
                  <a:gd name="T13" fmla="*/ 0 h 10000"/>
                  <a:gd name="T14" fmla="*/ 0 w 9920"/>
                  <a:gd name="T15" fmla="*/ 0 h 10000"/>
                  <a:gd name="T16" fmla="*/ 0 w 9920"/>
                  <a:gd name="T17" fmla="*/ 0 h 100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920"/>
                  <a:gd name="T28" fmla="*/ 0 h 10000"/>
                  <a:gd name="T29" fmla="*/ 9920 w 9920"/>
                  <a:gd name="T30" fmla="*/ 10000 h 100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920" h="10000">
                    <a:moveTo>
                      <a:pt x="249" y="0"/>
                    </a:moveTo>
                    <a:cubicBezTo>
                      <a:pt x="265" y="27"/>
                      <a:pt x="0" y="312"/>
                      <a:pt x="264" y="373"/>
                    </a:cubicBezTo>
                    <a:cubicBezTo>
                      <a:pt x="528" y="434"/>
                      <a:pt x="1085" y="197"/>
                      <a:pt x="1834" y="371"/>
                    </a:cubicBezTo>
                    <a:cubicBezTo>
                      <a:pt x="2583" y="545"/>
                      <a:pt x="3809" y="166"/>
                      <a:pt x="4757" y="1417"/>
                    </a:cubicBezTo>
                    <a:cubicBezTo>
                      <a:pt x="5704" y="2668"/>
                      <a:pt x="6894" y="6490"/>
                      <a:pt x="7520" y="7879"/>
                    </a:cubicBezTo>
                    <a:cubicBezTo>
                      <a:pt x="8143" y="9267"/>
                      <a:pt x="8163" y="9445"/>
                      <a:pt x="8505" y="9723"/>
                    </a:cubicBezTo>
                    <a:cubicBezTo>
                      <a:pt x="8846" y="10000"/>
                      <a:pt x="9363" y="9950"/>
                      <a:pt x="9569" y="9495"/>
                    </a:cubicBezTo>
                    <a:cubicBezTo>
                      <a:pt x="9774" y="9040"/>
                      <a:pt x="9920" y="7601"/>
                      <a:pt x="9755" y="6946"/>
                    </a:cubicBezTo>
                    <a:cubicBezTo>
                      <a:pt x="9588" y="6288"/>
                      <a:pt x="8817" y="5834"/>
                      <a:pt x="8574" y="5532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0199" name="Line 36"/>
              <p:cNvSpPr>
                <a:spLocks noChangeShapeType="1"/>
              </p:cNvSpPr>
              <p:nvPr/>
            </p:nvSpPr>
            <p:spPr bwMode="auto">
              <a:xfrm rot="10800000" flipV="1">
                <a:off x="854" y="2994"/>
                <a:ext cx="13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  <a:headEnd/>
                <a:tailEnd type="triangle" w="lg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20195" name="Line 37"/>
            <p:cNvSpPr>
              <a:spLocks noChangeShapeType="1"/>
            </p:cNvSpPr>
            <p:nvPr/>
          </p:nvSpPr>
          <p:spPr bwMode="auto">
            <a:xfrm rot="5400000" flipH="1">
              <a:off x="1488" y="3253"/>
              <a:ext cx="48" cy="4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1446213" y="4078288"/>
            <a:ext cx="990600" cy="735012"/>
            <a:chOff x="1056" y="3013"/>
            <a:chExt cx="624" cy="463"/>
          </a:xfrm>
        </p:grpSpPr>
        <p:sp>
          <p:nvSpPr>
            <p:cNvPr id="220191" name="Text Box 39"/>
            <p:cNvSpPr txBox="1">
              <a:spLocks noChangeArrowheads="1"/>
            </p:cNvSpPr>
            <p:nvPr/>
          </p:nvSpPr>
          <p:spPr bwMode="auto">
            <a:xfrm>
              <a:off x="1056" y="3013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-1+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20192" name="Line 40"/>
            <p:cNvSpPr>
              <a:spLocks noChangeShapeType="1"/>
            </p:cNvSpPr>
            <p:nvPr/>
          </p:nvSpPr>
          <p:spPr bwMode="auto">
            <a:xfrm>
              <a:off x="1278" y="3205"/>
              <a:ext cx="114" cy="107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93" name="Text Box 41"/>
            <p:cNvSpPr txBox="1">
              <a:spLocks noChangeArrowheads="1"/>
            </p:cNvSpPr>
            <p:nvPr/>
          </p:nvSpPr>
          <p:spPr bwMode="auto">
            <a:xfrm>
              <a:off x="1344" y="3264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976313" y="2935288"/>
            <a:ext cx="2741612" cy="1366837"/>
            <a:chOff x="3352" y="0"/>
            <a:chExt cx="1727" cy="861"/>
          </a:xfrm>
        </p:grpSpPr>
        <p:sp>
          <p:nvSpPr>
            <p:cNvPr id="220188" name="Arc 43"/>
            <p:cNvSpPr>
              <a:spLocks/>
            </p:cNvSpPr>
            <p:nvPr/>
          </p:nvSpPr>
          <p:spPr bwMode="auto">
            <a:xfrm>
              <a:off x="3352" y="0"/>
              <a:ext cx="1727" cy="861"/>
            </a:xfrm>
            <a:custGeom>
              <a:avLst/>
              <a:gdLst>
                <a:gd name="T0" fmla="*/ 0 w 43355"/>
                <a:gd name="T1" fmla="*/ 0 h 21601"/>
                <a:gd name="T2" fmla="*/ 0 w 43355"/>
                <a:gd name="T3" fmla="*/ 0 h 21601"/>
                <a:gd name="T4" fmla="*/ 0 w 43355"/>
                <a:gd name="T5" fmla="*/ 0 h 21601"/>
                <a:gd name="T6" fmla="*/ 0 w 43355"/>
                <a:gd name="T7" fmla="*/ 0 h 21601"/>
                <a:gd name="T8" fmla="*/ 0 w 43355"/>
                <a:gd name="T9" fmla="*/ 0 h 216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355"/>
                <a:gd name="T16" fmla="*/ 0 h 21601"/>
                <a:gd name="T17" fmla="*/ 43355 w 43355"/>
                <a:gd name="T18" fmla="*/ 21601 h 216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355" h="21601" fill="none" extrusionOk="0">
                  <a:moveTo>
                    <a:pt x="620" y="18234"/>
                  </a:moveTo>
                  <a:cubicBezTo>
                    <a:pt x="1412" y="6918"/>
                    <a:pt x="10410" y="0"/>
                    <a:pt x="21755" y="1"/>
                  </a:cubicBezTo>
                  <a:cubicBezTo>
                    <a:pt x="33684" y="1"/>
                    <a:pt x="43355" y="9671"/>
                    <a:pt x="43355" y="21601"/>
                  </a:cubicBezTo>
                </a:path>
                <a:path w="43355" h="21601" stroke="0" extrusionOk="0">
                  <a:moveTo>
                    <a:pt x="0" y="18028"/>
                  </a:moveTo>
                  <a:cubicBezTo>
                    <a:pt x="2238" y="8157"/>
                    <a:pt x="10410" y="0"/>
                    <a:pt x="21755" y="1"/>
                  </a:cubicBezTo>
                  <a:cubicBezTo>
                    <a:pt x="33684" y="1"/>
                    <a:pt x="43355" y="9671"/>
                    <a:pt x="43355" y="21601"/>
                  </a:cubicBezTo>
                  <a:lnTo>
                    <a:pt x="21755" y="21601"/>
                  </a:lnTo>
                  <a:lnTo>
                    <a:pt x="0" y="18028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89" name="Line 44"/>
            <p:cNvSpPr>
              <a:spLocks noChangeShapeType="1"/>
            </p:cNvSpPr>
            <p:nvPr/>
          </p:nvSpPr>
          <p:spPr bwMode="auto">
            <a:xfrm rot="10800000" flipH="1" flipV="1">
              <a:off x="4896" y="336"/>
              <a:ext cx="48" cy="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90" name="Line 45"/>
            <p:cNvSpPr>
              <a:spLocks noChangeShapeType="1"/>
            </p:cNvSpPr>
            <p:nvPr/>
          </p:nvSpPr>
          <p:spPr bwMode="auto">
            <a:xfrm rot="10800000" flipH="1">
              <a:off x="3696" y="144"/>
              <a:ext cx="48" cy="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1028700" y="4370388"/>
            <a:ext cx="2690813" cy="1366837"/>
            <a:chOff x="3529" y="3670"/>
            <a:chExt cx="1695" cy="861"/>
          </a:xfrm>
        </p:grpSpPr>
        <p:sp>
          <p:nvSpPr>
            <p:cNvPr id="220185" name="Arc 47"/>
            <p:cNvSpPr>
              <a:spLocks/>
            </p:cNvSpPr>
            <p:nvPr/>
          </p:nvSpPr>
          <p:spPr bwMode="auto">
            <a:xfrm flipV="1">
              <a:off x="3529" y="3670"/>
              <a:ext cx="1695" cy="861"/>
            </a:xfrm>
            <a:custGeom>
              <a:avLst/>
              <a:gdLst>
                <a:gd name="T0" fmla="*/ 0 w 42541"/>
                <a:gd name="T1" fmla="*/ 0 h 21601"/>
                <a:gd name="T2" fmla="*/ 0 w 42541"/>
                <a:gd name="T3" fmla="*/ 0 h 21601"/>
                <a:gd name="T4" fmla="*/ 0 w 42541"/>
                <a:gd name="T5" fmla="*/ 0 h 21601"/>
                <a:gd name="T6" fmla="*/ 0 w 42541"/>
                <a:gd name="T7" fmla="*/ 0 h 21601"/>
                <a:gd name="T8" fmla="*/ 0 w 42541"/>
                <a:gd name="T9" fmla="*/ 0 h 216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541"/>
                <a:gd name="T16" fmla="*/ 0 h 21601"/>
                <a:gd name="T17" fmla="*/ 42541 w 42541"/>
                <a:gd name="T18" fmla="*/ 21601 h 216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541" h="21601" fill="none" extrusionOk="0">
                  <a:moveTo>
                    <a:pt x="0" y="16976"/>
                  </a:moveTo>
                  <a:cubicBezTo>
                    <a:pt x="699" y="5581"/>
                    <a:pt x="9525" y="0"/>
                    <a:pt x="20941" y="1"/>
                  </a:cubicBezTo>
                  <a:cubicBezTo>
                    <a:pt x="32870" y="1"/>
                    <a:pt x="42541" y="9671"/>
                    <a:pt x="42541" y="21601"/>
                  </a:cubicBezTo>
                </a:path>
                <a:path w="42541" h="21601" stroke="0" extrusionOk="0">
                  <a:moveTo>
                    <a:pt x="0" y="16357"/>
                  </a:moveTo>
                  <a:cubicBezTo>
                    <a:pt x="4209" y="5375"/>
                    <a:pt x="9525" y="0"/>
                    <a:pt x="20941" y="1"/>
                  </a:cubicBezTo>
                  <a:cubicBezTo>
                    <a:pt x="32870" y="1"/>
                    <a:pt x="42541" y="9671"/>
                    <a:pt x="42541" y="21601"/>
                  </a:cubicBezTo>
                  <a:lnTo>
                    <a:pt x="20941" y="21601"/>
                  </a:lnTo>
                  <a:lnTo>
                    <a:pt x="0" y="16357"/>
                  </a:lnTo>
                  <a:close/>
                </a:path>
              </a:pathLst>
            </a:custGeom>
            <a:noFill/>
            <a:ln w="28575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0186" name="Line 48"/>
            <p:cNvSpPr>
              <a:spLocks noChangeShapeType="1"/>
            </p:cNvSpPr>
            <p:nvPr/>
          </p:nvSpPr>
          <p:spPr bwMode="auto">
            <a:xfrm flipH="1">
              <a:off x="5031" y="4149"/>
              <a:ext cx="48" cy="4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dash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0187" name="Line 49"/>
            <p:cNvSpPr>
              <a:spLocks noChangeShapeType="1"/>
            </p:cNvSpPr>
            <p:nvPr/>
          </p:nvSpPr>
          <p:spPr bwMode="auto">
            <a:xfrm flipH="1" flipV="1">
              <a:off x="3552" y="4032"/>
              <a:ext cx="48" cy="4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dash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6242" name="Text Box 50"/>
          <p:cNvSpPr txBox="1">
            <a:spLocks noChangeArrowheads="1"/>
          </p:cNvSpPr>
          <p:nvPr/>
        </p:nvSpPr>
        <p:spPr bwMode="auto">
          <a:xfrm>
            <a:off x="4457700" y="4202467"/>
            <a:ext cx="4419600" cy="88582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对于完整幅相曲线，旋转圈数为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，系统稳定。</a:t>
            </a:r>
            <a:endParaRPr kumimoji="1" lang="en-US" altLang="zh-CN" sz="2000" b="1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20184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9" grpId="0" autoUpdateAnimBg="0"/>
      <p:bldP spid="136242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3489325" y="2254250"/>
            <a:ext cx="5205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红色射线一次顺时针穿越和一次逆时针穿越</a:t>
            </a:r>
            <a:endParaRPr kumimoji="1" lang="en-US" altLang="zh-CN" sz="20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378884" name="Text Box 37"/>
          <p:cNvSpPr txBox="1">
            <a:spLocks noChangeArrowheads="1"/>
          </p:cNvSpPr>
          <p:nvPr/>
        </p:nvSpPr>
        <p:spPr bwMode="auto">
          <a:xfrm>
            <a:off x="534988" y="1079500"/>
            <a:ext cx="4467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圈数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可以通过从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–1+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 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点绘制一条任一方向射线的方法来确定</a:t>
            </a:r>
            <a:endParaRPr kumimoji="1" lang="en-US" altLang="zh-CN" sz="20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4524375" y="2789238"/>
            <a:ext cx="2946400" cy="1419225"/>
            <a:chOff x="2986" y="2064"/>
            <a:chExt cx="1856" cy="893"/>
          </a:xfrm>
        </p:grpSpPr>
        <p:graphicFrame>
          <p:nvGraphicFramePr>
            <p:cNvPr id="378886" name="Object 6"/>
            <p:cNvGraphicFramePr>
              <a:graphicFrameLocks noChangeAspect="1"/>
            </p:cNvGraphicFramePr>
            <p:nvPr/>
          </p:nvGraphicFramePr>
          <p:xfrm>
            <a:off x="2986" y="2064"/>
            <a:ext cx="102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49" name="Equation" r:id="rId3" imgW="838080" imgH="177480" progId="Equation.DSMT4">
                    <p:embed/>
                  </p:oleObj>
                </mc:Choice>
                <mc:Fallback>
                  <p:oleObj name="Equation" r:id="rId3" imgW="838080" imgH="17748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6" y="2064"/>
                          <a:ext cx="1022" cy="218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05" name="AutoShape 40"/>
            <p:cNvSpPr>
              <a:spLocks noChangeArrowheads="1"/>
            </p:cNvSpPr>
            <p:nvPr/>
          </p:nvSpPr>
          <p:spPr bwMode="auto">
            <a:xfrm>
              <a:off x="4170" y="2333"/>
              <a:ext cx="672" cy="288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8888" name="Object 8"/>
            <p:cNvGraphicFramePr>
              <a:graphicFrameLocks noChangeAspect="1"/>
            </p:cNvGraphicFramePr>
            <p:nvPr/>
          </p:nvGraphicFramePr>
          <p:xfrm>
            <a:off x="2993" y="2681"/>
            <a:ext cx="128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50" name="Equation" r:id="rId5" imgW="1066680" imgH="228600" progId="Equation.DSMT4">
                    <p:embed/>
                  </p:oleObj>
                </mc:Choice>
                <mc:Fallback>
                  <p:oleObj name="Equation" r:id="rId5" imgW="1066680" imgH="2286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3" y="2681"/>
                          <a:ext cx="1285" cy="27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889" name="Object 9"/>
            <p:cNvGraphicFramePr>
              <a:graphicFrameLocks noChangeAspect="1"/>
            </p:cNvGraphicFramePr>
            <p:nvPr/>
          </p:nvGraphicFramePr>
          <p:xfrm>
            <a:off x="3017" y="2344"/>
            <a:ext cx="53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51" name="Equation" r:id="rId7" imgW="444240" imgH="228600" progId="Equation.DSMT4">
                    <p:embed/>
                  </p:oleObj>
                </mc:Choice>
                <mc:Fallback>
                  <p:oleObj name="Equation" r:id="rId7" imgW="444240" imgH="2286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7" y="2344"/>
                          <a:ext cx="535" cy="277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59" name="Text Box 43"/>
          <p:cNvSpPr txBox="1">
            <a:spLocks noChangeArrowheads="1"/>
          </p:cNvSpPr>
          <p:nvPr/>
        </p:nvSpPr>
        <p:spPr bwMode="auto">
          <a:xfrm>
            <a:off x="4367213" y="4322763"/>
            <a:ext cx="4419600" cy="1339850"/>
          </a:xfrm>
          <a:prstGeom prst="rect">
            <a:avLst/>
          </a:prstGeom>
          <a:noFill/>
          <a:ln w="57150" cmpd="thinThick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若增大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的增益使得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图穿越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–1+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点左侧负实轴，则系统会出现不稳定</a:t>
            </a:r>
            <a:endParaRPr kumimoji="1" lang="en-US" altLang="zh-CN" sz="2000" b="1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37263" name="Rectangle 47"/>
          <p:cNvSpPr>
            <a:spLocks noChangeArrowheads="1"/>
          </p:cNvSpPr>
          <p:nvPr/>
        </p:nvSpPr>
        <p:spPr bwMode="auto">
          <a:xfrm>
            <a:off x="2338388" y="1797050"/>
            <a:ext cx="3419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zh-CN" altLang="en-US" sz="2000" b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也可以选取负实轴作为射线</a:t>
            </a:r>
            <a:r>
              <a:rPr kumimoji="1" lang="en-US" altLang="zh-CN" sz="2000" b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</a:p>
        </p:txBody>
      </p:sp>
      <p:grpSp>
        <p:nvGrpSpPr>
          <p:cNvPr id="378956" name="Group 8"/>
          <p:cNvGrpSpPr>
            <a:grpSpLocks/>
          </p:cNvGrpSpPr>
          <p:nvPr/>
        </p:nvGrpSpPr>
        <p:grpSpPr bwMode="auto">
          <a:xfrm>
            <a:off x="455613" y="2859088"/>
            <a:ext cx="3733800" cy="3200400"/>
            <a:chOff x="432" y="2208"/>
            <a:chExt cx="2352" cy="2016"/>
          </a:xfrm>
        </p:grpSpPr>
        <p:sp>
          <p:nvSpPr>
            <p:cNvPr id="378991" name="Rectangle 9"/>
            <p:cNvSpPr>
              <a:spLocks noChangeArrowheads="1"/>
            </p:cNvSpPr>
            <p:nvPr/>
          </p:nvSpPr>
          <p:spPr bwMode="auto">
            <a:xfrm>
              <a:off x="432" y="2208"/>
              <a:ext cx="2352" cy="20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92" name="Line 10"/>
            <p:cNvSpPr>
              <a:spLocks noChangeShapeType="1"/>
            </p:cNvSpPr>
            <p:nvPr/>
          </p:nvSpPr>
          <p:spPr bwMode="auto">
            <a:xfrm>
              <a:off x="528" y="3185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93" name="Line 11"/>
            <p:cNvSpPr>
              <a:spLocks noChangeShapeType="1"/>
            </p:cNvSpPr>
            <p:nvPr/>
          </p:nvSpPr>
          <p:spPr bwMode="auto">
            <a:xfrm flipV="1">
              <a:off x="1632" y="2218"/>
              <a:ext cx="0" cy="19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94" name="Text Box 12"/>
            <p:cNvSpPr txBox="1">
              <a:spLocks noChangeArrowheads="1"/>
            </p:cNvSpPr>
            <p:nvPr/>
          </p:nvSpPr>
          <p:spPr bwMode="auto">
            <a:xfrm>
              <a:off x="2160" y="2256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kumimoji="1" lang="en-US" altLang="zh-CN" sz="1600" b="1" i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kumimoji="1" lang="en-US" altLang="zh-CN" sz="16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kumimoji="1" lang="en-US" altLang="zh-CN" sz="1600" b="1" i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kumimoji="1" lang="en-US" altLang="zh-CN" sz="16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solidFill>
                    <a:srgbClr val="FF9900"/>
                  </a:solidFill>
                  <a:latin typeface="Times New Roman" pitchFamily="18" charset="0"/>
                  <a:cs typeface="Times New Roman" pitchFamily="18" charset="0"/>
                </a:rPr>
                <a:t>)]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78995" name="Oval 13"/>
            <p:cNvSpPr>
              <a:spLocks noChangeArrowheads="1"/>
            </p:cNvSpPr>
            <p:nvPr/>
          </p:nvSpPr>
          <p:spPr bwMode="auto">
            <a:xfrm>
              <a:off x="1248" y="3167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8996" name="Line 14"/>
            <p:cNvSpPr>
              <a:spLocks noChangeShapeType="1"/>
            </p:cNvSpPr>
            <p:nvPr/>
          </p:nvSpPr>
          <p:spPr bwMode="auto">
            <a:xfrm rot="-179917">
              <a:off x="1248" y="2400"/>
              <a:ext cx="768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97" name="Line 15"/>
            <p:cNvSpPr>
              <a:spLocks noChangeShapeType="1"/>
            </p:cNvSpPr>
            <p:nvPr/>
          </p:nvSpPr>
          <p:spPr bwMode="auto">
            <a:xfrm rot="3430811">
              <a:off x="1254" y="2394"/>
              <a:ext cx="768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98" name="Text Box 16"/>
            <p:cNvSpPr txBox="1">
              <a:spLocks noChangeArrowheads="1"/>
            </p:cNvSpPr>
            <p:nvPr/>
          </p:nvSpPr>
          <p:spPr bwMode="auto">
            <a:xfrm>
              <a:off x="624" y="2889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78999" name="Text Box 17"/>
            <p:cNvSpPr txBox="1">
              <a:spLocks noChangeArrowheads="1"/>
            </p:cNvSpPr>
            <p:nvPr/>
          </p:nvSpPr>
          <p:spPr bwMode="auto">
            <a:xfrm>
              <a:off x="1104" y="2256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79000" name="Text Box 18"/>
            <p:cNvSpPr txBox="1">
              <a:spLocks noChangeArrowheads="1"/>
            </p:cNvSpPr>
            <p:nvPr/>
          </p:nvSpPr>
          <p:spPr bwMode="auto">
            <a:xfrm>
              <a:off x="2064" y="2256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79001" name="Text Box 19"/>
            <p:cNvSpPr txBox="1">
              <a:spLocks noChangeArrowheads="1"/>
            </p:cNvSpPr>
            <p:nvPr/>
          </p:nvSpPr>
          <p:spPr bwMode="auto">
            <a:xfrm>
              <a:off x="2496" y="300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79002" name="Text Box 20"/>
            <p:cNvSpPr txBox="1">
              <a:spLocks noChangeArrowheads="1"/>
            </p:cNvSpPr>
            <p:nvPr/>
          </p:nvSpPr>
          <p:spPr bwMode="auto">
            <a:xfrm>
              <a:off x="2016" y="3916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79003" name="Text Box 21"/>
            <p:cNvSpPr txBox="1">
              <a:spLocks noChangeArrowheads="1"/>
            </p:cNvSpPr>
            <p:nvPr/>
          </p:nvSpPr>
          <p:spPr bwMode="auto">
            <a:xfrm>
              <a:off x="1104" y="3916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79004" name="Text Box 22"/>
            <p:cNvSpPr txBox="1">
              <a:spLocks noChangeArrowheads="1"/>
            </p:cNvSpPr>
            <p:nvPr/>
          </p:nvSpPr>
          <p:spPr bwMode="auto">
            <a:xfrm>
              <a:off x="624" y="3291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</p:grpSp>
      <p:grpSp>
        <p:nvGrpSpPr>
          <p:cNvPr id="378957" name="Group 24"/>
          <p:cNvGrpSpPr>
            <a:grpSpLocks/>
          </p:cNvGrpSpPr>
          <p:nvPr/>
        </p:nvGrpSpPr>
        <p:grpSpPr bwMode="auto">
          <a:xfrm>
            <a:off x="976313" y="4008438"/>
            <a:ext cx="2222500" cy="1069975"/>
            <a:chOff x="961" y="0"/>
            <a:chExt cx="1400" cy="674"/>
          </a:xfrm>
        </p:grpSpPr>
        <p:sp>
          <p:nvSpPr>
            <p:cNvPr id="378985" name="Line 25"/>
            <p:cNvSpPr>
              <a:spLocks noChangeShapeType="1"/>
            </p:cNvSpPr>
            <p:nvPr/>
          </p:nvSpPr>
          <p:spPr bwMode="auto">
            <a:xfrm flipV="1">
              <a:off x="1309" y="384"/>
              <a:ext cx="171" cy="4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lg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78986" name="Group 26"/>
            <p:cNvGrpSpPr>
              <a:grpSpLocks/>
            </p:cNvGrpSpPr>
            <p:nvPr/>
          </p:nvGrpSpPr>
          <p:grpSpPr bwMode="auto">
            <a:xfrm>
              <a:off x="961" y="0"/>
              <a:ext cx="1400" cy="674"/>
              <a:chOff x="760" y="2965"/>
              <a:chExt cx="1400" cy="674"/>
            </a:xfrm>
          </p:grpSpPr>
          <p:sp>
            <p:nvSpPr>
              <p:cNvPr id="378987" name="Freeform 27"/>
              <p:cNvSpPr>
                <a:spLocks/>
              </p:cNvSpPr>
              <p:nvPr/>
            </p:nvSpPr>
            <p:spPr bwMode="auto">
              <a:xfrm>
                <a:off x="760" y="3024"/>
                <a:ext cx="1013" cy="385"/>
              </a:xfrm>
              <a:custGeom>
                <a:avLst/>
                <a:gdLst>
                  <a:gd name="T0" fmla="*/ 0 w 10082"/>
                  <a:gd name="T1" fmla="*/ 0 h 11248"/>
                  <a:gd name="T2" fmla="*/ 0 w 10082"/>
                  <a:gd name="T3" fmla="*/ 0 h 11248"/>
                  <a:gd name="T4" fmla="*/ 0 w 10082"/>
                  <a:gd name="T5" fmla="*/ 0 h 11248"/>
                  <a:gd name="T6" fmla="*/ 1 w 10082"/>
                  <a:gd name="T7" fmla="*/ 0 h 11248"/>
                  <a:gd name="T8" fmla="*/ 1 w 10082"/>
                  <a:gd name="T9" fmla="*/ 0 h 11248"/>
                  <a:gd name="T10" fmla="*/ 1 w 10082"/>
                  <a:gd name="T11" fmla="*/ 0 h 11248"/>
                  <a:gd name="T12" fmla="*/ 1 w 10082"/>
                  <a:gd name="T13" fmla="*/ 0 h 11248"/>
                  <a:gd name="T14" fmla="*/ 1 w 10082"/>
                  <a:gd name="T15" fmla="*/ 0 h 11248"/>
                  <a:gd name="T16" fmla="*/ 1 w 10082"/>
                  <a:gd name="T17" fmla="*/ 0 h 11248"/>
                  <a:gd name="T18" fmla="*/ 1 w 10082"/>
                  <a:gd name="T19" fmla="*/ 0 h 112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0082"/>
                  <a:gd name="T31" fmla="*/ 0 h 11248"/>
                  <a:gd name="T32" fmla="*/ 10082 w 10082"/>
                  <a:gd name="T33" fmla="*/ 11248 h 1124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0082" h="11248">
                    <a:moveTo>
                      <a:pt x="0" y="11238"/>
                    </a:moveTo>
                    <a:cubicBezTo>
                      <a:pt x="17" y="11248"/>
                      <a:pt x="31" y="10874"/>
                      <a:pt x="269" y="10820"/>
                    </a:cubicBezTo>
                    <a:cubicBezTo>
                      <a:pt x="507" y="10766"/>
                      <a:pt x="672" y="11058"/>
                      <a:pt x="1430" y="10912"/>
                    </a:cubicBezTo>
                    <a:cubicBezTo>
                      <a:pt x="2188" y="10766"/>
                      <a:pt x="3952" y="10562"/>
                      <a:pt x="4818" y="9942"/>
                    </a:cubicBezTo>
                    <a:cubicBezTo>
                      <a:pt x="5684" y="9322"/>
                      <a:pt x="6162" y="8450"/>
                      <a:pt x="6629" y="7193"/>
                    </a:cubicBezTo>
                    <a:cubicBezTo>
                      <a:pt x="7097" y="5936"/>
                      <a:pt x="7296" y="3596"/>
                      <a:pt x="7634" y="2456"/>
                    </a:cubicBezTo>
                    <a:cubicBezTo>
                      <a:pt x="7973" y="1316"/>
                      <a:pt x="8291" y="643"/>
                      <a:pt x="8639" y="322"/>
                    </a:cubicBezTo>
                    <a:cubicBezTo>
                      <a:pt x="8987" y="0"/>
                      <a:pt x="9515" y="58"/>
                      <a:pt x="9724" y="585"/>
                    </a:cubicBezTo>
                    <a:cubicBezTo>
                      <a:pt x="9933" y="1111"/>
                      <a:pt x="10082" y="2778"/>
                      <a:pt x="9913" y="3538"/>
                    </a:cubicBezTo>
                    <a:cubicBezTo>
                      <a:pt x="9744" y="4298"/>
                      <a:pt x="8958" y="4825"/>
                      <a:pt x="8709" y="5175"/>
                    </a:cubicBezTo>
                  </a:path>
                </a:pathLst>
              </a:cu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8988" name="Line 28"/>
              <p:cNvSpPr>
                <a:spLocks noChangeShapeType="1"/>
              </p:cNvSpPr>
              <p:nvPr/>
            </p:nvSpPr>
            <p:spPr bwMode="auto">
              <a:xfrm flipV="1">
                <a:off x="1506" y="3073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8989" name="Text Box 29"/>
              <p:cNvSpPr txBox="1">
                <a:spLocks noChangeArrowheads="1"/>
              </p:cNvSpPr>
              <p:nvPr/>
            </p:nvSpPr>
            <p:spPr bwMode="auto">
              <a:xfrm>
                <a:off x="1776" y="2965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kumimoji="1" lang="en-US" altLang="zh-CN" sz="1400" b="1">
                    <a:latin typeface="Times New Roman" pitchFamily="18" charset="0"/>
                    <a:cs typeface="Times New Roman" pitchFamily="18" charset="0"/>
                  </a:rPr>
                  <a:t>=+∞</a:t>
                </a:r>
                <a:endParaRPr kumimoji="1" lang="en-US" altLang="zh-CN" sz="1400" b="1">
                  <a:latin typeface="Times New Roman" pitchFamily="18" charset="0"/>
                </a:endParaRPr>
              </a:p>
            </p:txBody>
          </p:sp>
          <p:sp>
            <p:nvSpPr>
              <p:cNvPr id="378990" name="Text Box 30"/>
              <p:cNvSpPr txBox="1">
                <a:spLocks noChangeArrowheads="1"/>
              </p:cNvSpPr>
              <p:nvPr/>
            </p:nvSpPr>
            <p:spPr bwMode="auto">
              <a:xfrm>
                <a:off x="818" y="3426"/>
                <a:ext cx="48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</a:rPr>
                  <a:t>0</a:t>
                </a:r>
                <a:r>
                  <a:rPr kumimoji="1" lang="en-US" altLang="zh-CN" sz="1600" b="1" baseline="30000">
                    <a:latin typeface="Times New Roman" pitchFamily="18" charset="0"/>
                  </a:rPr>
                  <a:t>+</a:t>
                </a: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←</a:t>
                </a: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endParaRPr kumimoji="1" lang="en-US" altLang="zh-CN" sz="1600" b="1" i="1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78958" name="Group 31"/>
          <p:cNvGrpSpPr>
            <a:grpSpLocks/>
          </p:cNvGrpSpPr>
          <p:nvPr/>
        </p:nvGrpSpPr>
        <p:grpSpPr bwMode="auto">
          <a:xfrm>
            <a:off x="976313" y="3705225"/>
            <a:ext cx="2222500" cy="962025"/>
            <a:chOff x="760" y="2778"/>
            <a:chExt cx="1400" cy="606"/>
          </a:xfrm>
        </p:grpSpPr>
        <p:grpSp>
          <p:nvGrpSpPr>
            <p:cNvPr id="378979" name="Group 32"/>
            <p:cNvGrpSpPr>
              <a:grpSpLocks/>
            </p:cNvGrpSpPr>
            <p:nvPr/>
          </p:nvGrpSpPr>
          <p:grpSpPr bwMode="auto">
            <a:xfrm>
              <a:off x="760" y="2778"/>
              <a:ext cx="1400" cy="606"/>
              <a:chOff x="760" y="2778"/>
              <a:chExt cx="1400" cy="606"/>
            </a:xfrm>
          </p:grpSpPr>
          <p:sp>
            <p:nvSpPr>
              <p:cNvPr id="378981" name="Text Box 33"/>
              <p:cNvSpPr txBox="1">
                <a:spLocks noChangeArrowheads="1"/>
              </p:cNvSpPr>
              <p:nvPr/>
            </p:nvSpPr>
            <p:spPr bwMode="auto">
              <a:xfrm>
                <a:off x="1776" y="3157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=-∞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sp>
            <p:nvSpPr>
              <p:cNvPr id="378982" name="Text Box 34"/>
              <p:cNvSpPr txBox="1">
                <a:spLocks noChangeArrowheads="1"/>
              </p:cNvSpPr>
              <p:nvPr/>
            </p:nvSpPr>
            <p:spPr bwMode="auto">
              <a:xfrm>
                <a:off x="776" y="277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</a:rPr>
                  <a:t>0</a:t>
                </a:r>
                <a:r>
                  <a:rPr kumimoji="1" lang="en-US" altLang="zh-CN" sz="1600" b="1" baseline="30000">
                    <a:latin typeface="Times New Roman" pitchFamily="18" charset="0"/>
                    <a:cs typeface="Times New Roman" pitchFamily="18" charset="0"/>
                  </a:rPr>
                  <a:t>–</a:t>
                </a: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←</a:t>
                </a: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endParaRPr kumimoji="1" lang="en-US" altLang="zh-CN" sz="1600" b="1" i="1">
                  <a:latin typeface="Times New Roman" pitchFamily="18" charset="0"/>
                </a:endParaRPr>
              </a:p>
            </p:txBody>
          </p:sp>
          <p:sp>
            <p:nvSpPr>
              <p:cNvPr id="378983" name="Freeform 35"/>
              <p:cNvSpPr>
                <a:spLocks/>
              </p:cNvSpPr>
              <p:nvPr/>
            </p:nvSpPr>
            <p:spPr bwMode="auto">
              <a:xfrm>
                <a:off x="760" y="2988"/>
                <a:ext cx="1016" cy="396"/>
              </a:xfrm>
              <a:custGeom>
                <a:avLst/>
                <a:gdLst>
                  <a:gd name="T0" fmla="*/ 0 w 9920"/>
                  <a:gd name="T1" fmla="*/ 0 h 10000"/>
                  <a:gd name="T2" fmla="*/ 0 w 9920"/>
                  <a:gd name="T3" fmla="*/ 0 h 10000"/>
                  <a:gd name="T4" fmla="*/ 0 w 9920"/>
                  <a:gd name="T5" fmla="*/ 0 h 10000"/>
                  <a:gd name="T6" fmla="*/ 1 w 9920"/>
                  <a:gd name="T7" fmla="*/ 0 h 10000"/>
                  <a:gd name="T8" fmla="*/ 1 w 9920"/>
                  <a:gd name="T9" fmla="*/ 0 h 10000"/>
                  <a:gd name="T10" fmla="*/ 1 w 9920"/>
                  <a:gd name="T11" fmla="*/ 0 h 10000"/>
                  <a:gd name="T12" fmla="*/ 1 w 9920"/>
                  <a:gd name="T13" fmla="*/ 0 h 10000"/>
                  <a:gd name="T14" fmla="*/ 1 w 9920"/>
                  <a:gd name="T15" fmla="*/ 0 h 10000"/>
                  <a:gd name="T16" fmla="*/ 1 w 9920"/>
                  <a:gd name="T17" fmla="*/ 0 h 100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920"/>
                  <a:gd name="T28" fmla="*/ 0 h 10000"/>
                  <a:gd name="T29" fmla="*/ 9920 w 9920"/>
                  <a:gd name="T30" fmla="*/ 10000 h 100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920" h="10000">
                    <a:moveTo>
                      <a:pt x="249" y="0"/>
                    </a:moveTo>
                    <a:cubicBezTo>
                      <a:pt x="265" y="27"/>
                      <a:pt x="0" y="312"/>
                      <a:pt x="264" y="373"/>
                    </a:cubicBezTo>
                    <a:cubicBezTo>
                      <a:pt x="528" y="434"/>
                      <a:pt x="1085" y="197"/>
                      <a:pt x="1834" y="371"/>
                    </a:cubicBezTo>
                    <a:cubicBezTo>
                      <a:pt x="2583" y="545"/>
                      <a:pt x="3809" y="166"/>
                      <a:pt x="4757" y="1417"/>
                    </a:cubicBezTo>
                    <a:cubicBezTo>
                      <a:pt x="5704" y="2668"/>
                      <a:pt x="6894" y="6490"/>
                      <a:pt x="7520" y="7879"/>
                    </a:cubicBezTo>
                    <a:cubicBezTo>
                      <a:pt x="8143" y="9267"/>
                      <a:pt x="8163" y="9445"/>
                      <a:pt x="8505" y="9723"/>
                    </a:cubicBezTo>
                    <a:cubicBezTo>
                      <a:pt x="8846" y="10000"/>
                      <a:pt x="9363" y="9950"/>
                      <a:pt x="9569" y="9495"/>
                    </a:cubicBezTo>
                    <a:cubicBezTo>
                      <a:pt x="9774" y="9040"/>
                      <a:pt x="9920" y="7601"/>
                      <a:pt x="9755" y="6946"/>
                    </a:cubicBezTo>
                    <a:cubicBezTo>
                      <a:pt x="9588" y="6288"/>
                      <a:pt x="8817" y="5834"/>
                      <a:pt x="8574" y="5532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8984" name="Line 36"/>
              <p:cNvSpPr>
                <a:spLocks noChangeShapeType="1"/>
              </p:cNvSpPr>
              <p:nvPr/>
            </p:nvSpPr>
            <p:spPr bwMode="auto">
              <a:xfrm rot="10800000" flipV="1">
                <a:off x="854" y="2994"/>
                <a:ext cx="136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dash"/>
                <a:round/>
                <a:headEnd/>
                <a:tailEnd type="triangle" w="lg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78980" name="Line 37"/>
            <p:cNvSpPr>
              <a:spLocks noChangeShapeType="1"/>
            </p:cNvSpPr>
            <p:nvPr/>
          </p:nvSpPr>
          <p:spPr bwMode="auto">
            <a:xfrm rot="5400000" flipH="1">
              <a:off x="1488" y="3253"/>
              <a:ext cx="48" cy="4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78959" name="Group 38"/>
          <p:cNvGrpSpPr>
            <a:grpSpLocks/>
          </p:cNvGrpSpPr>
          <p:nvPr/>
        </p:nvGrpSpPr>
        <p:grpSpPr bwMode="auto">
          <a:xfrm>
            <a:off x="1446213" y="4078288"/>
            <a:ext cx="990600" cy="735012"/>
            <a:chOff x="1056" y="3013"/>
            <a:chExt cx="624" cy="463"/>
          </a:xfrm>
        </p:grpSpPr>
        <p:sp>
          <p:nvSpPr>
            <p:cNvPr id="378976" name="Text Box 39"/>
            <p:cNvSpPr txBox="1">
              <a:spLocks noChangeArrowheads="1"/>
            </p:cNvSpPr>
            <p:nvPr/>
          </p:nvSpPr>
          <p:spPr bwMode="auto">
            <a:xfrm>
              <a:off x="1056" y="3013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-1+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78977" name="Line 40"/>
            <p:cNvSpPr>
              <a:spLocks noChangeShapeType="1"/>
            </p:cNvSpPr>
            <p:nvPr/>
          </p:nvSpPr>
          <p:spPr bwMode="auto">
            <a:xfrm>
              <a:off x="1278" y="3205"/>
              <a:ext cx="114" cy="107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78" name="Text Box 41"/>
            <p:cNvSpPr txBox="1">
              <a:spLocks noChangeArrowheads="1"/>
            </p:cNvSpPr>
            <p:nvPr/>
          </p:nvSpPr>
          <p:spPr bwMode="auto">
            <a:xfrm>
              <a:off x="1344" y="3264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</p:grpSp>
      <p:grpSp>
        <p:nvGrpSpPr>
          <p:cNvPr id="378960" name="Group 42"/>
          <p:cNvGrpSpPr>
            <a:grpSpLocks/>
          </p:cNvGrpSpPr>
          <p:nvPr/>
        </p:nvGrpSpPr>
        <p:grpSpPr bwMode="auto">
          <a:xfrm>
            <a:off x="976313" y="2935288"/>
            <a:ext cx="2741612" cy="1366837"/>
            <a:chOff x="3352" y="0"/>
            <a:chExt cx="1727" cy="861"/>
          </a:xfrm>
        </p:grpSpPr>
        <p:sp>
          <p:nvSpPr>
            <p:cNvPr id="378973" name="Arc 43"/>
            <p:cNvSpPr>
              <a:spLocks/>
            </p:cNvSpPr>
            <p:nvPr/>
          </p:nvSpPr>
          <p:spPr bwMode="auto">
            <a:xfrm>
              <a:off x="3352" y="0"/>
              <a:ext cx="1727" cy="861"/>
            </a:xfrm>
            <a:custGeom>
              <a:avLst/>
              <a:gdLst>
                <a:gd name="T0" fmla="*/ 0 w 43355"/>
                <a:gd name="T1" fmla="*/ 0 h 21601"/>
                <a:gd name="T2" fmla="*/ 0 w 43355"/>
                <a:gd name="T3" fmla="*/ 0 h 21601"/>
                <a:gd name="T4" fmla="*/ 0 w 43355"/>
                <a:gd name="T5" fmla="*/ 0 h 21601"/>
                <a:gd name="T6" fmla="*/ 0 w 43355"/>
                <a:gd name="T7" fmla="*/ 0 h 21601"/>
                <a:gd name="T8" fmla="*/ 0 w 43355"/>
                <a:gd name="T9" fmla="*/ 0 h 216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355"/>
                <a:gd name="T16" fmla="*/ 0 h 21601"/>
                <a:gd name="T17" fmla="*/ 43355 w 43355"/>
                <a:gd name="T18" fmla="*/ 21601 h 216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355" h="21601" fill="none" extrusionOk="0">
                  <a:moveTo>
                    <a:pt x="620" y="18234"/>
                  </a:moveTo>
                  <a:cubicBezTo>
                    <a:pt x="1412" y="6918"/>
                    <a:pt x="10410" y="0"/>
                    <a:pt x="21755" y="1"/>
                  </a:cubicBezTo>
                  <a:cubicBezTo>
                    <a:pt x="33684" y="1"/>
                    <a:pt x="43355" y="9671"/>
                    <a:pt x="43355" y="21601"/>
                  </a:cubicBezTo>
                </a:path>
                <a:path w="43355" h="21601" stroke="0" extrusionOk="0">
                  <a:moveTo>
                    <a:pt x="0" y="18028"/>
                  </a:moveTo>
                  <a:cubicBezTo>
                    <a:pt x="2238" y="8157"/>
                    <a:pt x="10410" y="0"/>
                    <a:pt x="21755" y="1"/>
                  </a:cubicBezTo>
                  <a:cubicBezTo>
                    <a:pt x="33684" y="1"/>
                    <a:pt x="43355" y="9671"/>
                    <a:pt x="43355" y="21601"/>
                  </a:cubicBezTo>
                  <a:lnTo>
                    <a:pt x="21755" y="21601"/>
                  </a:lnTo>
                  <a:lnTo>
                    <a:pt x="0" y="18028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4" name="Line 44"/>
            <p:cNvSpPr>
              <a:spLocks noChangeShapeType="1"/>
            </p:cNvSpPr>
            <p:nvPr/>
          </p:nvSpPr>
          <p:spPr bwMode="auto">
            <a:xfrm rot="10800000" flipH="1" flipV="1">
              <a:off x="4896" y="336"/>
              <a:ext cx="48" cy="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75" name="Line 45"/>
            <p:cNvSpPr>
              <a:spLocks noChangeShapeType="1"/>
            </p:cNvSpPr>
            <p:nvPr/>
          </p:nvSpPr>
          <p:spPr bwMode="auto">
            <a:xfrm rot="10800000" flipH="1">
              <a:off x="3696" y="144"/>
              <a:ext cx="48" cy="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78961" name="Group 46"/>
          <p:cNvGrpSpPr>
            <a:grpSpLocks/>
          </p:cNvGrpSpPr>
          <p:nvPr/>
        </p:nvGrpSpPr>
        <p:grpSpPr bwMode="auto">
          <a:xfrm>
            <a:off x="1028700" y="4370388"/>
            <a:ext cx="2690813" cy="1366837"/>
            <a:chOff x="3529" y="3670"/>
            <a:chExt cx="1695" cy="861"/>
          </a:xfrm>
        </p:grpSpPr>
        <p:sp>
          <p:nvSpPr>
            <p:cNvPr id="378970" name="Arc 47"/>
            <p:cNvSpPr>
              <a:spLocks/>
            </p:cNvSpPr>
            <p:nvPr/>
          </p:nvSpPr>
          <p:spPr bwMode="auto">
            <a:xfrm flipV="1">
              <a:off x="3529" y="3670"/>
              <a:ext cx="1695" cy="861"/>
            </a:xfrm>
            <a:custGeom>
              <a:avLst/>
              <a:gdLst>
                <a:gd name="T0" fmla="*/ 0 w 42541"/>
                <a:gd name="T1" fmla="*/ 0 h 21601"/>
                <a:gd name="T2" fmla="*/ 0 w 42541"/>
                <a:gd name="T3" fmla="*/ 0 h 21601"/>
                <a:gd name="T4" fmla="*/ 0 w 42541"/>
                <a:gd name="T5" fmla="*/ 0 h 21601"/>
                <a:gd name="T6" fmla="*/ 0 w 42541"/>
                <a:gd name="T7" fmla="*/ 0 h 21601"/>
                <a:gd name="T8" fmla="*/ 0 w 42541"/>
                <a:gd name="T9" fmla="*/ 0 h 216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541"/>
                <a:gd name="T16" fmla="*/ 0 h 21601"/>
                <a:gd name="T17" fmla="*/ 42541 w 42541"/>
                <a:gd name="T18" fmla="*/ 21601 h 216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541" h="21601" fill="none" extrusionOk="0">
                  <a:moveTo>
                    <a:pt x="0" y="16976"/>
                  </a:moveTo>
                  <a:cubicBezTo>
                    <a:pt x="699" y="5581"/>
                    <a:pt x="9525" y="0"/>
                    <a:pt x="20941" y="1"/>
                  </a:cubicBezTo>
                  <a:cubicBezTo>
                    <a:pt x="32870" y="1"/>
                    <a:pt x="42541" y="9671"/>
                    <a:pt x="42541" y="21601"/>
                  </a:cubicBezTo>
                </a:path>
                <a:path w="42541" h="21601" stroke="0" extrusionOk="0">
                  <a:moveTo>
                    <a:pt x="0" y="16357"/>
                  </a:moveTo>
                  <a:cubicBezTo>
                    <a:pt x="4209" y="5375"/>
                    <a:pt x="9525" y="0"/>
                    <a:pt x="20941" y="1"/>
                  </a:cubicBezTo>
                  <a:cubicBezTo>
                    <a:pt x="32870" y="1"/>
                    <a:pt x="42541" y="9671"/>
                    <a:pt x="42541" y="21601"/>
                  </a:cubicBezTo>
                  <a:lnTo>
                    <a:pt x="20941" y="21601"/>
                  </a:lnTo>
                  <a:lnTo>
                    <a:pt x="0" y="16357"/>
                  </a:lnTo>
                  <a:close/>
                </a:path>
              </a:pathLst>
            </a:custGeom>
            <a:noFill/>
            <a:ln w="28575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8971" name="Line 48"/>
            <p:cNvSpPr>
              <a:spLocks noChangeShapeType="1"/>
            </p:cNvSpPr>
            <p:nvPr/>
          </p:nvSpPr>
          <p:spPr bwMode="auto">
            <a:xfrm flipH="1">
              <a:off x="5031" y="4149"/>
              <a:ext cx="48" cy="4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dash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72" name="Line 49"/>
            <p:cNvSpPr>
              <a:spLocks noChangeShapeType="1"/>
            </p:cNvSpPr>
            <p:nvPr/>
          </p:nvSpPr>
          <p:spPr bwMode="auto">
            <a:xfrm flipH="1" flipV="1">
              <a:off x="3552" y="4032"/>
              <a:ext cx="48" cy="4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dash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8962" name="Text Box 8"/>
          <p:cNvSpPr txBox="1">
            <a:spLocks noChangeArrowheads="1"/>
          </p:cNvSpPr>
          <p:nvPr/>
        </p:nvSpPr>
        <p:spPr bwMode="auto">
          <a:xfrm>
            <a:off x="533400" y="5468938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)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97" name="Line 27"/>
          <p:cNvSpPr>
            <a:spLocks noChangeShapeType="1"/>
          </p:cNvSpPr>
          <p:nvPr/>
        </p:nvSpPr>
        <p:spPr bwMode="auto">
          <a:xfrm flipH="1">
            <a:off x="1419225" y="4429125"/>
            <a:ext cx="352425" cy="1371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8" name="Line 27"/>
          <p:cNvSpPr>
            <a:spLocks noChangeShapeType="1"/>
          </p:cNvSpPr>
          <p:nvPr/>
        </p:nvSpPr>
        <p:spPr bwMode="auto">
          <a:xfrm flipH="1">
            <a:off x="1825625" y="4429125"/>
            <a:ext cx="381000" cy="1527175"/>
          </a:xfrm>
          <a:prstGeom prst="line">
            <a:avLst/>
          </a:prstGeom>
          <a:noFill/>
          <a:ln w="28575">
            <a:solidFill>
              <a:srgbClr val="660066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99" name="Line 46"/>
          <p:cNvSpPr>
            <a:spLocks noChangeShapeType="1"/>
          </p:cNvSpPr>
          <p:nvPr/>
        </p:nvSpPr>
        <p:spPr bwMode="auto">
          <a:xfrm flipH="1">
            <a:off x="304800" y="4411663"/>
            <a:ext cx="15240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643813" y="3092450"/>
            <a:ext cx="81121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latin typeface="黑体" pitchFamily="2" charset="-122"/>
                <a:ea typeface="黑体" pitchFamily="2" charset="-122"/>
              </a:rPr>
              <a:t>系统稳定</a:t>
            </a:r>
          </a:p>
        </p:txBody>
      </p:sp>
      <p:graphicFrame>
        <p:nvGraphicFramePr>
          <p:cNvPr id="378945" name="Object 65"/>
          <p:cNvGraphicFramePr>
            <a:graphicFrameLocks noChangeAspect="1"/>
          </p:cNvGraphicFramePr>
          <p:nvPr/>
        </p:nvGraphicFramePr>
        <p:xfrm>
          <a:off x="5092700" y="996950"/>
          <a:ext cx="38703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2" name="Equation" r:id="rId9" imgW="2489040" imgH="444240" progId="Equation.DSMT4">
                  <p:embed/>
                </p:oleObj>
              </mc:Choice>
              <mc:Fallback>
                <p:oleObj name="Equation" r:id="rId9" imgW="2489040" imgH="44424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996950"/>
                        <a:ext cx="3870325" cy="6921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7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示例</a:t>
            </a:r>
          </a:p>
        </p:txBody>
      </p:sp>
      <p:grpSp>
        <p:nvGrpSpPr>
          <p:cNvPr id="378947" name="Group 67"/>
          <p:cNvGrpSpPr>
            <a:grpSpLocks/>
          </p:cNvGrpSpPr>
          <p:nvPr/>
        </p:nvGrpSpPr>
        <p:grpSpPr bwMode="auto">
          <a:xfrm>
            <a:off x="4416425" y="5735638"/>
            <a:ext cx="4278313" cy="404812"/>
            <a:chOff x="2721" y="3619"/>
            <a:chExt cx="2695" cy="255"/>
          </a:xfrm>
        </p:grpSpPr>
        <p:graphicFrame>
          <p:nvGraphicFramePr>
            <p:cNvPr id="378948" name="Object 68"/>
            <p:cNvGraphicFramePr>
              <a:graphicFrameLocks noChangeAspect="1"/>
            </p:cNvGraphicFramePr>
            <p:nvPr/>
          </p:nvGraphicFramePr>
          <p:xfrm>
            <a:off x="3251" y="3652"/>
            <a:ext cx="537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53" name="Equation" r:id="rId11" imgW="507960" imgH="164880" progId="Equation.DSMT4">
                    <p:embed/>
                  </p:oleObj>
                </mc:Choice>
                <mc:Fallback>
                  <p:oleObj name="Equation" r:id="rId11" imgW="507960" imgH="16488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1" y="3652"/>
                          <a:ext cx="537" cy="175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49" name="Object 69"/>
            <p:cNvGraphicFramePr>
              <a:graphicFrameLocks noChangeAspect="1"/>
            </p:cNvGraphicFramePr>
            <p:nvPr/>
          </p:nvGraphicFramePr>
          <p:xfrm>
            <a:off x="4268" y="3619"/>
            <a:ext cx="114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54" name="Equation" r:id="rId13" imgW="1066680" imgH="228600" progId="Equation.DSMT4">
                    <p:embed/>
                  </p:oleObj>
                </mc:Choice>
                <mc:Fallback>
                  <p:oleObj name="Equation" r:id="rId13" imgW="1066680" imgH="22860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3619"/>
                          <a:ext cx="1148" cy="247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50" name="Object 70"/>
            <p:cNvGraphicFramePr>
              <a:graphicFrameLocks noChangeAspect="1"/>
            </p:cNvGraphicFramePr>
            <p:nvPr/>
          </p:nvGraphicFramePr>
          <p:xfrm>
            <a:off x="2721" y="3631"/>
            <a:ext cx="46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055" name="Equation" r:id="rId15" imgW="444240" imgH="228600" progId="Equation.DSMT4">
                    <p:embed/>
                  </p:oleObj>
                </mc:Choice>
                <mc:Fallback>
                  <p:oleObj name="Equation" r:id="rId15" imgW="444240" imgH="22860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1" y="3631"/>
                          <a:ext cx="469" cy="243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69" name="AutoShape 56"/>
            <p:cNvSpPr>
              <a:spLocks noChangeArrowheads="1"/>
            </p:cNvSpPr>
            <p:nvPr/>
          </p:nvSpPr>
          <p:spPr bwMode="auto">
            <a:xfrm>
              <a:off x="3880" y="3653"/>
              <a:ext cx="336" cy="192"/>
            </a:xfrm>
            <a:prstGeom prst="rightArrow">
              <a:avLst>
                <a:gd name="adj1" fmla="val 50000"/>
                <a:gd name="adj2" fmla="val 43750"/>
              </a:avLst>
            </a:prstGeom>
            <a:solidFill>
              <a:srgbClr val="FF9900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utoUpdateAnimBg="0"/>
      <p:bldP spid="378884" grpId="0" autoUpdateAnimBg="0"/>
      <p:bldP spid="137259" grpId="0" animBg="1" autoUpdateAnimBg="0"/>
      <p:bldP spid="137263" grpId="0" autoUpdateAnimBg="0"/>
      <p:bldP spid="97" grpId="0" animBg="1"/>
      <p:bldP spid="98" grpId="0" animBg="1"/>
      <p:bldP spid="99" grpId="0" animBg="1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232" name="Group 2"/>
          <p:cNvGrpSpPr>
            <a:grpSpLocks/>
          </p:cNvGrpSpPr>
          <p:nvPr/>
        </p:nvGrpSpPr>
        <p:grpSpPr bwMode="auto">
          <a:xfrm>
            <a:off x="315913" y="1147763"/>
            <a:ext cx="8285162" cy="1263650"/>
            <a:chOff x="480" y="1248"/>
            <a:chExt cx="5219" cy="796"/>
          </a:xfrm>
        </p:grpSpPr>
        <p:sp>
          <p:nvSpPr>
            <p:cNvPr id="222265" name="Text Box 3"/>
            <p:cNvSpPr txBox="1">
              <a:spLocks noChangeArrowheads="1"/>
            </p:cNvSpPr>
            <p:nvPr/>
          </p:nvSpPr>
          <p:spPr bwMode="auto">
            <a:xfrm>
              <a:off x="480" y="1248"/>
              <a:ext cx="50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FF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例</a:t>
              </a:r>
              <a:r>
                <a:rPr kumimoji="1" lang="en-US" altLang="zh-CN" sz="2000" b="1">
                  <a:solidFill>
                    <a:srgbClr val="FF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6-18. </a:t>
              </a:r>
              <a:r>
                <a:rPr kumimoji="1" lang="zh-CN" altLang="en-US" sz="2000" b="1">
                  <a:solidFill>
                    <a:srgbClr val="FF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条件稳定系统</a:t>
              </a:r>
              <a:endPara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22230" name="Object 22"/>
            <p:cNvGraphicFramePr>
              <a:graphicFrameLocks noChangeAspect="1"/>
            </p:cNvGraphicFramePr>
            <p:nvPr/>
          </p:nvGraphicFramePr>
          <p:xfrm>
            <a:off x="2208" y="1498"/>
            <a:ext cx="3491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60" name="Equation" r:id="rId3" imgW="2933640" imgH="457200" progId="Equation.DSMT4">
                    <p:embed/>
                  </p:oleObj>
                </mc:Choice>
                <mc:Fallback>
                  <p:oleObj name="Equation" r:id="rId3" imgW="2933640" imgH="45720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498"/>
                          <a:ext cx="3491" cy="54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4202113" y="2674938"/>
            <a:ext cx="419100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其中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T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T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T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T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和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T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  <a:endParaRPr kumimoji="1" lang="en-US" altLang="zh-CN" sz="20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从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–1+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点引出射线，旋转的圈数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。由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  <a:endParaRPr kumimoji="1" lang="en-US" altLang="zh-CN" sz="20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15913" y="2598738"/>
            <a:ext cx="3733800" cy="3200400"/>
            <a:chOff x="480" y="2208"/>
            <a:chExt cx="2352" cy="2016"/>
          </a:xfrm>
        </p:grpSpPr>
        <p:sp>
          <p:nvSpPr>
            <p:cNvPr id="222238" name="Rectangle 7"/>
            <p:cNvSpPr>
              <a:spLocks noChangeArrowheads="1"/>
            </p:cNvSpPr>
            <p:nvPr/>
          </p:nvSpPr>
          <p:spPr bwMode="auto">
            <a:xfrm>
              <a:off x="480" y="2208"/>
              <a:ext cx="2352" cy="20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2239" name="Line 8"/>
            <p:cNvSpPr>
              <a:spLocks noChangeShapeType="1"/>
            </p:cNvSpPr>
            <p:nvPr/>
          </p:nvSpPr>
          <p:spPr bwMode="auto">
            <a:xfrm>
              <a:off x="576" y="3185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2240" name="Line 9"/>
            <p:cNvSpPr>
              <a:spLocks noChangeShapeType="1"/>
            </p:cNvSpPr>
            <p:nvPr/>
          </p:nvSpPr>
          <p:spPr bwMode="auto">
            <a:xfrm flipV="1">
              <a:off x="1680" y="2208"/>
              <a:ext cx="0" cy="19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2241" name="Freeform 10"/>
            <p:cNvSpPr>
              <a:spLocks/>
            </p:cNvSpPr>
            <p:nvPr/>
          </p:nvSpPr>
          <p:spPr bwMode="auto">
            <a:xfrm>
              <a:off x="825" y="3043"/>
              <a:ext cx="867" cy="281"/>
            </a:xfrm>
            <a:custGeom>
              <a:avLst/>
              <a:gdLst>
                <a:gd name="T0" fmla="*/ 0 w 867"/>
                <a:gd name="T1" fmla="*/ 196 h 281"/>
                <a:gd name="T2" fmla="*/ 80 w 867"/>
                <a:gd name="T3" fmla="*/ 66 h 281"/>
                <a:gd name="T4" fmla="*/ 217 w 867"/>
                <a:gd name="T5" fmla="*/ 47 h 281"/>
                <a:gd name="T6" fmla="*/ 345 w 867"/>
                <a:gd name="T7" fmla="*/ 239 h 281"/>
                <a:gd name="T8" fmla="*/ 501 w 867"/>
                <a:gd name="T9" fmla="*/ 248 h 281"/>
                <a:gd name="T10" fmla="*/ 638 w 867"/>
                <a:gd name="T11" fmla="*/ 38 h 281"/>
                <a:gd name="T12" fmla="*/ 775 w 867"/>
                <a:gd name="T13" fmla="*/ 20 h 281"/>
                <a:gd name="T14" fmla="*/ 867 w 867"/>
                <a:gd name="T15" fmla="*/ 145 h 2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7"/>
                <a:gd name="T25" fmla="*/ 0 h 281"/>
                <a:gd name="T26" fmla="*/ 867 w 867"/>
                <a:gd name="T27" fmla="*/ 281 h 28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7" h="281">
                  <a:moveTo>
                    <a:pt x="0" y="196"/>
                  </a:moveTo>
                  <a:cubicBezTo>
                    <a:pt x="13" y="174"/>
                    <a:pt x="44" y="91"/>
                    <a:pt x="80" y="66"/>
                  </a:cubicBezTo>
                  <a:cubicBezTo>
                    <a:pt x="116" y="41"/>
                    <a:pt x="173" y="18"/>
                    <a:pt x="217" y="47"/>
                  </a:cubicBezTo>
                  <a:cubicBezTo>
                    <a:pt x="261" y="76"/>
                    <a:pt x="298" y="206"/>
                    <a:pt x="345" y="239"/>
                  </a:cubicBezTo>
                  <a:cubicBezTo>
                    <a:pt x="392" y="272"/>
                    <a:pt x="452" y="281"/>
                    <a:pt x="501" y="248"/>
                  </a:cubicBezTo>
                  <a:cubicBezTo>
                    <a:pt x="550" y="215"/>
                    <a:pt x="592" y="76"/>
                    <a:pt x="638" y="38"/>
                  </a:cubicBezTo>
                  <a:cubicBezTo>
                    <a:pt x="684" y="0"/>
                    <a:pt x="737" y="2"/>
                    <a:pt x="775" y="20"/>
                  </a:cubicBezTo>
                  <a:cubicBezTo>
                    <a:pt x="813" y="38"/>
                    <a:pt x="848" y="119"/>
                    <a:pt x="867" y="145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2242" name="Text Box 11"/>
            <p:cNvSpPr txBox="1">
              <a:spLocks noChangeArrowheads="1"/>
            </p:cNvSpPr>
            <p:nvPr/>
          </p:nvSpPr>
          <p:spPr bwMode="auto">
            <a:xfrm>
              <a:off x="2208" y="300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=0</a:t>
              </a:r>
              <a:r>
                <a:rPr kumimoji="1" lang="en-US" altLang="zh-CN" sz="1600" b="1" baseline="30000">
                  <a:latin typeface="Times New Roman" pitchFamily="18" charset="0"/>
                  <a:cs typeface="Times New Roman" pitchFamily="18" charset="0"/>
                </a:rPr>
                <a:t>–</a:t>
              </a:r>
              <a:endParaRPr kumimoji="1" lang="en-US" altLang="zh-CN" sz="1600" b="1" baseline="30000">
                <a:latin typeface="Times New Roman" pitchFamily="18" charset="0"/>
              </a:endParaRPr>
            </a:p>
          </p:txBody>
        </p:sp>
        <p:sp>
          <p:nvSpPr>
            <p:cNvPr id="222243" name="Text Box 12"/>
            <p:cNvSpPr txBox="1">
              <a:spLocks noChangeArrowheads="1"/>
            </p:cNvSpPr>
            <p:nvPr/>
          </p:nvSpPr>
          <p:spPr bwMode="auto">
            <a:xfrm>
              <a:off x="480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22244" name="Oval 13"/>
            <p:cNvSpPr>
              <a:spLocks noChangeArrowheads="1"/>
            </p:cNvSpPr>
            <p:nvPr/>
          </p:nvSpPr>
          <p:spPr bwMode="auto">
            <a:xfrm>
              <a:off x="1296" y="3167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2245" name="Text Box 14"/>
            <p:cNvSpPr txBox="1">
              <a:spLocks noChangeArrowheads="1"/>
            </p:cNvSpPr>
            <p:nvPr/>
          </p:nvSpPr>
          <p:spPr bwMode="auto">
            <a:xfrm>
              <a:off x="1248" y="278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-1+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22246" name="Text Box 15"/>
            <p:cNvSpPr txBox="1">
              <a:spLocks noChangeArrowheads="1"/>
            </p:cNvSpPr>
            <p:nvPr/>
          </p:nvSpPr>
          <p:spPr bwMode="auto">
            <a:xfrm>
              <a:off x="2208" y="3148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=0</a:t>
              </a:r>
              <a:r>
                <a:rPr kumimoji="1" lang="en-US" altLang="zh-CN" sz="1600" b="1" baseline="30000">
                  <a:latin typeface="Times New Roman" pitchFamily="18" charset="0"/>
                  <a:cs typeface="Times New Roman" pitchFamily="18" charset="0"/>
                </a:rPr>
                <a:t>+</a:t>
              </a:r>
              <a:endParaRPr kumimoji="1" lang="en-US" altLang="zh-CN" sz="1600" b="1" baseline="30000">
                <a:latin typeface="Times New Roman" pitchFamily="18" charset="0"/>
              </a:endParaRPr>
            </a:p>
          </p:txBody>
        </p:sp>
        <p:sp>
          <p:nvSpPr>
            <p:cNvPr id="222247" name="Freeform 16"/>
            <p:cNvSpPr>
              <a:spLocks/>
            </p:cNvSpPr>
            <p:nvPr/>
          </p:nvSpPr>
          <p:spPr bwMode="auto">
            <a:xfrm>
              <a:off x="1198" y="3182"/>
              <a:ext cx="128" cy="100"/>
            </a:xfrm>
            <a:custGeom>
              <a:avLst/>
              <a:gdLst>
                <a:gd name="T0" fmla="*/ 128 w 128"/>
                <a:gd name="T1" fmla="*/ 0 h 100"/>
                <a:gd name="T2" fmla="*/ 0 w 128"/>
                <a:gd name="T3" fmla="*/ 100 h 100"/>
                <a:gd name="T4" fmla="*/ 0 60000 65536"/>
                <a:gd name="T5" fmla="*/ 0 60000 65536"/>
                <a:gd name="T6" fmla="*/ 0 w 128"/>
                <a:gd name="T7" fmla="*/ 0 h 100"/>
                <a:gd name="T8" fmla="*/ 128 w 128"/>
                <a:gd name="T9" fmla="*/ 100 h 1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100">
                  <a:moveTo>
                    <a:pt x="128" y="0"/>
                  </a:moveTo>
                  <a:lnTo>
                    <a:pt x="0" y="10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48" name="Text Box 17"/>
            <p:cNvSpPr txBox="1">
              <a:spLocks noChangeArrowheads="1"/>
            </p:cNvSpPr>
            <p:nvPr/>
          </p:nvSpPr>
          <p:spPr bwMode="auto">
            <a:xfrm>
              <a:off x="1104" y="340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22249" name="Arc 18"/>
            <p:cNvSpPr>
              <a:spLocks/>
            </p:cNvSpPr>
            <p:nvPr/>
          </p:nvSpPr>
          <p:spPr bwMode="auto">
            <a:xfrm flipV="1">
              <a:off x="821" y="3188"/>
              <a:ext cx="1720" cy="861"/>
            </a:xfrm>
            <a:custGeom>
              <a:avLst/>
              <a:gdLst>
                <a:gd name="T0" fmla="*/ 0 w 43160"/>
                <a:gd name="T1" fmla="*/ 0 h 21600"/>
                <a:gd name="T2" fmla="*/ 0 w 43160"/>
                <a:gd name="T3" fmla="*/ 0 h 21600"/>
                <a:gd name="T4" fmla="*/ 0 w 4316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60"/>
                <a:gd name="T10" fmla="*/ 0 h 21600"/>
                <a:gd name="T11" fmla="*/ 43160 w 4316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60" h="21600" fill="none" extrusionOk="0">
                  <a:moveTo>
                    <a:pt x="0" y="20278"/>
                  </a:moveTo>
                  <a:cubicBezTo>
                    <a:pt x="699" y="8883"/>
                    <a:pt x="10144" y="-1"/>
                    <a:pt x="21560" y="0"/>
                  </a:cubicBezTo>
                  <a:cubicBezTo>
                    <a:pt x="33489" y="0"/>
                    <a:pt x="43160" y="9670"/>
                    <a:pt x="43160" y="21600"/>
                  </a:cubicBezTo>
                </a:path>
                <a:path w="43160" h="21600" stroke="0" extrusionOk="0">
                  <a:moveTo>
                    <a:pt x="0" y="20278"/>
                  </a:moveTo>
                  <a:cubicBezTo>
                    <a:pt x="699" y="8883"/>
                    <a:pt x="10144" y="-1"/>
                    <a:pt x="21560" y="0"/>
                  </a:cubicBezTo>
                  <a:cubicBezTo>
                    <a:pt x="33489" y="0"/>
                    <a:pt x="43160" y="9670"/>
                    <a:pt x="43160" y="21600"/>
                  </a:cubicBezTo>
                  <a:lnTo>
                    <a:pt x="21560" y="21600"/>
                  </a:lnTo>
                  <a:close/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50" name="Line 19"/>
            <p:cNvSpPr>
              <a:spLocks noChangeShapeType="1"/>
            </p:cNvSpPr>
            <p:nvPr/>
          </p:nvSpPr>
          <p:spPr bwMode="auto">
            <a:xfrm flipH="1">
              <a:off x="2304" y="3714"/>
              <a:ext cx="48" cy="4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1" name="Line 20"/>
            <p:cNvSpPr>
              <a:spLocks noChangeShapeType="1"/>
            </p:cNvSpPr>
            <p:nvPr/>
          </p:nvSpPr>
          <p:spPr bwMode="auto">
            <a:xfrm flipH="1" flipV="1">
              <a:off x="960" y="3678"/>
              <a:ext cx="48" cy="4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2" name="Arc 21"/>
            <p:cNvSpPr>
              <a:spLocks/>
            </p:cNvSpPr>
            <p:nvPr/>
          </p:nvSpPr>
          <p:spPr bwMode="auto">
            <a:xfrm>
              <a:off x="825" y="2323"/>
              <a:ext cx="1719" cy="861"/>
            </a:xfrm>
            <a:custGeom>
              <a:avLst/>
              <a:gdLst>
                <a:gd name="T0" fmla="*/ 0 w 43147"/>
                <a:gd name="T1" fmla="*/ 0 h 21600"/>
                <a:gd name="T2" fmla="*/ 0 w 43147"/>
                <a:gd name="T3" fmla="*/ 0 h 21600"/>
                <a:gd name="T4" fmla="*/ 0 w 43147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47"/>
                <a:gd name="T10" fmla="*/ 0 h 21600"/>
                <a:gd name="T11" fmla="*/ 43147 w 4314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7" h="21600" fill="none" extrusionOk="0">
                  <a:moveTo>
                    <a:pt x="-1" y="20091"/>
                  </a:moveTo>
                  <a:cubicBezTo>
                    <a:pt x="791" y="8775"/>
                    <a:pt x="10202" y="-1"/>
                    <a:pt x="21547" y="0"/>
                  </a:cubicBezTo>
                  <a:cubicBezTo>
                    <a:pt x="33476" y="0"/>
                    <a:pt x="43147" y="9670"/>
                    <a:pt x="43147" y="21600"/>
                  </a:cubicBezTo>
                </a:path>
                <a:path w="43147" h="21600" stroke="0" extrusionOk="0">
                  <a:moveTo>
                    <a:pt x="-1" y="20091"/>
                  </a:moveTo>
                  <a:cubicBezTo>
                    <a:pt x="791" y="8775"/>
                    <a:pt x="10202" y="-1"/>
                    <a:pt x="21547" y="0"/>
                  </a:cubicBezTo>
                  <a:cubicBezTo>
                    <a:pt x="33476" y="0"/>
                    <a:pt x="43147" y="9670"/>
                    <a:pt x="43147" y="21600"/>
                  </a:cubicBezTo>
                  <a:lnTo>
                    <a:pt x="21547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253" name="Line 22"/>
            <p:cNvSpPr>
              <a:spLocks noChangeShapeType="1"/>
            </p:cNvSpPr>
            <p:nvPr/>
          </p:nvSpPr>
          <p:spPr bwMode="auto">
            <a:xfrm rot="10800000" flipH="1" flipV="1">
              <a:off x="2352" y="2640"/>
              <a:ext cx="48" cy="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4" name="Line 23"/>
            <p:cNvSpPr>
              <a:spLocks noChangeShapeType="1"/>
            </p:cNvSpPr>
            <p:nvPr/>
          </p:nvSpPr>
          <p:spPr bwMode="auto">
            <a:xfrm rot="10800000" flipH="1">
              <a:off x="1056" y="2544"/>
              <a:ext cx="48" cy="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5" name="Text Box 24"/>
            <p:cNvSpPr txBox="1">
              <a:spLocks noChangeArrowheads="1"/>
            </p:cNvSpPr>
            <p:nvPr/>
          </p:nvSpPr>
          <p:spPr bwMode="auto">
            <a:xfrm>
              <a:off x="1440" y="3600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Radial line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22256" name="Line 25"/>
            <p:cNvSpPr>
              <a:spLocks noChangeShapeType="1"/>
            </p:cNvSpPr>
            <p:nvPr/>
          </p:nvSpPr>
          <p:spPr bwMode="auto">
            <a:xfrm flipV="1">
              <a:off x="1344" y="3216"/>
              <a:ext cx="48" cy="4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57" name="Text Box 26"/>
            <p:cNvSpPr txBox="1">
              <a:spLocks noChangeArrowheads="1"/>
            </p:cNvSpPr>
            <p:nvPr/>
          </p:nvSpPr>
          <p:spPr bwMode="auto">
            <a:xfrm>
              <a:off x="816" y="3171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kumimoji="1" lang="en-US" altLang="zh-CN" sz="1600" b="1" baseline="30000">
                <a:latin typeface="Times New Roman" pitchFamily="18" charset="0"/>
              </a:endParaRPr>
            </a:p>
          </p:txBody>
        </p:sp>
        <p:sp>
          <p:nvSpPr>
            <p:cNvPr id="222258" name="Text Box 27"/>
            <p:cNvSpPr txBox="1">
              <a:spLocks noChangeArrowheads="1"/>
            </p:cNvSpPr>
            <p:nvPr/>
          </p:nvSpPr>
          <p:spPr bwMode="auto">
            <a:xfrm>
              <a:off x="1047" y="3196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b</a:t>
              </a:r>
              <a:endParaRPr kumimoji="1" lang="en-US" altLang="zh-CN" sz="1600" b="1" baseline="30000">
                <a:latin typeface="Times New Roman" pitchFamily="18" charset="0"/>
              </a:endParaRPr>
            </a:p>
          </p:txBody>
        </p:sp>
        <p:sp>
          <p:nvSpPr>
            <p:cNvPr id="222259" name="Text Box 28"/>
            <p:cNvSpPr txBox="1">
              <a:spLocks noChangeArrowheads="1"/>
            </p:cNvSpPr>
            <p:nvPr/>
          </p:nvSpPr>
          <p:spPr bwMode="auto">
            <a:xfrm>
              <a:off x="1344" y="318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c</a:t>
              </a:r>
              <a:endParaRPr kumimoji="1" lang="en-US" altLang="zh-CN" sz="1600" b="1" baseline="30000">
                <a:latin typeface="Times New Roman" pitchFamily="18" charset="0"/>
              </a:endParaRPr>
            </a:p>
          </p:txBody>
        </p:sp>
        <p:sp>
          <p:nvSpPr>
            <p:cNvPr id="222260" name="Text Box 29"/>
            <p:cNvSpPr txBox="1">
              <a:spLocks noChangeArrowheads="1"/>
            </p:cNvSpPr>
            <p:nvPr/>
          </p:nvSpPr>
          <p:spPr bwMode="auto">
            <a:xfrm>
              <a:off x="1584" y="318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d</a:t>
              </a:r>
              <a:endParaRPr kumimoji="1" lang="en-US" altLang="zh-CN" sz="1600" b="1" baseline="30000">
                <a:latin typeface="Times New Roman" pitchFamily="18" charset="0"/>
              </a:endParaRPr>
            </a:p>
          </p:txBody>
        </p:sp>
        <p:sp>
          <p:nvSpPr>
            <p:cNvPr id="222261" name="Freeform 30"/>
            <p:cNvSpPr>
              <a:spLocks/>
            </p:cNvSpPr>
            <p:nvPr/>
          </p:nvSpPr>
          <p:spPr bwMode="auto">
            <a:xfrm flipV="1">
              <a:off x="825" y="3031"/>
              <a:ext cx="867" cy="281"/>
            </a:xfrm>
            <a:custGeom>
              <a:avLst/>
              <a:gdLst>
                <a:gd name="T0" fmla="*/ 0 w 867"/>
                <a:gd name="T1" fmla="*/ 196 h 281"/>
                <a:gd name="T2" fmla="*/ 80 w 867"/>
                <a:gd name="T3" fmla="*/ 66 h 281"/>
                <a:gd name="T4" fmla="*/ 217 w 867"/>
                <a:gd name="T5" fmla="*/ 47 h 281"/>
                <a:gd name="T6" fmla="*/ 345 w 867"/>
                <a:gd name="T7" fmla="*/ 239 h 281"/>
                <a:gd name="T8" fmla="*/ 501 w 867"/>
                <a:gd name="T9" fmla="*/ 248 h 281"/>
                <a:gd name="T10" fmla="*/ 638 w 867"/>
                <a:gd name="T11" fmla="*/ 38 h 281"/>
                <a:gd name="T12" fmla="*/ 775 w 867"/>
                <a:gd name="T13" fmla="*/ 20 h 281"/>
                <a:gd name="T14" fmla="*/ 867 w 867"/>
                <a:gd name="T15" fmla="*/ 145 h 2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7"/>
                <a:gd name="T25" fmla="*/ 0 h 281"/>
                <a:gd name="T26" fmla="*/ 867 w 867"/>
                <a:gd name="T27" fmla="*/ 281 h 28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7" h="281">
                  <a:moveTo>
                    <a:pt x="0" y="196"/>
                  </a:moveTo>
                  <a:cubicBezTo>
                    <a:pt x="13" y="174"/>
                    <a:pt x="44" y="91"/>
                    <a:pt x="80" y="66"/>
                  </a:cubicBezTo>
                  <a:cubicBezTo>
                    <a:pt x="116" y="41"/>
                    <a:pt x="173" y="18"/>
                    <a:pt x="217" y="47"/>
                  </a:cubicBezTo>
                  <a:cubicBezTo>
                    <a:pt x="261" y="76"/>
                    <a:pt x="298" y="206"/>
                    <a:pt x="345" y="239"/>
                  </a:cubicBezTo>
                  <a:cubicBezTo>
                    <a:pt x="392" y="272"/>
                    <a:pt x="452" y="281"/>
                    <a:pt x="501" y="248"/>
                  </a:cubicBezTo>
                  <a:cubicBezTo>
                    <a:pt x="550" y="215"/>
                    <a:pt x="592" y="76"/>
                    <a:pt x="638" y="38"/>
                  </a:cubicBezTo>
                  <a:cubicBezTo>
                    <a:pt x="684" y="0"/>
                    <a:pt x="737" y="2"/>
                    <a:pt x="775" y="20"/>
                  </a:cubicBezTo>
                  <a:cubicBezTo>
                    <a:pt x="813" y="38"/>
                    <a:pt x="848" y="119"/>
                    <a:pt x="867" y="145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2262" name="Freeform 31"/>
            <p:cNvSpPr>
              <a:spLocks/>
            </p:cNvSpPr>
            <p:nvPr/>
          </p:nvSpPr>
          <p:spPr bwMode="auto">
            <a:xfrm>
              <a:off x="1317" y="2976"/>
              <a:ext cx="75" cy="215"/>
            </a:xfrm>
            <a:custGeom>
              <a:avLst/>
              <a:gdLst>
                <a:gd name="T0" fmla="*/ 75 w 75"/>
                <a:gd name="T1" fmla="*/ 0 h 215"/>
                <a:gd name="T2" fmla="*/ 0 w 75"/>
                <a:gd name="T3" fmla="*/ 215 h 215"/>
                <a:gd name="T4" fmla="*/ 0 60000 65536"/>
                <a:gd name="T5" fmla="*/ 0 60000 65536"/>
                <a:gd name="T6" fmla="*/ 0 w 75"/>
                <a:gd name="T7" fmla="*/ 0 h 215"/>
                <a:gd name="T8" fmla="*/ 75 w 75"/>
                <a:gd name="T9" fmla="*/ 215 h 2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" h="215">
                  <a:moveTo>
                    <a:pt x="75" y="0"/>
                  </a:moveTo>
                  <a:lnTo>
                    <a:pt x="0" y="21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63" name="Freeform 32"/>
            <p:cNvSpPr>
              <a:spLocks/>
            </p:cNvSpPr>
            <p:nvPr/>
          </p:nvSpPr>
          <p:spPr bwMode="auto">
            <a:xfrm>
              <a:off x="1248" y="3264"/>
              <a:ext cx="41" cy="240"/>
            </a:xfrm>
            <a:custGeom>
              <a:avLst/>
              <a:gdLst>
                <a:gd name="T0" fmla="*/ 0 w 41"/>
                <a:gd name="T1" fmla="*/ 0 h 240"/>
                <a:gd name="T2" fmla="*/ 41 w 41"/>
                <a:gd name="T3" fmla="*/ 158 h 240"/>
                <a:gd name="T4" fmla="*/ 0 w 41"/>
                <a:gd name="T5" fmla="*/ 240 h 240"/>
                <a:gd name="T6" fmla="*/ 0 60000 65536"/>
                <a:gd name="T7" fmla="*/ 0 60000 65536"/>
                <a:gd name="T8" fmla="*/ 0 60000 65536"/>
                <a:gd name="T9" fmla="*/ 0 w 41"/>
                <a:gd name="T10" fmla="*/ 0 h 240"/>
                <a:gd name="T11" fmla="*/ 41 w 41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0">
                  <a:moveTo>
                    <a:pt x="0" y="0"/>
                  </a:moveTo>
                  <a:cubicBezTo>
                    <a:pt x="7" y="26"/>
                    <a:pt x="41" y="118"/>
                    <a:pt x="41" y="158"/>
                  </a:cubicBezTo>
                  <a:cubicBezTo>
                    <a:pt x="41" y="198"/>
                    <a:pt x="9" y="223"/>
                    <a:pt x="0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2264" name="Line 33"/>
            <p:cNvSpPr>
              <a:spLocks noChangeShapeType="1"/>
            </p:cNvSpPr>
            <p:nvPr/>
          </p:nvSpPr>
          <p:spPr bwMode="auto">
            <a:xfrm>
              <a:off x="1317" y="3168"/>
              <a:ext cx="240" cy="100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38274" name="Object 23"/>
          <p:cNvGraphicFramePr>
            <a:graphicFrameLocks noChangeAspect="1"/>
          </p:cNvGraphicFramePr>
          <p:nvPr/>
        </p:nvGraphicFramePr>
        <p:xfrm>
          <a:off x="4992688" y="4414838"/>
          <a:ext cx="20383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61" name="Equation" r:id="rId5" imgW="1066680" imgH="228600" progId="Equation.DSMT4">
                  <p:embed/>
                </p:oleObj>
              </mc:Choice>
              <mc:Fallback>
                <p:oleObj name="Equation" r:id="rId5" imgW="1066680" imgH="2286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8" y="4414838"/>
                        <a:ext cx="2038350" cy="438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35" name="Text Box 35"/>
          <p:cNvSpPr txBox="1">
            <a:spLocks noChangeArrowheads="1"/>
          </p:cNvSpPr>
          <p:nvPr/>
        </p:nvSpPr>
        <p:spPr bwMode="auto">
          <a:xfrm>
            <a:off x="5127625" y="5102225"/>
            <a:ext cx="1598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系统稳定</a:t>
            </a:r>
            <a:endParaRPr kumimoji="1" lang="en-US" altLang="zh-CN" sz="2000" b="1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38277" name="Line 37"/>
          <p:cNvSpPr>
            <a:spLocks noChangeShapeType="1"/>
          </p:cNvSpPr>
          <p:nvPr/>
        </p:nvSpPr>
        <p:spPr bwMode="auto">
          <a:xfrm flipH="1">
            <a:off x="87313" y="4122738"/>
            <a:ext cx="15240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2237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2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2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5" grpId="0" autoUpdateAnimBg="0"/>
      <p:bldP spid="222235" grpId="0" autoUpdateAnimBg="0"/>
      <p:bldP spid="13827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245" name="Group 2"/>
          <p:cNvGrpSpPr>
            <a:grpSpLocks/>
          </p:cNvGrpSpPr>
          <p:nvPr/>
        </p:nvGrpSpPr>
        <p:grpSpPr bwMode="auto">
          <a:xfrm>
            <a:off x="323850" y="1943100"/>
            <a:ext cx="3733800" cy="3200400"/>
            <a:chOff x="480" y="1728"/>
            <a:chExt cx="2352" cy="2016"/>
          </a:xfrm>
        </p:grpSpPr>
        <p:sp>
          <p:nvSpPr>
            <p:cNvPr id="223261" name="Rectangle 3"/>
            <p:cNvSpPr>
              <a:spLocks noChangeArrowheads="1"/>
            </p:cNvSpPr>
            <p:nvPr/>
          </p:nvSpPr>
          <p:spPr bwMode="auto">
            <a:xfrm>
              <a:off x="480" y="1728"/>
              <a:ext cx="2352" cy="201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3262" name="Line 4"/>
            <p:cNvSpPr>
              <a:spLocks noChangeShapeType="1"/>
            </p:cNvSpPr>
            <p:nvPr/>
          </p:nvSpPr>
          <p:spPr bwMode="auto">
            <a:xfrm>
              <a:off x="576" y="2705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3263" name="Line 5"/>
            <p:cNvSpPr>
              <a:spLocks noChangeShapeType="1"/>
            </p:cNvSpPr>
            <p:nvPr/>
          </p:nvSpPr>
          <p:spPr bwMode="auto">
            <a:xfrm flipV="1">
              <a:off x="1680" y="1728"/>
              <a:ext cx="0" cy="19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3264" name="Freeform 6"/>
            <p:cNvSpPr>
              <a:spLocks/>
            </p:cNvSpPr>
            <p:nvPr/>
          </p:nvSpPr>
          <p:spPr bwMode="auto">
            <a:xfrm>
              <a:off x="825" y="2563"/>
              <a:ext cx="867" cy="281"/>
            </a:xfrm>
            <a:custGeom>
              <a:avLst/>
              <a:gdLst>
                <a:gd name="T0" fmla="*/ 0 w 867"/>
                <a:gd name="T1" fmla="*/ 196 h 281"/>
                <a:gd name="T2" fmla="*/ 80 w 867"/>
                <a:gd name="T3" fmla="*/ 66 h 281"/>
                <a:gd name="T4" fmla="*/ 217 w 867"/>
                <a:gd name="T5" fmla="*/ 47 h 281"/>
                <a:gd name="T6" fmla="*/ 345 w 867"/>
                <a:gd name="T7" fmla="*/ 239 h 281"/>
                <a:gd name="T8" fmla="*/ 501 w 867"/>
                <a:gd name="T9" fmla="*/ 248 h 281"/>
                <a:gd name="T10" fmla="*/ 638 w 867"/>
                <a:gd name="T11" fmla="*/ 38 h 281"/>
                <a:gd name="T12" fmla="*/ 775 w 867"/>
                <a:gd name="T13" fmla="*/ 20 h 281"/>
                <a:gd name="T14" fmla="*/ 867 w 867"/>
                <a:gd name="T15" fmla="*/ 145 h 2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7"/>
                <a:gd name="T25" fmla="*/ 0 h 281"/>
                <a:gd name="T26" fmla="*/ 867 w 867"/>
                <a:gd name="T27" fmla="*/ 281 h 28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7" h="281">
                  <a:moveTo>
                    <a:pt x="0" y="196"/>
                  </a:moveTo>
                  <a:cubicBezTo>
                    <a:pt x="13" y="174"/>
                    <a:pt x="44" y="91"/>
                    <a:pt x="80" y="66"/>
                  </a:cubicBezTo>
                  <a:cubicBezTo>
                    <a:pt x="116" y="41"/>
                    <a:pt x="173" y="18"/>
                    <a:pt x="217" y="47"/>
                  </a:cubicBezTo>
                  <a:cubicBezTo>
                    <a:pt x="261" y="76"/>
                    <a:pt x="298" y="206"/>
                    <a:pt x="345" y="239"/>
                  </a:cubicBezTo>
                  <a:cubicBezTo>
                    <a:pt x="392" y="272"/>
                    <a:pt x="452" y="281"/>
                    <a:pt x="501" y="248"/>
                  </a:cubicBezTo>
                  <a:cubicBezTo>
                    <a:pt x="550" y="215"/>
                    <a:pt x="592" y="76"/>
                    <a:pt x="638" y="38"/>
                  </a:cubicBezTo>
                  <a:cubicBezTo>
                    <a:pt x="684" y="0"/>
                    <a:pt x="737" y="2"/>
                    <a:pt x="775" y="20"/>
                  </a:cubicBezTo>
                  <a:cubicBezTo>
                    <a:pt x="813" y="38"/>
                    <a:pt x="848" y="119"/>
                    <a:pt x="867" y="145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3265" name="Text Box 7"/>
            <p:cNvSpPr txBox="1">
              <a:spLocks noChangeArrowheads="1"/>
            </p:cNvSpPr>
            <p:nvPr/>
          </p:nvSpPr>
          <p:spPr bwMode="auto">
            <a:xfrm>
              <a:off x="2208" y="252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=0</a:t>
              </a:r>
              <a:r>
                <a:rPr kumimoji="1" lang="en-US" altLang="zh-CN" sz="1600" b="1" baseline="30000">
                  <a:latin typeface="Times New Roman" pitchFamily="18" charset="0"/>
                  <a:cs typeface="Times New Roman" pitchFamily="18" charset="0"/>
                </a:rPr>
                <a:t>–</a:t>
              </a:r>
              <a:endParaRPr kumimoji="1" lang="en-US" altLang="zh-CN" sz="1600" b="1" baseline="30000">
                <a:latin typeface="Times New Roman" pitchFamily="18" charset="0"/>
              </a:endParaRPr>
            </a:p>
          </p:txBody>
        </p:sp>
        <p:sp>
          <p:nvSpPr>
            <p:cNvPr id="223266" name="Text Box 8"/>
            <p:cNvSpPr txBox="1">
              <a:spLocks noChangeArrowheads="1"/>
            </p:cNvSpPr>
            <p:nvPr/>
          </p:nvSpPr>
          <p:spPr bwMode="auto">
            <a:xfrm>
              <a:off x="480" y="307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23267" name="Oval 9"/>
            <p:cNvSpPr>
              <a:spLocks noChangeArrowheads="1"/>
            </p:cNvSpPr>
            <p:nvPr/>
          </p:nvSpPr>
          <p:spPr bwMode="auto">
            <a:xfrm>
              <a:off x="1278" y="2678"/>
              <a:ext cx="70" cy="7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3268" name="Text Box 10"/>
            <p:cNvSpPr txBox="1">
              <a:spLocks noChangeArrowheads="1"/>
            </p:cNvSpPr>
            <p:nvPr/>
          </p:nvSpPr>
          <p:spPr bwMode="auto">
            <a:xfrm>
              <a:off x="1248" y="230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-1+</a:t>
              </a:r>
              <a:r>
                <a:rPr kumimoji="1" lang="en-US" altLang="zh-CN" sz="1600" b="1" i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1" lang="en-US" altLang="zh-CN" sz="1600" b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223269" name="Text Box 11"/>
            <p:cNvSpPr txBox="1">
              <a:spLocks noChangeArrowheads="1"/>
            </p:cNvSpPr>
            <p:nvPr/>
          </p:nvSpPr>
          <p:spPr bwMode="auto">
            <a:xfrm>
              <a:off x="2208" y="2668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=0</a:t>
              </a:r>
              <a:r>
                <a:rPr kumimoji="1" lang="en-US" altLang="zh-CN" sz="1600" b="1" baseline="30000">
                  <a:latin typeface="Times New Roman" pitchFamily="18" charset="0"/>
                  <a:cs typeface="Times New Roman" pitchFamily="18" charset="0"/>
                </a:rPr>
                <a:t>+</a:t>
              </a:r>
              <a:endParaRPr kumimoji="1" lang="en-US" altLang="zh-CN" sz="1600" b="1" baseline="30000">
                <a:latin typeface="Times New Roman" pitchFamily="18" charset="0"/>
              </a:endParaRPr>
            </a:p>
          </p:txBody>
        </p:sp>
        <p:sp>
          <p:nvSpPr>
            <p:cNvPr id="223270" name="Freeform 12"/>
            <p:cNvSpPr>
              <a:spLocks/>
            </p:cNvSpPr>
            <p:nvPr/>
          </p:nvSpPr>
          <p:spPr bwMode="auto">
            <a:xfrm>
              <a:off x="1198" y="2702"/>
              <a:ext cx="128" cy="100"/>
            </a:xfrm>
            <a:custGeom>
              <a:avLst/>
              <a:gdLst>
                <a:gd name="T0" fmla="*/ 128 w 128"/>
                <a:gd name="T1" fmla="*/ 0 h 100"/>
                <a:gd name="T2" fmla="*/ 0 w 128"/>
                <a:gd name="T3" fmla="*/ 100 h 100"/>
                <a:gd name="T4" fmla="*/ 0 60000 65536"/>
                <a:gd name="T5" fmla="*/ 0 60000 65536"/>
                <a:gd name="T6" fmla="*/ 0 w 128"/>
                <a:gd name="T7" fmla="*/ 0 h 100"/>
                <a:gd name="T8" fmla="*/ 128 w 128"/>
                <a:gd name="T9" fmla="*/ 100 h 1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100">
                  <a:moveTo>
                    <a:pt x="128" y="0"/>
                  </a:moveTo>
                  <a:lnTo>
                    <a:pt x="0" y="10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3271" name="Text Box 13"/>
            <p:cNvSpPr txBox="1">
              <a:spLocks noChangeArrowheads="1"/>
            </p:cNvSpPr>
            <p:nvPr/>
          </p:nvSpPr>
          <p:spPr bwMode="auto">
            <a:xfrm>
              <a:off x="1104" y="292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23272" name="Arc 14"/>
            <p:cNvSpPr>
              <a:spLocks/>
            </p:cNvSpPr>
            <p:nvPr/>
          </p:nvSpPr>
          <p:spPr bwMode="auto">
            <a:xfrm flipV="1">
              <a:off x="821" y="2708"/>
              <a:ext cx="1720" cy="861"/>
            </a:xfrm>
            <a:custGeom>
              <a:avLst/>
              <a:gdLst>
                <a:gd name="T0" fmla="*/ 0 w 43160"/>
                <a:gd name="T1" fmla="*/ 0 h 21600"/>
                <a:gd name="T2" fmla="*/ 0 w 43160"/>
                <a:gd name="T3" fmla="*/ 0 h 21600"/>
                <a:gd name="T4" fmla="*/ 0 w 4316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60"/>
                <a:gd name="T10" fmla="*/ 0 h 21600"/>
                <a:gd name="T11" fmla="*/ 43160 w 4316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60" h="21600" fill="none" extrusionOk="0">
                  <a:moveTo>
                    <a:pt x="0" y="20278"/>
                  </a:moveTo>
                  <a:cubicBezTo>
                    <a:pt x="699" y="8883"/>
                    <a:pt x="10144" y="-1"/>
                    <a:pt x="21560" y="0"/>
                  </a:cubicBezTo>
                  <a:cubicBezTo>
                    <a:pt x="33489" y="0"/>
                    <a:pt x="43160" y="9670"/>
                    <a:pt x="43160" y="21600"/>
                  </a:cubicBezTo>
                </a:path>
                <a:path w="43160" h="21600" stroke="0" extrusionOk="0">
                  <a:moveTo>
                    <a:pt x="0" y="20278"/>
                  </a:moveTo>
                  <a:cubicBezTo>
                    <a:pt x="699" y="8883"/>
                    <a:pt x="10144" y="-1"/>
                    <a:pt x="21560" y="0"/>
                  </a:cubicBezTo>
                  <a:cubicBezTo>
                    <a:pt x="33489" y="0"/>
                    <a:pt x="43160" y="9670"/>
                    <a:pt x="43160" y="21600"/>
                  </a:cubicBezTo>
                  <a:lnTo>
                    <a:pt x="21560" y="21600"/>
                  </a:lnTo>
                  <a:close/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73" name="Line 15"/>
            <p:cNvSpPr>
              <a:spLocks noChangeShapeType="1"/>
            </p:cNvSpPr>
            <p:nvPr/>
          </p:nvSpPr>
          <p:spPr bwMode="auto">
            <a:xfrm flipH="1">
              <a:off x="2304" y="3234"/>
              <a:ext cx="48" cy="4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3274" name="Line 16"/>
            <p:cNvSpPr>
              <a:spLocks noChangeShapeType="1"/>
            </p:cNvSpPr>
            <p:nvPr/>
          </p:nvSpPr>
          <p:spPr bwMode="auto">
            <a:xfrm flipH="1" flipV="1">
              <a:off x="960" y="3198"/>
              <a:ext cx="48" cy="4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3275" name="Arc 17"/>
            <p:cNvSpPr>
              <a:spLocks/>
            </p:cNvSpPr>
            <p:nvPr/>
          </p:nvSpPr>
          <p:spPr bwMode="auto">
            <a:xfrm>
              <a:off x="825" y="1843"/>
              <a:ext cx="1719" cy="861"/>
            </a:xfrm>
            <a:custGeom>
              <a:avLst/>
              <a:gdLst>
                <a:gd name="T0" fmla="*/ 0 w 43147"/>
                <a:gd name="T1" fmla="*/ 0 h 21600"/>
                <a:gd name="T2" fmla="*/ 0 w 43147"/>
                <a:gd name="T3" fmla="*/ 0 h 21600"/>
                <a:gd name="T4" fmla="*/ 0 w 43147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47"/>
                <a:gd name="T10" fmla="*/ 0 h 21600"/>
                <a:gd name="T11" fmla="*/ 43147 w 4314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7" h="21600" fill="none" extrusionOk="0">
                  <a:moveTo>
                    <a:pt x="-1" y="20091"/>
                  </a:moveTo>
                  <a:cubicBezTo>
                    <a:pt x="791" y="8775"/>
                    <a:pt x="10202" y="-1"/>
                    <a:pt x="21547" y="0"/>
                  </a:cubicBezTo>
                  <a:cubicBezTo>
                    <a:pt x="33476" y="0"/>
                    <a:pt x="43147" y="9670"/>
                    <a:pt x="43147" y="21600"/>
                  </a:cubicBezTo>
                </a:path>
                <a:path w="43147" h="21600" stroke="0" extrusionOk="0">
                  <a:moveTo>
                    <a:pt x="-1" y="20091"/>
                  </a:moveTo>
                  <a:cubicBezTo>
                    <a:pt x="791" y="8775"/>
                    <a:pt x="10202" y="-1"/>
                    <a:pt x="21547" y="0"/>
                  </a:cubicBezTo>
                  <a:cubicBezTo>
                    <a:pt x="33476" y="0"/>
                    <a:pt x="43147" y="9670"/>
                    <a:pt x="43147" y="21600"/>
                  </a:cubicBezTo>
                  <a:lnTo>
                    <a:pt x="21547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3276" name="Line 18"/>
            <p:cNvSpPr>
              <a:spLocks noChangeShapeType="1"/>
            </p:cNvSpPr>
            <p:nvPr/>
          </p:nvSpPr>
          <p:spPr bwMode="auto">
            <a:xfrm rot="10800000" flipH="1" flipV="1">
              <a:off x="2352" y="2160"/>
              <a:ext cx="48" cy="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3277" name="Line 19"/>
            <p:cNvSpPr>
              <a:spLocks noChangeShapeType="1"/>
            </p:cNvSpPr>
            <p:nvPr/>
          </p:nvSpPr>
          <p:spPr bwMode="auto">
            <a:xfrm rot="10800000" flipH="1">
              <a:off x="1056" y="2064"/>
              <a:ext cx="48" cy="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3278" name="Text Box 20"/>
            <p:cNvSpPr txBox="1">
              <a:spLocks noChangeArrowheads="1"/>
            </p:cNvSpPr>
            <p:nvPr/>
          </p:nvSpPr>
          <p:spPr bwMode="auto">
            <a:xfrm>
              <a:off x="1440" y="3120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Radial line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23279" name="Line 21"/>
            <p:cNvSpPr>
              <a:spLocks noChangeShapeType="1"/>
            </p:cNvSpPr>
            <p:nvPr/>
          </p:nvSpPr>
          <p:spPr bwMode="auto">
            <a:xfrm flipV="1">
              <a:off x="1344" y="2736"/>
              <a:ext cx="48" cy="4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3280" name="Text Box 22"/>
            <p:cNvSpPr txBox="1">
              <a:spLocks noChangeArrowheads="1"/>
            </p:cNvSpPr>
            <p:nvPr/>
          </p:nvSpPr>
          <p:spPr bwMode="auto">
            <a:xfrm>
              <a:off x="816" y="2691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a</a:t>
              </a:r>
              <a:endParaRPr kumimoji="1" lang="en-US" altLang="zh-CN" sz="1600" b="1" baseline="30000">
                <a:latin typeface="Times New Roman" pitchFamily="18" charset="0"/>
              </a:endParaRPr>
            </a:p>
          </p:txBody>
        </p:sp>
        <p:sp>
          <p:nvSpPr>
            <p:cNvPr id="223281" name="Text Box 23"/>
            <p:cNvSpPr txBox="1">
              <a:spLocks noChangeArrowheads="1"/>
            </p:cNvSpPr>
            <p:nvPr/>
          </p:nvSpPr>
          <p:spPr bwMode="auto">
            <a:xfrm>
              <a:off x="1047" y="2716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b</a:t>
              </a:r>
              <a:endParaRPr kumimoji="1" lang="en-US" altLang="zh-CN" sz="1600" b="1" baseline="30000">
                <a:latin typeface="Times New Roman" pitchFamily="18" charset="0"/>
              </a:endParaRPr>
            </a:p>
          </p:txBody>
        </p:sp>
        <p:sp>
          <p:nvSpPr>
            <p:cNvPr id="223282" name="Text Box 24"/>
            <p:cNvSpPr txBox="1">
              <a:spLocks noChangeArrowheads="1"/>
            </p:cNvSpPr>
            <p:nvPr/>
          </p:nvSpPr>
          <p:spPr bwMode="auto">
            <a:xfrm>
              <a:off x="1344" y="270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c</a:t>
              </a:r>
              <a:endParaRPr kumimoji="1" lang="en-US" altLang="zh-CN" sz="1600" b="1" baseline="30000">
                <a:latin typeface="Times New Roman" pitchFamily="18" charset="0"/>
              </a:endParaRPr>
            </a:p>
          </p:txBody>
        </p:sp>
        <p:sp>
          <p:nvSpPr>
            <p:cNvPr id="223283" name="Text Box 25"/>
            <p:cNvSpPr txBox="1">
              <a:spLocks noChangeArrowheads="1"/>
            </p:cNvSpPr>
            <p:nvPr/>
          </p:nvSpPr>
          <p:spPr bwMode="auto">
            <a:xfrm>
              <a:off x="1584" y="270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endParaRPr kumimoji="1" lang="en-US" altLang="zh-CN" sz="1600" b="1" baseline="30000">
                <a:solidFill>
                  <a:srgbClr val="FF00FF"/>
                </a:solidFill>
                <a:latin typeface="Times New Roman" pitchFamily="18" charset="0"/>
              </a:endParaRPr>
            </a:p>
          </p:txBody>
        </p:sp>
        <p:sp>
          <p:nvSpPr>
            <p:cNvPr id="223284" name="Freeform 26"/>
            <p:cNvSpPr>
              <a:spLocks/>
            </p:cNvSpPr>
            <p:nvPr/>
          </p:nvSpPr>
          <p:spPr bwMode="auto">
            <a:xfrm flipV="1">
              <a:off x="825" y="2551"/>
              <a:ext cx="867" cy="281"/>
            </a:xfrm>
            <a:custGeom>
              <a:avLst/>
              <a:gdLst>
                <a:gd name="T0" fmla="*/ 0 w 867"/>
                <a:gd name="T1" fmla="*/ 196 h 281"/>
                <a:gd name="T2" fmla="*/ 80 w 867"/>
                <a:gd name="T3" fmla="*/ 66 h 281"/>
                <a:gd name="T4" fmla="*/ 217 w 867"/>
                <a:gd name="T5" fmla="*/ 47 h 281"/>
                <a:gd name="T6" fmla="*/ 345 w 867"/>
                <a:gd name="T7" fmla="*/ 239 h 281"/>
                <a:gd name="T8" fmla="*/ 501 w 867"/>
                <a:gd name="T9" fmla="*/ 248 h 281"/>
                <a:gd name="T10" fmla="*/ 638 w 867"/>
                <a:gd name="T11" fmla="*/ 38 h 281"/>
                <a:gd name="T12" fmla="*/ 775 w 867"/>
                <a:gd name="T13" fmla="*/ 20 h 281"/>
                <a:gd name="T14" fmla="*/ 867 w 867"/>
                <a:gd name="T15" fmla="*/ 145 h 28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67"/>
                <a:gd name="T25" fmla="*/ 0 h 281"/>
                <a:gd name="T26" fmla="*/ 867 w 867"/>
                <a:gd name="T27" fmla="*/ 281 h 28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67" h="281">
                  <a:moveTo>
                    <a:pt x="0" y="196"/>
                  </a:moveTo>
                  <a:cubicBezTo>
                    <a:pt x="13" y="174"/>
                    <a:pt x="44" y="91"/>
                    <a:pt x="80" y="66"/>
                  </a:cubicBezTo>
                  <a:cubicBezTo>
                    <a:pt x="116" y="41"/>
                    <a:pt x="173" y="18"/>
                    <a:pt x="217" y="47"/>
                  </a:cubicBezTo>
                  <a:cubicBezTo>
                    <a:pt x="261" y="76"/>
                    <a:pt x="298" y="206"/>
                    <a:pt x="345" y="239"/>
                  </a:cubicBezTo>
                  <a:cubicBezTo>
                    <a:pt x="392" y="272"/>
                    <a:pt x="452" y="281"/>
                    <a:pt x="501" y="248"/>
                  </a:cubicBezTo>
                  <a:cubicBezTo>
                    <a:pt x="550" y="215"/>
                    <a:pt x="592" y="76"/>
                    <a:pt x="638" y="38"/>
                  </a:cubicBezTo>
                  <a:cubicBezTo>
                    <a:pt x="684" y="0"/>
                    <a:pt x="737" y="2"/>
                    <a:pt x="775" y="20"/>
                  </a:cubicBezTo>
                  <a:cubicBezTo>
                    <a:pt x="813" y="38"/>
                    <a:pt x="848" y="119"/>
                    <a:pt x="867" y="145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3285" name="Freeform 27"/>
            <p:cNvSpPr>
              <a:spLocks/>
            </p:cNvSpPr>
            <p:nvPr/>
          </p:nvSpPr>
          <p:spPr bwMode="auto">
            <a:xfrm>
              <a:off x="1317" y="2496"/>
              <a:ext cx="75" cy="215"/>
            </a:xfrm>
            <a:custGeom>
              <a:avLst/>
              <a:gdLst>
                <a:gd name="T0" fmla="*/ 75 w 75"/>
                <a:gd name="T1" fmla="*/ 0 h 215"/>
                <a:gd name="T2" fmla="*/ 0 w 75"/>
                <a:gd name="T3" fmla="*/ 215 h 215"/>
                <a:gd name="T4" fmla="*/ 0 60000 65536"/>
                <a:gd name="T5" fmla="*/ 0 60000 65536"/>
                <a:gd name="T6" fmla="*/ 0 w 75"/>
                <a:gd name="T7" fmla="*/ 0 h 215"/>
                <a:gd name="T8" fmla="*/ 75 w 75"/>
                <a:gd name="T9" fmla="*/ 215 h 2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5" h="215">
                  <a:moveTo>
                    <a:pt x="75" y="0"/>
                  </a:moveTo>
                  <a:lnTo>
                    <a:pt x="0" y="215"/>
                  </a:ln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3286" name="Freeform 28"/>
            <p:cNvSpPr>
              <a:spLocks/>
            </p:cNvSpPr>
            <p:nvPr/>
          </p:nvSpPr>
          <p:spPr bwMode="auto">
            <a:xfrm>
              <a:off x="1248" y="2784"/>
              <a:ext cx="41" cy="240"/>
            </a:xfrm>
            <a:custGeom>
              <a:avLst/>
              <a:gdLst>
                <a:gd name="T0" fmla="*/ 0 w 41"/>
                <a:gd name="T1" fmla="*/ 0 h 240"/>
                <a:gd name="T2" fmla="*/ 41 w 41"/>
                <a:gd name="T3" fmla="*/ 158 h 240"/>
                <a:gd name="T4" fmla="*/ 0 w 41"/>
                <a:gd name="T5" fmla="*/ 240 h 240"/>
                <a:gd name="T6" fmla="*/ 0 60000 65536"/>
                <a:gd name="T7" fmla="*/ 0 60000 65536"/>
                <a:gd name="T8" fmla="*/ 0 60000 65536"/>
                <a:gd name="T9" fmla="*/ 0 w 41"/>
                <a:gd name="T10" fmla="*/ 0 h 240"/>
                <a:gd name="T11" fmla="*/ 41 w 41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240">
                  <a:moveTo>
                    <a:pt x="0" y="0"/>
                  </a:moveTo>
                  <a:cubicBezTo>
                    <a:pt x="7" y="26"/>
                    <a:pt x="41" y="118"/>
                    <a:pt x="41" y="158"/>
                  </a:cubicBezTo>
                  <a:cubicBezTo>
                    <a:pt x="41" y="198"/>
                    <a:pt x="9" y="223"/>
                    <a:pt x="0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3287" name="Line 29"/>
            <p:cNvSpPr>
              <a:spLocks noChangeShapeType="1"/>
            </p:cNvSpPr>
            <p:nvPr/>
          </p:nvSpPr>
          <p:spPr bwMode="auto">
            <a:xfrm>
              <a:off x="1296" y="2688"/>
              <a:ext cx="432" cy="100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3246" name="Text Box 30"/>
          <p:cNvSpPr txBox="1">
            <a:spLocks noChangeArrowheads="1"/>
          </p:cNvSpPr>
          <p:nvPr/>
        </p:nvSpPr>
        <p:spPr bwMode="auto">
          <a:xfrm>
            <a:off x="323850" y="1236663"/>
            <a:ext cx="8229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通过增大或减少增益，系统将会出现不稳定</a:t>
            </a:r>
            <a:endParaRPr kumimoji="1" lang="en-US" altLang="zh-CN" sz="20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39295" name="Text Box 31"/>
          <p:cNvSpPr txBox="1">
            <a:spLocks noChangeArrowheads="1"/>
          </p:cNvSpPr>
          <p:nvPr/>
        </p:nvSpPr>
        <p:spPr bwMode="auto">
          <a:xfrm>
            <a:off x="4133850" y="1714500"/>
            <a:ext cx="41910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1) 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若增大增益，使得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–1+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点在极坐标图的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和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d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之间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则顺时针旋转圈数为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。因此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=2 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，系统不稳定</a:t>
            </a:r>
            <a:endParaRPr kumimoji="1" lang="en-US" altLang="zh-CN" sz="20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39296" name="Oval 32"/>
          <p:cNvSpPr>
            <a:spLocks noChangeArrowheads="1"/>
          </p:cNvSpPr>
          <p:nvPr/>
        </p:nvSpPr>
        <p:spPr bwMode="auto">
          <a:xfrm>
            <a:off x="2000250" y="3467100"/>
            <a:ext cx="111125" cy="111125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97" name="Line 33"/>
          <p:cNvSpPr>
            <a:spLocks noChangeShapeType="1"/>
          </p:cNvSpPr>
          <p:nvPr/>
        </p:nvSpPr>
        <p:spPr bwMode="auto">
          <a:xfrm>
            <a:off x="1847850" y="3162300"/>
            <a:ext cx="1524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98" name="Line 34"/>
          <p:cNvSpPr>
            <a:spLocks noChangeShapeType="1"/>
          </p:cNvSpPr>
          <p:nvPr/>
        </p:nvSpPr>
        <p:spPr bwMode="auto">
          <a:xfrm>
            <a:off x="2076450" y="3543300"/>
            <a:ext cx="838200" cy="144780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99" name="Text Box 35"/>
          <p:cNvSpPr txBox="1">
            <a:spLocks noChangeArrowheads="1"/>
          </p:cNvSpPr>
          <p:nvPr/>
        </p:nvSpPr>
        <p:spPr bwMode="auto">
          <a:xfrm>
            <a:off x="4210050" y="3476625"/>
            <a:ext cx="41910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2) 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若减小增益，使得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–1+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位于极坐标图的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a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和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之间，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则顺时针旋转圈数为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。因此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000" b="1" baseline="-250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=2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，系统不稳定</a:t>
            </a:r>
            <a:endParaRPr kumimoji="1" lang="en-US" altLang="zh-CN" sz="20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39300" name="Text Box 36"/>
          <p:cNvSpPr txBox="1">
            <a:spLocks noChangeArrowheads="1"/>
          </p:cNvSpPr>
          <p:nvPr/>
        </p:nvSpPr>
        <p:spPr bwMode="auto">
          <a:xfrm>
            <a:off x="395288" y="5141913"/>
            <a:ext cx="8077200" cy="885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3)  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进一步减少增益，使得</a:t>
            </a:r>
            <a:r>
              <a:rPr kumimoji="1" lang="en-US" altLang="zh-CN" sz="2000" b="1">
                <a:solidFill>
                  <a:srgbClr val="0099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–1+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点位于极坐标图于负实轴最左侧交点的左侧，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则系统稳定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139302" name="Line 38"/>
          <p:cNvSpPr>
            <a:spLocks noChangeShapeType="1"/>
          </p:cNvSpPr>
          <p:nvPr/>
        </p:nvSpPr>
        <p:spPr bwMode="auto">
          <a:xfrm flipH="1">
            <a:off x="1162050" y="3086100"/>
            <a:ext cx="3048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03" name="Oval 39"/>
          <p:cNvSpPr>
            <a:spLocks noChangeArrowheads="1"/>
          </p:cNvSpPr>
          <p:nvPr/>
        </p:nvSpPr>
        <p:spPr bwMode="auto">
          <a:xfrm>
            <a:off x="1065213" y="3448050"/>
            <a:ext cx="111125" cy="11112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04" name="Line 40"/>
          <p:cNvSpPr>
            <a:spLocks noChangeShapeType="1"/>
          </p:cNvSpPr>
          <p:nvPr/>
        </p:nvSpPr>
        <p:spPr bwMode="auto">
          <a:xfrm flipH="1" flipV="1">
            <a:off x="1044575" y="2016125"/>
            <a:ext cx="41275" cy="14351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05" name="Line 41"/>
          <p:cNvSpPr>
            <a:spLocks noChangeShapeType="1"/>
          </p:cNvSpPr>
          <p:nvPr/>
        </p:nvSpPr>
        <p:spPr bwMode="auto">
          <a:xfrm flipH="1">
            <a:off x="628650" y="3009900"/>
            <a:ext cx="762000" cy="4572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06" name="Oval 42"/>
          <p:cNvSpPr>
            <a:spLocks noChangeArrowheads="1"/>
          </p:cNvSpPr>
          <p:nvPr/>
        </p:nvSpPr>
        <p:spPr bwMode="auto">
          <a:xfrm>
            <a:off x="552450" y="3433763"/>
            <a:ext cx="111125" cy="111125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zh-CN" sz="2000">
              <a:latin typeface="Times New Roman" pitchFamily="18" charset="0"/>
            </a:endParaRPr>
          </a:p>
        </p:txBody>
      </p:sp>
      <p:sp>
        <p:nvSpPr>
          <p:cNvPr id="139307" name="Line 43"/>
          <p:cNvSpPr>
            <a:spLocks noChangeShapeType="1"/>
          </p:cNvSpPr>
          <p:nvPr/>
        </p:nvSpPr>
        <p:spPr bwMode="auto">
          <a:xfrm>
            <a:off x="628650" y="3467100"/>
            <a:ext cx="34925" cy="1266825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08" name="Line 44"/>
          <p:cNvSpPr>
            <a:spLocks noChangeShapeType="1"/>
          </p:cNvSpPr>
          <p:nvPr/>
        </p:nvSpPr>
        <p:spPr bwMode="auto">
          <a:xfrm flipH="1">
            <a:off x="-57150" y="3467100"/>
            <a:ext cx="2057400" cy="0"/>
          </a:xfrm>
          <a:prstGeom prst="line">
            <a:avLst/>
          </a:prstGeom>
          <a:noFill/>
          <a:ln w="38100">
            <a:solidFill>
              <a:srgbClr val="C00000"/>
            </a:solidFill>
            <a:prstDash val="sysDot"/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39309" name="Object 12"/>
          <p:cNvGraphicFramePr>
            <a:graphicFrameLocks noChangeAspect="1"/>
          </p:cNvGraphicFramePr>
          <p:nvPr/>
        </p:nvGraphicFramePr>
        <p:xfrm>
          <a:off x="4803775" y="3063875"/>
          <a:ext cx="19589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9" name="Equation" r:id="rId3" imgW="1104840" imgH="228600" progId="Equation.DSMT4">
                  <p:embed/>
                </p:oleObj>
              </mc:Choice>
              <mc:Fallback>
                <p:oleObj name="Equation" r:id="rId3" imgW="1104840" imgH="2286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3063875"/>
                        <a:ext cx="1958975" cy="40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60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3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9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9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9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9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1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9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9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9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9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9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9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9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9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39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95" grpId="0" autoUpdateAnimBg="0"/>
      <p:bldP spid="139296" grpId="0" animBg="1"/>
      <p:bldP spid="139297" grpId="0" animBg="1"/>
      <p:bldP spid="139298" grpId="0" animBg="1"/>
      <p:bldP spid="139299" grpId="0" autoUpdateAnimBg="0"/>
      <p:bldP spid="139300" grpId="0" animBg="1" autoUpdateAnimBg="0"/>
      <p:bldP spid="139302" grpId="0" animBg="1"/>
      <p:bldP spid="139303" grpId="0" animBg="1"/>
      <p:bldP spid="139304" grpId="0" animBg="1"/>
      <p:bldP spid="139305" grpId="0" animBg="1"/>
      <p:bldP spid="139306" grpId="0" animBg="1" autoUpdateAnimBg="0"/>
      <p:bldP spid="139307" grpId="0" animBg="1"/>
      <p:bldP spid="13930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3" name="Rectangle 2"/>
          <p:cNvSpPr>
            <a:spLocks noChangeArrowheads="1"/>
          </p:cNvSpPr>
          <p:nvPr/>
        </p:nvSpPr>
        <p:spPr bwMode="auto">
          <a:xfrm>
            <a:off x="488950" y="1651000"/>
            <a:ext cx="3733800" cy="3200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81954" name="Line 3"/>
          <p:cNvSpPr>
            <a:spLocks noChangeShapeType="1"/>
          </p:cNvSpPr>
          <p:nvPr/>
        </p:nvSpPr>
        <p:spPr bwMode="auto">
          <a:xfrm>
            <a:off x="641350" y="3201988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1955" name="Line 4"/>
          <p:cNvSpPr>
            <a:spLocks noChangeShapeType="1"/>
          </p:cNvSpPr>
          <p:nvPr/>
        </p:nvSpPr>
        <p:spPr bwMode="auto">
          <a:xfrm flipV="1">
            <a:off x="2393950" y="1651000"/>
            <a:ext cx="0" cy="3065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1956" name="Freeform 5"/>
          <p:cNvSpPr>
            <a:spLocks/>
          </p:cNvSpPr>
          <p:nvPr/>
        </p:nvSpPr>
        <p:spPr bwMode="auto">
          <a:xfrm>
            <a:off x="1036638" y="2976563"/>
            <a:ext cx="1376362" cy="446087"/>
          </a:xfrm>
          <a:custGeom>
            <a:avLst/>
            <a:gdLst>
              <a:gd name="T0" fmla="*/ 0 w 867"/>
              <a:gd name="T1" fmla="*/ 2147483647 h 281"/>
              <a:gd name="T2" fmla="*/ 2147483647 w 867"/>
              <a:gd name="T3" fmla="*/ 2147483647 h 281"/>
              <a:gd name="T4" fmla="*/ 2147483647 w 867"/>
              <a:gd name="T5" fmla="*/ 2147483647 h 281"/>
              <a:gd name="T6" fmla="*/ 2147483647 w 867"/>
              <a:gd name="T7" fmla="*/ 2147483647 h 281"/>
              <a:gd name="T8" fmla="*/ 2147483647 w 867"/>
              <a:gd name="T9" fmla="*/ 2147483647 h 281"/>
              <a:gd name="T10" fmla="*/ 2147483647 w 867"/>
              <a:gd name="T11" fmla="*/ 2147483647 h 281"/>
              <a:gd name="T12" fmla="*/ 2147483647 w 867"/>
              <a:gd name="T13" fmla="*/ 2147483647 h 281"/>
              <a:gd name="T14" fmla="*/ 2147483647 w 867"/>
              <a:gd name="T15" fmla="*/ 2147483647 h 2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67"/>
              <a:gd name="T25" fmla="*/ 0 h 281"/>
              <a:gd name="T26" fmla="*/ 867 w 867"/>
              <a:gd name="T27" fmla="*/ 281 h 28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67" h="281">
                <a:moveTo>
                  <a:pt x="0" y="196"/>
                </a:moveTo>
                <a:cubicBezTo>
                  <a:pt x="13" y="174"/>
                  <a:pt x="44" y="91"/>
                  <a:pt x="80" y="66"/>
                </a:cubicBezTo>
                <a:cubicBezTo>
                  <a:pt x="116" y="41"/>
                  <a:pt x="173" y="18"/>
                  <a:pt x="217" y="47"/>
                </a:cubicBezTo>
                <a:cubicBezTo>
                  <a:pt x="261" y="76"/>
                  <a:pt x="298" y="206"/>
                  <a:pt x="345" y="239"/>
                </a:cubicBezTo>
                <a:cubicBezTo>
                  <a:pt x="392" y="272"/>
                  <a:pt x="452" y="281"/>
                  <a:pt x="501" y="248"/>
                </a:cubicBezTo>
                <a:cubicBezTo>
                  <a:pt x="550" y="215"/>
                  <a:pt x="592" y="76"/>
                  <a:pt x="638" y="38"/>
                </a:cubicBezTo>
                <a:cubicBezTo>
                  <a:pt x="684" y="0"/>
                  <a:pt x="737" y="2"/>
                  <a:pt x="775" y="20"/>
                </a:cubicBezTo>
                <a:cubicBezTo>
                  <a:pt x="813" y="38"/>
                  <a:pt x="848" y="119"/>
                  <a:pt x="867" y="145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1957" name="Text Box 6"/>
          <p:cNvSpPr txBox="1">
            <a:spLocks noChangeArrowheads="1"/>
          </p:cNvSpPr>
          <p:nvPr/>
        </p:nvSpPr>
        <p:spPr bwMode="auto">
          <a:xfrm>
            <a:off x="3232150" y="29146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=0</a:t>
            </a:r>
            <a:r>
              <a:rPr kumimoji="1" lang="en-US" altLang="zh-CN" sz="1600" b="1" baseline="30000">
                <a:latin typeface="Times New Roman" pitchFamily="18" charset="0"/>
                <a:cs typeface="Times New Roman" pitchFamily="18" charset="0"/>
              </a:rPr>
              <a:t>–</a:t>
            </a:r>
            <a:endParaRPr kumimoji="1" lang="en-US" altLang="zh-CN" sz="1600" b="1" baseline="30000">
              <a:latin typeface="Times New Roman" pitchFamily="18" charset="0"/>
            </a:endParaRPr>
          </a:p>
        </p:txBody>
      </p:sp>
      <p:sp>
        <p:nvSpPr>
          <p:cNvPr id="381958" name="Text Box 7"/>
          <p:cNvSpPr txBox="1">
            <a:spLocks noChangeArrowheads="1"/>
          </p:cNvSpPr>
          <p:nvPr/>
        </p:nvSpPr>
        <p:spPr bwMode="auto">
          <a:xfrm>
            <a:off x="431800" y="3857625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)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381959" name="Oval 8"/>
          <p:cNvSpPr>
            <a:spLocks noChangeArrowheads="1"/>
          </p:cNvSpPr>
          <p:nvPr/>
        </p:nvSpPr>
        <p:spPr bwMode="auto">
          <a:xfrm>
            <a:off x="1755775" y="3159125"/>
            <a:ext cx="111125" cy="1111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81960" name="Text Box 9"/>
          <p:cNvSpPr txBox="1">
            <a:spLocks noChangeArrowheads="1"/>
          </p:cNvSpPr>
          <p:nvPr/>
        </p:nvSpPr>
        <p:spPr bwMode="auto">
          <a:xfrm>
            <a:off x="1708150" y="2565400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-1+</a:t>
            </a: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0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381961" name="Text Box 10"/>
          <p:cNvSpPr txBox="1">
            <a:spLocks noChangeArrowheads="1"/>
          </p:cNvSpPr>
          <p:nvPr/>
        </p:nvSpPr>
        <p:spPr bwMode="auto">
          <a:xfrm>
            <a:off x="3232150" y="31432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=0</a:t>
            </a:r>
            <a:r>
              <a:rPr kumimoji="1" lang="en-US" altLang="zh-CN" sz="1600" b="1" baseline="30000">
                <a:latin typeface="Times New Roman" pitchFamily="18" charset="0"/>
                <a:cs typeface="Times New Roman" pitchFamily="18" charset="0"/>
              </a:rPr>
              <a:t>+</a:t>
            </a:r>
            <a:endParaRPr kumimoji="1" lang="en-US" altLang="zh-CN" sz="1600" b="1" baseline="30000">
              <a:latin typeface="Times New Roman" pitchFamily="18" charset="0"/>
            </a:endParaRPr>
          </a:p>
        </p:txBody>
      </p:sp>
      <p:sp>
        <p:nvSpPr>
          <p:cNvPr id="381962" name="Freeform 11"/>
          <p:cNvSpPr>
            <a:spLocks/>
          </p:cNvSpPr>
          <p:nvPr/>
        </p:nvSpPr>
        <p:spPr bwMode="auto">
          <a:xfrm>
            <a:off x="1628775" y="3197225"/>
            <a:ext cx="203200" cy="158750"/>
          </a:xfrm>
          <a:custGeom>
            <a:avLst/>
            <a:gdLst>
              <a:gd name="T0" fmla="*/ 2147483647 w 128"/>
              <a:gd name="T1" fmla="*/ 0 h 100"/>
              <a:gd name="T2" fmla="*/ 0 w 128"/>
              <a:gd name="T3" fmla="*/ 2147483647 h 100"/>
              <a:gd name="T4" fmla="*/ 0 60000 65536"/>
              <a:gd name="T5" fmla="*/ 0 60000 65536"/>
              <a:gd name="T6" fmla="*/ 0 w 128"/>
              <a:gd name="T7" fmla="*/ 0 h 100"/>
              <a:gd name="T8" fmla="*/ 128 w 128"/>
              <a:gd name="T9" fmla="*/ 100 h 1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8" h="100">
                <a:moveTo>
                  <a:pt x="128" y="0"/>
                </a:moveTo>
                <a:lnTo>
                  <a:pt x="0" y="1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1963" name="Text Box 12"/>
          <p:cNvSpPr txBox="1">
            <a:spLocks noChangeArrowheads="1"/>
          </p:cNvSpPr>
          <p:nvPr/>
        </p:nvSpPr>
        <p:spPr bwMode="auto">
          <a:xfrm>
            <a:off x="1479550" y="35560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)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381964" name="Arc 13"/>
          <p:cNvSpPr>
            <a:spLocks/>
          </p:cNvSpPr>
          <p:nvPr/>
        </p:nvSpPr>
        <p:spPr bwMode="auto">
          <a:xfrm flipV="1">
            <a:off x="1030288" y="3206750"/>
            <a:ext cx="2730500" cy="1366838"/>
          </a:xfrm>
          <a:custGeom>
            <a:avLst/>
            <a:gdLst>
              <a:gd name="T0" fmla="*/ 0 w 43160"/>
              <a:gd name="T1" fmla="*/ 2147483647 h 21600"/>
              <a:gd name="T2" fmla="*/ 2147483647 w 43160"/>
              <a:gd name="T3" fmla="*/ 2147483647 h 21600"/>
              <a:gd name="T4" fmla="*/ 2147483647 w 43160"/>
              <a:gd name="T5" fmla="*/ 2147483647 h 21600"/>
              <a:gd name="T6" fmla="*/ 0 60000 65536"/>
              <a:gd name="T7" fmla="*/ 0 60000 65536"/>
              <a:gd name="T8" fmla="*/ 0 60000 65536"/>
              <a:gd name="T9" fmla="*/ 0 w 43160"/>
              <a:gd name="T10" fmla="*/ 0 h 21600"/>
              <a:gd name="T11" fmla="*/ 43160 w 4316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60" h="21600" fill="none" extrusionOk="0">
                <a:moveTo>
                  <a:pt x="0" y="20278"/>
                </a:moveTo>
                <a:cubicBezTo>
                  <a:pt x="699" y="8883"/>
                  <a:pt x="10144" y="-1"/>
                  <a:pt x="21560" y="0"/>
                </a:cubicBezTo>
                <a:cubicBezTo>
                  <a:pt x="33489" y="0"/>
                  <a:pt x="43160" y="9670"/>
                  <a:pt x="43160" y="21600"/>
                </a:cubicBezTo>
              </a:path>
              <a:path w="43160" h="21600" stroke="0" extrusionOk="0">
                <a:moveTo>
                  <a:pt x="0" y="20278"/>
                </a:moveTo>
                <a:cubicBezTo>
                  <a:pt x="699" y="8883"/>
                  <a:pt x="10144" y="-1"/>
                  <a:pt x="21560" y="0"/>
                </a:cubicBezTo>
                <a:cubicBezTo>
                  <a:pt x="33489" y="0"/>
                  <a:pt x="43160" y="9670"/>
                  <a:pt x="43160" y="21600"/>
                </a:cubicBezTo>
                <a:lnTo>
                  <a:pt x="21560" y="21600"/>
                </a:lnTo>
                <a:close/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65" name="Line 14"/>
          <p:cNvSpPr>
            <a:spLocks noChangeShapeType="1"/>
          </p:cNvSpPr>
          <p:nvPr/>
        </p:nvSpPr>
        <p:spPr bwMode="auto">
          <a:xfrm flipH="1">
            <a:off x="3384550" y="4041775"/>
            <a:ext cx="76200" cy="762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1966" name="Line 15"/>
          <p:cNvSpPr>
            <a:spLocks noChangeShapeType="1"/>
          </p:cNvSpPr>
          <p:nvPr/>
        </p:nvSpPr>
        <p:spPr bwMode="auto">
          <a:xfrm flipH="1" flipV="1">
            <a:off x="1250950" y="3984625"/>
            <a:ext cx="76200" cy="762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1967" name="Arc 16"/>
          <p:cNvSpPr>
            <a:spLocks/>
          </p:cNvSpPr>
          <p:nvPr/>
        </p:nvSpPr>
        <p:spPr bwMode="auto">
          <a:xfrm>
            <a:off x="1036638" y="1833563"/>
            <a:ext cx="2728912" cy="1366837"/>
          </a:xfrm>
          <a:custGeom>
            <a:avLst/>
            <a:gdLst>
              <a:gd name="T0" fmla="*/ 0 w 43147"/>
              <a:gd name="T1" fmla="*/ 2147483647 h 21600"/>
              <a:gd name="T2" fmla="*/ 2147483647 w 43147"/>
              <a:gd name="T3" fmla="*/ 2147483647 h 21600"/>
              <a:gd name="T4" fmla="*/ 2147483647 w 43147"/>
              <a:gd name="T5" fmla="*/ 2147483647 h 21600"/>
              <a:gd name="T6" fmla="*/ 0 60000 65536"/>
              <a:gd name="T7" fmla="*/ 0 60000 65536"/>
              <a:gd name="T8" fmla="*/ 0 60000 65536"/>
              <a:gd name="T9" fmla="*/ 0 w 43147"/>
              <a:gd name="T10" fmla="*/ 0 h 21600"/>
              <a:gd name="T11" fmla="*/ 43147 w 4314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147" h="21600" fill="none" extrusionOk="0">
                <a:moveTo>
                  <a:pt x="-1" y="20091"/>
                </a:moveTo>
                <a:cubicBezTo>
                  <a:pt x="791" y="8775"/>
                  <a:pt x="10202" y="-1"/>
                  <a:pt x="21547" y="0"/>
                </a:cubicBezTo>
                <a:cubicBezTo>
                  <a:pt x="33476" y="0"/>
                  <a:pt x="43147" y="9670"/>
                  <a:pt x="43147" y="21600"/>
                </a:cubicBezTo>
              </a:path>
              <a:path w="43147" h="21600" stroke="0" extrusionOk="0">
                <a:moveTo>
                  <a:pt x="-1" y="20091"/>
                </a:moveTo>
                <a:cubicBezTo>
                  <a:pt x="791" y="8775"/>
                  <a:pt x="10202" y="-1"/>
                  <a:pt x="21547" y="0"/>
                </a:cubicBezTo>
                <a:cubicBezTo>
                  <a:pt x="33476" y="0"/>
                  <a:pt x="43147" y="9670"/>
                  <a:pt x="43147" y="21600"/>
                </a:cubicBezTo>
                <a:lnTo>
                  <a:pt x="21547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68" name="Line 17"/>
          <p:cNvSpPr>
            <a:spLocks noChangeShapeType="1"/>
          </p:cNvSpPr>
          <p:nvPr/>
        </p:nvSpPr>
        <p:spPr bwMode="auto">
          <a:xfrm rot="10800000" flipH="1" flipV="1">
            <a:off x="3460750" y="2336800"/>
            <a:ext cx="76200" cy="76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1969" name="Line 18"/>
          <p:cNvSpPr>
            <a:spLocks noChangeShapeType="1"/>
          </p:cNvSpPr>
          <p:nvPr/>
        </p:nvSpPr>
        <p:spPr bwMode="auto">
          <a:xfrm rot="10800000" flipH="1">
            <a:off x="1403350" y="2184400"/>
            <a:ext cx="76200" cy="76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1970" name="Text Box 19"/>
          <p:cNvSpPr txBox="1">
            <a:spLocks noChangeArrowheads="1"/>
          </p:cNvSpPr>
          <p:nvPr/>
        </p:nvSpPr>
        <p:spPr bwMode="auto">
          <a:xfrm>
            <a:off x="2012950" y="3860800"/>
            <a:ext cx="762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Radial line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381971" name="Line 20"/>
          <p:cNvSpPr>
            <a:spLocks noChangeShapeType="1"/>
          </p:cNvSpPr>
          <p:nvPr/>
        </p:nvSpPr>
        <p:spPr bwMode="auto">
          <a:xfrm flipV="1">
            <a:off x="1860550" y="3251200"/>
            <a:ext cx="76200" cy="762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1972" name="Text Box 21"/>
          <p:cNvSpPr txBox="1">
            <a:spLocks noChangeArrowheads="1"/>
          </p:cNvSpPr>
          <p:nvPr/>
        </p:nvSpPr>
        <p:spPr bwMode="auto">
          <a:xfrm>
            <a:off x="1022350" y="3179763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a</a:t>
            </a:r>
            <a:endParaRPr kumimoji="1" lang="en-US" altLang="zh-CN" sz="1600" b="1" baseline="30000">
              <a:latin typeface="Times New Roman" pitchFamily="18" charset="0"/>
            </a:endParaRPr>
          </a:p>
        </p:txBody>
      </p:sp>
      <p:sp>
        <p:nvSpPr>
          <p:cNvPr id="381973" name="Text Box 22"/>
          <p:cNvSpPr txBox="1">
            <a:spLocks noChangeArrowheads="1"/>
          </p:cNvSpPr>
          <p:nvPr/>
        </p:nvSpPr>
        <p:spPr bwMode="auto">
          <a:xfrm>
            <a:off x="1389063" y="321945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b</a:t>
            </a:r>
            <a:endParaRPr kumimoji="1" lang="en-US" altLang="zh-CN" sz="1600" b="1" baseline="30000">
              <a:latin typeface="Times New Roman" pitchFamily="18" charset="0"/>
            </a:endParaRPr>
          </a:p>
        </p:txBody>
      </p:sp>
      <p:sp>
        <p:nvSpPr>
          <p:cNvPr id="381974" name="Text Box 23"/>
          <p:cNvSpPr txBox="1">
            <a:spLocks noChangeArrowheads="1"/>
          </p:cNvSpPr>
          <p:nvPr/>
        </p:nvSpPr>
        <p:spPr bwMode="auto">
          <a:xfrm>
            <a:off x="1860550" y="319405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c</a:t>
            </a:r>
            <a:endParaRPr kumimoji="1" lang="en-US" altLang="zh-CN" sz="1600" b="1" baseline="30000">
              <a:latin typeface="Times New Roman" pitchFamily="18" charset="0"/>
            </a:endParaRPr>
          </a:p>
        </p:txBody>
      </p:sp>
      <p:sp>
        <p:nvSpPr>
          <p:cNvPr id="381975" name="Text Box 24"/>
          <p:cNvSpPr txBox="1">
            <a:spLocks noChangeArrowheads="1"/>
          </p:cNvSpPr>
          <p:nvPr/>
        </p:nvSpPr>
        <p:spPr bwMode="auto">
          <a:xfrm>
            <a:off x="2241550" y="319405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d</a:t>
            </a:r>
            <a:endParaRPr kumimoji="1" lang="en-US" altLang="zh-CN" sz="1600" b="1" baseline="30000">
              <a:latin typeface="Times New Roman" pitchFamily="18" charset="0"/>
            </a:endParaRPr>
          </a:p>
        </p:txBody>
      </p:sp>
      <p:sp>
        <p:nvSpPr>
          <p:cNvPr id="381976" name="Freeform 25"/>
          <p:cNvSpPr>
            <a:spLocks/>
          </p:cNvSpPr>
          <p:nvPr/>
        </p:nvSpPr>
        <p:spPr bwMode="auto">
          <a:xfrm flipV="1">
            <a:off x="1036638" y="2957513"/>
            <a:ext cx="1376362" cy="446087"/>
          </a:xfrm>
          <a:custGeom>
            <a:avLst/>
            <a:gdLst>
              <a:gd name="T0" fmla="*/ 0 w 867"/>
              <a:gd name="T1" fmla="*/ 2147483647 h 281"/>
              <a:gd name="T2" fmla="*/ 2147483647 w 867"/>
              <a:gd name="T3" fmla="*/ 2147483647 h 281"/>
              <a:gd name="T4" fmla="*/ 2147483647 w 867"/>
              <a:gd name="T5" fmla="*/ 2147483647 h 281"/>
              <a:gd name="T6" fmla="*/ 2147483647 w 867"/>
              <a:gd name="T7" fmla="*/ 2147483647 h 281"/>
              <a:gd name="T8" fmla="*/ 2147483647 w 867"/>
              <a:gd name="T9" fmla="*/ 2147483647 h 281"/>
              <a:gd name="T10" fmla="*/ 2147483647 w 867"/>
              <a:gd name="T11" fmla="*/ 2147483647 h 281"/>
              <a:gd name="T12" fmla="*/ 2147483647 w 867"/>
              <a:gd name="T13" fmla="*/ 2147483647 h 281"/>
              <a:gd name="T14" fmla="*/ 2147483647 w 867"/>
              <a:gd name="T15" fmla="*/ 2147483647 h 28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67"/>
              <a:gd name="T25" fmla="*/ 0 h 281"/>
              <a:gd name="T26" fmla="*/ 867 w 867"/>
              <a:gd name="T27" fmla="*/ 281 h 28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67" h="281">
                <a:moveTo>
                  <a:pt x="0" y="196"/>
                </a:moveTo>
                <a:cubicBezTo>
                  <a:pt x="13" y="174"/>
                  <a:pt x="44" y="91"/>
                  <a:pt x="80" y="66"/>
                </a:cubicBezTo>
                <a:cubicBezTo>
                  <a:pt x="116" y="41"/>
                  <a:pt x="173" y="18"/>
                  <a:pt x="217" y="47"/>
                </a:cubicBezTo>
                <a:cubicBezTo>
                  <a:pt x="261" y="76"/>
                  <a:pt x="298" y="206"/>
                  <a:pt x="345" y="239"/>
                </a:cubicBezTo>
                <a:cubicBezTo>
                  <a:pt x="392" y="272"/>
                  <a:pt x="452" y="281"/>
                  <a:pt x="501" y="248"/>
                </a:cubicBezTo>
                <a:cubicBezTo>
                  <a:pt x="550" y="215"/>
                  <a:pt x="592" y="76"/>
                  <a:pt x="638" y="38"/>
                </a:cubicBezTo>
                <a:cubicBezTo>
                  <a:pt x="684" y="0"/>
                  <a:pt x="737" y="2"/>
                  <a:pt x="775" y="20"/>
                </a:cubicBezTo>
                <a:cubicBezTo>
                  <a:pt x="813" y="38"/>
                  <a:pt x="848" y="119"/>
                  <a:pt x="867" y="145"/>
                </a:cubicBezTo>
              </a:path>
            </a:pathLst>
          </a:cu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1977" name="Freeform 26"/>
          <p:cNvSpPr>
            <a:spLocks/>
          </p:cNvSpPr>
          <p:nvPr/>
        </p:nvSpPr>
        <p:spPr bwMode="auto">
          <a:xfrm>
            <a:off x="1817688" y="2870200"/>
            <a:ext cx="119062" cy="341313"/>
          </a:xfrm>
          <a:custGeom>
            <a:avLst/>
            <a:gdLst>
              <a:gd name="T0" fmla="*/ 2147483647 w 75"/>
              <a:gd name="T1" fmla="*/ 0 h 215"/>
              <a:gd name="T2" fmla="*/ 0 w 75"/>
              <a:gd name="T3" fmla="*/ 2147483647 h 215"/>
              <a:gd name="T4" fmla="*/ 0 60000 65536"/>
              <a:gd name="T5" fmla="*/ 0 60000 65536"/>
              <a:gd name="T6" fmla="*/ 0 w 75"/>
              <a:gd name="T7" fmla="*/ 0 h 215"/>
              <a:gd name="T8" fmla="*/ 75 w 75"/>
              <a:gd name="T9" fmla="*/ 215 h 2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" h="215">
                <a:moveTo>
                  <a:pt x="75" y="0"/>
                </a:moveTo>
                <a:lnTo>
                  <a:pt x="0" y="215"/>
                </a:ln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1978" name="Freeform 27"/>
          <p:cNvSpPr>
            <a:spLocks/>
          </p:cNvSpPr>
          <p:nvPr/>
        </p:nvSpPr>
        <p:spPr bwMode="auto">
          <a:xfrm>
            <a:off x="1708150" y="3327400"/>
            <a:ext cx="65088" cy="381000"/>
          </a:xfrm>
          <a:custGeom>
            <a:avLst/>
            <a:gdLst>
              <a:gd name="T0" fmla="*/ 0 w 41"/>
              <a:gd name="T1" fmla="*/ 0 h 240"/>
              <a:gd name="T2" fmla="*/ 2147483647 w 41"/>
              <a:gd name="T3" fmla="*/ 2147483647 h 240"/>
              <a:gd name="T4" fmla="*/ 0 w 41"/>
              <a:gd name="T5" fmla="*/ 2147483647 h 240"/>
              <a:gd name="T6" fmla="*/ 0 60000 65536"/>
              <a:gd name="T7" fmla="*/ 0 60000 65536"/>
              <a:gd name="T8" fmla="*/ 0 60000 65536"/>
              <a:gd name="T9" fmla="*/ 0 w 41"/>
              <a:gd name="T10" fmla="*/ 0 h 240"/>
              <a:gd name="T11" fmla="*/ 41 w 41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" h="240">
                <a:moveTo>
                  <a:pt x="0" y="0"/>
                </a:moveTo>
                <a:cubicBezTo>
                  <a:pt x="7" y="26"/>
                  <a:pt x="41" y="118"/>
                  <a:pt x="41" y="158"/>
                </a:cubicBezTo>
                <a:cubicBezTo>
                  <a:pt x="41" y="198"/>
                  <a:pt x="9" y="223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1979" name="Line 28"/>
          <p:cNvSpPr>
            <a:spLocks noChangeShapeType="1"/>
          </p:cNvSpPr>
          <p:nvPr/>
        </p:nvSpPr>
        <p:spPr bwMode="auto">
          <a:xfrm>
            <a:off x="2171700" y="3175000"/>
            <a:ext cx="685800" cy="1600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1980" name="Oval 29"/>
          <p:cNvSpPr>
            <a:spLocks noChangeArrowheads="1"/>
          </p:cNvSpPr>
          <p:nvPr/>
        </p:nvSpPr>
        <p:spPr bwMode="auto">
          <a:xfrm>
            <a:off x="2122488" y="3160713"/>
            <a:ext cx="111125" cy="11112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81" name="Line 30"/>
          <p:cNvSpPr>
            <a:spLocks noChangeShapeType="1"/>
          </p:cNvSpPr>
          <p:nvPr/>
        </p:nvSpPr>
        <p:spPr bwMode="auto">
          <a:xfrm>
            <a:off x="2012950" y="2870200"/>
            <a:ext cx="152400" cy="3048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1982" name="Oval 31"/>
          <p:cNvSpPr>
            <a:spLocks noChangeArrowheads="1"/>
          </p:cNvSpPr>
          <p:nvPr/>
        </p:nvSpPr>
        <p:spPr bwMode="auto">
          <a:xfrm>
            <a:off x="1230313" y="3155950"/>
            <a:ext cx="111125" cy="11112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1983" name="Line 32"/>
          <p:cNvSpPr>
            <a:spLocks noChangeShapeType="1"/>
          </p:cNvSpPr>
          <p:nvPr/>
        </p:nvSpPr>
        <p:spPr bwMode="auto">
          <a:xfrm flipH="1">
            <a:off x="1327150" y="2794000"/>
            <a:ext cx="3048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1984" name="Line 33"/>
          <p:cNvSpPr>
            <a:spLocks noChangeShapeType="1"/>
          </p:cNvSpPr>
          <p:nvPr/>
        </p:nvSpPr>
        <p:spPr bwMode="auto">
          <a:xfrm>
            <a:off x="1785938" y="3175000"/>
            <a:ext cx="838200" cy="14478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1985" name="Line 34"/>
          <p:cNvSpPr>
            <a:spLocks noChangeShapeType="1"/>
          </p:cNvSpPr>
          <p:nvPr/>
        </p:nvSpPr>
        <p:spPr bwMode="auto">
          <a:xfrm>
            <a:off x="1250950" y="3175000"/>
            <a:ext cx="990600" cy="1600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1986" name="Oval 35"/>
          <p:cNvSpPr>
            <a:spLocks noChangeArrowheads="1"/>
          </p:cNvSpPr>
          <p:nvPr/>
        </p:nvSpPr>
        <p:spPr bwMode="auto">
          <a:xfrm>
            <a:off x="717550" y="3141663"/>
            <a:ext cx="111125" cy="11112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kumimoji="1" lang="zh-CN" altLang="zh-CN" sz="2000">
              <a:latin typeface="Times New Roman" pitchFamily="18" charset="0"/>
            </a:endParaRPr>
          </a:p>
        </p:txBody>
      </p:sp>
      <p:sp>
        <p:nvSpPr>
          <p:cNvPr id="381987" name="Line 36"/>
          <p:cNvSpPr>
            <a:spLocks noChangeShapeType="1"/>
          </p:cNvSpPr>
          <p:nvPr/>
        </p:nvSpPr>
        <p:spPr bwMode="auto">
          <a:xfrm>
            <a:off x="793750" y="3175000"/>
            <a:ext cx="685800" cy="16002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25" name="Text Box 37"/>
          <p:cNvSpPr txBox="1">
            <a:spLocks noChangeArrowheads="1"/>
          </p:cNvSpPr>
          <p:nvPr/>
        </p:nvSpPr>
        <p:spPr bwMode="auto">
          <a:xfrm>
            <a:off x="4298950" y="1651000"/>
            <a:ext cx="4191000" cy="294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该系统成为条件稳定。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定义：条件稳定系统</a:t>
            </a:r>
            <a:endParaRPr kumimoji="1" lang="en-US" altLang="zh-CN" sz="2200" b="1">
              <a:solidFill>
                <a:srgbClr val="FF33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系统在给定增益范围内是稳定的，但当增益增加或减少时，系统出现不稳定</a:t>
            </a: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381989" name="Line 38"/>
          <p:cNvSpPr>
            <a:spLocks noChangeShapeType="1"/>
          </p:cNvSpPr>
          <p:nvPr/>
        </p:nvSpPr>
        <p:spPr bwMode="auto">
          <a:xfrm flipH="1">
            <a:off x="793750" y="2717800"/>
            <a:ext cx="838200" cy="45720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1990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5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269" name="Group 2"/>
          <p:cNvGrpSpPr>
            <a:grpSpLocks/>
          </p:cNvGrpSpPr>
          <p:nvPr/>
        </p:nvGrpSpPr>
        <p:grpSpPr bwMode="auto">
          <a:xfrm>
            <a:off x="600075" y="1163638"/>
            <a:ext cx="6400800" cy="1252537"/>
            <a:chOff x="480" y="1296"/>
            <a:chExt cx="4032" cy="789"/>
          </a:xfrm>
        </p:grpSpPr>
        <p:sp>
          <p:nvSpPr>
            <p:cNvPr id="224306" name="Text Box 3"/>
            <p:cNvSpPr txBox="1">
              <a:spLocks noChangeArrowheads="1"/>
            </p:cNvSpPr>
            <p:nvPr/>
          </p:nvSpPr>
          <p:spPr bwMode="auto">
            <a:xfrm>
              <a:off x="480" y="1296"/>
              <a:ext cx="403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b="1">
                  <a:solidFill>
                    <a:srgbClr val="FF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例</a:t>
              </a:r>
              <a:r>
                <a:rPr kumimoji="1" lang="en-US" altLang="zh-CN" sz="2200" b="1">
                  <a:solidFill>
                    <a:srgbClr val="FF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6-19.</a:t>
              </a:r>
              <a:r>
                <a:rPr kumimoji="1" lang="en-US" altLang="zh-CN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r>
                <a:rPr kumimoji="1" lang="zh-CN" altLang="en-US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开环不稳定系统</a:t>
              </a:r>
              <a:endPara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24268" name="Object 12"/>
            <p:cNvGraphicFramePr>
              <a:graphicFrameLocks noChangeAspect="1"/>
            </p:cNvGraphicFramePr>
            <p:nvPr/>
          </p:nvGraphicFramePr>
          <p:xfrm>
            <a:off x="1935" y="1625"/>
            <a:ext cx="1573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283" name="Equation" r:id="rId3" imgW="1523880" imgH="444240" progId="Equation.DSMT4">
                    <p:embed/>
                  </p:oleObj>
                </mc:Choice>
                <mc:Fallback>
                  <p:oleObj name="Equation" r:id="rId3" imgW="1523880" imgH="444240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" y="1625"/>
                          <a:ext cx="1573" cy="46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4270" name="Text Box 5"/>
          <p:cNvSpPr txBox="1">
            <a:spLocks noChangeArrowheads="1"/>
          </p:cNvSpPr>
          <p:nvPr/>
        </p:nvSpPr>
        <p:spPr bwMode="auto">
          <a:xfrm>
            <a:off x="371475" y="2535238"/>
            <a:ext cx="44196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完整的极坐标图如图所示。</a:t>
            </a: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24271" name="Rectangle 6"/>
          <p:cNvSpPr>
            <a:spLocks noChangeArrowheads="1"/>
          </p:cNvSpPr>
          <p:nvPr/>
        </p:nvSpPr>
        <p:spPr bwMode="auto">
          <a:xfrm>
            <a:off x="5019675" y="2611438"/>
            <a:ext cx="3733800" cy="3200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4272" name="Line 7"/>
          <p:cNvSpPr>
            <a:spLocks noChangeShapeType="1"/>
          </p:cNvSpPr>
          <p:nvPr/>
        </p:nvSpPr>
        <p:spPr bwMode="auto">
          <a:xfrm>
            <a:off x="5172075" y="416242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4273" name="Line 8"/>
          <p:cNvSpPr>
            <a:spLocks noChangeShapeType="1"/>
          </p:cNvSpPr>
          <p:nvPr/>
        </p:nvSpPr>
        <p:spPr bwMode="auto">
          <a:xfrm flipV="1">
            <a:off x="7686675" y="2611438"/>
            <a:ext cx="0" cy="3065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4274" name="Freeform 9"/>
          <p:cNvSpPr>
            <a:spLocks/>
          </p:cNvSpPr>
          <p:nvPr/>
        </p:nvSpPr>
        <p:spPr bwMode="auto">
          <a:xfrm>
            <a:off x="5840413" y="2705100"/>
            <a:ext cx="1160462" cy="1466850"/>
          </a:xfrm>
          <a:custGeom>
            <a:avLst/>
            <a:gdLst>
              <a:gd name="T0" fmla="*/ 0 w 731"/>
              <a:gd name="T1" fmla="*/ 2147483647 h 924"/>
              <a:gd name="T2" fmla="*/ 2147483647 w 731"/>
              <a:gd name="T3" fmla="*/ 2147483647 h 924"/>
              <a:gd name="T4" fmla="*/ 2147483647 w 731"/>
              <a:gd name="T5" fmla="*/ 2147483647 h 924"/>
              <a:gd name="T6" fmla="*/ 2147483647 w 731"/>
              <a:gd name="T7" fmla="*/ 0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731"/>
              <a:gd name="T13" fmla="*/ 0 h 924"/>
              <a:gd name="T14" fmla="*/ 731 w 731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1" h="924">
                <a:moveTo>
                  <a:pt x="0" y="924"/>
                </a:moveTo>
                <a:cubicBezTo>
                  <a:pt x="9" y="864"/>
                  <a:pt x="6" y="669"/>
                  <a:pt x="64" y="540"/>
                </a:cubicBezTo>
                <a:cubicBezTo>
                  <a:pt x="122" y="411"/>
                  <a:pt x="236" y="237"/>
                  <a:pt x="347" y="147"/>
                </a:cubicBezTo>
                <a:cubicBezTo>
                  <a:pt x="458" y="57"/>
                  <a:pt x="651" y="31"/>
                  <a:pt x="731" y="0"/>
                </a:cubicBezTo>
              </a:path>
            </a:pathLst>
          </a:cu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4275" name="Freeform 10"/>
          <p:cNvSpPr>
            <a:spLocks/>
          </p:cNvSpPr>
          <p:nvPr/>
        </p:nvSpPr>
        <p:spPr bwMode="auto">
          <a:xfrm>
            <a:off x="6543675" y="2687638"/>
            <a:ext cx="1143000" cy="1901825"/>
          </a:xfrm>
          <a:custGeom>
            <a:avLst/>
            <a:gdLst>
              <a:gd name="T0" fmla="*/ 2147483647 w 720"/>
              <a:gd name="T1" fmla="*/ 0 h 1198"/>
              <a:gd name="T2" fmla="*/ 2147483647 w 720"/>
              <a:gd name="T3" fmla="*/ 2147483647 h 1198"/>
              <a:gd name="T4" fmla="*/ 2147483647 w 720"/>
              <a:gd name="T5" fmla="*/ 2147483647 h 1198"/>
              <a:gd name="T6" fmla="*/ 2147483647 w 720"/>
              <a:gd name="T7" fmla="*/ 2147483647 h 1198"/>
              <a:gd name="T8" fmla="*/ 2147483647 w 720"/>
              <a:gd name="T9" fmla="*/ 2147483647 h 1198"/>
              <a:gd name="T10" fmla="*/ 2147483647 w 720"/>
              <a:gd name="T11" fmla="*/ 2147483647 h 1198"/>
              <a:gd name="T12" fmla="*/ 2147483647 w 720"/>
              <a:gd name="T13" fmla="*/ 2147483647 h 1198"/>
              <a:gd name="T14" fmla="*/ 2147483647 w 720"/>
              <a:gd name="T15" fmla="*/ 2147483647 h 1198"/>
              <a:gd name="T16" fmla="*/ 2147483647 w 720"/>
              <a:gd name="T17" fmla="*/ 2147483647 h 1198"/>
              <a:gd name="T18" fmla="*/ 2147483647 w 720"/>
              <a:gd name="T19" fmla="*/ 2147483647 h 119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20"/>
              <a:gd name="T31" fmla="*/ 0 h 1198"/>
              <a:gd name="T32" fmla="*/ 720 w 720"/>
              <a:gd name="T33" fmla="*/ 1198 h 119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20" h="1198">
                <a:moveTo>
                  <a:pt x="288" y="0"/>
                </a:moveTo>
                <a:cubicBezTo>
                  <a:pt x="274" y="52"/>
                  <a:pt x="235" y="229"/>
                  <a:pt x="206" y="313"/>
                </a:cubicBezTo>
                <a:cubicBezTo>
                  <a:pt x="177" y="397"/>
                  <a:pt x="141" y="452"/>
                  <a:pt x="114" y="505"/>
                </a:cubicBezTo>
                <a:cubicBezTo>
                  <a:pt x="87" y="558"/>
                  <a:pt x="59" y="580"/>
                  <a:pt x="41" y="633"/>
                </a:cubicBezTo>
                <a:cubicBezTo>
                  <a:pt x="23" y="686"/>
                  <a:pt x="0" y="758"/>
                  <a:pt x="5" y="825"/>
                </a:cubicBezTo>
                <a:cubicBezTo>
                  <a:pt x="10" y="892"/>
                  <a:pt x="34" y="979"/>
                  <a:pt x="69" y="1035"/>
                </a:cubicBezTo>
                <a:cubicBezTo>
                  <a:pt x="104" y="1091"/>
                  <a:pt x="160" y="1137"/>
                  <a:pt x="215" y="1163"/>
                </a:cubicBezTo>
                <a:cubicBezTo>
                  <a:pt x="270" y="1189"/>
                  <a:pt x="337" y="1198"/>
                  <a:pt x="398" y="1191"/>
                </a:cubicBezTo>
                <a:cubicBezTo>
                  <a:pt x="459" y="1184"/>
                  <a:pt x="527" y="1164"/>
                  <a:pt x="581" y="1118"/>
                </a:cubicBezTo>
                <a:cubicBezTo>
                  <a:pt x="635" y="1072"/>
                  <a:pt x="691" y="955"/>
                  <a:pt x="720" y="912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4276" name="Line 11"/>
          <p:cNvSpPr>
            <a:spLocks noChangeShapeType="1"/>
          </p:cNvSpPr>
          <p:nvPr/>
        </p:nvSpPr>
        <p:spPr bwMode="auto">
          <a:xfrm flipV="1">
            <a:off x="6038850" y="3144838"/>
            <a:ext cx="152400" cy="2286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4277" name="Line 12"/>
          <p:cNvSpPr>
            <a:spLocks noChangeShapeType="1"/>
          </p:cNvSpPr>
          <p:nvPr/>
        </p:nvSpPr>
        <p:spPr bwMode="auto">
          <a:xfrm flipH="1">
            <a:off x="6757988" y="3278188"/>
            <a:ext cx="76200" cy="1524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4278" name="Text Box 13"/>
          <p:cNvSpPr txBox="1">
            <a:spLocks noChangeArrowheads="1"/>
          </p:cNvSpPr>
          <p:nvPr/>
        </p:nvSpPr>
        <p:spPr bwMode="auto">
          <a:xfrm>
            <a:off x="6467475" y="4821238"/>
            <a:ext cx="304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 i="1">
                <a:latin typeface="Times New Roman" pitchFamily="18" charset="0"/>
                <a:cs typeface="Times New Roman" pitchFamily="18" charset="0"/>
              </a:rPr>
              <a:t>ω</a:t>
            </a:r>
            <a:endParaRPr kumimoji="1" lang="en-US" altLang="zh-CN" sz="1400" b="1" i="1">
              <a:latin typeface="Times New Roman" pitchFamily="18" charset="0"/>
            </a:endParaRPr>
          </a:p>
        </p:txBody>
      </p:sp>
      <p:sp>
        <p:nvSpPr>
          <p:cNvPr id="224279" name="Text Box 14"/>
          <p:cNvSpPr txBox="1">
            <a:spLocks noChangeArrowheads="1"/>
          </p:cNvSpPr>
          <p:nvPr/>
        </p:nvSpPr>
        <p:spPr bwMode="auto">
          <a:xfrm>
            <a:off x="7672388" y="410368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 i="1"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=+∞</a:t>
            </a:r>
            <a:endParaRPr kumimoji="1" lang="en-US" altLang="zh-CN" sz="1400" b="1">
              <a:latin typeface="Times New Roman" pitchFamily="18" charset="0"/>
            </a:endParaRPr>
          </a:p>
        </p:txBody>
      </p:sp>
      <p:sp>
        <p:nvSpPr>
          <p:cNvPr id="224280" name="Text Box 15"/>
          <p:cNvSpPr txBox="1">
            <a:spLocks noChangeArrowheads="1"/>
          </p:cNvSpPr>
          <p:nvPr/>
        </p:nvSpPr>
        <p:spPr bwMode="auto">
          <a:xfrm>
            <a:off x="6619875" y="520223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0</a:t>
            </a:r>
            <a:r>
              <a:rPr kumimoji="1" lang="en-US" altLang="zh-CN" sz="1600" b="1" baseline="30000">
                <a:latin typeface="Times New Roman" pitchFamily="18" charset="0"/>
                <a:cs typeface="Times New Roman" pitchFamily="18" charset="0"/>
              </a:rPr>
              <a:t>–</a:t>
            </a:r>
            <a:endParaRPr kumimoji="1" lang="en-US" altLang="zh-CN" sz="1600" b="1" baseline="30000">
              <a:latin typeface="Times New Roman" pitchFamily="18" charset="0"/>
            </a:endParaRPr>
          </a:p>
        </p:txBody>
      </p:sp>
      <p:sp>
        <p:nvSpPr>
          <p:cNvPr id="224281" name="Text Box 16"/>
          <p:cNvSpPr txBox="1">
            <a:spLocks noChangeArrowheads="1"/>
          </p:cNvSpPr>
          <p:nvPr/>
        </p:nvSpPr>
        <p:spPr bwMode="auto">
          <a:xfrm>
            <a:off x="7639050" y="3875088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 i="1"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=-∞</a:t>
            </a:r>
            <a:endParaRPr kumimoji="1" lang="en-US" altLang="zh-CN" sz="1400" b="1">
              <a:latin typeface="Times New Roman" pitchFamily="18" charset="0"/>
            </a:endParaRPr>
          </a:p>
        </p:txBody>
      </p:sp>
      <p:sp>
        <p:nvSpPr>
          <p:cNvPr id="224282" name="Text Box 17"/>
          <p:cNvSpPr txBox="1">
            <a:spLocks noChangeArrowheads="1"/>
          </p:cNvSpPr>
          <p:nvPr/>
        </p:nvSpPr>
        <p:spPr bwMode="auto">
          <a:xfrm>
            <a:off x="6467475" y="3157538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 i="1">
                <a:latin typeface="Times New Roman" pitchFamily="18" charset="0"/>
                <a:cs typeface="Times New Roman" pitchFamily="18" charset="0"/>
              </a:rPr>
              <a:t>ω</a:t>
            </a:r>
            <a:endParaRPr kumimoji="1" lang="en-US" altLang="zh-CN" sz="1400" b="1" i="1">
              <a:latin typeface="Times New Roman" pitchFamily="18" charset="0"/>
            </a:endParaRPr>
          </a:p>
        </p:txBody>
      </p:sp>
      <p:sp>
        <p:nvSpPr>
          <p:cNvPr id="224283" name="Text Box 18"/>
          <p:cNvSpPr txBox="1">
            <a:spLocks noChangeArrowheads="1"/>
          </p:cNvSpPr>
          <p:nvPr/>
        </p:nvSpPr>
        <p:spPr bwMode="auto">
          <a:xfrm>
            <a:off x="6696075" y="273208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0</a:t>
            </a:r>
            <a:r>
              <a:rPr kumimoji="1" lang="en-US" altLang="zh-CN" sz="2000" b="1" baseline="30000">
                <a:latin typeface="Times New Roman" pitchFamily="18" charset="0"/>
                <a:cs typeface="Times New Roman" pitchFamily="18" charset="0"/>
              </a:rPr>
              <a:t>+</a:t>
            </a:r>
            <a:endParaRPr kumimoji="1" lang="en-US" altLang="zh-CN" sz="2000" b="1" baseline="30000">
              <a:latin typeface="Times New Roman" pitchFamily="18" charset="0"/>
            </a:endParaRPr>
          </a:p>
        </p:txBody>
      </p:sp>
      <p:sp>
        <p:nvSpPr>
          <p:cNvPr id="224284" name="Line 19"/>
          <p:cNvSpPr>
            <a:spLocks noChangeShapeType="1"/>
          </p:cNvSpPr>
          <p:nvPr/>
        </p:nvSpPr>
        <p:spPr bwMode="auto">
          <a:xfrm flipV="1">
            <a:off x="6696075" y="3036888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4285" name="Line 20"/>
          <p:cNvSpPr>
            <a:spLocks noChangeShapeType="1"/>
          </p:cNvSpPr>
          <p:nvPr/>
        </p:nvSpPr>
        <p:spPr bwMode="auto">
          <a:xfrm>
            <a:off x="6162675" y="408781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4286" name="Text Box 21"/>
          <p:cNvSpPr txBox="1">
            <a:spLocks noChangeArrowheads="1"/>
          </p:cNvSpPr>
          <p:nvPr/>
        </p:nvSpPr>
        <p:spPr bwMode="auto">
          <a:xfrm>
            <a:off x="5934075" y="3754438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-1+</a:t>
            </a: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0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24287" name="Line 22"/>
          <p:cNvSpPr>
            <a:spLocks noChangeShapeType="1"/>
          </p:cNvSpPr>
          <p:nvPr/>
        </p:nvSpPr>
        <p:spPr bwMode="auto">
          <a:xfrm>
            <a:off x="7000875" y="4578350"/>
            <a:ext cx="1524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4288" name="Freeform 23"/>
          <p:cNvSpPr>
            <a:spLocks/>
          </p:cNvSpPr>
          <p:nvPr/>
        </p:nvSpPr>
        <p:spPr bwMode="auto">
          <a:xfrm flipV="1">
            <a:off x="5843588" y="4141788"/>
            <a:ext cx="1160462" cy="1466850"/>
          </a:xfrm>
          <a:custGeom>
            <a:avLst/>
            <a:gdLst>
              <a:gd name="T0" fmla="*/ 0 w 731"/>
              <a:gd name="T1" fmla="*/ 2147483647 h 924"/>
              <a:gd name="T2" fmla="*/ 2147483647 w 731"/>
              <a:gd name="T3" fmla="*/ 2147483647 h 924"/>
              <a:gd name="T4" fmla="*/ 2147483647 w 731"/>
              <a:gd name="T5" fmla="*/ 2147483647 h 924"/>
              <a:gd name="T6" fmla="*/ 2147483647 w 731"/>
              <a:gd name="T7" fmla="*/ 0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731"/>
              <a:gd name="T13" fmla="*/ 0 h 924"/>
              <a:gd name="T14" fmla="*/ 731 w 731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1" h="924">
                <a:moveTo>
                  <a:pt x="0" y="924"/>
                </a:moveTo>
                <a:cubicBezTo>
                  <a:pt x="9" y="864"/>
                  <a:pt x="6" y="669"/>
                  <a:pt x="64" y="540"/>
                </a:cubicBezTo>
                <a:cubicBezTo>
                  <a:pt x="122" y="411"/>
                  <a:pt x="236" y="237"/>
                  <a:pt x="347" y="147"/>
                </a:cubicBezTo>
                <a:cubicBezTo>
                  <a:pt x="458" y="57"/>
                  <a:pt x="651" y="31"/>
                  <a:pt x="731" y="0"/>
                </a:cubicBezTo>
              </a:path>
            </a:pathLst>
          </a:cu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4289" name="Freeform 24"/>
          <p:cNvSpPr>
            <a:spLocks/>
          </p:cNvSpPr>
          <p:nvPr/>
        </p:nvSpPr>
        <p:spPr bwMode="auto">
          <a:xfrm flipV="1">
            <a:off x="6546850" y="3724275"/>
            <a:ext cx="1143000" cy="1901825"/>
          </a:xfrm>
          <a:custGeom>
            <a:avLst/>
            <a:gdLst>
              <a:gd name="T0" fmla="*/ 2147483647 w 720"/>
              <a:gd name="T1" fmla="*/ 0 h 1198"/>
              <a:gd name="T2" fmla="*/ 2147483647 w 720"/>
              <a:gd name="T3" fmla="*/ 2147483647 h 1198"/>
              <a:gd name="T4" fmla="*/ 2147483647 w 720"/>
              <a:gd name="T5" fmla="*/ 2147483647 h 1198"/>
              <a:gd name="T6" fmla="*/ 2147483647 w 720"/>
              <a:gd name="T7" fmla="*/ 2147483647 h 1198"/>
              <a:gd name="T8" fmla="*/ 2147483647 w 720"/>
              <a:gd name="T9" fmla="*/ 2147483647 h 1198"/>
              <a:gd name="T10" fmla="*/ 2147483647 w 720"/>
              <a:gd name="T11" fmla="*/ 2147483647 h 1198"/>
              <a:gd name="T12" fmla="*/ 2147483647 w 720"/>
              <a:gd name="T13" fmla="*/ 2147483647 h 1198"/>
              <a:gd name="T14" fmla="*/ 2147483647 w 720"/>
              <a:gd name="T15" fmla="*/ 2147483647 h 1198"/>
              <a:gd name="T16" fmla="*/ 2147483647 w 720"/>
              <a:gd name="T17" fmla="*/ 2147483647 h 1198"/>
              <a:gd name="T18" fmla="*/ 2147483647 w 720"/>
              <a:gd name="T19" fmla="*/ 2147483647 h 119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20"/>
              <a:gd name="T31" fmla="*/ 0 h 1198"/>
              <a:gd name="T32" fmla="*/ 720 w 720"/>
              <a:gd name="T33" fmla="*/ 1198 h 119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20" h="1198">
                <a:moveTo>
                  <a:pt x="288" y="0"/>
                </a:moveTo>
                <a:cubicBezTo>
                  <a:pt x="274" y="52"/>
                  <a:pt x="235" y="229"/>
                  <a:pt x="206" y="313"/>
                </a:cubicBezTo>
                <a:cubicBezTo>
                  <a:pt x="177" y="397"/>
                  <a:pt x="141" y="452"/>
                  <a:pt x="114" y="505"/>
                </a:cubicBezTo>
                <a:cubicBezTo>
                  <a:pt x="87" y="558"/>
                  <a:pt x="59" y="580"/>
                  <a:pt x="41" y="633"/>
                </a:cubicBezTo>
                <a:cubicBezTo>
                  <a:pt x="23" y="686"/>
                  <a:pt x="0" y="758"/>
                  <a:pt x="5" y="825"/>
                </a:cubicBezTo>
                <a:cubicBezTo>
                  <a:pt x="10" y="892"/>
                  <a:pt x="34" y="979"/>
                  <a:pt x="69" y="1035"/>
                </a:cubicBezTo>
                <a:cubicBezTo>
                  <a:pt x="104" y="1091"/>
                  <a:pt x="160" y="1137"/>
                  <a:pt x="215" y="1163"/>
                </a:cubicBezTo>
                <a:cubicBezTo>
                  <a:pt x="270" y="1189"/>
                  <a:pt x="337" y="1198"/>
                  <a:pt x="398" y="1191"/>
                </a:cubicBezTo>
                <a:cubicBezTo>
                  <a:pt x="459" y="1184"/>
                  <a:pt x="527" y="1164"/>
                  <a:pt x="581" y="1118"/>
                </a:cubicBezTo>
                <a:cubicBezTo>
                  <a:pt x="635" y="1072"/>
                  <a:pt x="691" y="955"/>
                  <a:pt x="720" y="912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4290" name="Line 25"/>
          <p:cNvSpPr>
            <a:spLocks noChangeShapeType="1"/>
          </p:cNvSpPr>
          <p:nvPr/>
        </p:nvSpPr>
        <p:spPr bwMode="auto">
          <a:xfrm flipH="1">
            <a:off x="7000875" y="3740150"/>
            <a:ext cx="152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4291" name="Line 26"/>
          <p:cNvSpPr>
            <a:spLocks noChangeShapeType="1"/>
          </p:cNvSpPr>
          <p:nvPr/>
        </p:nvSpPr>
        <p:spPr bwMode="auto">
          <a:xfrm>
            <a:off x="6696075" y="4745038"/>
            <a:ext cx="95250" cy="1571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4292" name="Line 27"/>
          <p:cNvSpPr>
            <a:spLocks noChangeShapeType="1"/>
          </p:cNvSpPr>
          <p:nvPr/>
        </p:nvSpPr>
        <p:spPr bwMode="auto">
          <a:xfrm flipH="1" flipV="1">
            <a:off x="6115050" y="5049838"/>
            <a:ext cx="76200" cy="76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4293" name="Line 28"/>
          <p:cNvSpPr>
            <a:spLocks noChangeShapeType="1"/>
          </p:cNvSpPr>
          <p:nvPr/>
        </p:nvSpPr>
        <p:spPr bwMode="auto">
          <a:xfrm>
            <a:off x="6619875" y="5049838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4294" name="Text Box 29"/>
          <p:cNvSpPr txBox="1">
            <a:spLocks noChangeArrowheads="1"/>
          </p:cNvSpPr>
          <p:nvPr/>
        </p:nvSpPr>
        <p:spPr bwMode="auto">
          <a:xfrm>
            <a:off x="6315075" y="4106863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b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24295" name="Text Box 30"/>
          <p:cNvSpPr txBox="1">
            <a:spLocks noChangeArrowheads="1"/>
          </p:cNvSpPr>
          <p:nvPr/>
        </p:nvSpPr>
        <p:spPr bwMode="auto">
          <a:xfrm>
            <a:off x="5629275" y="4092575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a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24296" name="Text Box 31"/>
          <p:cNvSpPr txBox="1">
            <a:spLocks noChangeArrowheads="1"/>
          </p:cNvSpPr>
          <p:nvPr/>
        </p:nvSpPr>
        <p:spPr bwMode="auto">
          <a:xfrm>
            <a:off x="7381875" y="4087813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c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010275" y="4135438"/>
            <a:ext cx="685800" cy="609600"/>
            <a:chOff x="3984" y="3168"/>
            <a:chExt cx="432" cy="384"/>
          </a:xfrm>
        </p:grpSpPr>
        <p:sp>
          <p:nvSpPr>
            <p:cNvPr id="224304" name="Line 33"/>
            <p:cNvSpPr>
              <a:spLocks noChangeShapeType="1"/>
            </p:cNvSpPr>
            <p:nvPr/>
          </p:nvSpPr>
          <p:spPr bwMode="auto">
            <a:xfrm>
              <a:off x="4080" y="3168"/>
              <a:ext cx="336" cy="38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4305" name="Text Box 34"/>
            <p:cNvSpPr txBox="1">
              <a:spLocks noChangeArrowheads="1"/>
            </p:cNvSpPr>
            <p:nvPr/>
          </p:nvSpPr>
          <p:spPr bwMode="auto">
            <a:xfrm>
              <a:off x="3984" y="324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1" lang="en-US" altLang="zh-CN" sz="1600" b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248275" y="4135438"/>
            <a:ext cx="914400" cy="992187"/>
            <a:chOff x="3504" y="3168"/>
            <a:chExt cx="576" cy="625"/>
          </a:xfrm>
        </p:grpSpPr>
        <p:sp>
          <p:nvSpPr>
            <p:cNvPr id="224302" name="Line 36"/>
            <p:cNvSpPr>
              <a:spLocks noChangeShapeType="1"/>
            </p:cNvSpPr>
            <p:nvPr/>
          </p:nvSpPr>
          <p:spPr bwMode="auto">
            <a:xfrm flipH="1">
              <a:off x="3648" y="3168"/>
              <a:ext cx="432" cy="43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4303" name="Text Box 37"/>
            <p:cNvSpPr txBox="1">
              <a:spLocks noChangeArrowheads="1"/>
            </p:cNvSpPr>
            <p:nvPr/>
          </p:nvSpPr>
          <p:spPr bwMode="auto">
            <a:xfrm>
              <a:off x="3504" y="3580"/>
              <a:ext cx="38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FF9900"/>
                  </a:solidFill>
                  <a:latin typeface="黑体" pitchFamily="2" charset="-122"/>
                  <a:ea typeface="黑体" pitchFamily="2" charset="-122"/>
                </a:rPr>
                <a:t>射线</a:t>
              </a:r>
              <a:endParaRPr kumimoji="1" lang="en-US" altLang="zh-CN" sz="1600" b="1">
                <a:solidFill>
                  <a:srgbClr val="FF99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393700" y="3278188"/>
            <a:ext cx="4343400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从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–1+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点做射线，有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一个顺时针的交点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，则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 –1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因为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2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2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2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– 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=2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1" lang="zh-CN" altLang="en-US" sz="2200" b="1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系统不稳定。</a:t>
            </a:r>
            <a:endParaRPr kumimoji="1" lang="en-US" altLang="zh-CN" sz="2200" b="1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 flipH="1">
            <a:off x="4638675" y="4135438"/>
            <a:ext cx="1524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4301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50" grpId="0" autoUpdateAnimBg="0"/>
      <p:bldP spid="14135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4213225" y="1289050"/>
            <a:ext cx="4267200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对于小增益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(0&lt;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kumimoji="1" lang="en-US" altLang="zh-CN" sz="22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kumimoji="1" lang="en-US" altLang="zh-CN" sz="22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1x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，实轴上的穿越点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在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–1+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点的右侧，系统不稳定。</a:t>
            </a: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25294" name="Rectangle 3"/>
          <p:cNvSpPr>
            <a:spLocks noChangeArrowheads="1"/>
          </p:cNvSpPr>
          <p:nvPr/>
        </p:nvSpPr>
        <p:spPr bwMode="auto">
          <a:xfrm>
            <a:off x="479425" y="1489075"/>
            <a:ext cx="3733800" cy="3200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5295" name="Line 4"/>
          <p:cNvSpPr>
            <a:spLocks noChangeShapeType="1"/>
          </p:cNvSpPr>
          <p:nvPr/>
        </p:nvSpPr>
        <p:spPr bwMode="auto">
          <a:xfrm>
            <a:off x="631825" y="3040063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296" name="Line 5"/>
          <p:cNvSpPr>
            <a:spLocks noChangeShapeType="1"/>
          </p:cNvSpPr>
          <p:nvPr/>
        </p:nvSpPr>
        <p:spPr bwMode="auto">
          <a:xfrm flipV="1">
            <a:off x="3146425" y="1489075"/>
            <a:ext cx="0" cy="3065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5297" name="Freeform 6"/>
          <p:cNvSpPr>
            <a:spLocks/>
          </p:cNvSpPr>
          <p:nvPr/>
        </p:nvSpPr>
        <p:spPr bwMode="auto">
          <a:xfrm>
            <a:off x="1300163" y="1582738"/>
            <a:ext cx="1160462" cy="1466850"/>
          </a:xfrm>
          <a:custGeom>
            <a:avLst/>
            <a:gdLst>
              <a:gd name="T0" fmla="*/ 0 w 731"/>
              <a:gd name="T1" fmla="*/ 2147483647 h 924"/>
              <a:gd name="T2" fmla="*/ 2147483647 w 731"/>
              <a:gd name="T3" fmla="*/ 2147483647 h 924"/>
              <a:gd name="T4" fmla="*/ 2147483647 w 731"/>
              <a:gd name="T5" fmla="*/ 2147483647 h 924"/>
              <a:gd name="T6" fmla="*/ 2147483647 w 731"/>
              <a:gd name="T7" fmla="*/ 0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731"/>
              <a:gd name="T13" fmla="*/ 0 h 924"/>
              <a:gd name="T14" fmla="*/ 731 w 731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1" h="924">
                <a:moveTo>
                  <a:pt x="0" y="924"/>
                </a:moveTo>
                <a:cubicBezTo>
                  <a:pt x="9" y="864"/>
                  <a:pt x="6" y="669"/>
                  <a:pt x="64" y="540"/>
                </a:cubicBezTo>
                <a:cubicBezTo>
                  <a:pt x="122" y="411"/>
                  <a:pt x="236" y="237"/>
                  <a:pt x="347" y="147"/>
                </a:cubicBezTo>
                <a:cubicBezTo>
                  <a:pt x="458" y="57"/>
                  <a:pt x="651" y="31"/>
                  <a:pt x="731" y="0"/>
                </a:cubicBezTo>
              </a:path>
            </a:pathLst>
          </a:cu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5298" name="Freeform 7"/>
          <p:cNvSpPr>
            <a:spLocks/>
          </p:cNvSpPr>
          <p:nvPr/>
        </p:nvSpPr>
        <p:spPr bwMode="auto">
          <a:xfrm>
            <a:off x="2003425" y="1565275"/>
            <a:ext cx="1143000" cy="1901825"/>
          </a:xfrm>
          <a:custGeom>
            <a:avLst/>
            <a:gdLst>
              <a:gd name="T0" fmla="*/ 2147483647 w 720"/>
              <a:gd name="T1" fmla="*/ 0 h 1198"/>
              <a:gd name="T2" fmla="*/ 2147483647 w 720"/>
              <a:gd name="T3" fmla="*/ 2147483647 h 1198"/>
              <a:gd name="T4" fmla="*/ 2147483647 w 720"/>
              <a:gd name="T5" fmla="*/ 2147483647 h 1198"/>
              <a:gd name="T6" fmla="*/ 2147483647 w 720"/>
              <a:gd name="T7" fmla="*/ 2147483647 h 1198"/>
              <a:gd name="T8" fmla="*/ 2147483647 w 720"/>
              <a:gd name="T9" fmla="*/ 2147483647 h 1198"/>
              <a:gd name="T10" fmla="*/ 2147483647 w 720"/>
              <a:gd name="T11" fmla="*/ 2147483647 h 1198"/>
              <a:gd name="T12" fmla="*/ 2147483647 w 720"/>
              <a:gd name="T13" fmla="*/ 2147483647 h 1198"/>
              <a:gd name="T14" fmla="*/ 2147483647 w 720"/>
              <a:gd name="T15" fmla="*/ 2147483647 h 1198"/>
              <a:gd name="T16" fmla="*/ 2147483647 w 720"/>
              <a:gd name="T17" fmla="*/ 2147483647 h 1198"/>
              <a:gd name="T18" fmla="*/ 2147483647 w 720"/>
              <a:gd name="T19" fmla="*/ 2147483647 h 119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20"/>
              <a:gd name="T31" fmla="*/ 0 h 1198"/>
              <a:gd name="T32" fmla="*/ 720 w 720"/>
              <a:gd name="T33" fmla="*/ 1198 h 119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20" h="1198">
                <a:moveTo>
                  <a:pt x="288" y="0"/>
                </a:moveTo>
                <a:cubicBezTo>
                  <a:pt x="274" y="52"/>
                  <a:pt x="235" y="229"/>
                  <a:pt x="206" y="313"/>
                </a:cubicBezTo>
                <a:cubicBezTo>
                  <a:pt x="177" y="397"/>
                  <a:pt x="141" y="452"/>
                  <a:pt x="114" y="505"/>
                </a:cubicBezTo>
                <a:cubicBezTo>
                  <a:pt x="87" y="558"/>
                  <a:pt x="59" y="580"/>
                  <a:pt x="41" y="633"/>
                </a:cubicBezTo>
                <a:cubicBezTo>
                  <a:pt x="23" y="686"/>
                  <a:pt x="0" y="758"/>
                  <a:pt x="5" y="825"/>
                </a:cubicBezTo>
                <a:cubicBezTo>
                  <a:pt x="10" y="892"/>
                  <a:pt x="34" y="979"/>
                  <a:pt x="69" y="1035"/>
                </a:cubicBezTo>
                <a:cubicBezTo>
                  <a:pt x="104" y="1091"/>
                  <a:pt x="160" y="1137"/>
                  <a:pt x="215" y="1163"/>
                </a:cubicBezTo>
                <a:cubicBezTo>
                  <a:pt x="270" y="1189"/>
                  <a:pt x="337" y="1198"/>
                  <a:pt x="398" y="1191"/>
                </a:cubicBezTo>
                <a:cubicBezTo>
                  <a:pt x="459" y="1184"/>
                  <a:pt x="527" y="1164"/>
                  <a:pt x="581" y="1118"/>
                </a:cubicBezTo>
                <a:cubicBezTo>
                  <a:pt x="635" y="1072"/>
                  <a:pt x="691" y="955"/>
                  <a:pt x="720" y="912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5299" name="Line 8"/>
          <p:cNvSpPr>
            <a:spLocks noChangeShapeType="1"/>
          </p:cNvSpPr>
          <p:nvPr/>
        </p:nvSpPr>
        <p:spPr bwMode="auto">
          <a:xfrm flipV="1">
            <a:off x="1498600" y="2022475"/>
            <a:ext cx="152400" cy="2286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00" name="Line 9"/>
          <p:cNvSpPr>
            <a:spLocks noChangeShapeType="1"/>
          </p:cNvSpPr>
          <p:nvPr/>
        </p:nvSpPr>
        <p:spPr bwMode="auto">
          <a:xfrm flipH="1">
            <a:off x="2217738" y="2155825"/>
            <a:ext cx="76200" cy="1524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01" name="Text Box 10"/>
          <p:cNvSpPr txBox="1">
            <a:spLocks noChangeArrowheads="1"/>
          </p:cNvSpPr>
          <p:nvPr/>
        </p:nvSpPr>
        <p:spPr bwMode="auto">
          <a:xfrm>
            <a:off x="1927225" y="3698875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ω</a:t>
            </a:r>
            <a:endParaRPr kumimoji="1" lang="en-US" altLang="zh-CN" sz="1600" b="1" i="1">
              <a:latin typeface="Times New Roman" pitchFamily="18" charset="0"/>
            </a:endParaRPr>
          </a:p>
        </p:txBody>
      </p:sp>
      <p:sp>
        <p:nvSpPr>
          <p:cNvPr id="225302" name="Text Box 11"/>
          <p:cNvSpPr txBox="1">
            <a:spLocks noChangeArrowheads="1"/>
          </p:cNvSpPr>
          <p:nvPr/>
        </p:nvSpPr>
        <p:spPr bwMode="auto">
          <a:xfrm>
            <a:off x="3132138" y="2981325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 i="1"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=+∞</a:t>
            </a:r>
            <a:endParaRPr kumimoji="1" lang="en-US" altLang="zh-CN" sz="1400" b="1">
              <a:latin typeface="Times New Roman" pitchFamily="18" charset="0"/>
            </a:endParaRPr>
          </a:p>
        </p:txBody>
      </p:sp>
      <p:sp>
        <p:nvSpPr>
          <p:cNvPr id="225303" name="Text Box 12"/>
          <p:cNvSpPr txBox="1">
            <a:spLocks noChangeArrowheads="1"/>
          </p:cNvSpPr>
          <p:nvPr/>
        </p:nvSpPr>
        <p:spPr bwMode="auto">
          <a:xfrm>
            <a:off x="2079625" y="40798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0</a:t>
            </a:r>
            <a:r>
              <a:rPr kumimoji="1" lang="en-US" altLang="zh-CN" sz="1600" b="1" baseline="30000">
                <a:latin typeface="Times New Roman" pitchFamily="18" charset="0"/>
                <a:cs typeface="Times New Roman" pitchFamily="18" charset="0"/>
              </a:rPr>
              <a:t>–</a:t>
            </a:r>
            <a:endParaRPr kumimoji="1" lang="en-US" altLang="zh-CN" sz="1600" b="1" baseline="30000">
              <a:latin typeface="Times New Roman" pitchFamily="18" charset="0"/>
            </a:endParaRPr>
          </a:p>
        </p:txBody>
      </p:sp>
      <p:sp>
        <p:nvSpPr>
          <p:cNvPr id="225304" name="Text Box 13"/>
          <p:cNvSpPr txBox="1">
            <a:spLocks noChangeArrowheads="1"/>
          </p:cNvSpPr>
          <p:nvPr/>
        </p:nvSpPr>
        <p:spPr bwMode="auto">
          <a:xfrm>
            <a:off x="3098800" y="27527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 i="1"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=-∞</a:t>
            </a:r>
            <a:endParaRPr kumimoji="1" lang="en-US" altLang="zh-CN" sz="1400" b="1">
              <a:latin typeface="Times New Roman" pitchFamily="18" charset="0"/>
            </a:endParaRPr>
          </a:p>
        </p:txBody>
      </p:sp>
      <p:sp>
        <p:nvSpPr>
          <p:cNvPr id="225305" name="Text Box 14"/>
          <p:cNvSpPr txBox="1">
            <a:spLocks noChangeArrowheads="1"/>
          </p:cNvSpPr>
          <p:nvPr/>
        </p:nvSpPr>
        <p:spPr bwMode="auto">
          <a:xfrm>
            <a:off x="1927225" y="2035175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ω</a:t>
            </a:r>
            <a:endParaRPr kumimoji="1" lang="en-US" altLang="zh-CN" sz="1600" b="1" i="1">
              <a:latin typeface="Times New Roman" pitchFamily="18" charset="0"/>
            </a:endParaRPr>
          </a:p>
        </p:txBody>
      </p:sp>
      <p:sp>
        <p:nvSpPr>
          <p:cNvPr id="225306" name="Text Box 15"/>
          <p:cNvSpPr txBox="1">
            <a:spLocks noChangeArrowheads="1"/>
          </p:cNvSpPr>
          <p:nvPr/>
        </p:nvSpPr>
        <p:spPr bwMode="auto">
          <a:xfrm>
            <a:off x="2155825" y="160972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0</a:t>
            </a:r>
            <a:r>
              <a:rPr kumimoji="1" lang="en-US" altLang="zh-CN" sz="2000" b="1" baseline="30000">
                <a:latin typeface="Times New Roman" pitchFamily="18" charset="0"/>
                <a:cs typeface="Times New Roman" pitchFamily="18" charset="0"/>
              </a:rPr>
              <a:t>+</a:t>
            </a:r>
            <a:endParaRPr kumimoji="1" lang="en-US" altLang="zh-CN" sz="2000" b="1" baseline="30000">
              <a:latin typeface="Times New Roman" pitchFamily="18" charset="0"/>
            </a:endParaRPr>
          </a:p>
        </p:txBody>
      </p:sp>
      <p:sp>
        <p:nvSpPr>
          <p:cNvPr id="225307" name="Line 16"/>
          <p:cNvSpPr>
            <a:spLocks noChangeShapeType="1"/>
          </p:cNvSpPr>
          <p:nvPr/>
        </p:nvSpPr>
        <p:spPr bwMode="auto">
          <a:xfrm flipV="1">
            <a:off x="2155825" y="1914525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08" name="Line 17"/>
          <p:cNvSpPr>
            <a:spLocks noChangeShapeType="1"/>
          </p:cNvSpPr>
          <p:nvPr/>
        </p:nvSpPr>
        <p:spPr bwMode="auto">
          <a:xfrm>
            <a:off x="1622425" y="296545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09" name="Text Box 18"/>
          <p:cNvSpPr txBox="1">
            <a:spLocks noChangeArrowheads="1"/>
          </p:cNvSpPr>
          <p:nvPr/>
        </p:nvSpPr>
        <p:spPr bwMode="auto">
          <a:xfrm>
            <a:off x="1393825" y="2632075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-1+</a:t>
            </a: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0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25310" name="Line 19"/>
          <p:cNvSpPr>
            <a:spLocks noChangeShapeType="1"/>
          </p:cNvSpPr>
          <p:nvPr/>
        </p:nvSpPr>
        <p:spPr bwMode="auto">
          <a:xfrm>
            <a:off x="2460625" y="3455988"/>
            <a:ext cx="1524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11" name="Freeform 20"/>
          <p:cNvSpPr>
            <a:spLocks/>
          </p:cNvSpPr>
          <p:nvPr/>
        </p:nvSpPr>
        <p:spPr bwMode="auto">
          <a:xfrm flipV="1">
            <a:off x="1303338" y="3019425"/>
            <a:ext cx="1160462" cy="1466850"/>
          </a:xfrm>
          <a:custGeom>
            <a:avLst/>
            <a:gdLst>
              <a:gd name="T0" fmla="*/ 0 w 731"/>
              <a:gd name="T1" fmla="*/ 2147483647 h 924"/>
              <a:gd name="T2" fmla="*/ 2147483647 w 731"/>
              <a:gd name="T3" fmla="*/ 2147483647 h 924"/>
              <a:gd name="T4" fmla="*/ 2147483647 w 731"/>
              <a:gd name="T5" fmla="*/ 2147483647 h 924"/>
              <a:gd name="T6" fmla="*/ 2147483647 w 731"/>
              <a:gd name="T7" fmla="*/ 0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731"/>
              <a:gd name="T13" fmla="*/ 0 h 924"/>
              <a:gd name="T14" fmla="*/ 731 w 731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1" h="924">
                <a:moveTo>
                  <a:pt x="0" y="924"/>
                </a:moveTo>
                <a:cubicBezTo>
                  <a:pt x="9" y="864"/>
                  <a:pt x="6" y="669"/>
                  <a:pt x="64" y="540"/>
                </a:cubicBezTo>
                <a:cubicBezTo>
                  <a:pt x="122" y="411"/>
                  <a:pt x="236" y="237"/>
                  <a:pt x="347" y="147"/>
                </a:cubicBezTo>
                <a:cubicBezTo>
                  <a:pt x="458" y="57"/>
                  <a:pt x="651" y="31"/>
                  <a:pt x="731" y="0"/>
                </a:cubicBezTo>
              </a:path>
            </a:pathLst>
          </a:cu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12" name="Freeform 21"/>
          <p:cNvSpPr>
            <a:spLocks/>
          </p:cNvSpPr>
          <p:nvPr/>
        </p:nvSpPr>
        <p:spPr bwMode="auto">
          <a:xfrm flipV="1">
            <a:off x="2006600" y="2601913"/>
            <a:ext cx="1143000" cy="1901825"/>
          </a:xfrm>
          <a:custGeom>
            <a:avLst/>
            <a:gdLst>
              <a:gd name="T0" fmla="*/ 2147483647 w 720"/>
              <a:gd name="T1" fmla="*/ 0 h 1198"/>
              <a:gd name="T2" fmla="*/ 2147483647 w 720"/>
              <a:gd name="T3" fmla="*/ 2147483647 h 1198"/>
              <a:gd name="T4" fmla="*/ 2147483647 w 720"/>
              <a:gd name="T5" fmla="*/ 2147483647 h 1198"/>
              <a:gd name="T6" fmla="*/ 2147483647 w 720"/>
              <a:gd name="T7" fmla="*/ 2147483647 h 1198"/>
              <a:gd name="T8" fmla="*/ 2147483647 w 720"/>
              <a:gd name="T9" fmla="*/ 2147483647 h 1198"/>
              <a:gd name="T10" fmla="*/ 2147483647 w 720"/>
              <a:gd name="T11" fmla="*/ 2147483647 h 1198"/>
              <a:gd name="T12" fmla="*/ 2147483647 w 720"/>
              <a:gd name="T13" fmla="*/ 2147483647 h 1198"/>
              <a:gd name="T14" fmla="*/ 2147483647 w 720"/>
              <a:gd name="T15" fmla="*/ 2147483647 h 1198"/>
              <a:gd name="T16" fmla="*/ 2147483647 w 720"/>
              <a:gd name="T17" fmla="*/ 2147483647 h 1198"/>
              <a:gd name="T18" fmla="*/ 2147483647 w 720"/>
              <a:gd name="T19" fmla="*/ 2147483647 h 119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20"/>
              <a:gd name="T31" fmla="*/ 0 h 1198"/>
              <a:gd name="T32" fmla="*/ 720 w 720"/>
              <a:gd name="T33" fmla="*/ 1198 h 119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20" h="1198">
                <a:moveTo>
                  <a:pt x="288" y="0"/>
                </a:moveTo>
                <a:cubicBezTo>
                  <a:pt x="274" y="52"/>
                  <a:pt x="235" y="229"/>
                  <a:pt x="206" y="313"/>
                </a:cubicBezTo>
                <a:cubicBezTo>
                  <a:pt x="177" y="397"/>
                  <a:pt x="141" y="452"/>
                  <a:pt x="114" y="505"/>
                </a:cubicBezTo>
                <a:cubicBezTo>
                  <a:pt x="87" y="558"/>
                  <a:pt x="59" y="580"/>
                  <a:pt x="41" y="633"/>
                </a:cubicBezTo>
                <a:cubicBezTo>
                  <a:pt x="23" y="686"/>
                  <a:pt x="0" y="758"/>
                  <a:pt x="5" y="825"/>
                </a:cubicBezTo>
                <a:cubicBezTo>
                  <a:pt x="10" y="892"/>
                  <a:pt x="34" y="979"/>
                  <a:pt x="69" y="1035"/>
                </a:cubicBezTo>
                <a:cubicBezTo>
                  <a:pt x="104" y="1091"/>
                  <a:pt x="160" y="1137"/>
                  <a:pt x="215" y="1163"/>
                </a:cubicBezTo>
                <a:cubicBezTo>
                  <a:pt x="270" y="1189"/>
                  <a:pt x="337" y="1198"/>
                  <a:pt x="398" y="1191"/>
                </a:cubicBezTo>
                <a:cubicBezTo>
                  <a:pt x="459" y="1184"/>
                  <a:pt x="527" y="1164"/>
                  <a:pt x="581" y="1118"/>
                </a:cubicBezTo>
                <a:cubicBezTo>
                  <a:pt x="635" y="1072"/>
                  <a:pt x="691" y="955"/>
                  <a:pt x="720" y="912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13" name="Line 22"/>
          <p:cNvSpPr>
            <a:spLocks noChangeShapeType="1"/>
          </p:cNvSpPr>
          <p:nvPr/>
        </p:nvSpPr>
        <p:spPr bwMode="auto">
          <a:xfrm flipH="1">
            <a:off x="2460625" y="2617788"/>
            <a:ext cx="152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14" name="Line 23"/>
          <p:cNvSpPr>
            <a:spLocks noChangeShapeType="1"/>
          </p:cNvSpPr>
          <p:nvPr/>
        </p:nvSpPr>
        <p:spPr bwMode="auto">
          <a:xfrm>
            <a:off x="2155825" y="3622675"/>
            <a:ext cx="95250" cy="1571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15" name="Line 24"/>
          <p:cNvSpPr>
            <a:spLocks noChangeShapeType="1"/>
          </p:cNvSpPr>
          <p:nvPr/>
        </p:nvSpPr>
        <p:spPr bwMode="auto">
          <a:xfrm flipH="1" flipV="1">
            <a:off x="1574800" y="3927475"/>
            <a:ext cx="76200" cy="76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16" name="Line 25"/>
          <p:cNvSpPr>
            <a:spLocks noChangeShapeType="1"/>
          </p:cNvSpPr>
          <p:nvPr/>
        </p:nvSpPr>
        <p:spPr bwMode="auto">
          <a:xfrm>
            <a:off x="2079625" y="3927475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17" name="Text Box 26"/>
          <p:cNvSpPr txBox="1">
            <a:spLocks noChangeArrowheads="1"/>
          </p:cNvSpPr>
          <p:nvPr/>
        </p:nvSpPr>
        <p:spPr bwMode="auto">
          <a:xfrm>
            <a:off x="1774825" y="29845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b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25318" name="Text Box 28"/>
          <p:cNvSpPr txBox="1">
            <a:spLocks noChangeArrowheads="1"/>
          </p:cNvSpPr>
          <p:nvPr/>
        </p:nvSpPr>
        <p:spPr bwMode="auto">
          <a:xfrm>
            <a:off x="2841625" y="296545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c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225319" name="Line 29"/>
          <p:cNvSpPr>
            <a:spLocks noChangeShapeType="1"/>
          </p:cNvSpPr>
          <p:nvPr/>
        </p:nvSpPr>
        <p:spPr bwMode="auto">
          <a:xfrm>
            <a:off x="1622425" y="3013075"/>
            <a:ext cx="53340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20" name="Text Box 30"/>
          <p:cNvSpPr txBox="1">
            <a:spLocks noChangeArrowheads="1"/>
          </p:cNvSpPr>
          <p:nvPr/>
        </p:nvSpPr>
        <p:spPr bwMode="auto">
          <a:xfrm>
            <a:off x="1470025" y="313372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1600" b="1" i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1" lang="en-US" altLang="zh-CN" sz="16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25321" name="Line 31"/>
          <p:cNvSpPr>
            <a:spLocks noChangeShapeType="1"/>
          </p:cNvSpPr>
          <p:nvPr/>
        </p:nvSpPr>
        <p:spPr bwMode="auto">
          <a:xfrm flipH="1">
            <a:off x="936625" y="3013075"/>
            <a:ext cx="685800" cy="685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22" name="Text Box 32"/>
          <p:cNvSpPr txBox="1">
            <a:spLocks noChangeArrowheads="1"/>
          </p:cNvSpPr>
          <p:nvPr/>
        </p:nvSpPr>
        <p:spPr bwMode="auto">
          <a:xfrm>
            <a:off x="708025" y="3667125"/>
            <a:ext cx="609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1600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射线</a:t>
            </a:r>
            <a:endParaRPr kumimoji="1" lang="en-US" altLang="zh-CN" sz="1600" b="1">
              <a:solidFill>
                <a:srgbClr val="C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5323" name="Line 33"/>
          <p:cNvSpPr>
            <a:spLocks noChangeShapeType="1"/>
          </p:cNvSpPr>
          <p:nvPr/>
        </p:nvSpPr>
        <p:spPr bwMode="auto">
          <a:xfrm>
            <a:off x="2536825" y="29559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2371" name="Text Box 35"/>
          <p:cNvSpPr txBox="1">
            <a:spLocks noChangeArrowheads="1"/>
          </p:cNvSpPr>
          <p:nvPr/>
        </p:nvSpPr>
        <p:spPr bwMode="auto">
          <a:xfrm>
            <a:off x="4267200" y="3816350"/>
            <a:ext cx="4267200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</a:t>
            </a:r>
            <a:r>
              <a:rPr kumimoji="1" lang="zh-CN" altLang="en-US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当</a:t>
            </a:r>
            <a:r>
              <a:rPr kumimoji="1" lang="en-US" altLang="zh-CN" sz="22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kumimoji="1" lang="en-US" altLang="zh-CN" sz="2200" b="1" baseline="-250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1x</a:t>
            </a:r>
            <a:r>
              <a:rPr kumimoji="1" lang="en-US" altLang="zh-CN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</a:t>
            </a:r>
            <a:r>
              <a:rPr kumimoji="1" lang="en-US" altLang="zh-CN" sz="22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kumimoji="1" lang="en-US" altLang="zh-CN" sz="2200" b="1" baseline="-250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en-US" altLang="zh-CN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&lt; +∞</a:t>
            </a:r>
            <a:r>
              <a:rPr kumimoji="1" lang="zh-CN" altLang="en-US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1" lang="en-US" altLang="zh-CN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–1+</a:t>
            </a:r>
            <a:r>
              <a:rPr kumimoji="1" lang="en-US" altLang="zh-CN" sz="22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zh-CN" altLang="en-US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点位于</a:t>
            </a:r>
            <a:r>
              <a:rPr kumimoji="1" lang="en-US" altLang="zh-CN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b </a:t>
            </a:r>
            <a:r>
              <a:rPr kumimoji="1" lang="zh-CN" altLang="en-US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和</a:t>
            </a:r>
            <a:r>
              <a:rPr kumimoji="1" lang="en-US" altLang="zh-CN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c</a:t>
            </a:r>
            <a:r>
              <a:rPr kumimoji="1" lang="zh-CN" altLang="en-US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之间，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使得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=+1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2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闭环系统稳定。</a:t>
            </a:r>
            <a:endParaRPr kumimoji="1" lang="en-US" altLang="zh-CN" sz="2200" b="1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225292" name="Object 12"/>
          <p:cNvGraphicFramePr>
            <a:graphicFrameLocks noChangeAspect="1"/>
          </p:cNvGraphicFramePr>
          <p:nvPr/>
        </p:nvGraphicFramePr>
        <p:xfrm>
          <a:off x="993775" y="4737100"/>
          <a:ext cx="24955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7" name="Equation" r:id="rId3" imgW="1523880" imgH="444240" progId="Equation.DSMT4">
                  <p:embed/>
                </p:oleObj>
              </mc:Choice>
              <mc:Fallback>
                <p:oleObj name="Equation" r:id="rId3" imgW="1523880" imgH="44424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4737100"/>
                        <a:ext cx="2495550" cy="7286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308225" y="2981325"/>
            <a:ext cx="841375" cy="798513"/>
            <a:chOff x="1680" y="2390"/>
            <a:chExt cx="530" cy="503"/>
          </a:xfrm>
        </p:grpSpPr>
        <p:sp>
          <p:nvSpPr>
            <p:cNvPr id="225328" name="Text Box 38"/>
            <p:cNvSpPr txBox="1">
              <a:spLocks noChangeArrowheads="1"/>
            </p:cNvSpPr>
            <p:nvPr/>
          </p:nvSpPr>
          <p:spPr bwMode="auto">
            <a:xfrm>
              <a:off x="1728" y="2433"/>
              <a:ext cx="288" cy="21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-1+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0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225329" name="Line 39"/>
            <p:cNvSpPr>
              <a:spLocks noChangeShapeType="1"/>
            </p:cNvSpPr>
            <p:nvPr/>
          </p:nvSpPr>
          <p:spPr bwMode="auto">
            <a:xfrm flipH="1">
              <a:off x="1680" y="2390"/>
              <a:ext cx="144" cy="240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30" name="Line 40"/>
            <p:cNvSpPr>
              <a:spLocks noChangeShapeType="1"/>
            </p:cNvSpPr>
            <p:nvPr/>
          </p:nvSpPr>
          <p:spPr bwMode="auto">
            <a:xfrm>
              <a:off x="1824" y="2427"/>
              <a:ext cx="386" cy="466"/>
            </a:xfrm>
            <a:prstGeom prst="line">
              <a:avLst/>
            </a:prstGeom>
            <a:noFill/>
            <a:ln w="28575">
              <a:solidFill>
                <a:srgbClr val="66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2377" name="Line 41"/>
          <p:cNvSpPr>
            <a:spLocks noChangeShapeType="1"/>
          </p:cNvSpPr>
          <p:nvPr/>
        </p:nvSpPr>
        <p:spPr bwMode="auto">
          <a:xfrm flipH="1">
            <a:off x="446088" y="3028950"/>
            <a:ext cx="2057400" cy="0"/>
          </a:xfrm>
          <a:prstGeom prst="line">
            <a:avLst/>
          </a:prstGeom>
          <a:noFill/>
          <a:ln w="28575">
            <a:solidFill>
              <a:srgbClr val="66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25327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71" grpId="0" autoUpdateAnimBg="0"/>
      <p:bldP spid="14237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500063" y="1235075"/>
            <a:ext cx="80645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很多情况仅给出正频部分的开环极坐标图（开环幅相曲线），而应用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Nyquist</a:t>
            </a:r>
            <a:r>
              <a:rPr kumimoji="1" lang="zh-CN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稳定性判据是基于完整的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开环</a:t>
            </a:r>
            <a:r>
              <a:rPr kumimoji="1" lang="zh-CN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极坐标图(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complete polar plot)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。这种情况下，应该首先将图补充完整，然后再判别闭环系统的稳定性。</a:t>
            </a:r>
            <a:endParaRPr kumimoji="1" lang="zh-CN" altLang="en-US" sz="2000" b="1">
              <a:solidFill>
                <a:srgbClr val="00F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注意：</a:t>
            </a:r>
            <a:endParaRPr kumimoji="1" lang="en-US" altLang="zh-CN" sz="2000" b="1">
              <a:solidFill>
                <a:srgbClr val="FF33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）负频部分与正频部分关于实轴对称；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　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）正频的方向是已知的，箭头是</a:t>
            </a:r>
            <a:r>
              <a:rPr kumimoji="1" lang="zh-CN" altLang="en-US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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从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1" lang="zh-CN" altLang="en-US" sz="2000" b="1" baseline="30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＋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增加到的方向，而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负频部的方向是从－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 增加到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1" lang="zh-CN" altLang="en-US" sz="2000" b="1" baseline="30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－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 方向；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）当</a:t>
            </a:r>
            <a:r>
              <a:rPr kumimoji="1" lang="en-US" altLang="en-US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不等于零时，根据</a:t>
            </a:r>
            <a:r>
              <a:rPr kumimoji="1" lang="en-US" altLang="en-US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的值，决定</a:t>
            </a:r>
            <a:r>
              <a:rPr kumimoji="1" lang="zh-CN" altLang="en-US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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从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1" lang="zh-CN" altLang="en-US" sz="2000" b="1" baseline="30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－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到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1" lang="zh-CN" altLang="en-US" sz="2000" b="1" baseline="30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＋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的连线（顺时针方向</a:t>
            </a:r>
            <a:r>
              <a:rPr kumimoji="1" lang="en-US" altLang="en-US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×</a:t>
            </a:r>
            <a:r>
              <a:rPr kumimoji="1" lang="en-US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180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度）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;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4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）若有不稳定的开环极点存在，每个开环极点将在同型系统基础上产生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180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度滞后。</a:t>
            </a:r>
          </a:p>
        </p:txBody>
      </p:sp>
      <p:sp>
        <p:nvSpPr>
          <p:cNvPr id="385026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96" name="Object 92"/>
          <p:cNvGraphicFramePr>
            <a:graphicFrameLocks noChangeAspect="1"/>
          </p:cNvGraphicFramePr>
          <p:nvPr/>
        </p:nvGraphicFramePr>
        <p:xfrm>
          <a:off x="6413500" y="1019175"/>
          <a:ext cx="24638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31" name="Equation" r:id="rId3" imgW="1307880" imgH="203040" progId="Equation.DSMT4">
                  <p:embed/>
                </p:oleObj>
              </mc:Choice>
              <mc:Fallback>
                <p:oleObj name="Equation" r:id="rId3" imgW="1307880" imgH="20304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1019175"/>
                        <a:ext cx="2463800" cy="3508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42913" y="1106488"/>
            <a:ext cx="8315325" cy="2689225"/>
            <a:chOff x="378" y="1122"/>
            <a:chExt cx="5238" cy="1694"/>
          </a:xfrm>
        </p:grpSpPr>
        <p:sp>
          <p:nvSpPr>
            <p:cNvPr id="226412" name="Text Box 2"/>
            <p:cNvSpPr txBox="1">
              <a:spLocks noChangeArrowheads="1"/>
            </p:cNvSpPr>
            <p:nvPr/>
          </p:nvSpPr>
          <p:spPr bwMode="auto">
            <a:xfrm>
              <a:off x="378" y="1122"/>
              <a:ext cx="269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1.</a:t>
              </a:r>
              <a:r>
                <a:rPr kumimoji="1" lang="zh-CN" altLang="en-US" sz="2000" b="1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开环零极点与闭环零极点关系</a:t>
              </a:r>
            </a:p>
          </p:txBody>
        </p:sp>
        <p:grpSp>
          <p:nvGrpSpPr>
            <p:cNvPr id="226413" name="Group 5"/>
            <p:cNvGrpSpPr>
              <a:grpSpLocks/>
            </p:cNvGrpSpPr>
            <p:nvPr/>
          </p:nvGrpSpPr>
          <p:grpSpPr bwMode="auto">
            <a:xfrm>
              <a:off x="528" y="1482"/>
              <a:ext cx="5088" cy="1334"/>
              <a:chOff x="480" y="2826"/>
              <a:chExt cx="5088" cy="1334"/>
            </a:xfrm>
          </p:grpSpPr>
          <p:graphicFrame>
            <p:nvGraphicFramePr>
              <p:cNvPr id="226397" name="Object 93"/>
              <p:cNvGraphicFramePr>
                <a:graphicFrameLocks noChangeAspect="1"/>
              </p:cNvGraphicFramePr>
              <p:nvPr/>
            </p:nvGraphicFramePr>
            <p:xfrm>
              <a:off x="558" y="2826"/>
              <a:ext cx="879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532" name="Equation" r:id="rId5" imgW="914400" imgH="228600" progId="Equation.DSMT4">
                      <p:embed/>
                    </p:oleObj>
                  </mc:Choice>
                  <mc:Fallback>
                    <p:oleObj name="Equation" r:id="rId5" imgW="914400" imgH="228600" progId="Equation.DSMT4">
                      <p:embed/>
                      <p:pic>
                        <p:nvPicPr>
                          <p:cNvPr id="0" name="Picture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" y="2826"/>
                            <a:ext cx="879" cy="219"/>
                          </a:xfrm>
                          <a:prstGeom prst="rect">
                            <a:avLst/>
                          </a:prstGeom>
                          <a:solidFill>
                            <a:srgbClr val="FFFF99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6398" name="Object 94"/>
              <p:cNvGraphicFramePr>
                <a:graphicFrameLocks noChangeAspect="1"/>
              </p:cNvGraphicFramePr>
              <p:nvPr/>
            </p:nvGraphicFramePr>
            <p:xfrm>
              <a:off x="564" y="3066"/>
              <a:ext cx="929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533" name="Equation" r:id="rId7" imgW="965160" imgH="228600" progId="Equation.DSMT4">
                      <p:embed/>
                    </p:oleObj>
                  </mc:Choice>
                  <mc:Fallback>
                    <p:oleObj name="Equation" r:id="rId7" imgW="965160" imgH="228600" progId="Equation.DSMT4">
                      <p:embed/>
                      <p:pic>
                        <p:nvPicPr>
                          <p:cNvPr id="0" name="Picture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4" y="3066"/>
                            <a:ext cx="929" cy="219"/>
                          </a:xfrm>
                          <a:prstGeom prst="rect">
                            <a:avLst/>
                          </a:prstGeom>
                          <a:solidFill>
                            <a:srgbClr val="FFFF99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6414" name="Group 8"/>
              <p:cNvGrpSpPr>
                <a:grpSpLocks/>
              </p:cNvGrpSpPr>
              <p:nvPr/>
            </p:nvGrpSpPr>
            <p:grpSpPr bwMode="auto">
              <a:xfrm>
                <a:off x="1488" y="2880"/>
                <a:ext cx="480" cy="336"/>
                <a:chOff x="1488" y="2880"/>
                <a:chExt cx="480" cy="336"/>
              </a:xfrm>
            </p:grpSpPr>
            <p:sp>
              <p:nvSpPr>
                <p:cNvPr id="226421" name="AutoShape 9"/>
                <p:cNvSpPr>
                  <a:spLocks/>
                </p:cNvSpPr>
                <p:nvPr/>
              </p:nvSpPr>
              <p:spPr bwMode="auto">
                <a:xfrm>
                  <a:off x="1488" y="2880"/>
                  <a:ext cx="144" cy="336"/>
                </a:xfrm>
                <a:prstGeom prst="rightBrace">
                  <a:avLst>
                    <a:gd name="adj1" fmla="val 19444"/>
                    <a:gd name="adj2" fmla="val 50000"/>
                  </a:avLst>
                </a:prstGeom>
                <a:noFill/>
                <a:ln w="57150">
                  <a:solidFill>
                    <a:srgbClr val="C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黑体" pitchFamily="2" charset="-122"/>
                    <a:cs typeface="Times New Roman" pitchFamily="18" charset="0"/>
                  </a:endParaRPr>
                </a:p>
              </p:txBody>
            </p:sp>
            <p:sp>
              <p:nvSpPr>
                <p:cNvPr id="226422" name="AutoShape 10"/>
                <p:cNvSpPr>
                  <a:spLocks noChangeArrowheads="1"/>
                </p:cNvSpPr>
                <p:nvPr/>
              </p:nvSpPr>
              <p:spPr bwMode="auto">
                <a:xfrm>
                  <a:off x="1680" y="2976"/>
                  <a:ext cx="288" cy="192"/>
                </a:xfrm>
                <a:prstGeom prst="rightArrow">
                  <a:avLst>
                    <a:gd name="adj1" fmla="val 50000"/>
                    <a:gd name="adj2" fmla="val 37500"/>
                  </a:avLst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Times New Roman" pitchFamily="18" charset="0"/>
                    <a:ea typeface="黑体" pitchFamily="2" charset="-122"/>
                    <a:cs typeface="Times New Roman" pitchFamily="18" charset="0"/>
                  </a:endParaRPr>
                </a:p>
              </p:txBody>
            </p:sp>
          </p:grpSp>
          <p:graphicFrame>
            <p:nvGraphicFramePr>
              <p:cNvPr id="226399" name="Object 95"/>
              <p:cNvGraphicFramePr>
                <a:graphicFrameLocks noChangeAspect="1"/>
              </p:cNvGraphicFramePr>
              <p:nvPr/>
            </p:nvGraphicFramePr>
            <p:xfrm>
              <a:off x="1950" y="2845"/>
              <a:ext cx="2436" cy="5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534" name="Equation" r:id="rId9" imgW="2108160" imgH="444240" progId="Equation.DSMT4">
                      <p:embed/>
                    </p:oleObj>
                  </mc:Choice>
                  <mc:Fallback>
                    <p:oleObj name="Equation" r:id="rId9" imgW="2108160" imgH="444240" progId="Equation.DSMT4">
                      <p:embed/>
                      <p:pic>
                        <p:nvPicPr>
                          <p:cNvPr id="0" name="Picture 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50" y="2845"/>
                            <a:ext cx="2436" cy="513"/>
                          </a:xfrm>
                          <a:prstGeom prst="rect">
                            <a:avLst/>
                          </a:prstGeom>
                          <a:solidFill>
                            <a:srgbClr val="FFFF99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6415" name="Text Box 12"/>
              <p:cNvSpPr txBox="1">
                <a:spLocks noChangeArrowheads="1"/>
              </p:cNvSpPr>
              <p:nvPr/>
            </p:nvSpPr>
            <p:spPr bwMode="auto">
              <a:xfrm>
                <a:off x="480" y="3360"/>
                <a:ext cx="12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000" b="1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闭环传递函数</a:t>
                </a:r>
                <a:endPara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endParaRPr>
              </a:p>
            </p:txBody>
          </p:sp>
          <p:graphicFrame>
            <p:nvGraphicFramePr>
              <p:cNvPr id="226400" name="Object 96"/>
              <p:cNvGraphicFramePr>
                <a:graphicFrameLocks noChangeAspect="1"/>
              </p:cNvGraphicFramePr>
              <p:nvPr/>
            </p:nvGraphicFramePr>
            <p:xfrm>
              <a:off x="1426" y="3661"/>
              <a:ext cx="2511" cy="4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535" name="Equation" r:id="rId11" imgW="1993680" imgH="380880" progId="Equation.DSMT4">
                      <p:embed/>
                    </p:oleObj>
                  </mc:Choice>
                  <mc:Fallback>
                    <p:oleObj name="Equation" r:id="rId11" imgW="1993680" imgH="380880" progId="Equation.DSMT4">
                      <p:embed/>
                      <p:pic>
                        <p:nvPicPr>
                          <p:cNvPr id="0" name="Picture 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6" y="3661"/>
                            <a:ext cx="2511" cy="479"/>
                          </a:xfrm>
                          <a:prstGeom prst="rect">
                            <a:avLst/>
                          </a:prstGeom>
                          <a:solidFill>
                            <a:srgbClr val="FFFF99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6416" name="Line 14"/>
              <p:cNvSpPr>
                <a:spLocks noChangeShapeType="1"/>
              </p:cNvSpPr>
              <p:nvPr/>
            </p:nvSpPr>
            <p:spPr bwMode="auto">
              <a:xfrm>
                <a:off x="2987" y="4160"/>
                <a:ext cx="864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6417" name="Line 15"/>
              <p:cNvSpPr>
                <a:spLocks noChangeShapeType="1"/>
              </p:cNvSpPr>
              <p:nvPr/>
            </p:nvSpPr>
            <p:spPr bwMode="auto">
              <a:xfrm>
                <a:off x="3360" y="3080"/>
                <a:ext cx="864" cy="0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6418" name="Text Box 16"/>
              <p:cNvSpPr txBox="1">
                <a:spLocks noChangeArrowheads="1"/>
              </p:cNvSpPr>
              <p:nvPr/>
            </p:nvSpPr>
            <p:spPr bwMode="auto">
              <a:xfrm>
                <a:off x="4560" y="3024"/>
                <a:ext cx="1008" cy="25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 i="1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B</a:t>
                </a:r>
                <a:r>
                  <a:rPr kumimoji="1" lang="en-US" altLang="zh-CN" sz="2000" b="1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(</a:t>
                </a:r>
                <a:r>
                  <a:rPr kumimoji="1" lang="en-US" altLang="zh-CN" sz="2000" b="1" i="1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s</a:t>
                </a:r>
                <a:r>
                  <a:rPr kumimoji="1" lang="en-US" altLang="zh-CN" sz="2000" b="1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)</a:t>
                </a:r>
                <a:r>
                  <a:rPr kumimoji="1" lang="zh-CN" altLang="en-US" sz="2000" b="1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的零点</a:t>
                </a:r>
                <a:endPara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26419" name="AutoShape 17"/>
              <p:cNvSpPr>
                <a:spLocks noChangeArrowheads="1"/>
              </p:cNvSpPr>
              <p:nvPr/>
            </p:nvSpPr>
            <p:spPr bwMode="auto">
              <a:xfrm>
                <a:off x="4944" y="3360"/>
                <a:ext cx="336" cy="384"/>
              </a:xfrm>
              <a:prstGeom prst="upDownArrow">
                <a:avLst>
                  <a:gd name="adj1" fmla="val 50000"/>
                  <a:gd name="adj2" fmla="val 2285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Times New Roman" pitchFamily="18" charset="0"/>
                  <a:ea typeface="黑体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26420" name="Text Box 18"/>
              <p:cNvSpPr txBox="1">
                <a:spLocks noChangeArrowheads="1"/>
              </p:cNvSpPr>
              <p:nvPr/>
            </p:nvSpPr>
            <p:spPr bwMode="auto">
              <a:xfrm>
                <a:off x="4560" y="3792"/>
                <a:ext cx="1008" cy="256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2000" b="1" i="1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Φ</a:t>
                </a:r>
                <a:r>
                  <a:rPr kumimoji="1" lang="en-US" altLang="zh-CN" sz="2000" b="1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(</a:t>
                </a:r>
                <a:r>
                  <a:rPr kumimoji="1" lang="en-US" altLang="zh-CN" sz="2000" b="1" i="1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s</a:t>
                </a:r>
                <a:r>
                  <a:rPr kumimoji="1" lang="en-US" altLang="zh-CN" sz="2000" b="1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)</a:t>
                </a:r>
                <a:r>
                  <a:rPr kumimoji="1" lang="zh-CN" altLang="en-US" sz="2000" b="1">
                    <a:latin typeface="Times New Roman" pitchFamily="18" charset="0"/>
                    <a:ea typeface="黑体" pitchFamily="2" charset="-122"/>
                    <a:cs typeface="Times New Roman" pitchFamily="18" charset="0"/>
                  </a:rPr>
                  <a:t>的极点</a:t>
                </a:r>
                <a:endPara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endParaRPr>
              </a:p>
            </p:txBody>
          </p:sp>
        </p:grpSp>
      </p:grp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430213" y="3929063"/>
            <a:ext cx="441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数学基础：复变函数（幅角定理）</a:t>
            </a:r>
          </a:p>
        </p:txBody>
      </p:sp>
      <p:graphicFrame>
        <p:nvGraphicFramePr>
          <p:cNvPr id="69652" name="Object 97"/>
          <p:cNvGraphicFramePr>
            <a:graphicFrameLocks noChangeAspect="1"/>
          </p:cNvGraphicFramePr>
          <p:nvPr/>
        </p:nvGraphicFramePr>
        <p:xfrm>
          <a:off x="2465388" y="4397375"/>
          <a:ext cx="5487987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36" name="Equation" r:id="rId13" imgW="3504960" imgH="444240" progId="Equation.DSMT4">
                  <p:embed/>
                </p:oleObj>
              </mc:Choice>
              <mc:Fallback>
                <p:oleObj name="Equation" r:id="rId13" imgW="3504960" imgH="44424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4397375"/>
                        <a:ext cx="5487987" cy="693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887413" y="4483100"/>
            <a:ext cx="1524000" cy="385763"/>
            <a:chOff x="624" y="3072"/>
            <a:chExt cx="960" cy="243"/>
          </a:xfrm>
        </p:grpSpPr>
        <p:graphicFrame>
          <p:nvGraphicFramePr>
            <p:cNvPr id="226402" name="Object 98"/>
            <p:cNvGraphicFramePr>
              <a:graphicFrameLocks noChangeAspect="1"/>
            </p:cNvGraphicFramePr>
            <p:nvPr/>
          </p:nvGraphicFramePr>
          <p:xfrm>
            <a:off x="624" y="3114"/>
            <a:ext cx="688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37" name="Equation" r:id="rId15" imgW="698400" imgH="203040" progId="Equation.DSMT4">
                    <p:embed/>
                  </p:oleObj>
                </mc:Choice>
                <mc:Fallback>
                  <p:oleObj name="Equation" r:id="rId15" imgW="698400" imgH="203040" progId="Equation.DSMT4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114"/>
                          <a:ext cx="688" cy="20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411" name="AutoShape 22"/>
            <p:cNvSpPr>
              <a:spLocks noChangeArrowheads="1"/>
            </p:cNvSpPr>
            <p:nvPr/>
          </p:nvSpPr>
          <p:spPr bwMode="auto">
            <a:xfrm>
              <a:off x="1344" y="3072"/>
              <a:ext cx="240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112963" y="5311775"/>
            <a:ext cx="6276975" cy="793750"/>
            <a:chOff x="1396" y="3690"/>
            <a:chExt cx="3954" cy="500"/>
          </a:xfrm>
        </p:grpSpPr>
        <p:graphicFrame>
          <p:nvGraphicFramePr>
            <p:cNvPr id="226403" name="Object 99"/>
            <p:cNvGraphicFramePr>
              <a:graphicFrameLocks noChangeAspect="1"/>
            </p:cNvGraphicFramePr>
            <p:nvPr/>
          </p:nvGraphicFramePr>
          <p:xfrm>
            <a:off x="3070" y="3786"/>
            <a:ext cx="228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38" name="Equation" r:id="rId17" imgW="2311200" imgH="253800" progId="Equation.DSMT4">
                    <p:embed/>
                  </p:oleObj>
                </mc:Choice>
                <mc:Fallback>
                  <p:oleObj name="Equation" r:id="rId17" imgW="2311200" imgH="253800" progId="Equation.DSMT4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0" y="3786"/>
                          <a:ext cx="2280" cy="25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404" name="Object 100"/>
            <p:cNvGraphicFramePr>
              <a:graphicFrameLocks noChangeAspect="1"/>
            </p:cNvGraphicFramePr>
            <p:nvPr/>
          </p:nvGraphicFramePr>
          <p:xfrm>
            <a:off x="1396" y="3690"/>
            <a:ext cx="1590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539" name="Equation" r:id="rId19" imgW="1612800" imgH="507960" progId="Equation.DSMT4">
                    <p:embed/>
                  </p:oleObj>
                </mc:Choice>
                <mc:Fallback>
                  <p:oleObj name="Equation" r:id="rId19" imgW="1612800" imgH="507960" progId="Equation.DSMT4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" y="3690"/>
                          <a:ext cx="1590" cy="50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3783013" y="5092700"/>
            <a:ext cx="2819400" cy="228600"/>
            <a:chOff x="2448" y="3504"/>
            <a:chExt cx="1776" cy="144"/>
          </a:xfrm>
          <a:solidFill>
            <a:schemeClr val="accent2"/>
          </a:solidFill>
        </p:grpSpPr>
        <p:sp>
          <p:nvSpPr>
            <p:cNvPr id="29714" name="AutoShape 27"/>
            <p:cNvSpPr>
              <a:spLocks noChangeArrowheads="1"/>
            </p:cNvSpPr>
            <p:nvPr/>
          </p:nvSpPr>
          <p:spPr bwMode="auto">
            <a:xfrm>
              <a:off x="2448" y="3504"/>
              <a:ext cx="240" cy="144"/>
            </a:xfrm>
            <a:prstGeom prst="downArrow">
              <a:avLst>
                <a:gd name="adj1" fmla="val 50000"/>
                <a:gd name="adj2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29715" name="AutoShape 28"/>
            <p:cNvSpPr>
              <a:spLocks noChangeArrowheads="1"/>
            </p:cNvSpPr>
            <p:nvPr/>
          </p:nvSpPr>
          <p:spPr bwMode="auto">
            <a:xfrm>
              <a:off x="3984" y="3504"/>
              <a:ext cx="240" cy="144"/>
            </a:xfrm>
            <a:prstGeom prst="downArrow">
              <a:avLst>
                <a:gd name="adj1" fmla="val 50000"/>
                <a:gd name="adj2" fmla="val 25000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226410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Arial Black" pitchFamily="34" charset="0"/>
                <a:ea typeface="黑体" pitchFamily="2" charset="-122"/>
              </a:rPr>
              <a:t>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381000" y="1231900"/>
            <a:ext cx="815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数学基础：从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平面 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) 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平面的映射</a:t>
            </a:r>
          </a:p>
        </p:txBody>
      </p:sp>
      <p:graphicFrame>
        <p:nvGraphicFramePr>
          <p:cNvPr id="227370" name="Object 42"/>
          <p:cNvGraphicFramePr>
            <a:graphicFrameLocks noChangeAspect="1"/>
          </p:cNvGraphicFramePr>
          <p:nvPr/>
        </p:nvGraphicFramePr>
        <p:xfrm>
          <a:off x="6411913" y="1027113"/>
          <a:ext cx="22955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30" name="Equation" r:id="rId3" imgW="1307880" imgH="203040" progId="Equation.DSMT4">
                  <p:embed/>
                </p:oleObj>
              </mc:Choice>
              <mc:Fallback>
                <p:oleObj name="Equation" r:id="rId3" imgW="1307880" imgH="20304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1027113"/>
                        <a:ext cx="2295525" cy="355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5029200" y="1704975"/>
            <a:ext cx="3505200" cy="2895600"/>
            <a:chOff x="3264" y="1488"/>
            <a:chExt cx="2208" cy="1824"/>
          </a:xfrm>
        </p:grpSpPr>
        <p:grpSp>
          <p:nvGrpSpPr>
            <p:cNvPr id="227450" name="Group 89"/>
            <p:cNvGrpSpPr>
              <a:grpSpLocks/>
            </p:cNvGrpSpPr>
            <p:nvPr/>
          </p:nvGrpSpPr>
          <p:grpSpPr bwMode="auto">
            <a:xfrm>
              <a:off x="3264" y="1488"/>
              <a:ext cx="2208" cy="1824"/>
              <a:chOff x="3264" y="1488"/>
              <a:chExt cx="2208" cy="1824"/>
            </a:xfrm>
          </p:grpSpPr>
          <p:grpSp>
            <p:nvGrpSpPr>
              <p:cNvPr id="227452" name="Group 63"/>
              <p:cNvGrpSpPr>
                <a:grpSpLocks/>
              </p:cNvGrpSpPr>
              <p:nvPr/>
            </p:nvGrpSpPr>
            <p:grpSpPr bwMode="auto">
              <a:xfrm>
                <a:off x="3264" y="1488"/>
                <a:ext cx="2208" cy="1824"/>
                <a:chOff x="432" y="2448"/>
                <a:chExt cx="2208" cy="1824"/>
              </a:xfrm>
            </p:grpSpPr>
            <p:sp>
              <p:nvSpPr>
                <p:cNvPr id="227454" name="Rectangle 64"/>
                <p:cNvSpPr>
                  <a:spLocks noChangeArrowheads="1"/>
                </p:cNvSpPr>
                <p:nvPr/>
              </p:nvSpPr>
              <p:spPr bwMode="auto">
                <a:xfrm>
                  <a:off x="432" y="2448"/>
                  <a:ext cx="2208" cy="1824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455" name="Line 65"/>
                <p:cNvSpPr>
                  <a:spLocks noChangeShapeType="1"/>
                </p:cNvSpPr>
                <p:nvPr/>
              </p:nvSpPr>
              <p:spPr bwMode="auto">
                <a:xfrm>
                  <a:off x="480" y="3563"/>
                  <a:ext cx="21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745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1104" y="2496"/>
                  <a:ext cx="0" cy="16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745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448" y="3552"/>
                  <a:ext cx="14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1600" b="1" i="1">
                      <a:latin typeface="Times New Roman" pitchFamily="18" charset="0"/>
                      <a:cs typeface="Times New Roman" pitchFamily="18" charset="0"/>
                    </a:rPr>
                    <a:t>σ</a:t>
                  </a:r>
                  <a:endParaRPr kumimoji="1" lang="en-US" altLang="zh-CN" sz="1600" b="1" i="1" baseline="-25000">
                    <a:latin typeface="Times New Roman" pitchFamily="18" charset="0"/>
                  </a:endParaRPr>
                </a:p>
              </p:txBody>
            </p:sp>
            <p:sp>
              <p:nvSpPr>
                <p:cNvPr id="22745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152" y="2448"/>
                  <a:ext cx="192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1600" b="1" i="1">
                      <a:latin typeface="Times New Roman" pitchFamily="18" charset="0"/>
                      <a:cs typeface="Times New Roman" pitchFamily="18" charset="0"/>
                    </a:rPr>
                    <a:t>jω</a:t>
                  </a:r>
                </a:p>
              </p:txBody>
            </p:sp>
          </p:grpSp>
          <p:sp>
            <p:nvSpPr>
              <p:cNvPr id="227453" name="Text Box 71"/>
              <p:cNvSpPr txBox="1">
                <a:spLocks noChangeArrowheads="1"/>
              </p:cNvSpPr>
              <p:nvPr/>
            </p:nvSpPr>
            <p:spPr bwMode="auto">
              <a:xfrm>
                <a:off x="3792" y="2592"/>
                <a:ext cx="1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solidFill>
                      <a:srgbClr val="FF33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227451" name="Text Box 69"/>
            <p:cNvSpPr txBox="1">
              <a:spLocks noChangeArrowheads="1"/>
            </p:cNvSpPr>
            <p:nvPr/>
          </p:nvSpPr>
          <p:spPr bwMode="auto">
            <a:xfrm>
              <a:off x="4992" y="1488"/>
              <a:ext cx="384" cy="21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</a:rPr>
                <a:t>[</a:t>
              </a:r>
              <a:r>
                <a:rPr kumimoji="1" lang="en-US" altLang="zh-CN" sz="1600" b="1" i="1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solidFill>
                    <a:srgbClr val="FF3300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</a:rPr>
                <a:t>)]</a:t>
              </a:r>
            </a:p>
          </p:txBody>
        </p:sp>
      </p:grpSp>
      <p:sp>
        <p:nvSpPr>
          <p:cNvPr id="70726" name="Line 70"/>
          <p:cNvSpPr>
            <a:spLocks noChangeShapeType="1"/>
          </p:cNvSpPr>
          <p:nvPr/>
        </p:nvSpPr>
        <p:spPr bwMode="auto">
          <a:xfrm>
            <a:off x="6096000" y="3457575"/>
            <a:ext cx="914400" cy="528638"/>
          </a:xfrm>
          <a:prstGeom prst="line">
            <a:avLst/>
          </a:prstGeom>
          <a:noFill/>
          <a:ln w="222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5026025" y="4295775"/>
            <a:ext cx="3200400" cy="844550"/>
            <a:chOff x="3262" y="3120"/>
            <a:chExt cx="2016" cy="532"/>
          </a:xfrm>
        </p:grpSpPr>
        <p:graphicFrame>
          <p:nvGraphicFramePr>
            <p:cNvPr id="227371" name="Object 43"/>
            <p:cNvGraphicFramePr>
              <a:graphicFrameLocks noChangeAspect="1"/>
            </p:cNvGraphicFramePr>
            <p:nvPr/>
          </p:nvGraphicFramePr>
          <p:xfrm>
            <a:off x="3262" y="3402"/>
            <a:ext cx="201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31" name="Equation" r:id="rId5" imgW="2044440" imgH="253800" progId="Equation.DSMT4">
                    <p:embed/>
                  </p:oleObj>
                </mc:Choice>
                <mc:Fallback>
                  <p:oleObj name="Equation" r:id="rId5" imgW="2044440" imgH="2538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2" y="3402"/>
                          <a:ext cx="2016" cy="25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372" name="Object 44"/>
            <p:cNvGraphicFramePr>
              <a:graphicFrameLocks noChangeAspect="1"/>
            </p:cNvGraphicFramePr>
            <p:nvPr/>
          </p:nvGraphicFramePr>
          <p:xfrm>
            <a:off x="3293" y="3120"/>
            <a:ext cx="166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32" name="Equation" r:id="rId7" imgW="1688760" imgH="228600" progId="Equation.DSMT4">
                    <p:embed/>
                  </p:oleObj>
                </mc:Choice>
                <mc:Fallback>
                  <p:oleObj name="Equation" r:id="rId7" imgW="1688760" imgH="2286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3" y="3120"/>
                          <a:ext cx="1665" cy="225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7378" name="Text Box 76"/>
          <p:cNvSpPr txBox="1">
            <a:spLocks noChangeArrowheads="1"/>
          </p:cNvSpPr>
          <p:nvPr/>
        </p:nvSpPr>
        <p:spPr bwMode="auto">
          <a:xfrm>
            <a:off x="395288" y="5264150"/>
            <a:ext cx="8216900" cy="850900"/>
          </a:xfrm>
          <a:prstGeom prst="rect">
            <a:avLst/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若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平面的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Q’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包围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的一个零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（极）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点，则在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平面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cw--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顺时针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ccw—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逆时针）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包围原点一圈（即角度变化－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360º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（＋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360º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）。</a:t>
            </a:r>
          </a:p>
        </p:txBody>
      </p:sp>
      <p:grpSp>
        <p:nvGrpSpPr>
          <p:cNvPr id="6" name="Group 77"/>
          <p:cNvGrpSpPr>
            <a:grpSpLocks/>
          </p:cNvGrpSpPr>
          <p:nvPr/>
        </p:nvGrpSpPr>
        <p:grpSpPr bwMode="auto">
          <a:xfrm>
            <a:off x="5407025" y="2671763"/>
            <a:ext cx="1831975" cy="1574800"/>
            <a:chOff x="3502" y="2097"/>
            <a:chExt cx="1154" cy="992"/>
          </a:xfrm>
        </p:grpSpPr>
        <p:sp>
          <p:nvSpPr>
            <p:cNvPr id="227448" name="Freeform 78"/>
            <p:cNvSpPr>
              <a:spLocks/>
            </p:cNvSpPr>
            <p:nvPr/>
          </p:nvSpPr>
          <p:spPr bwMode="auto">
            <a:xfrm>
              <a:off x="3502" y="2097"/>
              <a:ext cx="1133" cy="992"/>
            </a:xfrm>
            <a:custGeom>
              <a:avLst/>
              <a:gdLst>
                <a:gd name="T0" fmla="*/ 237 w 1133"/>
                <a:gd name="T1" fmla="*/ 170 h 992"/>
                <a:gd name="T2" fmla="*/ 283 w 1133"/>
                <a:gd name="T3" fmla="*/ 143 h 992"/>
                <a:gd name="T4" fmla="*/ 311 w 1133"/>
                <a:gd name="T5" fmla="*/ 116 h 992"/>
                <a:gd name="T6" fmla="*/ 420 w 1133"/>
                <a:gd name="T7" fmla="*/ 42 h 992"/>
                <a:gd name="T8" fmla="*/ 475 w 1133"/>
                <a:gd name="T9" fmla="*/ 24 h 992"/>
                <a:gd name="T10" fmla="*/ 503 w 1133"/>
                <a:gd name="T11" fmla="*/ 15 h 992"/>
                <a:gd name="T12" fmla="*/ 722 w 1133"/>
                <a:gd name="T13" fmla="*/ 33 h 992"/>
                <a:gd name="T14" fmla="*/ 740 w 1133"/>
                <a:gd name="T15" fmla="*/ 52 h 992"/>
                <a:gd name="T16" fmla="*/ 896 w 1133"/>
                <a:gd name="T17" fmla="*/ 125 h 992"/>
                <a:gd name="T18" fmla="*/ 923 w 1133"/>
                <a:gd name="T19" fmla="*/ 143 h 992"/>
                <a:gd name="T20" fmla="*/ 960 w 1133"/>
                <a:gd name="T21" fmla="*/ 152 h 992"/>
                <a:gd name="T22" fmla="*/ 1024 w 1133"/>
                <a:gd name="T23" fmla="*/ 198 h 992"/>
                <a:gd name="T24" fmla="*/ 1106 w 1133"/>
                <a:gd name="T25" fmla="*/ 317 h 992"/>
                <a:gd name="T26" fmla="*/ 1133 w 1133"/>
                <a:gd name="T27" fmla="*/ 408 h 992"/>
                <a:gd name="T28" fmla="*/ 1124 w 1133"/>
                <a:gd name="T29" fmla="*/ 628 h 992"/>
                <a:gd name="T30" fmla="*/ 969 w 1133"/>
                <a:gd name="T31" fmla="*/ 884 h 992"/>
                <a:gd name="T32" fmla="*/ 841 w 1133"/>
                <a:gd name="T33" fmla="*/ 966 h 992"/>
                <a:gd name="T34" fmla="*/ 795 w 1133"/>
                <a:gd name="T35" fmla="*/ 975 h 992"/>
                <a:gd name="T36" fmla="*/ 768 w 1133"/>
                <a:gd name="T37" fmla="*/ 984 h 992"/>
                <a:gd name="T38" fmla="*/ 402 w 1133"/>
                <a:gd name="T39" fmla="*/ 966 h 992"/>
                <a:gd name="T40" fmla="*/ 320 w 1133"/>
                <a:gd name="T41" fmla="*/ 938 h 992"/>
                <a:gd name="T42" fmla="*/ 292 w 1133"/>
                <a:gd name="T43" fmla="*/ 929 h 992"/>
                <a:gd name="T44" fmla="*/ 265 w 1133"/>
                <a:gd name="T45" fmla="*/ 911 h 992"/>
                <a:gd name="T46" fmla="*/ 210 w 1133"/>
                <a:gd name="T47" fmla="*/ 893 h 992"/>
                <a:gd name="T48" fmla="*/ 27 w 1133"/>
                <a:gd name="T49" fmla="*/ 737 h 992"/>
                <a:gd name="T50" fmla="*/ 0 w 1133"/>
                <a:gd name="T51" fmla="*/ 637 h 992"/>
                <a:gd name="T52" fmla="*/ 9 w 1133"/>
                <a:gd name="T53" fmla="*/ 472 h 992"/>
                <a:gd name="T54" fmla="*/ 55 w 1133"/>
                <a:gd name="T55" fmla="*/ 381 h 992"/>
                <a:gd name="T56" fmla="*/ 237 w 1133"/>
                <a:gd name="T57" fmla="*/ 170 h 99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33"/>
                <a:gd name="T88" fmla="*/ 0 h 992"/>
                <a:gd name="T89" fmla="*/ 1133 w 1133"/>
                <a:gd name="T90" fmla="*/ 992 h 99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33" h="992">
                  <a:moveTo>
                    <a:pt x="237" y="170"/>
                  </a:moveTo>
                  <a:cubicBezTo>
                    <a:pt x="298" y="112"/>
                    <a:pt x="209" y="191"/>
                    <a:pt x="283" y="143"/>
                  </a:cubicBezTo>
                  <a:cubicBezTo>
                    <a:pt x="294" y="136"/>
                    <a:pt x="301" y="124"/>
                    <a:pt x="311" y="116"/>
                  </a:cubicBezTo>
                  <a:cubicBezTo>
                    <a:pt x="345" y="89"/>
                    <a:pt x="384" y="67"/>
                    <a:pt x="420" y="42"/>
                  </a:cubicBezTo>
                  <a:cubicBezTo>
                    <a:pt x="436" y="31"/>
                    <a:pt x="457" y="30"/>
                    <a:pt x="475" y="24"/>
                  </a:cubicBezTo>
                  <a:cubicBezTo>
                    <a:pt x="484" y="21"/>
                    <a:pt x="503" y="15"/>
                    <a:pt x="503" y="15"/>
                  </a:cubicBezTo>
                  <a:cubicBezTo>
                    <a:pt x="576" y="19"/>
                    <a:pt x="657" y="0"/>
                    <a:pt x="722" y="33"/>
                  </a:cubicBezTo>
                  <a:cubicBezTo>
                    <a:pt x="730" y="37"/>
                    <a:pt x="733" y="47"/>
                    <a:pt x="740" y="52"/>
                  </a:cubicBezTo>
                  <a:cubicBezTo>
                    <a:pt x="782" y="78"/>
                    <a:pt x="847" y="109"/>
                    <a:pt x="896" y="125"/>
                  </a:cubicBezTo>
                  <a:cubicBezTo>
                    <a:pt x="905" y="131"/>
                    <a:pt x="913" y="139"/>
                    <a:pt x="923" y="143"/>
                  </a:cubicBezTo>
                  <a:cubicBezTo>
                    <a:pt x="935" y="148"/>
                    <a:pt x="949" y="146"/>
                    <a:pt x="960" y="152"/>
                  </a:cubicBezTo>
                  <a:cubicBezTo>
                    <a:pt x="983" y="164"/>
                    <a:pt x="1002" y="184"/>
                    <a:pt x="1024" y="198"/>
                  </a:cubicBezTo>
                  <a:cubicBezTo>
                    <a:pt x="1053" y="237"/>
                    <a:pt x="1080" y="276"/>
                    <a:pt x="1106" y="317"/>
                  </a:cubicBezTo>
                  <a:cubicBezTo>
                    <a:pt x="1122" y="342"/>
                    <a:pt x="1124" y="380"/>
                    <a:pt x="1133" y="408"/>
                  </a:cubicBezTo>
                  <a:cubicBezTo>
                    <a:pt x="1130" y="481"/>
                    <a:pt x="1129" y="555"/>
                    <a:pt x="1124" y="628"/>
                  </a:cubicBezTo>
                  <a:cubicBezTo>
                    <a:pt x="1116" y="736"/>
                    <a:pt x="1058" y="830"/>
                    <a:pt x="969" y="884"/>
                  </a:cubicBezTo>
                  <a:cubicBezTo>
                    <a:pt x="929" y="908"/>
                    <a:pt x="888" y="951"/>
                    <a:pt x="841" y="966"/>
                  </a:cubicBezTo>
                  <a:cubicBezTo>
                    <a:pt x="826" y="971"/>
                    <a:pt x="810" y="971"/>
                    <a:pt x="795" y="975"/>
                  </a:cubicBezTo>
                  <a:cubicBezTo>
                    <a:pt x="786" y="977"/>
                    <a:pt x="777" y="981"/>
                    <a:pt x="768" y="984"/>
                  </a:cubicBezTo>
                  <a:cubicBezTo>
                    <a:pt x="646" y="980"/>
                    <a:pt x="521" y="992"/>
                    <a:pt x="402" y="966"/>
                  </a:cubicBezTo>
                  <a:cubicBezTo>
                    <a:pt x="374" y="960"/>
                    <a:pt x="347" y="947"/>
                    <a:pt x="320" y="938"/>
                  </a:cubicBezTo>
                  <a:cubicBezTo>
                    <a:pt x="311" y="935"/>
                    <a:pt x="292" y="929"/>
                    <a:pt x="292" y="929"/>
                  </a:cubicBezTo>
                  <a:cubicBezTo>
                    <a:pt x="283" y="923"/>
                    <a:pt x="275" y="915"/>
                    <a:pt x="265" y="911"/>
                  </a:cubicBezTo>
                  <a:cubicBezTo>
                    <a:pt x="247" y="903"/>
                    <a:pt x="210" y="893"/>
                    <a:pt x="210" y="893"/>
                  </a:cubicBezTo>
                  <a:cubicBezTo>
                    <a:pt x="151" y="848"/>
                    <a:pt x="52" y="813"/>
                    <a:pt x="27" y="737"/>
                  </a:cubicBezTo>
                  <a:cubicBezTo>
                    <a:pt x="16" y="704"/>
                    <a:pt x="0" y="637"/>
                    <a:pt x="0" y="637"/>
                  </a:cubicBezTo>
                  <a:cubicBezTo>
                    <a:pt x="3" y="582"/>
                    <a:pt x="4" y="527"/>
                    <a:pt x="9" y="472"/>
                  </a:cubicBezTo>
                  <a:cubicBezTo>
                    <a:pt x="13" y="430"/>
                    <a:pt x="30" y="419"/>
                    <a:pt x="55" y="381"/>
                  </a:cubicBezTo>
                  <a:cubicBezTo>
                    <a:pt x="106" y="305"/>
                    <a:pt x="146" y="204"/>
                    <a:pt x="237" y="170"/>
                  </a:cubicBezTo>
                  <a:close/>
                </a:path>
              </a:pathLst>
            </a:custGeom>
            <a:noFill/>
            <a:ln w="22225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49" name="Line 79"/>
            <p:cNvSpPr>
              <a:spLocks noChangeShapeType="1"/>
            </p:cNvSpPr>
            <p:nvPr/>
          </p:nvSpPr>
          <p:spPr bwMode="auto">
            <a:xfrm>
              <a:off x="4608" y="2400"/>
              <a:ext cx="48" cy="96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609600" y="1781175"/>
            <a:ext cx="3505200" cy="2895600"/>
            <a:chOff x="480" y="1536"/>
            <a:chExt cx="2208" cy="1824"/>
          </a:xfrm>
        </p:grpSpPr>
        <p:sp>
          <p:nvSpPr>
            <p:cNvPr id="227390" name="AutoShape 5"/>
            <p:cNvSpPr>
              <a:spLocks noChangeArrowheads="1"/>
            </p:cNvSpPr>
            <p:nvPr/>
          </p:nvSpPr>
          <p:spPr bwMode="auto">
            <a:xfrm>
              <a:off x="1152" y="3024"/>
              <a:ext cx="240" cy="24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F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27391" name="Group 6"/>
            <p:cNvGrpSpPr>
              <a:grpSpLocks/>
            </p:cNvGrpSpPr>
            <p:nvPr/>
          </p:nvGrpSpPr>
          <p:grpSpPr bwMode="auto">
            <a:xfrm>
              <a:off x="480" y="1536"/>
              <a:ext cx="2208" cy="1824"/>
              <a:chOff x="432" y="2448"/>
              <a:chExt cx="2208" cy="1824"/>
            </a:xfrm>
          </p:grpSpPr>
          <p:sp>
            <p:nvSpPr>
              <p:cNvPr id="227443" name="Rectangle 7"/>
              <p:cNvSpPr>
                <a:spLocks noChangeArrowheads="1"/>
              </p:cNvSpPr>
              <p:nvPr/>
            </p:nvSpPr>
            <p:spPr bwMode="auto">
              <a:xfrm>
                <a:off x="432" y="2448"/>
                <a:ext cx="2208" cy="1824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444" name="Line 8"/>
              <p:cNvSpPr>
                <a:spLocks noChangeShapeType="1"/>
              </p:cNvSpPr>
              <p:nvPr/>
            </p:nvSpPr>
            <p:spPr bwMode="auto">
              <a:xfrm>
                <a:off x="480" y="3563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7445" name="Line 9"/>
              <p:cNvSpPr>
                <a:spLocks noChangeShapeType="1"/>
              </p:cNvSpPr>
              <p:nvPr/>
            </p:nvSpPr>
            <p:spPr bwMode="auto">
              <a:xfrm flipV="1">
                <a:off x="1104" y="2496"/>
                <a:ext cx="0" cy="1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7446" name="Text Box 10"/>
              <p:cNvSpPr txBox="1">
                <a:spLocks noChangeArrowheads="1"/>
              </p:cNvSpPr>
              <p:nvPr/>
            </p:nvSpPr>
            <p:spPr bwMode="auto">
              <a:xfrm>
                <a:off x="2448" y="3552"/>
                <a:ext cx="1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σ</a:t>
                </a:r>
                <a:endParaRPr kumimoji="1" lang="en-US" altLang="zh-CN" sz="1600" b="1" baseline="-25000">
                  <a:latin typeface="Times New Roman" pitchFamily="18" charset="0"/>
                </a:endParaRPr>
              </a:p>
            </p:txBody>
          </p:sp>
          <p:sp>
            <p:nvSpPr>
              <p:cNvPr id="227447" name="Text Box 11"/>
              <p:cNvSpPr txBox="1">
                <a:spLocks noChangeArrowheads="1"/>
              </p:cNvSpPr>
              <p:nvPr/>
            </p:nvSpPr>
            <p:spPr bwMode="auto">
              <a:xfrm>
                <a:off x="1152" y="2448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jω</a:t>
                </a:r>
              </a:p>
            </p:txBody>
          </p:sp>
        </p:grpSp>
        <p:grpSp>
          <p:nvGrpSpPr>
            <p:cNvPr id="227392" name="Group 12"/>
            <p:cNvGrpSpPr>
              <a:grpSpLocks/>
            </p:cNvGrpSpPr>
            <p:nvPr/>
          </p:nvGrpSpPr>
          <p:grpSpPr bwMode="auto">
            <a:xfrm>
              <a:off x="576" y="1902"/>
              <a:ext cx="1776" cy="1229"/>
              <a:chOff x="528" y="2814"/>
              <a:chExt cx="1776" cy="1229"/>
            </a:xfrm>
          </p:grpSpPr>
          <p:grpSp>
            <p:nvGrpSpPr>
              <p:cNvPr id="227415" name="Group 13"/>
              <p:cNvGrpSpPr>
                <a:grpSpLocks/>
              </p:cNvGrpSpPr>
              <p:nvPr/>
            </p:nvGrpSpPr>
            <p:grpSpPr bwMode="auto">
              <a:xfrm>
                <a:off x="528" y="3026"/>
                <a:ext cx="1776" cy="1017"/>
                <a:chOff x="528" y="3026"/>
                <a:chExt cx="1776" cy="1017"/>
              </a:xfrm>
            </p:grpSpPr>
            <p:grpSp>
              <p:nvGrpSpPr>
                <p:cNvPr id="227417" name="Group 14"/>
                <p:cNvGrpSpPr>
                  <a:grpSpLocks/>
                </p:cNvGrpSpPr>
                <p:nvPr/>
              </p:nvGrpSpPr>
              <p:grpSpPr bwMode="auto">
                <a:xfrm>
                  <a:off x="2160" y="3526"/>
                  <a:ext cx="79" cy="79"/>
                  <a:chOff x="624" y="3216"/>
                  <a:chExt cx="48" cy="48"/>
                </a:xfrm>
              </p:grpSpPr>
              <p:sp>
                <p:nvSpPr>
                  <p:cNvPr id="22744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3216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442" name="Line 1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624" y="3216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7418" name="Oval 17"/>
                <p:cNvSpPr>
                  <a:spLocks noChangeArrowheads="1"/>
                </p:cNvSpPr>
                <p:nvPr/>
              </p:nvSpPr>
              <p:spPr bwMode="auto">
                <a:xfrm>
                  <a:off x="1632" y="3986"/>
                  <a:ext cx="57" cy="57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419" name="Oval 18"/>
                <p:cNvSpPr>
                  <a:spLocks noChangeArrowheads="1"/>
                </p:cNvSpPr>
                <p:nvPr/>
              </p:nvSpPr>
              <p:spPr bwMode="auto">
                <a:xfrm>
                  <a:off x="1869" y="3536"/>
                  <a:ext cx="57" cy="57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42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81" y="3554"/>
                  <a:ext cx="135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1600" b="1" i="1">
                      <a:latin typeface="Times New Roman" pitchFamily="18" charset="0"/>
                    </a:rPr>
                    <a:t>Z</a:t>
                  </a:r>
                  <a:r>
                    <a:rPr kumimoji="1" lang="en-US" altLang="zh-CN" sz="1600" b="1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22742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160" y="3554"/>
                  <a:ext cx="14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1600" b="1" i="1">
                      <a:latin typeface="Times New Roman" pitchFamily="18" charset="0"/>
                    </a:rPr>
                    <a:t>p</a:t>
                  </a:r>
                  <a:r>
                    <a:rPr kumimoji="1" lang="en-US" altLang="zh-CN" sz="1600" b="1" baseline="-25000"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227422" name="Oval 21"/>
                <p:cNvSpPr>
                  <a:spLocks noChangeArrowheads="1"/>
                </p:cNvSpPr>
                <p:nvPr/>
              </p:nvSpPr>
              <p:spPr bwMode="auto">
                <a:xfrm>
                  <a:off x="1632" y="3026"/>
                  <a:ext cx="57" cy="57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27423" name="Group 22"/>
                <p:cNvGrpSpPr>
                  <a:grpSpLocks/>
                </p:cNvGrpSpPr>
                <p:nvPr/>
              </p:nvGrpSpPr>
              <p:grpSpPr bwMode="auto">
                <a:xfrm>
                  <a:off x="816" y="3525"/>
                  <a:ext cx="79" cy="79"/>
                  <a:chOff x="624" y="3216"/>
                  <a:chExt cx="48" cy="48"/>
                </a:xfrm>
              </p:grpSpPr>
              <p:sp>
                <p:nvSpPr>
                  <p:cNvPr id="22743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3216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440" name="Line 2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624" y="3216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7424" name="Group 25"/>
                <p:cNvGrpSpPr>
                  <a:grpSpLocks/>
                </p:cNvGrpSpPr>
                <p:nvPr/>
              </p:nvGrpSpPr>
              <p:grpSpPr bwMode="auto">
                <a:xfrm>
                  <a:off x="1056" y="3525"/>
                  <a:ext cx="79" cy="79"/>
                  <a:chOff x="624" y="3216"/>
                  <a:chExt cx="48" cy="48"/>
                </a:xfrm>
              </p:grpSpPr>
              <p:sp>
                <p:nvSpPr>
                  <p:cNvPr id="227437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3216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438" name="Line 2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624" y="3216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7425" name="Group 28"/>
                <p:cNvGrpSpPr>
                  <a:grpSpLocks/>
                </p:cNvGrpSpPr>
                <p:nvPr/>
              </p:nvGrpSpPr>
              <p:grpSpPr bwMode="auto">
                <a:xfrm>
                  <a:off x="960" y="3794"/>
                  <a:ext cx="79" cy="79"/>
                  <a:chOff x="624" y="3216"/>
                  <a:chExt cx="48" cy="48"/>
                </a:xfrm>
              </p:grpSpPr>
              <p:sp>
                <p:nvSpPr>
                  <p:cNvPr id="22743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3216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436" name="Line 3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624" y="3216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7426" name="Oval 31"/>
                <p:cNvSpPr>
                  <a:spLocks noChangeArrowheads="1"/>
                </p:cNvSpPr>
                <p:nvPr/>
              </p:nvSpPr>
              <p:spPr bwMode="auto">
                <a:xfrm>
                  <a:off x="576" y="3536"/>
                  <a:ext cx="57" cy="57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427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528" y="3554"/>
                  <a:ext cx="14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1600" b="1" i="1">
                      <a:latin typeface="Times New Roman" pitchFamily="18" charset="0"/>
                    </a:rPr>
                    <a:t>Z</a:t>
                  </a:r>
                  <a:r>
                    <a:rPr kumimoji="1" lang="en-US" altLang="zh-CN" sz="1600" b="1" baseline="-25000"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22742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960" y="3543"/>
                  <a:ext cx="14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1600" b="1" i="1">
                      <a:latin typeface="Times New Roman" pitchFamily="18" charset="0"/>
                    </a:rPr>
                    <a:t>p</a:t>
                  </a:r>
                  <a:r>
                    <a:rPr kumimoji="1" lang="en-US" altLang="zh-CN" sz="1600" b="1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2742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837" y="3749"/>
                  <a:ext cx="14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1600" b="1" i="1">
                      <a:latin typeface="Times New Roman" pitchFamily="18" charset="0"/>
                    </a:rPr>
                    <a:t>p</a:t>
                  </a:r>
                  <a:r>
                    <a:rPr kumimoji="1" lang="en-US" altLang="zh-CN" sz="1600" b="1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227430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751" y="3554"/>
                  <a:ext cx="14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1600" b="1" i="1">
                      <a:latin typeface="Times New Roman" pitchFamily="18" charset="0"/>
                    </a:rPr>
                    <a:t>p</a:t>
                  </a:r>
                  <a:r>
                    <a:rPr kumimoji="1" lang="en-US" altLang="zh-CN" sz="1600" b="1" baseline="-25000">
                      <a:latin typeface="Times New Roman" pitchFamily="18" charset="0"/>
                    </a:rPr>
                    <a:t>4</a:t>
                  </a:r>
                </a:p>
              </p:txBody>
            </p:sp>
            <p:grpSp>
              <p:nvGrpSpPr>
                <p:cNvPr id="227431" name="Group 37"/>
                <p:cNvGrpSpPr>
                  <a:grpSpLocks/>
                </p:cNvGrpSpPr>
                <p:nvPr/>
              </p:nvGrpSpPr>
              <p:grpSpPr bwMode="auto">
                <a:xfrm>
                  <a:off x="960" y="3227"/>
                  <a:ext cx="79" cy="79"/>
                  <a:chOff x="624" y="3216"/>
                  <a:chExt cx="48" cy="48"/>
                </a:xfrm>
              </p:grpSpPr>
              <p:sp>
                <p:nvSpPr>
                  <p:cNvPr id="227433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3216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7434" name="Line 3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624" y="3216"/>
                    <a:ext cx="48" cy="48"/>
                  </a:xfrm>
                  <a:prstGeom prst="line">
                    <a:avLst/>
                  </a:prstGeom>
                  <a:noFill/>
                  <a:ln w="2857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2743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768" y="3122"/>
                  <a:ext cx="14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1600" b="1" i="1">
                      <a:latin typeface="Times New Roman" pitchFamily="18" charset="0"/>
                    </a:rPr>
                    <a:t>p</a:t>
                  </a:r>
                  <a:r>
                    <a:rPr kumimoji="1" lang="en-US" altLang="zh-CN" sz="1600" b="1" baseline="-25000">
                      <a:latin typeface="Times New Roman" pitchFamily="18" charset="0"/>
                    </a:rPr>
                    <a:t>2</a:t>
                  </a:r>
                </a:p>
              </p:txBody>
            </p:sp>
          </p:grpSp>
          <p:sp>
            <p:nvSpPr>
              <p:cNvPr id="227416" name="Text Box 41"/>
              <p:cNvSpPr txBox="1">
                <a:spLocks noChangeArrowheads="1"/>
              </p:cNvSpPr>
              <p:nvPr/>
            </p:nvSpPr>
            <p:spPr bwMode="auto">
              <a:xfrm>
                <a:off x="1545" y="2814"/>
                <a:ext cx="1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</a:rPr>
                  <a:t>Z</a:t>
                </a:r>
                <a:r>
                  <a:rPr kumimoji="1" lang="en-US" altLang="zh-CN" sz="1600" b="1" baseline="-25000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27393" name="Group 42"/>
            <p:cNvGrpSpPr>
              <a:grpSpLocks/>
            </p:cNvGrpSpPr>
            <p:nvPr/>
          </p:nvGrpSpPr>
          <p:grpSpPr bwMode="auto">
            <a:xfrm>
              <a:off x="1104" y="2112"/>
              <a:ext cx="1059" cy="960"/>
              <a:chOff x="1056" y="3024"/>
              <a:chExt cx="1059" cy="960"/>
            </a:xfrm>
          </p:grpSpPr>
          <p:sp>
            <p:nvSpPr>
              <p:cNvPr id="227404" name="Text Box 43"/>
              <p:cNvSpPr txBox="1">
                <a:spLocks noChangeArrowheads="1"/>
              </p:cNvSpPr>
              <p:nvPr/>
            </p:nvSpPr>
            <p:spPr bwMode="auto">
              <a:xfrm>
                <a:off x="1737" y="3024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</a:rPr>
                  <a:t>s</a:t>
                </a:r>
                <a:r>
                  <a:rPr kumimoji="1" lang="en-US" altLang="zh-CN" sz="1600" b="1">
                    <a:latin typeface="Times New Roman" pitchFamily="18" charset="0"/>
                  </a:rPr>
                  <a:t>-</a:t>
                </a:r>
                <a:r>
                  <a:rPr kumimoji="1" lang="en-US" altLang="zh-CN" sz="1600" b="1" i="1">
                    <a:latin typeface="Times New Roman" pitchFamily="18" charset="0"/>
                  </a:rPr>
                  <a:t>Z</a:t>
                </a:r>
                <a:r>
                  <a:rPr kumimoji="1" lang="en-US" altLang="zh-CN" sz="1600" b="1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27405" name="Text Box 44"/>
              <p:cNvSpPr txBox="1">
                <a:spLocks noChangeArrowheads="1"/>
              </p:cNvSpPr>
              <p:nvPr/>
            </p:nvSpPr>
            <p:spPr bwMode="auto">
              <a:xfrm>
                <a:off x="1875" y="3304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</a:rPr>
                  <a:t>s</a:t>
                </a:r>
                <a:r>
                  <a:rPr kumimoji="1" lang="en-US" altLang="zh-CN" sz="1600" b="1">
                    <a:latin typeface="Times New Roman" pitchFamily="18" charset="0"/>
                  </a:rPr>
                  <a:t>-</a:t>
                </a:r>
                <a:r>
                  <a:rPr kumimoji="1" lang="en-US" altLang="zh-CN" sz="1600" b="1" i="1">
                    <a:latin typeface="Times New Roman" pitchFamily="18" charset="0"/>
                  </a:rPr>
                  <a:t>Z</a:t>
                </a:r>
                <a:r>
                  <a:rPr kumimoji="1" lang="en-US" altLang="zh-CN" sz="1600" b="1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27406" name="Line 45"/>
              <p:cNvSpPr>
                <a:spLocks noChangeShapeType="1"/>
              </p:cNvSpPr>
              <p:nvPr/>
            </p:nvSpPr>
            <p:spPr bwMode="auto">
              <a:xfrm flipH="1" flipV="1">
                <a:off x="1776" y="3371"/>
                <a:ext cx="144" cy="18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7407" name="Line 46"/>
              <p:cNvSpPr>
                <a:spLocks noChangeShapeType="1"/>
              </p:cNvSpPr>
              <p:nvPr/>
            </p:nvSpPr>
            <p:spPr bwMode="auto">
              <a:xfrm flipV="1">
                <a:off x="1152" y="3360"/>
                <a:ext cx="432" cy="203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7408" name="Line 47"/>
              <p:cNvSpPr>
                <a:spLocks noChangeShapeType="1"/>
              </p:cNvSpPr>
              <p:nvPr/>
            </p:nvSpPr>
            <p:spPr bwMode="auto">
              <a:xfrm flipV="1">
                <a:off x="1056" y="3360"/>
                <a:ext cx="576" cy="49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7409" name="Line 48"/>
              <p:cNvSpPr>
                <a:spLocks noChangeShapeType="1"/>
              </p:cNvSpPr>
              <p:nvPr/>
            </p:nvSpPr>
            <p:spPr bwMode="auto">
              <a:xfrm flipV="1">
                <a:off x="1680" y="3408"/>
                <a:ext cx="28" cy="576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7410" name="Line 49"/>
              <p:cNvSpPr>
                <a:spLocks noChangeShapeType="1"/>
              </p:cNvSpPr>
              <p:nvPr/>
            </p:nvSpPr>
            <p:spPr bwMode="auto">
              <a:xfrm>
                <a:off x="1680" y="3083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7411" name="Line 50"/>
              <p:cNvSpPr>
                <a:spLocks noChangeShapeType="1"/>
              </p:cNvSpPr>
              <p:nvPr/>
            </p:nvSpPr>
            <p:spPr bwMode="auto">
              <a:xfrm>
                <a:off x="1056" y="3275"/>
                <a:ext cx="576" cy="48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7412" name="Text Box 51"/>
              <p:cNvSpPr txBox="1">
                <a:spLocks noChangeArrowheads="1"/>
              </p:cNvSpPr>
              <p:nvPr/>
            </p:nvSpPr>
            <p:spPr bwMode="auto">
              <a:xfrm>
                <a:off x="1104" y="3083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</a:rPr>
                  <a:t>s</a:t>
                </a:r>
                <a:r>
                  <a:rPr kumimoji="1" lang="en-US" altLang="zh-CN" sz="1600" b="1">
                    <a:latin typeface="Times New Roman" pitchFamily="18" charset="0"/>
                  </a:rPr>
                  <a:t>-</a:t>
                </a:r>
                <a:r>
                  <a:rPr kumimoji="1" lang="en-US" altLang="zh-CN" sz="1600" b="1" i="1">
                    <a:latin typeface="Times New Roman" pitchFamily="18" charset="0"/>
                  </a:rPr>
                  <a:t>p</a:t>
                </a:r>
                <a:r>
                  <a:rPr kumimoji="1" lang="en-US" altLang="zh-CN" sz="1600" b="1" baseline="-25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227413" name="Text Box 52"/>
              <p:cNvSpPr txBox="1">
                <a:spLocks noChangeArrowheads="1"/>
              </p:cNvSpPr>
              <p:nvPr/>
            </p:nvSpPr>
            <p:spPr bwMode="auto">
              <a:xfrm>
                <a:off x="1200" y="3687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</a:rPr>
                  <a:t>s</a:t>
                </a:r>
                <a:r>
                  <a:rPr kumimoji="1" lang="en-US" altLang="zh-CN" sz="1600" b="1">
                    <a:latin typeface="Times New Roman" pitchFamily="18" charset="0"/>
                  </a:rPr>
                  <a:t>-</a:t>
                </a:r>
                <a:r>
                  <a:rPr kumimoji="1" lang="en-US" altLang="zh-CN" sz="1600" b="1" i="1">
                    <a:latin typeface="Times New Roman" pitchFamily="18" charset="0"/>
                  </a:rPr>
                  <a:t>p</a:t>
                </a:r>
                <a:r>
                  <a:rPr kumimoji="1" lang="en-US" altLang="zh-CN" sz="1600" b="1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27414" name="Text Box 53"/>
              <p:cNvSpPr txBox="1">
                <a:spLocks noChangeArrowheads="1"/>
              </p:cNvSpPr>
              <p:nvPr/>
            </p:nvSpPr>
            <p:spPr bwMode="auto">
              <a:xfrm>
                <a:off x="1728" y="3707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</a:rPr>
                  <a:t>s</a:t>
                </a:r>
                <a:r>
                  <a:rPr kumimoji="1" lang="en-US" altLang="zh-CN" sz="1600" b="1">
                    <a:latin typeface="Times New Roman" pitchFamily="18" charset="0"/>
                  </a:rPr>
                  <a:t>-</a:t>
                </a:r>
                <a:r>
                  <a:rPr kumimoji="1" lang="en-US" altLang="zh-CN" sz="1600" b="1" i="1">
                    <a:latin typeface="Times New Roman" pitchFamily="18" charset="0"/>
                  </a:rPr>
                  <a:t>Z</a:t>
                </a:r>
                <a:r>
                  <a:rPr kumimoji="1" lang="en-US" altLang="zh-CN" sz="1600" b="1" baseline="-25000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227394" name="Group 54"/>
            <p:cNvGrpSpPr>
              <a:grpSpLocks/>
            </p:cNvGrpSpPr>
            <p:nvPr/>
          </p:nvGrpSpPr>
          <p:grpSpPr bwMode="auto">
            <a:xfrm>
              <a:off x="1471" y="1826"/>
              <a:ext cx="689" cy="568"/>
              <a:chOff x="1881" y="2659"/>
              <a:chExt cx="689" cy="568"/>
            </a:xfrm>
          </p:grpSpPr>
          <p:sp>
            <p:nvSpPr>
              <p:cNvPr id="227400" name="Oval 55"/>
              <p:cNvSpPr>
                <a:spLocks noChangeArrowheads="1"/>
              </p:cNvSpPr>
              <p:nvPr/>
            </p:nvSpPr>
            <p:spPr bwMode="auto">
              <a:xfrm>
                <a:off x="1881" y="2728"/>
                <a:ext cx="499" cy="499"/>
              </a:xfrm>
              <a:prstGeom prst="ellips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401" name="Text Box 56"/>
              <p:cNvSpPr txBox="1">
                <a:spLocks noChangeArrowheads="1"/>
              </p:cNvSpPr>
              <p:nvPr/>
            </p:nvSpPr>
            <p:spPr bwMode="auto">
              <a:xfrm>
                <a:off x="2378" y="2659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</a:rPr>
                  <a:t>Q</a:t>
                </a: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'</a:t>
                </a:r>
              </a:p>
            </p:txBody>
          </p:sp>
          <p:sp>
            <p:nvSpPr>
              <p:cNvPr id="227402" name="Oval 57"/>
              <p:cNvSpPr>
                <a:spLocks noChangeArrowheads="1"/>
              </p:cNvSpPr>
              <p:nvPr/>
            </p:nvSpPr>
            <p:spPr bwMode="auto">
              <a:xfrm>
                <a:off x="2090" y="2947"/>
                <a:ext cx="57" cy="5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7403" name="Line 58"/>
              <p:cNvSpPr>
                <a:spLocks noChangeShapeType="1"/>
              </p:cNvSpPr>
              <p:nvPr/>
            </p:nvSpPr>
            <p:spPr bwMode="auto">
              <a:xfrm flipH="1">
                <a:off x="2378" y="2803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27395" name="Group 59"/>
            <p:cNvGrpSpPr>
              <a:grpSpLocks/>
            </p:cNvGrpSpPr>
            <p:nvPr/>
          </p:nvGrpSpPr>
          <p:grpSpPr bwMode="auto">
            <a:xfrm>
              <a:off x="1680" y="2351"/>
              <a:ext cx="195" cy="212"/>
              <a:chOff x="1632" y="3263"/>
              <a:chExt cx="195" cy="212"/>
            </a:xfrm>
          </p:grpSpPr>
          <p:sp>
            <p:nvSpPr>
              <p:cNvPr id="227398" name="Text Box 60"/>
              <p:cNvSpPr txBox="1">
                <a:spLocks noChangeArrowheads="1"/>
              </p:cNvSpPr>
              <p:nvPr/>
            </p:nvSpPr>
            <p:spPr bwMode="auto">
              <a:xfrm>
                <a:off x="1635" y="3263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solidFill>
                      <a:srgbClr val="0000FF"/>
                    </a:solidFill>
                    <a:latin typeface="Times New Roman" pitchFamily="18" charset="0"/>
                  </a:rPr>
                  <a:t>O</a:t>
                </a:r>
                <a:r>
                  <a:rPr kumimoji="1" lang="en-US" altLang="zh-CN" sz="1600" b="1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'</a:t>
                </a:r>
                <a:endParaRPr kumimoji="1" lang="en-US" altLang="zh-CN" sz="1600" b="1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7399" name="Oval 61"/>
              <p:cNvSpPr>
                <a:spLocks noChangeArrowheads="1"/>
              </p:cNvSpPr>
              <p:nvPr/>
            </p:nvSpPr>
            <p:spPr bwMode="auto">
              <a:xfrm>
                <a:off x="1632" y="3275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7396" name="Text Box 62"/>
            <p:cNvSpPr txBox="1">
              <a:spLocks noChangeArrowheads="1"/>
            </p:cNvSpPr>
            <p:nvPr/>
          </p:nvSpPr>
          <p:spPr bwMode="auto">
            <a:xfrm>
              <a:off x="2304" y="1584"/>
              <a:ext cx="288" cy="21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</a:rPr>
                <a:t>[s]</a:t>
              </a:r>
            </a:p>
          </p:txBody>
        </p:sp>
        <p:sp>
          <p:nvSpPr>
            <p:cNvPr id="227397" name="Line 80"/>
            <p:cNvSpPr>
              <a:spLocks noChangeShapeType="1"/>
            </p:cNvSpPr>
            <p:nvPr/>
          </p:nvSpPr>
          <p:spPr bwMode="auto">
            <a:xfrm>
              <a:off x="1824" y="1920"/>
              <a:ext cx="96" cy="96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81"/>
          <p:cNvGrpSpPr>
            <a:grpSpLocks/>
          </p:cNvGrpSpPr>
          <p:nvPr/>
        </p:nvGrpSpPr>
        <p:grpSpPr bwMode="auto">
          <a:xfrm>
            <a:off x="2895600" y="4295775"/>
            <a:ext cx="2057400" cy="384175"/>
            <a:chOff x="1920" y="3120"/>
            <a:chExt cx="1296" cy="242"/>
          </a:xfrm>
        </p:grpSpPr>
        <p:sp>
          <p:nvSpPr>
            <p:cNvPr id="227389" name="AutoShape 82"/>
            <p:cNvSpPr>
              <a:spLocks noChangeArrowheads="1"/>
            </p:cNvSpPr>
            <p:nvPr/>
          </p:nvSpPr>
          <p:spPr bwMode="auto">
            <a:xfrm>
              <a:off x="2688" y="3120"/>
              <a:ext cx="528" cy="24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7373" name="Object 45"/>
            <p:cNvGraphicFramePr>
              <a:graphicFrameLocks noChangeAspect="1"/>
            </p:cNvGraphicFramePr>
            <p:nvPr/>
          </p:nvGraphicFramePr>
          <p:xfrm>
            <a:off x="1920" y="3162"/>
            <a:ext cx="68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433" name="Equation" r:id="rId9" imgW="698400" imgH="203040" progId="Equation.DSMT4">
                    <p:embed/>
                  </p:oleObj>
                </mc:Choice>
                <mc:Fallback>
                  <p:oleObj name="Equation" r:id="rId9" imgW="698400" imgH="20304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162"/>
                          <a:ext cx="688" cy="20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84"/>
          <p:cNvGrpSpPr>
            <a:grpSpLocks/>
          </p:cNvGrpSpPr>
          <p:nvPr/>
        </p:nvGrpSpPr>
        <p:grpSpPr bwMode="auto">
          <a:xfrm>
            <a:off x="4038600" y="2695575"/>
            <a:ext cx="990600" cy="838200"/>
            <a:chOff x="2640" y="2112"/>
            <a:chExt cx="624" cy="528"/>
          </a:xfrm>
        </p:grpSpPr>
        <p:sp>
          <p:nvSpPr>
            <p:cNvPr id="227387" name="AutoShape 85"/>
            <p:cNvSpPr>
              <a:spLocks noChangeArrowheads="1"/>
            </p:cNvSpPr>
            <p:nvPr/>
          </p:nvSpPr>
          <p:spPr bwMode="auto">
            <a:xfrm>
              <a:off x="2736" y="2256"/>
              <a:ext cx="528" cy="384"/>
            </a:xfrm>
            <a:prstGeom prst="rightArrow">
              <a:avLst>
                <a:gd name="adj1" fmla="val 50000"/>
                <a:gd name="adj2" fmla="val 34375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88" name="Text Box 86"/>
            <p:cNvSpPr txBox="1">
              <a:spLocks noChangeArrowheads="1"/>
            </p:cNvSpPr>
            <p:nvPr/>
          </p:nvSpPr>
          <p:spPr bwMode="auto">
            <a:xfrm>
              <a:off x="2640" y="2112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映射</a:t>
              </a:r>
              <a:endParaRPr kumimoji="1" lang="en-US" altLang="zh-CN" sz="1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70728" name="Line 72"/>
          <p:cNvSpPr>
            <a:spLocks noChangeShapeType="1"/>
          </p:cNvSpPr>
          <p:nvPr/>
        </p:nvSpPr>
        <p:spPr bwMode="auto">
          <a:xfrm>
            <a:off x="2971800" y="2695575"/>
            <a:ext cx="2438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8" name="Text Box 52"/>
          <p:cNvSpPr txBox="1">
            <a:spLocks noChangeArrowheads="1"/>
          </p:cNvSpPr>
          <p:nvPr/>
        </p:nvSpPr>
        <p:spPr bwMode="auto">
          <a:xfrm>
            <a:off x="1736725" y="3114675"/>
            <a:ext cx="381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</a:rPr>
              <a:t>-</a:t>
            </a:r>
            <a:r>
              <a:rPr kumimoji="1" lang="en-US" altLang="zh-CN" sz="1600" b="1" i="1">
                <a:latin typeface="Times New Roman" pitchFamily="18" charset="0"/>
              </a:rPr>
              <a:t>p</a:t>
            </a:r>
            <a:r>
              <a:rPr kumimoji="1" lang="en-US" altLang="zh-CN" sz="16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2366963" y="4217988"/>
            <a:ext cx="21431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Z</a:t>
            </a:r>
            <a:r>
              <a:rPr kumimoji="1" lang="en-US" altLang="zh-CN" sz="16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27386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Arial Black" pitchFamily="34" charset="0"/>
                <a:ea typeface="黑体" pitchFamily="2" charset="-122"/>
              </a:rPr>
              <a:t>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7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7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autoUpdateAnimBg="0"/>
      <p:bldP spid="70726" grpId="0" animBg="1"/>
      <p:bldP spid="227378" grpId="0" animBg="1" autoUpdateAnimBg="0"/>
      <p:bldP spid="70728" grpId="0" animBg="1"/>
      <p:bldP spid="30738" grpId="0"/>
      <p:bldP spid="307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22" name="Text Box 4"/>
          <p:cNvSpPr txBox="1">
            <a:spLocks noChangeArrowheads="1"/>
          </p:cNvSpPr>
          <p:nvPr/>
        </p:nvSpPr>
        <p:spPr bwMode="auto">
          <a:xfrm>
            <a:off x="881063" y="3989388"/>
            <a:ext cx="7826375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限制条件</a:t>
            </a:r>
            <a:r>
              <a:rPr kumimoji="1" lang="en-US" altLang="zh-CN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: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1) 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假设所有的控制系统都是线性的或者在操作点处是线性的。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endParaRPr kumimoji="1" lang="en-US" altLang="zh-CN" sz="2000" b="1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85775" y="1038225"/>
            <a:ext cx="8229600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5000"/>
              </a:spcBef>
            </a:pPr>
            <a:r>
              <a:rPr kumimoji="1" lang="zh-CN" altLang="en-US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稳定性条件可以表示为：</a:t>
            </a:r>
            <a:endParaRPr kumimoji="1" lang="en-US" altLang="zh-CN" sz="22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25000"/>
              </a:spcBef>
            </a:pPr>
            <a:r>
              <a:rPr kumimoji="1" lang="en-US" altLang="zh-CN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</a:t>
            </a:r>
            <a:r>
              <a:rPr kumimoji="1" lang="zh-CN" altLang="en-US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对于一个稳定的系统，</a:t>
            </a:r>
            <a:r>
              <a:rPr kumimoji="1" lang="en-US" altLang="zh-CN" sz="2200" b="1" i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的零点不在</a:t>
            </a:r>
            <a:r>
              <a:rPr kumimoji="1" lang="en-US" altLang="zh-CN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zh-CN" altLang="en-US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右半平面或虚轴上。</a:t>
            </a:r>
            <a:endParaRPr kumimoji="1" lang="en-US" altLang="zh-CN" sz="2200" b="1" dirty="0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25000"/>
              </a:spcBef>
            </a:pP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</a:t>
            </a:r>
            <a:r>
              <a:rPr kumimoji="1" lang="en-US" altLang="zh-CN" sz="2200" b="1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Nyquist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稳定性判据将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位于右半平面零点和极点的个数与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的极坐标图联系在一起。</a:t>
            </a:r>
            <a:endParaRPr kumimoji="1" lang="en-US" altLang="zh-CN" sz="2200" b="1" dirty="0">
              <a:solidFill>
                <a:srgbClr val="FF33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92263" y="3355975"/>
            <a:ext cx="1536700" cy="782638"/>
            <a:chOff x="1854" y="2346"/>
            <a:chExt cx="934" cy="459"/>
          </a:xfrm>
        </p:grpSpPr>
        <p:graphicFrame>
          <p:nvGraphicFramePr>
            <p:cNvPr id="199718" name="Object 38"/>
            <p:cNvGraphicFramePr>
              <a:graphicFrameLocks noChangeAspect="1"/>
            </p:cNvGraphicFramePr>
            <p:nvPr/>
          </p:nvGraphicFramePr>
          <p:xfrm>
            <a:off x="1854" y="2346"/>
            <a:ext cx="88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78" name="Equation" r:id="rId4" imgW="914400" imgH="228600" progId="Equation.DSMT4">
                    <p:embed/>
                  </p:oleObj>
                </mc:Choice>
                <mc:Fallback>
                  <p:oleObj name="Equation" r:id="rId4" imgW="914400" imgH="22860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4" y="2346"/>
                          <a:ext cx="880" cy="219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9719" name="Object 39"/>
            <p:cNvGraphicFramePr>
              <a:graphicFrameLocks noChangeAspect="1"/>
            </p:cNvGraphicFramePr>
            <p:nvPr/>
          </p:nvGraphicFramePr>
          <p:xfrm>
            <a:off x="1860" y="2586"/>
            <a:ext cx="928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79" name="Equation" r:id="rId6" imgW="965160" imgH="228600" progId="Equation.DSMT4">
                    <p:embed/>
                  </p:oleObj>
                </mc:Choice>
                <mc:Fallback>
                  <p:oleObj name="Equation" r:id="rId6" imgW="965160" imgH="2286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2586"/>
                          <a:ext cx="928" cy="219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122613" y="3473450"/>
            <a:ext cx="3686175" cy="533400"/>
            <a:chOff x="2784" y="2400"/>
            <a:chExt cx="2322" cy="336"/>
          </a:xfrm>
        </p:grpSpPr>
        <p:grpSp>
          <p:nvGrpSpPr>
            <p:cNvPr id="199728" name="Group 7"/>
            <p:cNvGrpSpPr>
              <a:grpSpLocks/>
            </p:cNvGrpSpPr>
            <p:nvPr/>
          </p:nvGrpSpPr>
          <p:grpSpPr bwMode="auto">
            <a:xfrm>
              <a:off x="2784" y="2400"/>
              <a:ext cx="480" cy="336"/>
              <a:chOff x="1488" y="2880"/>
              <a:chExt cx="480" cy="336"/>
            </a:xfrm>
          </p:grpSpPr>
          <p:sp>
            <p:nvSpPr>
              <p:cNvPr id="199729" name="AutoShape 8"/>
              <p:cNvSpPr>
                <a:spLocks/>
              </p:cNvSpPr>
              <p:nvPr/>
            </p:nvSpPr>
            <p:spPr bwMode="auto">
              <a:xfrm>
                <a:off x="1488" y="2880"/>
                <a:ext cx="144" cy="336"/>
              </a:xfrm>
              <a:prstGeom prst="rightBrace">
                <a:avLst>
                  <a:gd name="adj1" fmla="val 19444"/>
                  <a:gd name="adj2" fmla="val 50000"/>
                </a:avLst>
              </a:prstGeom>
              <a:noFill/>
              <a:ln w="57150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9730" name="AutoShape 9"/>
              <p:cNvSpPr>
                <a:spLocks noChangeArrowheads="1"/>
              </p:cNvSpPr>
              <p:nvPr/>
            </p:nvSpPr>
            <p:spPr bwMode="auto">
              <a:xfrm>
                <a:off x="1680" y="2976"/>
                <a:ext cx="288" cy="192"/>
              </a:xfrm>
              <a:prstGeom prst="rightArrow">
                <a:avLst>
                  <a:gd name="adj1" fmla="val 50000"/>
                  <a:gd name="adj2" fmla="val 37500"/>
                </a:avLst>
              </a:prstGeom>
              <a:solidFill>
                <a:schemeClr val="accent2"/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99720" name="Object 40"/>
            <p:cNvGraphicFramePr>
              <a:graphicFrameLocks noChangeAspect="1"/>
            </p:cNvGraphicFramePr>
            <p:nvPr/>
          </p:nvGraphicFramePr>
          <p:xfrm>
            <a:off x="3150" y="2425"/>
            <a:ext cx="195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80" name="Equation" r:id="rId8" imgW="1612800" imgH="228600" progId="Equation.DSMT4">
                    <p:embed/>
                  </p:oleObj>
                </mc:Choice>
                <mc:Fallback>
                  <p:oleObj name="Equation" r:id="rId8" imgW="1612800" imgH="2286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" y="2425"/>
                          <a:ext cx="1956" cy="279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92150" y="4903788"/>
            <a:ext cx="8001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2) 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开环传递函数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分母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D</a:t>
            </a:r>
            <a:r>
              <a:rPr kumimoji="1" lang="en-US" altLang="zh-CN" sz="22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D</a:t>
            </a:r>
            <a:r>
              <a:rPr kumimoji="1" lang="en-US" altLang="zh-CN" sz="22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的阶次大于等于分子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en-US" altLang="zh-CN" sz="22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en-US" altLang="zh-CN" sz="22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的阶次。这意味着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lim</a:t>
            </a:r>
            <a:r>
              <a:rPr kumimoji="1" lang="en-US" altLang="zh-CN" sz="2200" b="1" i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→∞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 →  0 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或常数。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99721" name="Object 41"/>
          <p:cNvGraphicFramePr>
            <a:graphicFrameLocks noChangeAspect="1"/>
          </p:cNvGraphicFramePr>
          <p:nvPr/>
        </p:nvGraphicFramePr>
        <p:xfrm>
          <a:off x="5599113" y="0"/>
          <a:ext cx="354488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781" name="Equation" r:id="rId10" imgW="2108160" imgH="444240" progId="Equation.DSMT4">
                  <p:embed/>
                </p:oleObj>
              </mc:Choice>
              <mc:Fallback>
                <p:oleObj name="Equation" r:id="rId10" imgW="2108160" imgH="44424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0"/>
                        <a:ext cx="3544887" cy="746125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27" name="标题 26"/>
          <p:cNvSpPr>
            <a:spLocks/>
          </p:cNvSpPr>
          <p:nvPr/>
        </p:nvSpPr>
        <p:spPr bwMode="auto">
          <a:xfrm>
            <a:off x="979488" y="160338"/>
            <a:ext cx="743108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22" grpId="0" autoUpdateAnimBg="0"/>
      <p:bldP spid="1026" grpId="0" autoUpdateAnimBg="0"/>
      <p:bldP spid="1036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658813" y="3203575"/>
            <a:ext cx="3352800" cy="3140075"/>
            <a:chOff x="432" y="2342"/>
            <a:chExt cx="2112" cy="1978"/>
          </a:xfrm>
        </p:grpSpPr>
        <p:grpSp>
          <p:nvGrpSpPr>
            <p:cNvPr id="228474" name="Group 16"/>
            <p:cNvGrpSpPr>
              <a:grpSpLocks/>
            </p:cNvGrpSpPr>
            <p:nvPr/>
          </p:nvGrpSpPr>
          <p:grpSpPr bwMode="auto">
            <a:xfrm>
              <a:off x="432" y="2342"/>
              <a:ext cx="2112" cy="1978"/>
              <a:chOff x="432" y="2342"/>
              <a:chExt cx="2112" cy="1978"/>
            </a:xfrm>
          </p:grpSpPr>
          <p:sp>
            <p:nvSpPr>
              <p:cNvPr id="228476" name="Rectangle 17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2112" cy="1968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477" name="Line 18"/>
              <p:cNvSpPr>
                <a:spLocks noChangeShapeType="1"/>
              </p:cNvSpPr>
              <p:nvPr/>
            </p:nvSpPr>
            <p:spPr bwMode="auto">
              <a:xfrm>
                <a:off x="624" y="3360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8478" name="Line 19"/>
              <p:cNvSpPr>
                <a:spLocks noChangeShapeType="1"/>
              </p:cNvSpPr>
              <p:nvPr/>
            </p:nvSpPr>
            <p:spPr bwMode="auto">
              <a:xfrm flipV="1">
                <a:off x="1152" y="2400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8479" name="Text Box 20"/>
              <p:cNvSpPr txBox="1">
                <a:spLocks noChangeArrowheads="1"/>
              </p:cNvSpPr>
              <p:nvPr/>
            </p:nvSpPr>
            <p:spPr bwMode="auto">
              <a:xfrm>
                <a:off x="2016" y="3360"/>
                <a:ext cx="1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σ</a:t>
                </a:r>
                <a:endParaRPr kumimoji="1" lang="en-US" altLang="zh-CN" sz="1600" b="1" i="1">
                  <a:latin typeface="Times New Roman" pitchFamily="18" charset="0"/>
                </a:endParaRPr>
              </a:p>
            </p:txBody>
          </p:sp>
          <p:sp>
            <p:nvSpPr>
              <p:cNvPr id="228480" name="Text Box 21"/>
              <p:cNvSpPr txBox="1">
                <a:spLocks noChangeArrowheads="1"/>
              </p:cNvSpPr>
              <p:nvPr/>
            </p:nvSpPr>
            <p:spPr bwMode="auto">
              <a:xfrm>
                <a:off x="912" y="2342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jω</a:t>
                </a:r>
                <a:endParaRPr kumimoji="1" lang="en-US" altLang="zh-CN" sz="1600" b="1" i="1">
                  <a:latin typeface="Times New Roman" pitchFamily="18" charset="0"/>
                </a:endParaRPr>
              </a:p>
            </p:txBody>
          </p:sp>
          <p:sp>
            <p:nvSpPr>
              <p:cNvPr id="228481" name="Oval 22"/>
              <p:cNvSpPr>
                <a:spLocks noChangeArrowheads="1"/>
              </p:cNvSpPr>
              <p:nvPr/>
            </p:nvSpPr>
            <p:spPr bwMode="auto">
              <a:xfrm>
                <a:off x="1863" y="3330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8482" name="Text Box 23"/>
              <p:cNvSpPr txBox="1">
                <a:spLocks noChangeArrowheads="1"/>
              </p:cNvSpPr>
              <p:nvPr/>
            </p:nvSpPr>
            <p:spPr bwMode="auto">
              <a:xfrm>
                <a:off x="1872" y="2400"/>
                <a:ext cx="288" cy="21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solidFill>
                      <a:srgbClr val="FF3300"/>
                    </a:solidFill>
                    <a:latin typeface="Times New Roman" pitchFamily="18" charset="0"/>
                  </a:rPr>
                  <a:t>[s]</a:t>
                </a:r>
              </a:p>
            </p:txBody>
          </p:sp>
        </p:grpSp>
        <p:sp>
          <p:nvSpPr>
            <p:cNvPr id="228475" name="Text Box 75"/>
            <p:cNvSpPr txBox="1">
              <a:spLocks noChangeArrowheads="1"/>
            </p:cNvSpPr>
            <p:nvPr/>
          </p:nvSpPr>
          <p:spPr bwMode="auto">
            <a:xfrm>
              <a:off x="1920" y="316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+∞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</p:grp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078413" y="3143250"/>
            <a:ext cx="3505200" cy="2971800"/>
            <a:chOff x="3216" y="2304"/>
            <a:chExt cx="2208" cy="1872"/>
          </a:xfrm>
        </p:grpSpPr>
        <p:grpSp>
          <p:nvGrpSpPr>
            <p:cNvPr id="228462" name="Group 3"/>
            <p:cNvGrpSpPr>
              <a:grpSpLocks/>
            </p:cNvGrpSpPr>
            <p:nvPr/>
          </p:nvGrpSpPr>
          <p:grpSpPr bwMode="auto">
            <a:xfrm>
              <a:off x="3216" y="2304"/>
              <a:ext cx="2208" cy="1872"/>
              <a:chOff x="3216" y="2304"/>
              <a:chExt cx="2208" cy="1872"/>
            </a:xfrm>
          </p:grpSpPr>
          <p:sp>
            <p:nvSpPr>
              <p:cNvPr id="228465" name="Rectangle 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2112" cy="1872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8466" name="Line 5"/>
              <p:cNvSpPr>
                <a:spLocks noChangeShapeType="1"/>
              </p:cNvSpPr>
              <p:nvPr/>
            </p:nvSpPr>
            <p:spPr bwMode="auto">
              <a:xfrm>
                <a:off x="3504" y="3264"/>
                <a:ext cx="17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8467" name="Line 6"/>
              <p:cNvSpPr>
                <a:spLocks noChangeShapeType="1"/>
              </p:cNvSpPr>
              <p:nvPr/>
            </p:nvSpPr>
            <p:spPr bwMode="auto">
              <a:xfrm flipV="1">
                <a:off x="3696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8468" name="Text Box 7"/>
              <p:cNvSpPr txBox="1">
                <a:spLocks noChangeArrowheads="1"/>
              </p:cNvSpPr>
              <p:nvPr/>
            </p:nvSpPr>
            <p:spPr bwMode="auto">
              <a:xfrm>
                <a:off x="5184" y="3148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>
                    <a:latin typeface="Times New Roman" pitchFamily="18" charset="0"/>
                  </a:rPr>
                  <a:t>0</a:t>
                </a:r>
                <a:r>
                  <a:rPr kumimoji="1" lang="en-US" altLang="zh-CN" sz="1400" b="1">
                    <a:latin typeface="Times New Roman" pitchFamily="18" charset="0"/>
                    <a:cs typeface="Times New Roman" pitchFamily="18" charset="0"/>
                  </a:rPr>
                  <a:t>°</a:t>
                </a:r>
                <a:endParaRPr kumimoji="1" lang="en-US" altLang="zh-CN" sz="1400" b="1">
                  <a:latin typeface="Times New Roman" pitchFamily="18" charset="0"/>
                </a:endParaRPr>
              </a:p>
            </p:txBody>
          </p:sp>
          <p:sp>
            <p:nvSpPr>
              <p:cNvPr id="228469" name="Text Box 8"/>
              <p:cNvSpPr txBox="1">
                <a:spLocks noChangeArrowheads="1"/>
              </p:cNvSpPr>
              <p:nvPr/>
            </p:nvSpPr>
            <p:spPr bwMode="auto">
              <a:xfrm>
                <a:off x="3408" y="3936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>
                    <a:latin typeface="Times New Roman" pitchFamily="18" charset="0"/>
                  </a:rPr>
                  <a:t>-90</a:t>
                </a:r>
                <a:r>
                  <a:rPr kumimoji="1" lang="en-US" altLang="zh-CN" sz="1400" b="1">
                    <a:latin typeface="Times New Roman" pitchFamily="18" charset="0"/>
                    <a:cs typeface="Times New Roman" pitchFamily="18" charset="0"/>
                  </a:rPr>
                  <a:t>°</a:t>
                </a:r>
                <a:endParaRPr kumimoji="1" lang="en-US" altLang="zh-CN" sz="1400" b="1">
                  <a:latin typeface="Times New Roman" pitchFamily="18" charset="0"/>
                </a:endParaRPr>
              </a:p>
            </p:txBody>
          </p:sp>
          <p:sp>
            <p:nvSpPr>
              <p:cNvPr id="228470" name="Text Box 9"/>
              <p:cNvSpPr txBox="1">
                <a:spLocks noChangeArrowheads="1"/>
              </p:cNvSpPr>
              <p:nvPr/>
            </p:nvSpPr>
            <p:spPr bwMode="auto">
              <a:xfrm>
                <a:off x="3216" y="3072"/>
                <a:ext cx="43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200" b="1">
                    <a:latin typeface="Times New Roman" pitchFamily="18" charset="0"/>
                  </a:rPr>
                  <a:t>-180</a:t>
                </a:r>
                <a:r>
                  <a:rPr kumimoji="1" lang="en-US" altLang="zh-CN" sz="1200" b="1">
                    <a:latin typeface="Times New Roman" pitchFamily="18" charset="0"/>
                    <a:cs typeface="Times New Roman" pitchFamily="18" charset="0"/>
                  </a:rPr>
                  <a:t>°</a:t>
                </a:r>
                <a:endParaRPr kumimoji="1" lang="en-US" altLang="zh-CN" sz="1200" b="1">
                  <a:latin typeface="Times New Roman" pitchFamily="18" charset="0"/>
                </a:endParaRPr>
              </a:p>
            </p:txBody>
          </p:sp>
          <p:sp>
            <p:nvSpPr>
              <p:cNvPr id="228471" name="Text Box 10"/>
              <p:cNvSpPr txBox="1">
                <a:spLocks noChangeArrowheads="1"/>
              </p:cNvSpPr>
              <p:nvPr/>
            </p:nvSpPr>
            <p:spPr bwMode="auto">
              <a:xfrm>
                <a:off x="3696" y="2400"/>
                <a:ext cx="43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200" b="1">
                    <a:latin typeface="Times New Roman" pitchFamily="18" charset="0"/>
                  </a:rPr>
                  <a:t>-270</a:t>
                </a:r>
                <a:r>
                  <a:rPr kumimoji="1" lang="en-US" altLang="zh-CN" sz="1200" b="1">
                    <a:latin typeface="Times New Roman" pitchFamily="18" charset="0"/>
                    <a:cs typeface="Times New Roman" pitchFamily="18" charset="0"/>
                  </a:rPr>
                  <a:t>°</a:t>
                </a:r>
                <a:endParaRPr kumimoji="1" lang="en-US" altLang="zh-CN" sz="1200" b="1">
                  <a:latin typeface="Times New Roman" pitchFamily="18" charset="0"/>
                </a:endParaRPr>
              </a:p>
            </p:txBody>
          </p:sp>
          <p:sp>
            <p:nvSpPr>
              <p:cNvPr id="228472" name="Text Box 11"/>
              <p:cNvSpPr txBox="1">
                <a:spLocks noChangeArrowheads="1"/>
              </p:cNvSpPr>
              <p:nvPr/>
            </p:nvSpPr>
            <p:spPr bwMode="auto">
              <a:xfrm>
                <a:off x="4752" y="2352"/>
                <a:ext cx="432" cy="212"/>
              </a:xfrm>
              <a:prstGeom prst="rect">
                <a:avLst/>
              </a:prstGeom>
              <a:solidFill>
                <a:srgbClr val="FFFF66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solidFill>
                      <a:srgbClr val="FF3300"/>
                    </a:solidFill>
                    <a:latin typeface="Times New Roman" pitchFamily="18" charset="0"/>
                  </a:rPr>
                  <a:t>[</a:t>
                </a:r>
                <a:r>
                  <a:rPr kumimoji="1" lang="en-US" altLang="zh-CN" sz="1600" b="1" i="1">
                    <a:solidFill>
                      <a:srgbClr val="FF3300"/>
                    </a:solidFill>
                    <a:latin typeface="Times New Roman" pitchFamily="18" charset="0"/>
                  </a:rPr>
                  <a:t>B</a:t>
                </a:r>
                <a:r>
                  <a:rPr kumimoji="1" lang="en-US" altLang="zh-CN" sz="1600" b="1">
                    <a:solidFill>
                      <a:srgbClr val="FF3300"/>
                    </a:solidFill>
                    <a:latin typeface="Times New Roman" pitchFamily="18" charset="0"/>
                  </a:rPr>
                  <a:t>(</a:t>
                </a:r>
                <a:r>
                  <a:rPr kumimoji="1" lang="en-US" altLang="zh-CN" sz="1600" b="1" i="1">
                    <a:solidFill>
                      <a:srgbClr val="FF3300"/>
                    </a:solidFill>
                    <a:latin typeface="Times New Roman" pitchFamily="18" charset="0"/>
                  </a:rPr>
                  <a:t>s</a:t>
                </a:r>
                <a:r>
                  <a:rPr kumimoji="1" lang="en-US" altLang="zh-CN" sz="1600" b="1">
                    <a:solidFill>
                      <a:srgbClr val="FF3300"/>
                    </a:solidFill>
                    <a:latin typeface="Times New Roman" pitchFamily="18" charset="0"/>
                  </a:rPr>
                  <a:t>)]</a:t>
                </a:r>
              </a:p>
            </p:txBody>
          </p:sp>
          <p:sp>
            <p:nvSpPr>
              <p:cNvPr id="228473" name="Text Box 12"/>
              <p:cNvSpPr txBox="1">
                <a:spLocks noChangeArrowheads="1"/>
              </p:cNvSpPr>
              <p:nvPr/>
            </p:nvSpPr>
            <p:spPr bwMode="auto">
              <a:xfrm>
                <a:off x="3456" y="3264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solidFill>
                      <a:srgbClr val="FF33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228463" name="Text Box 13"/>
            <p:cNvSpPr txBox="1">
              <a:spLocks noChangeArrowheads="1"/>
            </p:cNvSpPr>
            <p:nvPr/>
          </p:nvSpPr>
          <p:spPr bwMode="auto">
            <a:xfrm>
              <a:off x="4416" y="3061"/>
              <a:ext cx="405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solidFill>
                    <a:srgbClr val="FF3300"/>
                  </a:solidFill>
                  <a:latin typeface="Times New Roman" pitchFamily="18" charset="0"/>
                </a:rPr>
                <a:t>K</a:t>
              </a:r>
              <a:r>
                <a:rPr kumimoji="1" lang="en-US" altLang="zh-CN" sz="1600" b="1" baseline="-2500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</a:rPr>
                <a:t>+1</a:t>
              </a:r>
            </a:p>
          </p:txBody>
        </p:sp>
        <p:sp>
          <p:nvSpPr>
            <p:cNvPr id="228464" name="Text Box 14"/>
            <p:cNvSpPr txBox="1">
              <a:spLocks noChangeArrowheads="1"/>
            </p:cNvSpPr>
            <p:nvPr/>
          </p:nvSpPr>
          <p:spPr bwMode="auto">
            <a:xfrm>
              <a:off x="3867" y="3047"/>
              <a:ext cx="117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71704" name="AutoShape 24"/>
          <p:cNvSpPr>
            <a:spLocks noChangeArrowheads="1"/>
          </p:cNvSpPr>
          <p:nvPr/>
        </p:nvSpPr>
        <p:spPr bwMode="auto">
          <a:xfrm>
            <a:off x="4087813" y="4210050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3924300" y="3897313"/>
            <a:ext cx="1535113" cy="323850"/>
            <a:chOff x="2491" y="2779"/>
            <a:chExt cx="725" cy="204"/>
          </a:xfrm>
        </p:grpSpPr>
        <p:graphicFrame>
          <p:nvGraphicFramePr>
            <p:cNvPr id="228404" name="Object 52"/>
            <p:cNvGraphicFramePr>
              <a:graphicFrameLocks noChangeAspect="1"/>
            </p:cNvGraphicFramePr>
            <p:nvPr/>
          </p:nvGraphicFramePr>
          <p:xfrm>
            <a:off x="2491" y="2779"/>
            <a:ext cx="395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79" name="Equation" r:id="rId3" imgW="444240" imgH="228600" progId="Equation.DSMT4">
                    <p:embed/>
                  </p:oleObj>
                </mc:Choice>
                <mc:Fallback>
                  <p:oleObj name="Equation" r:id="rId3" imgW="444240" imgH="2286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1" y="2779"/>
                          <a:ext cx="395" cy="20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8461" name="Text Box 27"/>
            <p:cNvSpPr txBox="1">
              <a:spLocks noChangeArrowheads="1"/>
            </p:cNvSpPr>
            <p:nvPr/>
          </p:nvSpPr>
          <p:spPr bwMode="auto">
            <a:xfrm>
              <a:off x="2928" y="278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4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已知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3935413" y="4829175"/>
            <a:ext cx="1035050" cy="641350"/>
            <a:chOff x="2496" y="3360"/>
            <a:chExt cx="672" cy="458"/>
          </a:xfrm>
        </p:grpSpPr>
        <p:graphicFrame>
          <p:nvGraphicFramePr>
            <p:cNvPr id="228405" name="Object 53"/>
            <p:cNvGraphicFramePr>
              <a:graphicFrameLocks noChangeAspect="1"/>
            </p:cNvGraphicFramePr>
            <p:nvPr/>
          </p:nvGraphicFramePr>
          <p:xfrm>
            <a:off x="2529" y="3600"/>
            <a:ext cx="51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80" name="Equation" r:id="rId5" imgW="419040" imgH="177480" progId="Equation.DSMT4">
                    <p:embed/>
                  </p:oleObj>
                </mc:Choice>
                <mc:Fallback>
                  <p:oleObj name="Equation" r:id="rId5" imgW="419040" imgH="17748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9" y="3600"/>
                          <a:ext cx="511" cy="218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8460" name="Text Box 30"/>
            <p:cNvSpPr txBox="1">
              <a:spLocks noChangeArrowheads="1"/>
            </p:cNvSpPr>
            <p:nvPr/>
          </p:nvSpPr>
          <p:spPr bwMode="auto">
            <a:xfrm>
              <a:off x="2496" y="3360"/>
              <a:ext cx="672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由图可知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3630613" y="4057650"/>
            <a:ext cx="228600" cy="1676400"/>
            <a:chOff x="2304" y="2880"/>
            <a:chExt cx="144" cy="1104"/>
          </a:xfrm>
        </p:grpSpPr>
        <p:sp>
          <p:nvSpPr>
            <p:cNvPr id="228457" name="Line 32"/>
            <p:cNvSpPr>
              <a:spLocks noChangeShapeType="1"/>
            </p:cNvSpPr>
            <p:nvPr/>
          </p:nvSpPr>
          <p:spPr bwMode="auto">
            <a:xfrm flipH="1">
              <a:off x="2304" y="2880"/>
              <a:ext cx="14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58" name="Line 33"/>
            <p:cNvSpPr>
              <a:spLocks noChangeShapeType="1"/>
            </p:cNvSpPr>
            <p:nvPr/>
          </p:nvSpPr>
          <p:spPr bwMode="auto">
            <a:xfrm flipH="1">
              <a:off x="2304" y="3696"/>
              <a:ext cx="144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59" name="Line 34"/>
            <p:cNvSpPr>
              <a:spLocks noChangeShapeType="1"/>
            </p:cNvSpPr>
            <p:nvPr/>
          </p:nvSpPr>
          <p:spPr bwMode="auto">
            <a:xfrm>
              <a:off x="2304" y="2880"/>
              <a:ext cx="0" cy="1104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1715" name="Object 54"/>
          <p:cNvGraphicFramePr>
            <a:graphicFrameLocks noChangeAspect="1"/>
          </p:cNvGraphicFramePr>
          <p:nvPr/>
        </p:nvGraphicFramePr>
        <p:xfrm>
          <a:off x="4033838" y="5559425"/>
          <a:ext cx="68262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81" name="Equation" r:id="rId7" imgW="393480" imgH="177480" progId="Equation.DSMT4">
                  <p:embed/>
                </p:oleObj>
              </mc:Choice>
              <mc:Fallback>
                <p:oleObj name="Equation" r:id="rId7" imgW="393480" imgH="17748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5559425"/>
                        <a:ext cx="682625" cy="3095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415" name="AutoShape 36"/>
          <p:cNvSpPr>
            <a:spLocks noChangeArrowheads="1"/>
          </p:cNvSpPr>
          <p:nvPr/>
        </p:nvSpPr>
        <p:spPr bwMode="auto">
          <a:xfrm>
            <a:off x="3641725" y="5675313"/>
            <a:ext cx="228600" cy="85725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81"/>
          <p:cNvGrpSpPr>
            <a:grpSpLocks/>
          </p:cNvGrpSpPr>
          <p:nvPr/>
        </p:nvGrpSpPr>
        <p:grpSpPr bwMode="auto">
          <a:xfrm>
            <a:off x="457200" y="1103313"/>
            <a:ext cx="8229600" cy="1933575"/>
            <a:chOff x="288" y="1178"/>
            <a:chExt cx="5184" cy="1218"/>
          </a:xfrm>
        </p:grpSpPr>
        <p:sp>
          <p:nvSpPr>
            <p:cNvPr id="228455" name="Text Box 41"/>
            <p:cNvSpPr txBox="1">
              <a:spLocks noChangeArrowheads="1"/>
            </p:cNvSpPr>
            <p:nvPr/>
          </p:nvSpPr>
          <p:spPr bwMode="auto">
            <a:xfrm>
              <a:off x="288" y="1178"/>
              <a:ext cx="51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3.</a:t>
              </a:r>
              <a:r>
                <a:rPr kumimoji="1" lang="zh-CN" altLang="en-US" sz="2000" b="1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　</a:t>
              </a:r>
              <a:r>
                <a:rPr kumimoji="1"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Nyquist </a:t>
              </a:r>
              <a:r>
                <a:rPr kumimoji="1" lang="zh-CN" altLang="en-US" sz="2000" b="1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轨线（</a:t>
              </a:r>
              <a:r>
                <a:rPr kumimoji="1"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contour Q </a:t>
              </a:r>
              <a:r>
                <a:rPr kumimoji="1" lang="zh-CN" altLang="en-US" sz="2000" b="1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</a:p>
          </p:txBody>
        </p:sp>
        <p:sp>
          <p:nvSpPr>
            <p:cNvPr id="228456" name="Text Box 42"/>
            <p:cNvSpPr txBox="1">
              <a:spLocks noChangeArrowheads="1"/>
            </p:cNvSpPr>
            <p:nvPr/>
          </p:nvSpPr>
          <p:spPr bwMode="auto">
            <a:xfrm>
              <a:off x="336" y="1418"/>
              <a:ext cx="513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　为了判别闭环系统的稳定性，在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平面上取特殊包围线：将整个右半平面包围起来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——Nyquist 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轨线，映射至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B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平面后，由其绕原点圈数</a:t>
              </a:r>
              <a:r>
                <a:rPr kumimoji="1" lang="en-US" altLang="zh-CN" sz="2000" b="1" i="1">
                  <a:solidFill>
                    <a:srgbClr val="FF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N</a:t>
              </a:r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（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cw</a:t>
              </a:r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－负，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ccw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－正</a:t>
              </a:r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与已知的在右半平面的</a:t>
              </a:r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开环极点数</a:t>
              </a:r>
              <a:r>
                <a:rPr kumimoji="1" lang="en-US" altLang="zh-CN" sz="2000" b="1" i="1">
                  <a:solidFill>
                    <a:srgbClr val="FF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P</a:t>
              </a:r>
              <a:r>
                <a:rPr kumimoji="1" lang="en-US" altLang="zh-CN" sz="2000" b="1" baseline="-25000">
                  <a:solidFill>
                    <a:srgbClr val="FF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R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就可求出右半平面</a:t>
              </a:r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零点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——</a:t>
              </a:r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系统的闭环极点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——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的个数</a:t>
              </a:r>
              <a:r>
                <a:rPr kumimoji="1" lang="en-US" altLang="zh-CN" sz="2000" b="1" i="1">
                  <a:solidFill>
                    <a:srgbClr val="FF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Z</a:t>
              </a:r>
              <a:r>
                <a:rPr kumimoji="1" lang="en-US" altLang="zh-CN" sz="2000" b="1" baseline="-25000">
                  <a:solidFill>
                    <a:srgbClr val="FF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R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。</a:t>
              </a:r>
            </a:p>
          </p:txBody>
        </p:sp>
        <p:graphicFrame>
          <p:nvGraphicFramePr>
            <p:cNvPr id="228407" name="Object 55"/>
            <p:cNvGraphicFramePr>
              <a:graphicFrameLocks noChangeAspect="1"/>
            </p:cNvGraphicFramePr>
            <p:nvPr/>
          </p:nvGraphicFramePr>
          <p:xfrm>
            <a:off x="3869" y="2142"/>
            <a:ext cx="86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82" name="Equation" r:id="rId9" imgW="838080" imgH="228600" progId="Equation.DSMT4">
                    <p:embed/>
                  </p:oleObj>
                </mc:Choice>
                <mc:Fallback>
                  <p:oleObj name="Equation" r:id="rId9" imgW="838080" imgH="2286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9" y="2142"/>
                          <a:ext cx="869" cy="237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1116013" y="3524250"/>
            <a:ext cx="2057400" cy="2443163"/>
            <a:chOff x="3120" y="96"/>
            <a:chExt cx="1296" cy="1539"/>
          </a:xfrm>
        </p:grpSpPr>
        <p:sp>
          <p:nvSpPr>
            <p:cNvPr id="228438" name="Line 45"/>
            <p:cNvSpPr>
              <a:spLocks noChangeShapeType="1"/>
            </p:cNvSpPr>
            <p:nvPr/>
          </p:nvSpPr>
          <p:spPr bwMode="auto">
            <a:xfrm flipV="1">
              <a:off x="3552" y="192"/>
              <a:ext cx="0" cy="144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439" name="Line 46"/>
            <p:cNvSpPr>
              <a:spLocks noChangeShapeType="1"/>
            </p:cNvSpPr>
            <p:nvPr/>
          </p:nvSpPr>
          <p:spPr bwMode="auto">
            <a:xfrm rot="10800000" flipV="1">
              <a:off x="4032" y="1392"/>
              <a:ext cx="48" cy="4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440" name="Line 47"/>
            <p:cNvSpPr>
              <a:spLocks noChangeShapeType="1"/>
            </p:cNvSpPr>
            <p:nvPr/>
          </p:nvSpPr>
          <p:spPr bwMode="auto">
            <a:xfrm>
              <a:off x="3984" y="336"/>
              <a:ext cx="144" cy="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8441" name="Text Box 48"/>
            <p:cNvSpPr txBox="1">
              <a:spLocks noChangeArrowheads="1"/>
            </p:cNvSpPr>
            <p:nvPr/>
          </p:nvSpPr>
          <p:spPr bwMode="auto">
            <a:xfrm>
              <a:off x="3984" y="96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O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grpSp>
          <p:nvGrpSpPr>
            <p:cNvPr id="228442" name="Group 49"/>
            <p:cNvGrpSpPr>
              <a:grpSpLocks/>
            </p:cNvGrpSpPr>
            <p:nvPr/>
          </p:nvGrpSpPr>
          <p:grpSpPr bwMode="auto">
            <a:xfrm>
              <a:off x="3120" y="144"/>
              <a:ext cx="1296" cy="1491"/>
              <a:chOff x="720" y="2592"/>
              <a:chExt cx="1296" cy="1491"/>
            </a:xfrm>
          </p:grpSpPr>
          <p:sp>
            <p:nvSpPr>
              <p:cNvPr id="228444" name="Text Box 50"/>
              <p:cNvSpPr txBox="1">
                <a:spLocks noChangeArrowheads="1"/>
              </p:cNvSpPr>
              <p:nvPr/>
            </p:nvSpPr>
            <p:spPr bwMode="auto">
              <a:xfrm>
                <a:off x="1872" y="2860"/>
                <a:ext cx="1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grpSp>
            <p:nvGrpSpPr>
              <p:cNvPr id="228445" name="Group 51"/>
              <p:cNvGrpSpPr>
                <a:grpSpLocks/>
              </p:cNvGrpSpPr>
              <p:nvPr/>
            </p:nvGrpSpPr>
            <p:grpSpPr bwMode="auto">
              <a:xfrm>
                <a:off x="720" y="2592"/>
                <a:ext cx="1166" cy="1491"/>
                <a:chOff x="720" y="2592"/>
                <a:chExt cx="1166" cy="1491"/>
              </a:xfrm>
            </p:grpSpPr>
            <p:sp>
              <p:nvSpPr>
                <p:cNvPr id="22844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720" y="2592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rIns="1800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1400" b="1" i="1">
                      <a:latin typeface="Times New Roman" pitchFamily="18" charset="0"/>
                      <a:cs typeface="Times New Roman" pitchFamily="18" charset="0"/>
                    </a:rPr>
                    <a:t>s</a:t>
                  </a:r>
                  <a:r>
                    <a:rPr kumimoji="1" lang="en-US" altLang="zh-CN" sz="1400" b="1">
                      <a:latin typeface="Times New Roman" pitchFamily="18" charset="0"/>
                      <a:cs typeface="Times New Roman" pitchFamily="18" charset="0"/>
                    </a:rPr>
                    <a:t>=+</a:t>
                  </a:r>
                  <a:r>
                    <a:rPr kumimoji="1" lang="en-US" altLang="zh-CN" sz="1400" b="1" i="1">
                      <a:latin typeface="Times New Roman" pitchFamily="18" charset="0"/>
                      <a:cs typeface="Times New Roman" pitchFamily="18" charset="0"/>
                    </a:rPr>
                    <a:t>j</a:t>
                  </a:r>
                  <a:r>
                    <a:rPr kumimoji="1" lang="en-US" altLang="zh-CN" sz="1400" b="1">
                      <a:latin typeface="Times New Roman" pitchFamily="18" charset="0"/>
                      <a:cs typeface="Times New Roman" pitchFamily="18" charset="0"/>
                    </a:rPr>
                    <a:t>∞</a:t>
                  </a:r>
                  <a:endParaRPr kumimoji="1" lang="en-US" altLang="zh-CN" sz="1400" b="1">
                    <a:latin typeface="Times New Roman" pitchFamily="18" charset="0"/>
                  </a:endParaRPr>
                </a:p>
              </p:txBody>
            </p:sp>
            <p:sp>
              <p:nvSpPr>
                <p:cNvPr id="22844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720" y="3868"/>
                  <a:ext cx="38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rIns="1800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1600" b="1" i="1">
                      <a:latin typeface="Times New Roman" pitchFamily="18" charset="0"/>
                      <a:cs typeface="Times New Roman" pitchFamily="18" charset="0"/>
                    </a:rPr>
                    <a:t>s</a:t>
                  </a:r>
                  <a:r>
                    <a:rPr kumimoji="1" lang="en-US" altLang="zh-CN" sz="1600" b="1">
                      <a:latin typeface="Times New Roman" pitchFamily="18" charset="0"/>
                      <a:cs typeface="Times New Roman" pitchFamily="18" charset="0"/>
                    </a:rPr>
                    <a:t>=-</a:t>
                  </a:r>
                  <a:r>
                    <a:rPr kumimoji="1" lang="en-US" altLang="zh-CN" sz="1600" b="1" i="1">
                      <a:latin typeface="Times New Roman" pitchFamily="18" charset="0"/>
                      <a:cs typeface="Times New Roman" pitchFamily="18" charset="0"/>
                    </a:rPr>
                    <a:t>j</a:t>
                  </a:r>
                  <a:r>
                    <a:rPr kumimoji="1" lang="en-US" altLang="zh-CN" sz="1600" b="1">
                      <a:latin typeface="Times New Roman" pitchFamily="18" charset="0"/>
                      <a:cs typeface="Times New Roman" pitchFamily="18" charset="0"/>
                    </a:rPr>
                    <a:t>∞</a:t>
                  </a:r>
                  <a:endParaRPr kumimoji="1" lang="en-US" altLang="zh-CN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228448" name="Arc 54"/>
                <p:cNvSpPr>
                  <a:spLocks/>
                </p:cNvSpPr>
                <p:nvPr/>
              </p:nvSpPr>
              <p:spPr bwMode="auto">
                <a:xfrm>
                  <a:off x="1160" y="2633"/>
                  <a:ext cx="726" cy="1450"/>
                </a:xfrm>
                <a:custGeom>
                  <a:avLst/>
                  <a:gdLst>
                    <a:gd name="T0" fmla="*/ 0 w 21630"/>
                    <a:gd name="T1" fmla="*/ 0 h 43200"/>
                    <a:gd name="T2" fmla="*/ 0 w 21630"/>
                    <a:gd name="T3" fmla="*/ 0 h 43200"/>
                    <a:gd name="T4" fmla="*/ 0 w 21630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1630"/>
                    <a:gd name="T10" fmla="*/ 0 h 43200"/>
                    <a:gd name="T11" fmla="*/ 21630 w 21630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30" h="43200" fill="none" extrusionOk="0">
                      <a:moveTo>
                        <a:pt x="29" y="0"/>
                      </a:moveTo>
                      <a:cubicBezTo>
                        <a:pt x="11959" y="0"/>
                        <a:pt x="21630" y="9670"/>
                        <a:pt x="21630" y="21600"/>
                      </a:cubicBezTo>
                      <a:cubicBezTo>
                        <a:pt x="21630" y="33529"/>
                        <a:pt x="11959" y="43200"/>
                        <a:pt x="30" y="43200"/>
                      </a:cubicBezTo>
                      <a:cubicBezTo>
                        <a:pt x="20" y="43200"/>
                        <a:pt x="10" y="43199"/>
                        <a:pt x="0" y="43199"/>
                      </a:cubicBezTo>
                    </a:path>
                    <a:path w="21630" h="43200" stroke="0" extrusionOk="0">
                      <a:moveTo>
                        <a:pt x="29" y="0"/>
                      </a:moveTo>
                      <a:cubicBezTo>
                        <a:pt x="11959" y="0"/>
                        <a:pt x="21630" y="9670"/>
                        <a:pt x="21630" y="21600"/>
                      </a:cubicBezTo>
                      <a:cubicBezTo>
                        <a:pt x="21630" y="33529"/>
                        <a:pt x="11959" y="43200"/>
                        <a:pt x="30" y="43200"/>
                      </a:cubicBezTo>
                      <a:cubicBezTo>
                        <a:pt x="20" y="43200"/>
                        <a:pt x="10" y="43199"/>
                        <a:pt x="0" y="43199"/>
                      </a:cubicBezTo>
                      <a:lnTo>
                        <a:pt x="3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8449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1152" y="3015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450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152" y="3591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451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1152" y="2727"/>
                  <a:ext cx="384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8452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344" y="2919"/>
                  <a:ext cx="38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18000" rIns="1800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1600" b="1" i="1">
                      <a:latin typeface="Times New Roman" pitchFamily="18" charset="0"/>
                      <a:cs typeface="Times New Roman" pitchFamily="18" charset="0"/>
                    </a:rPr>
                    <a:t>s</a:t>
                  </a:r>
                  <a:r>
                    <a:rPr kumimoji="1" lang="en-US" altLang="zh-CN" sz="1600" b="1">
                      <a:latin typeface="Times New Roman" pitchFamily="18" charset="0"/>
                      <a:cs typeface="Times New Roman" pitchFamily="18" charset="0"/>
                    </a:rPr>
                    <a:t>=</a:t>
                  </a:r>
                  <a:r>
                    <a:rPr kumimoji="1" lang="en-US" altLang="zh-CN" sz="1600" b="1" i="1">
                      <a:latin typeface="Times New Roman" pitchFamily="18" charset="0"/>
                      <a:cs typeface="Times New Roman" pitchFamily="18" charset="0"/>
                    </a:rPr>
                    <a:t>r</a:t>
                  </a:r>
                  <a:r>
                    <a:rPr kumimoji="1" lang="en-US" altLang="zh-CN" sz="1600" b="1">
                      <a:latin typeface="Times New Roman" pitchFamily="18" charset="0"/>
                      <a:cs typeface="Times New Roman" pitchFamily="18" charset="0"/>
                    </a:rPr>
                    <a:t>e</a:t>
                  </a:r>
                  <a:r>
                    <a:rPr kumimoji="1" lang="en-US" altLang="zh-CN" sz="1600" b="1" baseline="30000">
                      <a:latin typeface="Times New Roman" pitchFamily="18" charset="0"/>
                      <a:cs typeface="Times New Roman" pitchFamily="18" charset="0"/>
                    </a:rPr>
                    <a:t>j</a:t>
                  </a:r>
                  <a:r>
                    <a:rPr kumimoji="1" lang="en-US" altLang="zh-CN" sz="1600" b="1" i="1" baseline="30000"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endParaRPr kumimoji="1" lang="en-US" altLang="zh-CN" sz="1600" b="1" i="1" baseline="30000">
                    <a:latin typeface="Times New Roman" pitchFamily="18" charset="0"/>
                  </a:endParaRPr>
                </a:p>
              </p:txBody>
            </p:sp>
            <p:sp>
              <p:nvSpPr>
                <p:cNvPr id="22845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912" y="3399"/>
                  <a:ext cx="28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1600" b="1">
                      <a:solidFill>
                        <a:srgbClr val="FF3300"/>
                      </a:solidFill>
                      <a:latin typeface="Times New Roman" pitchFamily="18" charset="0"/>
                    </a:rPr>
                    <a:t>0</a:t>
                  </a:r>
                  <a:r>
                    <a:rPr kumimoji="1" lang="zh-CN" altLang="en-US" sz="1600" b="1" baseline="30000">
                      <a:solidFill>
                        <a:srgbClr val="FF3300"/>
                      </a:solidFill>
                      <a:latin typeface="Times New Roman" pitchFamily="18" charset="0"/>
                    </a:rPr>
                    <a:t>－</a:t>
                  </a:r>
                  <a:endParaRPr kumimoji="1" lang="zh-CN" altLang="en-US" sz="1600" b="1">
                    <a:solidFill>
                      <a:srgbClr val="FF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2845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912" y="3159"/>
                  <a:ext cx="28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1600" b="1">
                      <a:solidFill>
                        <a:srgbClr val="FF3300"/>
                      </a:solidFill>
                      <a:latin typeface="Times New Roman" pitchFamily="18" charset="0"/>
                    </a:rPr>
                    <a:t>0</a:t>
                  </a:r>
                  <a:r>
                    <a:rPr kumimoji="1" lang="zh-CN" altLang="en-US" sz="1600" b="1" baseline="30000">
                      <a:solidFill>
                        <a:srgbClr val="FF3300"/>
                      </a:solidFill>
                      <a:latin typeface="Times New Roman" pitchFamily="18" charset="0"/>
                    </a:rPr>
                    <a:t>＋</a:t>
                  </a:r>
                  <a:endParaRPr kumimoji="1" lang="zh-CN" altLang="en-US" sz="1600" b="1">
                    <a:solidFill>
                      <a:srgbClr val="FF33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228443" name="Oval 61"/>
            <p:cNvSpPr>
              <a:spLocks noChangeArrowheads="1"/>
            </p:cNvSpPr>
            <p:nvPr/>
          </p:nvSpPr>
          <p:spPr bwMode="auto">
            <a:xfrm>
              <a:off x="3888" y="240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62"/>
          <p:cNvGrpSpPr>
            <a:grpSpLocks/>
          </p:cNvGrpSpPr>
          <p:nvPr/>
        </p:nvGrpSpPr>
        <p:grpSpPr bwMode="auto">
          <a:xfrm>
            <a:off x="5916613" y="3600450"/>
            <a:ext cx="2100262" cy="2317750"/>
            <a:chOff x="3744" y="2592"/>
            <a:chExt cx="1323" cy="1460"/>
          </a:xfrm>
        </p:grpSpPr>
        <p:sp>
          <p:nvSpPr>
            <p:cNvPr id="228428" name="Freeform 63"/>
            <p:cNvSpPr>
              <a:spLocks/>
            </p:cNvSpPr>
            <p:nvPr/>
          </p:nvSpPr>
          <p:spPr bwMode="auto">
            <a:xfrm>
              <a:off x="3744" y="3264"/>
              <a:ext cx="1014" cy="629"/>
            </a:xfrm>
            <a:custGeom>
              <a:avLst/>
              <a:gdLst>
                <a:gd name="T0" fmla="*/ 1014 w 1014"/>
                <a:gd name="T1" fmla="*/ 0 h 629"/>
                <a:gd name="T2" fmla="*/ 927 w 1014"/>
                <a:gd name="T3" fmla="*/ 240 h 629"/>
                <a:gd name="T4" fmla="*/ 663 w 1014"/>
                <a:gd name="T5" fmla="*/ 522 h 629"/>
                <a:gd name="T6" fmla="*/ 303 w 1014"/>
                <a:gd name="T7" fmla="*/ 624 h 629"/>
                <a:gd name="T8" fmla="*/ 45 w 1014"/>
                <a:gd name="T9" fmla="*/ 489 h 629"/>
                <a:gd name="T10" fmla="*/ 33 w 1014"/>
                <a:gd name="T11" fmla="*/ 243 h 629"/>
                <a:gd name="T12" fmla="*/ 150 w 1014"/>
                <a:gd name="T13" fmla="*/ 81 h 629"/>
                <a:gd name="T14" fmla="*/ 303 w 1014"/>
                <a:gd name="T15" fmla="*/ 0 h 6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14"/>
                <a:gd name="T25" fmla="*/ 0 h 629"/>
                <a:gd name="T26" fmla="*/ 1014 w 1014"/>
                <a:gd name="T27" fmla="*/ 629 h 6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14" h="629">
                  <a:moveTo>
                    <a:pt x="1014" y="0"/>
                  </a:moveTo>
                  <a:cubicBezTo>
                    <a:pt x="1001" y="40"/>
                    <a:pt x="985" y="153"/>
                    <a:pt x="927" y="240"/>
                  </a:cubicBezTo>
                  <a:cubicBezTo>
                    <a:pt x="869" y="327"/>
                    <a:pt x="767" y="458"/>
                    <a:pt x="663" y="522"/>
                  </a:cubicBezTo>
                  <a:cubicBezTo>
                    <a:pt x="559" y="586"/>
                    <a:pt x="406" y="629"/>
                    <a:pt x="303" y="624"/>
                  </a:cubicBezTo>
                  <a:cubicBezTo>
                    <a:pt x="200" y="619"/>
                    <a:pt x="90" y="552"/>
                    <a:pt x="45" y="489"/>
                  </a:cubicBezTo>
                  <a:cubicBezTo>
                    <a:pt x="0" y="426"/>
                    <a:pt x="16" y="311"/>
                    <a:pt x="33" y="243"/>
                  </a:cubicBezTo>
                  <a:cubicBezTo>
                    <a:pt x="50" y="175"/>
                    <a:pt x="105" y="121"/>
                    <a:pt x="150" y="81"/>
                  </a:cubicBezTo>
                  <a:cubicBezTo>
                    <a:pt x="195" y="41"/>
                    <a:pt x="271" y="17"/>
                    <a:pt x="303" y="0"/>
                  </a:cubicBezTo>
                </a:path>
              </a:pathLst>
            </a:custGeom>
            <a:noFill/>
            <a:ln w="28575">
              <a:solidFill>
                <a:srgbClr val="FF3399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8429" name="Line 64"/>
            <p:cNvSpPr>
              <a:spLocks noChangeShapeType="1"/>
            </p:cNvSpPr>
            <p:nvPr/>
          </p:nvSpPr>
          <p:spPr bwMode="auto">
            <a:xfrm flipH="1">
              <a:off x="3936" y="3888"/>
              <a:ext cx="144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8430" name="Text Box 65"/>
            <p:cNvSpPr txBox="1">
              <a:spLocks noChangeArrowheads="1"/>
            </p:cNvSpPr>
            <p:nvPr/>
          </p:nvSpPr>
          <p:spPr bwMode="auto">
            <a:xfrm>
              <a:off x="4779" y="3244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kumimoji="1" lang="en-US" altLang="zh-CN" sz="1400" b="1">
                  <a:latin typeface="Times New Roman" pitchFamily="18" charset="0"/>
                </a:rPr>
                <a:t>0</a:t>
              </a:r>
              <a:r>
                <a:rPr kumimoji="1" lang="en-US" altLang="zh-CN" sz="1400" b="1" baseline="300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228431" name="Text Box 66"/>
            <p:cNvSpPr txBox="1">
              <a:spLocks noChangeArrowheads="1"/>
            </p:cNvSpPr>
            <p:nvPr/>
          </p:nvSpPr>
          <p:spPr bwMode="auto">
            <a:xfrm>
              <a:off x="3936" y="3264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=+∞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228432" name="Text Box 67"/>
            <p:cNvSpPr txBox="1">
              <a:spLocks noChangeArrowheads="1"/>
            </p:cNvSpPr>
            <p:nvPr/>
          </p:nvSpPr>
          <p:spPr bwMode="auto">
            <a:xfrm>
              <a:off x="3792" y="3840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228433" name="Freeform 68"/>
            <p:cNvSpPr>
              <a:spLocks/>
            </p:cNvSpPr>
            <p:nvPr/>
          </p:nvSpPr>
          <p:spPr bwMode="auto">
            <a:xfrm flipV="1">
              <a:off x="3744" y="2640"/>
              <a:ext cx="1014" cy="629"/>
            </a:xfrm>
            <a:custGeom>
              <a:avLst/>
              <a:gdLst>
                <a:gd name="T0" fmla="*/ 1014 w 1014"/>
                <a:gd name="T1" fmla="*/ 0 h 629"/>
                <a:gd name="T2" fmla="*/ 927 w 1014"/>
                <a:gd name="T3" fmla="*/ 240 h 629"/>
                <a:gd name="T4" fmla="*/ 663 w 1014"/>
                <a:gd name="T5" fmla="*/ 522 h 629"/>
                <a:gd name="T6" fmla="*/ 303 w 1014"/>
                <a:gd name="T7" fmla="*/ 624 h 629"/>
                <a:gd name="T8" fmla="*/ 45 w 1014"/>
                <a:gd name="T9" fmla="*/ 489 h 629"/>
                <a:gd name="T10" fmla="*/ 33 w 1014"/>
                <a:gd name="T11" fmla="*/ 243 h 629"/>
                <a:gd name="T12" fmla="*/ 150 w 1014"/>
                <a:gd name="T13" fmla="*/ 81 h 629"/>
                <a:gd name="T14" fmla="*/ 303 w 1014"/>
                <a:gd name="T15" fmla="*/ 0 h 6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14"/>
                <a:gd name="T25" fmla="*/ 0 h 629"/>
                <a:gd name="T26" fmla="*/ 1014 w 1014"/>
                <a:gd name="T27" fmla="*/ 629 h 62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14" h="629">
                  <a:moveTo>
                    <a:pt x="1014" y="0"/>
                  </a:moveTo>
                  <a:cubicBezTo>
                    <a:pt x="1001" y="40"/>
                    <a:pt x="985" y="153"/>
                    <a:pt x="927" y="240"/>
                  </a:cubicBezTo>
                  <a:cubicBezTo>
                    <a:pt x="869" y="327"/>
                    <a:pt x="767" y="458"/>
                    <a:pt x="663" y="522"/>
                  </a:cubicBezTo>
                  <a:cubicBezTo>
                    <a:pt x="559" y="586"/>
                    <a:pt x="406" y="629"/>
                    <a:pt x="303" y="624"/>
                  </a:cubicBezTo>
                  <a:cubicBezTo>
                    <a:pt x="200" y="619"/>
                    <a:pt x="90" y="552"/>
                    <a:pt x="45" y="489"/>
                  </a:cubicBezTo>
                  <a:cubicBezTo>
                    <a:pt x="0" y="426"/>
                    <a:pt x="16" y="311"/>
                    <a:pt x="33" y="243"/>
                  </a:cubicBezTo>
                  <a:cubicBezTo>
                    <a:pt x="50" y="175"/>
                    <a:pt x="105" y="121"/>
                    <a:pt x="150" y="81"/>
                  </a:cubicBezTo>
                  <a:cubicBezTo>
                    <a:pt x="195" y="41"/>
                    <a:pt x="271" y="17"/>
                    <a:pt x="303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8434" name="Line 69"/>
            <p:cNvSpPr>
              <a:spLocks noChangeShapeType="1"/>
            </p:cNvSpPr>
            <p:nvPr/>
          </p:nvSpPr>
          <p:spPr bwMode="auto">
            <a:xfrm rot="10800000" flipH="1" flipV="1">
              <a:off x="4458" y="2798"/>
              <a:ext cx="96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8435" name="Text Box 70"/>
            <p:cNvSpPr txBox="1">
              <a:spLocks noChangeArrowheads="1"/>
            </p:cNvSpPr>
            <p:nvPr/>
          </p:nvSpPr>
          <p:spPr bwMode="auto">
            <a:xfrm>
              <a:off x="4779" y="307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kumimoji="1" lang="en-US" altLang="zh-CN" sz="1400" b="1">
                  <a:latin typeface="Times New Roman" pitchFamily="18" charset="0"/>
                </a:rPr>
                <a:t>0</a:t>
              </a:r>
              <a:r>
                <a:rPr kumimoji="1" lang="en-US" altLang="zh-CN" sz="1600" b="1" baseline="30000">
                  <a:latin typeface="Times New Roman" pitchFamily="18" charset="0"/>
                  <a:cs typeface="Times New Roman" pitchFamily="18" charset="0"/>
                </a:rPr>
                <a:t>–</a:t>
              </a:r>
              <a:endParaRPr kumimoji="1" lang="en-US" altLang="zh-CN" sz="1600" b="1" baseline="30000">
                <a:latin typeface="Times New Roman" pitchFamily="18" charset="0"/>
              </a:endParaRPr>
            </a:p>
          </p:txBody>
        </p:sp>
        <p:sp>
          <p:nvSpPr>
            <p:cNvPr id="228436" name="Text Box 71"/>
            <p:cNvSpPr txBox="1">
              <a:spLocks noChangeArrowheads="1"/>
            </p:cNvSpPr>
            <p:nvPr/>
          </p:nvSpPr>
          <p:spPr bwMode="auto">
            <a:xfrm rot="2234762">
              <a:off x="4320" y="2592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→</a:t>
              </a:r>
              <a:r>
                <a:rPr kumimoji="1" lang="en-US" altLang="zh-CN" sz="1600" b="1">
                  <a:latin typeface="Times New Roman" pitchFamily="18" charset="0"/>
                </a:rPr>
                <a:t>0</a:t>
              </a:r>
              <a:r>
                <a:rPr kumimoji="1" lang="en-US" altLang="zh-CN" sz="1600" b="1" baseline="30000">
                  <a:latin typeface="Times New Roman" pitchFamily="18" charset="0"/>
                  <a:cs typeface="Times New Roman" pitchFamily="18" charset="0"/>
                </a:rPr>
                <a:t>–</a:t>
              </a:r>
              <a:endParaRPr kumimoji="1" lang="en-US" altLang="zh-CN" sz="1600" b="1" baseline="30000">
                <a:latin typeface="Times New Roman" pitchFamily="18" charset="0"/>
              </a:endParaRPr>
            </a:p>
          </p:txBody>
        </p:sp>
        <p:sp>
          <p:nvSpPr>
            <p:cNvPr id="228437" name="Text Box 72"/>
            <p:cNvSpPr txBox="1">
              <a:spLocks noChangeArrowheads="1"/>
            </p:cNvSpPr>
            <p:nvPr/>
          </p:nvSpPr>
          <p:spPr bwMode="auto">
            <a:xfrm>
              <a:off x="3984" y="3072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=-∞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</p:grpSp>
      <p:sp>
        <p:nvSpPr>
          <p:cNvPr id="71753" name="Line 73"/>
          <p:cNvSpPr>
            <a:spLocks noChangeShapeType="1"/>
          </p:cNvSpPr>
          <p:nvPr/>
        </p:nvSpPr>
        <p:spPr bwMode="auto">
          <a:xfrm>
            <a:off x="5840413" y="466725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3783013" y="5854700"/>
            <a:ext cx="1447800" cy="3365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闭环系统稳定</a:t>
            </a:r>
          </a:p>
        </p:txBody>
      </p:sp>
      <p:graphicFrame>
        <p:nvGraphicFramePr>
          <p:cNvPr id="71756" name="Object 56"/>
          <p:cNvGraphicFramePr>
            <a:graphicFrameLocks noChangeAspect="1"/>
          </p:cNvGraphicFramePr>
          <p:nvPr/>
        </p:nvGraphicFramePr>
        <p:xfrm>
          <a:off x="3489325" y="3287713"/>
          <a:ext cx="22510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83" name="Equation" r:id="rId11" imgW="1726920" imgH="444240" progId="Equation.DSMT4">
                  <p:embed/>
                </p:oleObj>
              </mc:Choice>
              <mc:Fallback>
                <p:oleObj name="Equation" r:id="rId11" imgW="1726920" imgH="44424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3287713"/>
                        <a:ext cx="2251075" cy="5810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77"/>
          <p:cNvGrpSpPr>
            <a:grpSpLocks/>
          </p:cNvGrpSpPr>
          <p:nvPr/>
        </p:nvGrpSpPr>
        <p:grpSpPr bwMode="auto">
          <a:xfrm>
            <a:off x="6373813" y="5124450"/>
            <a:ext cx="2438400" cy="869950"/>
            <a:chOff x="4032" y="3552"/>
            <a:chExt cx="1536" cy="548"/>
          </a:xfrm>
        </p:grpSpPr>
        <p:sp>
          <p:nvSpPr>
            <p:cNvPr id="228426" name="Text Box 78"/>
            <p:cNvSpPr txBox="1">
              <a:spLocks noChangeArrowheads="1"/>
            </p:cNvSpPr>
            <p:nvPr/>
          </p:nvSpPr>
          <p:spPr bwMode="auto">
            <a:xfrm>
              <a:off x="4560" y="3888"/>
              <a:ext cx="1008" cy="21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B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)=[1+</a:t>
              </a:r>
              <a:r>
                <a:rPr kumimoji="1" lang="en-US" altLang="zh-CN" sz="1600" b="1" i="1">
                  <a:latin typeface="Times New Roman" pitchFamily="18" charset="0"/>
                </a:rPr>
                <a:t>G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</a:t>
              </a:r>
              <a:r>
                <a:rPr kumimoji="1" lang="en-US" altLang="zh-CN" sz="1600" b="1" i="1">
                  <a:latin typeface="Times New Roman" pitchFamily="18" charset="0"/>
                </a:rPr>
                <a:t>H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)]</a:t>
              </a:r>
            </a:p>
          </p:txBody>
        </p:sp>
        <p:sp>
          <p:nvSpPr>
            <p:cNvPr id="228427" name="Freeform 79"/>
            <p:cNvSpPr>
              <a:spLocks/>
            </p:cNvSpPr>
            <p:nvPr/>
          </p:nvSpPr>
          <p:spPr bwMode="auto">
            <a:xfrm>
              <a:off x="4032" y="3552"/>
              <a:ext cx="528" cy="432"/>
            </a:xfrm>
            <a:custGeom>
              <a:avLst/>
              <a:gdLst>
                <a:gd name="T0" fmla="*/ 2 w 686"/>
                <a:gd name="T1" fmla="*/ 0 h 341"/>
                <a:gd name="T2" fmla="*/ 2 w 686"/>
                <a:gd name="T3" fmla="*/ 3414596 h 341"/>
                <a:gd name="T4" fmla="*/ 2 w 686"/>
                <a:gd name="T5" fmla="*/ 7914235 h 341"/>
                <a:gd name="T6" fmla="*/ 2 w 686"/>
                <a:gd name="T7" fmla="*/ 18108557 h 3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6"/>
                <a:gd name="T13" fmla="*/ 0 h 341"/>
                <a:gd name="T14" fmla="*/ 686 w 686"/>
                <a:gd name="T15" fmla="*/ 341 h 3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6" h="341">
                  <a:moveTo>
                    <a:pt x="96" y="0"/>
                  </a:moveTo>
                  <a:cubicBezTo>
                    <a:pt x="84" y="12"/>
                    <a:pt x="21" y="39"/>
                    <a:pt x="23" y="64"/>
                  </a:cubicBezTo>
                  <a:cubicBezTo>
                    <a:pt x="25" y="89"/>
                    <a:pt x="0" y="103"/>
                    <a:pt x="110" y="149"/>
                  </a:cubicBezTo>
                  <a:cubicBezTo>
                    <a:pt x="220" y="195"/>
                    <a:pt x="590" y="309"/>
                    <a:pt x="686" y="34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8422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Arial Black" pitchFamily="34" charset="0"/>
                <a:ea typeface="黑体" pitchFamily="2" charset="-122"/>
              </a:rPr>
              <a:t>小结</a:t>
            </a:r>
          </a:p>
        </p:txBody>
      </p:sp>
      <p:grpSp>
        <p:nvGrpSpPr>
          <p:cNvPr id="228485" name="Group 133"/>
          <p:cNvGrpSpPr>
            <a:grpSpLocks/>
          </p:cNvGrpSpPr>
          <p:nvPr/>
        </p:nvGrpSpPr>
        <p:grpSpPr bwMode="auto">
          <a:xfrm>
            <a:off x="892175" y="3514725"/>
            <a:ext cx="1066800" cy="3086100"/>
            <a:chOff x="0" y="2180"/>
            <a:chExt cx="672" cy="1944"/>
          </a:xfrm>
        </p:grpSpPr>
        <p:sp>
          <p:nvSpPr>
            <p:cNvPr id="228424" name="Rectangle 39"/>
            <p:cNvSpPr>
              <a:spLocks noChangeArrowheads="1"/>
            </p:cNvSpPr>
            <p:nvPr/>
          </p:nvSpPr>
          <p:spPr bwMode="auto">
            <a:xfrm>
              <a:off x="0" y="2180"/>
              <a:ext cx="672" cy="1632"/>
            </a:xfrm>
            <a:prstGeom prst="rect">
              <a:avLst/>
            </a:prstGeom>
            <a:noFill/>
            <a:ln w="349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8425" name="Text Box 132"/>
            <p:cNvSpPr txBox="1">
              <a:spLocks noChangeArrowheads="1"/>
            </p:cNvSpPr>
            <p:nvPr/>
          </p:nvSpPr>
          <p:spPr bwMode="auto">
            <a:xfrm>
              <a:off x="0" y="3816"/>
              <a:ext cx="630" cy="30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频率特性：</a:t>
              </a:r>
              <a:r>
                <a:rPr kumimoji="1" lang="en-US" altLang="zh-CN" sz="1600" b="1" i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s</a:t>
              </a: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=±</a:t>
              </a:r>
              <a:r>
                <a:rPr kumimoji="1" lang="en-US" altLang="zh-CN" sz="1600" b="1" i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</a:rPr>
                <a:t>j</a:t>
              </a:r>
              <a:r>
                <a:rPr kumimoji="1" lang="el-GR" altLang="zh-CN" sz="1600" b="1" i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Arial" charset="0"/>
                </a:rPr>
                <a:t>ω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7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7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4" grpId="0" animBg="1"/>
      <p:bldP spid="228415" grpId="0" animBg="1"/>
      <p:bldP spid="71753" grpId="0" animBg="1"/>
      <p:bldP spid="71754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398" name="Object 22"/>
          <p:cNvGraphicFramePr>
            <a:graphicFrameLocks noChangeAspect="1"/>
          </p:cNvGraphicFramePr>
          <p:nvPr/>
        </p:nvGraphicFramePr>
        <p:xfrm>
          <a:off x="6470650" y="1000125"/>
          <a:ext cx="23479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28" name="Equation" r:id="rId3" imgW="1307880" imgH="203040" progId="Equation.DSMT4">
                  <p:embed/>
                </p:oleObj>
              </mc:Choice>
              <mc:Fallback>
                <p:oleObj name="Equation" r:id="rId3" imgW="1307880" imgH="20304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650" y="1000125"/>
                        <a:ext cx="2347913" cy="3651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00100" y="2995613"/>
            <a:ext cx="3581400" cy="3094037"/>
            <a:chOff x="480" y="2237"/>
            <a:chExt cx="2256" cy="1949"/>
          </a:xfrm>
        </p:grpSpPr>
        <p:sp>
          <p:nvSpPr>
            <p:cNvPr id="229428" name="Rectangle 5"/>
            <p:cNvSpPr>
              <a:spLocks noChangeArrowheads="1"/>
            </p:cNvSpPr>
            <p:nvPr/>
          </p:nvSpPr>
          <p:spPr bwMode="auto">
            <a:xfrm>
              <a:off x="480" y="2237"/>
              <a:ext cx="2256" cy="177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29" name="Line 6"/>
            <p:cNvSpPr>
              <a:spLocks noChangeShapeType="1"/>
            </p:cNvSpPr>
            <p:nvPr/>
          </p:nvSpPr>
          <p:spPr bwMode="auto">
            <a:xfrm>
              <a:off x="864" y="3053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430" name="Line 7"/>
            <p:cNvSpPr>
              <a:spLocks noChangeShapeType="1"/>
            </p:cNvSpPr>
            <p:nvPr/>
          </p:nvSpPr>
          <p:spPr bwMode="auto">
            <a:xfrm flipV="1">
              <a:off x="1536" y="2429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431" name="Text Box 8"/>
            <p:cNvSpPr txBox="1">
              <a:spLocks noChangeArrowheads="1"/>
            </p:cNvSpPr>
            <p:nvPr/>
          </p:nvSpPr>
          <p:spPr bwMode="auto">
            <a:xfrm>
              <a:off x="2544" y="2957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229432" name="Text Box 9"/>
            <p:cNvSpPr txBox="1">
              <a:spLocks noChangeArrowheads="1"/>
            </p:cNvSpPr>
            <p:nvPr/>
          </p:nvSpPr>
          <p:spPr bwMode="auto">
            <a:xfrm>
              <a:off x="1392" y="3744"/>
              <a:ext cx="2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-90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229433" name="Text Box 10"/>
            <p:cNvSpPr txBox="1">
              <a:spLocks noChangeArrowheads="1"/>
            </p:cNvSpPr>
            <p:nvPr/>
          </p:nvSpPr>
          <p:spPr bwMode="auto">
            <a:xfrm>
              <a:off x="576" y="2957"/>
              <a:ext cx="3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-180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229434" name="Text Box 11"/>
            <p:cNvSpPr txBox="1">
              <a:spLocks noChangeArrowheads="1"/>
            </p:cNvSpPr>
            <p:nvPr/>
          </p:nvSpPr>
          <p:spPr bwMode="auto">
            <a:xfrm>
              <a:off x="1392" y="2243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-270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229435" name="Freeform 12"/>
            <p:cNvSpPr>
              <a:spLocks/>
            </p:cNvSpPr>
            <p:nvPr/>
          </p:nvSpPr>
          <p:spPr bwMode="auto">
            <a:xfrm>
              <a:off x="1344" y="2717"/>
              <a:ext cx="777" cy="1110"/>
            </a:xfrm>
            <a:custGeom>
              <a:avLst/>
              <a:gdLst>
                <a:gd name="T0" fmla="*/ 777 w 777"/>
                <a:gd name="T1" fmla="*/ 353 h 1110"/>
                <a:gd name="T2" fmla="*/ 649 w 777"/>
                <a:gd name="T3" fmla="*/ 125 h 1110"/>
                <a:gd name="T4" fmla="*/ 366 w 777"/>
                <a:gd name="T5" fmla="*/ 6 h 1110"/>
                <a:gd name="T6" fmla="*/ 64 w 777"/>
                <a:gd name="T7" fmla="*/ 161 h 1110"/>
                <a:gd name="T8" fmla="*/ 37 w 777"/>
                <a:gd name="T9" fmla="*/ 536 h 1110"/>
                <a:gd name="T10" fmla="*/ 284 w 777"/>
                <a:gd name="T11" fmla="*/ 856 h 1110"/>
                <a:gd name="T12" fmla="*/ 391 w 777"/>
                <a:gd name="T13" fmla="*/ 1110 h 1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7"/>
                <a:gd name="T22" fmla="*/ 0 h 1110"/>
                <a:gd name="T23" fmla="*/ 777 w 777"/>
                <a:gd name="T24" fmla="*/ 1110 h 1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7" h="1110">
                  <a:moveTo>
                    <a:pt x="777" y="353"/>
                  </a:moveTo>
                  <a:cubicBezTo>
                    <a:pt x="756" y="315"/>
                    <a:pt x="717" y="183"/>
                    <a:pt x="649" y="125"/>
                  </a:cubicBezTo>
                  <a:cubicBezTo>
                    <a:pt x="581" y="67"/>
                    <a:pt x="463" y="0"/>
                    <a:pt x="366" y="6"/>
                  </a:cubicBezTo>
                  <a:cubicBezTo>
                    <a:pt x="269" y="12"/>
                    <a:pt x="119" y="73"/>
                    <a:pt x="64" y="161"/>
                  </a:cubicBezTo>
                  <a:cubicBezTo>
                    <a:pt x="9" y="249"/>
                    <a:pt x="0" y="420"/>
                    <a:pt x="37" y="536"/>
                  </a:cubicBezTo>
                  <a:cubicBezTo>
                    <a:pt x="74" y="652"/>
                    <a:pt x="225" y="760"/>
                    <a:pt x="284" y="856"/>
                  </a:cubicBezTo>
                  <a:cubicBezTo>
                    <a:pt x="343" y="952"/>
                    <a:pt x="369" y="1057"/>
                    <a:pt x="391" y="111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436" name="Line 13"/>
            <p:cNvSpPr>
              <a:spLocks noChangeShapeType="1"/>
            </p:cNvSpPr>
            <p:nvPr/>
          </p:nvSpPr>
          <p:spPr bwMode="auto">
            <a:xfrm>
              <a:off x="2112" y="2477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437" name="Text Box 14"/>
            <p:cNvSpPr txBox="1">
              <a:spLocks noChangeArrowheads="1"/>
            </p:cNvSpPr>
            <p:nvPr/>
          </p:nvSpPr>
          <p:spPr bwMode="auto">
            <a:xfrm>
              <a:off x="1584" y="3005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438" name="Text Box 15"/>
            <p:cNvSpPr txBox="1">
              <a:spLocks noChangeArrowheads="1"/>
            </p:cNvSpPr>
            <p:nvPr/>
          </p:nvSpPr>
          <p:spPr bwMode="auto">
            <a:xfrm>
              <a:off x="2160" y="3005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1+</a:t>
              </a:r>
              <a:r>
                <a:rPr kumimoji="1" lang="en-US" altLang="zh-CN" sz="1600" b="1" i="1">
                  <a:latin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439" name="Line 16"/>
            <p:cNvSpPr>
              <a:spLocks noChangeShapeType="1"/>
            </p:cNvSpPr>
            <p:nvPr/>
          </p:nvSpPr>
          <p:spPr bwMode="auto">
            <a:xfrm flipH="1" flipV="1">
              <a:off x="1353" y="3197"/>
              <a:ext cx="48" cy="9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440" name="Text Box 17"/>
            <p:cNvSpPr txBox="1">
              <a:spLocks noChangeArrowheads="1"/>
            </p:cNvSpPr>
            <p:nvPr/>
          </p:nvSpPr>
          <p:spPr bwMode="auto">
            <a:xfrm>
              <a:off x="1248" y="3129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229441" name="Line 18"/>
            <p:cNvSpPr>
              <a:spLocks noChangeShapeType="1"/>
            </p:cNvSpPr>
            <p:nvPr/>
          </p:nvSpPr>
          <p:spPr bwMode="auto">
            <a:xfrm flipV="1">
              <a:off x="1536" y="2813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442" name="Text Box 19"/>
            <p:cNvSpPr txBox="1">
              <a:spLocks noChangeArrowheads="1"/>
            </p:cNvSpPr>
            <p:nvPr/>
          </p:nvSpPr>
          <p:spPr bwMode="auto">
            <a:xfrm>
              <a:off x="1080" y="2486"/>
              <a:ext cx="1008" cy="21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B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)=[1+</a:t>
              </a:r>
              <a:r>
                <a:rPr kumimoji="1" lang="en-US" altLang="zh-CN" sz="1600" b="1" i="1">
                  <a:latin typeface="Times New Roman" pitchFamily="18" charset="0"/>
                </a:rPr>
                <a:t>G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</a:t>
              </a:r>
              <a:r>
                <a:rPr kumimoji="1" lang="en-US" altLang="zh-CN" sz="1600" b="1" i="1">
                  <a:latin typeface="Times New Roman" pitchFamily="18" charset="0"/>
                </a:rPr>
                <a:t>H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)]</a:t>
              </a:r>
            </a:p>
          </p:txBody>
        </p:sp>
        <p:sp>
          <p:nvSpPr>
            <p:cNvPr id="229443" name="Freeform 20"/>
            <p:cNvSpPr>
              <a:spLocks/>
            </p:cNvSpPr>
            <p:nvPr/>
          </p:nvSpPr>
          <p:spPr bwMode="auto">
            <a:xfrm>
              <a:off x="994" y="2616"/>
              <a:ext cx="686" cy="341"/>
            </a:xfrm>
            <a:custGeom>
              <a:avLst/>
              <a:gdLst>
                <a:gd name="T0" fmla="*/ 96 w 686"/>
                <a:gd name="T1" fmla="*/ 0 h 341"/>
                <a:gd name="T2" fmla="*/ 23 w 686"/>
                <a:gd name="T3" fmla="*/ 64 h 341"/>
                <a:gd name="T4" fmla="*/ 110 w 686"/>
                <a:gd name="T5" fmla="*/ 149 h 341"/>
                <a:gd name="T6" fmla="*/ 686 w 686"/>
                <a:gd name="T7" fmla="*/ 341 h 3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6"/>
                <a:gd name="T13" fmla="*/ 0 h 341"/>
                <a:gd name="T14" fmla="*/ 686 w 686"/>
                <a:gd name="T15" fmla="*/ 341 h 3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6" h="341">
                  <a:moveTo>
                    <a:pt x="96" y="0"/>
                  </a:moveTo>
                  <a:cubicBezTo>
                    <a:pt x="84" y="12"/>
                    <a:pt x="21" y="39"/>
                    <a:pt x="23" y="64"/>
                  </a:cubicBezTo>
                  <a:cubicBezTo>
                    <a:pt x="25" y="89"/>
                    <a:pt x="0" y="103"/>
                    <a:pt x="110" y="149"/>
                  </a:cubicBezTo>
                  <a:cubicBezTo>
                    <a:pt x="220" y="195"/>
                    <a:pt x="590" y="309"/>
                    <a:pt x="686" y="34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444" name="Text Box 21"/>
            <p:cNvSpPr txBox="1">
              <a:spLocks noChangeArrowheads="1"/>
            </p:cNvSpPr>
            <p:nvPr/>
          </p:nvSpPr>
          <p:spPr bwMode="auto">
            <a:xfrm>
              <a:off x="528" y="3936"/>
              <a:ext cx="720" cy="25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B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图</a:t>
              </a:r>
              <a:endPara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</p:grpSp>
      <p:sp>
        <p:nvSpPr>
          <p:cNvPr id="72726" name="AutoShape 22"/>
          <p:cNvSpPr>
            <a:spLocks noChangeArrowheads="1"/>
          </p:cNvSpPr>
          <p:nvPr/>
        </p:nvSpPr>
        <p:spPr bwMode="auto">
          <a:xfrm>
            <a:off x="4381500" y="4244975"/>
            <a:ext cx="723900" cy="414338"/>
          </a:xfrm>
          <a:prstGeom prst="leftRightArrow">
            <a:avLst>
              <a:gd name="adj1" fmla="val 50000"/>
              <a:gd name="adj2" fmla="val 34942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181600" y="2995613"/>
            <a:ext cx="3581400" cy="3079750"/>
            <a:chOff x="3216" y="2246"/>
            <a:chExt cx="2256" cy="1940"/>
          </a:xfrm>
        </p:grpSpPr>
        <p:sp>
          <p:nvSpPr>
            <p:cNvPr id="229411" name="Rectangle 24"/>
            <p:cNvSpPr>
              <a:spLocks noChangeArrowheads="1"/>
            </p:cNvSpPr>
            <p:nvPr/>
          </p:nvSpPr>
          <p:spPr bwMode="auto">
            <a:xfrm>
              <a:off x="3216" y="2246"/>
              <a:ext cx="2256" cy="1776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9412" name="Line 25"/>
            <p:cNvSpPr>
              <a:spLocks noChangeShapeType="1"/>
            </p:cNvSpPr>
            <p:nvPr/>
          </p:nvSpPr>
          <p:spPr bwMode="auto">
            <a:xfrm>
              <a:off x="3600" y="306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413" name="Line 26"/>
            <p:cNvSpPr>
              <a:spLocks noChangeShapeType="1"/>
            </p:cNvSpPr>
            <p:nvPr/>
          </p:nvSpPr>
          <p:spPr bwMode="auto">
            <a:xfrm flipV="1">
              <a:off x="4839" y="2456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414" name="Text Box 27"/>
            <p:cNvSpPr txBox="1">
              <a:spLocks noChangeArrowheads="1"/>
            </p:cNvSpPr>
            <p:nvPr/>
          </p:nvSpPr>
          <p:spPr bwMode="auto">
            <a:xfrm>
              <a:off x="5280" y="2966"/>
              <a:ext cx="14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229415" name="Text Box 28"/>
            <p:cNvSpPr txBox="1">
              <a:spLocks noChangeArrowheads="1"/>
            </p:cNvSpPr>
            <p:nvPr/>
          </p:nvSpPr>
          <p:spPr bwMode="auto">
            <a:xfrm>
              <a:off x="4704" y="3744"/>
              <a:ext cx="2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-90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229416" name="Text Box 29"/>
            <p:cNvSpPr txBox="1">
              <a:spLocks noChangeArrowheads="1"/>
            </p:cNvSpPr>
            <p:nvPr/>
          </p:nvSpPr>
          <p:spPr bwMode="auto">
            <a:xfrm>
              <a:off x="3312" y="2966"/>
              <a:ext cx="3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-180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229417" name="Text Box 30"/>
            <p:cNvSpPr txBox="1">
              <a:spLocks noChangeArrowheads="1"/>
            </p:cNvSpPr>
            <p:nvPr/>
          </p:nvSpPr>
          <p:spPr bwMode="auto">
            <a:xfrm>
              <a:off x="4695" y="2270"/>
              <a:ext cx="3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-270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229418" name="Freeform 31"/>
            <p:cNvSpPr>
              <a:spLocks/>
            </p:cNvSpPr>
            <p:nvPr/>
          </p:nvSpPr>
          <p:spPr bwMode="auto">
            <a:xfrm>
              <a:off x="4073" y="2720"/>
              <a:ext cx="777" cy="1110"/>
            </a:xfrm>
            <a:custGeom>
              <a:avLst/>
              <a:gdLst>
                <a:gd name="T0" fmla="*/ 777 w 777"/>
                <a:gd name="T1" fmla="*/ 353 h 1110"/>
                <a:gd name="T2" fmla="*/ 649 w 777"/>
                <a:gd name="T3" fmla="*/ 125 h 1110"/>
                <a:gd name="T4" fmla="*/ 366 w 777"/>
                <a:gd name="T5" fmla="*/ 6 h 1110"/>
                <a:gd name="T6" fmla="*/ 64 w 777"/>
                <a:gd name="T7" fmla="*/ 161 h 1110"/>
                <a:gd name="T8" fmla="*/ 37 w 777"/>
                <a:gd name="T9" fmla="*/ 536 h 1110"/>
                <a:gd name="T10" fmla="*/ 284 w 777"/>
                <a:gd name="T11" fmla="*/ 856 h 1110"/>
                <a:gd name="T12" fmla="*/ 391 w 777"/>
                <a:gd name="T13" fmla="*/ 1110 h 11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7"/>
                <a:gd name="T22" fmla="*/ 0 h 1110"/>
                <a:gd name="T23" fmla="*/ 777 w 777"/>
                <a:gd name="T24" fmla="*/ 1110 h 11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7" h="1110">
                  <a:moveTo>
                    <a:pt x="777" y="353"/>
                  </a:moveTo>
                  <a:cubicBezTo>
                    <a:pt x="756" y="315"/>
                    <a:pt x="717" y="183"/>
                    <a:pt x="649" y="125"/>
                  </a:cubicBezTo>
                  <a:cubicBezTo>
                    <a:pt x="581" y="67"/>
                    <a:pt x="463" y="0"/>
                    <a:pt x="366" y="6"/>
                  </a:cubicBezTo>
                  <a:cubicBezTo>
                    <a:pt x="269" y="12"/>
                    <a:pt x="119" y="73"/>
                    <a:pt x="64" y="161"/>
                  </a:cubicBezTo>
                  <a:cubicBezTo>
                    <a:pt x="9" y="249"/>
                    <a:pt x="0" y="420"/>
                    <a:pt x="37" y="536"/>
                  </a:cubicBezTo>
                  <a:cubicBezTo>
                    <a:pt x="74" y="652"/>
                    <a:pt x="225" y="760"/>
                    <a:pt x="284" y="856"/>
                  </a:cubicBezTo>
                  <a:cubicBezTo>
                    <a:pt x="343" y="952"/>
                    <a:pt x="369" y="1057"/>
                    <a:pt x="391" y="1110"/>
                  </a:cubicBez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419" name="Text Box 32"/>
            <p:cNvSpPr txBox="1">
              <a:spLocks noChangeArrowheads="1"/>
            </p:cNvSpPr>
            <p:nvPr/>
          </p:nvSpPr>
          <p:spPr bwMode="auto">
            <a:xfrm>
              <a:off x="4887" y="3032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420" name="Text Box 33"/>
            <p:cNvSpPr txBox="1">
              <a:spLocks noChangeArrowheads="1"/>
            </p:cNvSpPr>
            <p:nvPr/>
          </p:nvSpPr>
          <p:spPr bwMode="auto">
            <a:xfrm>
              <a:off x="4176" y="3062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-1+</a:t>
              </a:r>
              <a:r>
                <a:rPr kumimoji="1" lang="en-US" altLang="zh-CN" sz="1600" b="1" i="1">
                  <a:latin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421" name="Line 34"/>
            <p:cNvSpPr>
              <a:spLocks noChangeShapeType="1"/>
            </p:cNvSpPr>
            <p:nvPr/>
          </p:nvSpPr>
          <p:spPr bwMode="auto">
            <a:xfrm flipH="1" flipV="1">
              <a:off x="4098" y="3206"/>
              <a:ext cx="48" cy="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422" name="Text Box 35"/>
            <p:cNvSpPr txBox="1">
              <a:spLocks noChangeArrowheads="1"/>
            </p:cNvSpPr>
            <p:nvPr/>
          </p:nvSpPr>
          <p:spPr bwMode="auto">
            <a:xfrm>
              <a:off x="3984" y="3138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229423" name="Text Box 36"/>
            <p:cNvSpPr txBox="1">
              <a:spLocks noChangeArrowheads="1"/>
            </p:cNvSpPr>
            <p:nvPr/>
          </p:nvSpPr>
          <p:spPr bwMode="auto">
            <a:xfrm>
              <a:off x="3696" y="3552"/>
              <a:ext cx="576" cy="21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G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</a:t>
              </a:r>
              <a:r>
                <a:rPr kumimoji="1" lang="en-US" altLang="zh-CN" sz="1600" b="1" i="1">
                  <a:latin typeface="Times New Roman" pitchFamily="18" charset="0"/>
                </a:rPr>
                <a:t>H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229424" name="Line 37"/>
            <p:cNvSpPr>
              <a:spLocks noChangeShapeType="1"/>
            </p:cNvSpPr>
            <p:nvPr/>
          </p:nvSpPr>
          <p:spPr bwMode="auto">
            <a:xfrm flipV="1">
              <a:off x="4157" y="3398"/>
              <a:ext cx="67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425" name="Text Box 38"/>
            <p:cNvSpPr txBox="1">
              <a:spLocks noChangeArrowheads="1"/>
            </p:cNvSpPr>
            <p:nvPr/>
          </p:nvSpPr>
          <p:spPr bwMode="auto">
            <a:xfrm>
              <a:off x="3264" y="3936"/>
              <a:ext cx="991" cy="25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G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H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图</a:t>
              </a:r>
              <a:endPara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229426" name="Line 39"/>
            <p:cNvSpPr>
              <a:spLocks noChangeShapeType="1"/>
            </p:cNvSpPr>
            <p:nvPr/>
          </p:nvSpPr>
          <p:spPr bwMode="auto">
            <a:xfrm flipH="1">
              <a:off x="4320" y="3072"/>
              <a:ext cx="480" cy="48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27" name="Freeform 40"/>
            <p:cNvSpPr>
              <a:spLocks/>
            </p:cNvSpPr>
            <p:nvPr/>
          </p:nvSpPr>
          <p:spPr bwMode="auto">
            <a:xfrm flipH="1">
              <a:off x="4224" y="3360"/>
              <a:ext cx="336" cy="336"/>
            </a:xfrm>
            <a:custGeom>
              <a:avLst/>
              <a:gdLst>
                <a:gd name="T0" fmla="*/ 0 w 686"/>
                <a:gd name="T1" fmla="*/ 0 h 341"/>
                <a:gd name="T2" fmla="*/ 0 w 686"/>
                <a:gd name="T3" fmla="*/ 34 h 341"/>
                <a:gd name="T4" fmla="*/ 0 w 686"/>
                <a:gd name="T5" fmla="*/ 79 h 341"/>
                <a:gd name="T6" fmla="*/ 0 w 686"/>
                <a:gd name="T7" fmla="*/ 172 h 3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6"/>
                <a:gd name="T13" fmla="*/ 0 h 341"/>
                <a:gd name="T14" fmla="*/ 686 w 686"/>
                <a:gd name="T15" fmla="*/ 341 h 3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6" h="341">
                  <a:moveTo>
                    <a:pt x="96" y="0"/>
                  </a:moveTo>
                  <a:cubicBezTo>
                    <a:pt x="84" y="12"/>
                    <a:pt x="21" y="39"/>
                    <a:pt x="23" y="64"/>
                  </a:cubicBezTo>
                  <a:cubicBezTo>
                    <a:pt x="25" y="89"/>
                    <a:pt x="0" y="103"/>
                    <a:pt x="110" y="149"/>
                  </a:cubicBezTo>
                  <a:cubicBezTo>
                    <a:pt x="220" y="195"/>
                    <a:pt x="590" y="309"/>
                    <a:pt x="686" y="341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9403" name="Text Box 42"/>
          <p:cNvSpPr txBox="1">
            <a:spLocks noChangeArrowheads="1"/>
          </p:cNvSpPr>
          <p:nvPr/>
        </p:nvSpPr>
        <p:spPr bwMode="auto">
          <a:xfrm>
            <a:off x="495300" y="1104900"/>
            <a:ext cx="815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4.   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从开环频率特性确定闭环稳定性</a:t>
            </a:r>
          </a:p>
        </p:txBody>
      </p:sp>
      <p:sp>
        <p:nvSpPr>
          <p:cNvPr id="229404" name="Text Box 43"/>
          <p:cNvSpPr txBox="1">
            <a:spLocks noChangeArrowheads="1"/>
          </p:cNvSpPr>
          <p:nvPr/>
        </p:nvSpPr>
        <p:spPr bwMode="auto">
          <a:xfrm>
            <a:off x="457200" y="1543050"/>
            <a:ext cx="83058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　一般开环特性容易获取。易知：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与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只相差一个常数项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。于是前面映射推导均成立，只需要将原来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包围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原点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圈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改为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包围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(-1+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0)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点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圈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即可。原来的公式　　　　　　仍然成立。　　　　</a:t>
            </a:r>
          </a:p>
        </p:txBody>
      </p:sp>
      <p:graphicFrame>
        <p:nvGraphicFramePr>
          <p:cNvPr id="229399" name="Object 23"/>
          <p:cNvGraphicFramePr>
            <a:graphicFrameLocks noChangeAspect="1"/>
          </p:cNvGraphicFramePr>
          <p:nvPr/>
        </p:nvGraphicFramePr>
        <p:xfrm>
          <a:off x="5574681" y="2389816"/>
          <a:ext cx="137953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29" name="Equation" r:id="rId5" imgW="838080" imgH="228600" progId="Equation.DSMT4">
                  <p:embed/>
                </p:oleObj>
              </mc:Choice>
              <mc:Fallback>
                <p:oleObj name="Equation" r:id="rId5" imgW="838080" imgH="2286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4681" y="2389816"/>
                        <a:ext cx="1379537" cy="3762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5970588" y="3389313"/>
            <a:ext cx="1717675" cy="962025"/>
            <a:chOff x="3730" y="1824"/>
            <a:chExt cx="1082" cy="606"/>
          </a:xfrm>
        </p:grpSpPr>
        <p:sp>
          <p:nvSpPr>
            <p:cNvPr id="229407" name="Line 46"/>
            <p:cNvSpPr>
              <a:spLocks noChangeShapeType="1"/>
            </p:cNvSpPr>
            <p:nvPr/>
          </p:nvSpPr>
          <p:spPr bwMode="auto">
            <a:xfrm flipV="1">
              <a:off x="4272" y="216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408" name="Text Box 47"/>
            <p:cNvSpPr txBox="1">
              <a:spLocks noChangeArrowheads="1"/>
            </p:cNvSpPr>
            <p:nvPr/>
          </p:nvSpPr>
          <p:spPr bwMode="auto">
            <a:xfrm>
              <a:off x="3756" y="1824"/>
              <a:ext cx="1056" cy="21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B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)=[1+</a:t>
              </a:r>
              <a:r>
                <a:rPr kumimoji="1" lang="en-US" altLang="zh-CN" sz="1600" b="1" i="1">
                  <a:latin typeface="Times New Roman" pitchFamily="18" charset="0"/>
                </a:rPr>
                <a:t>G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</a:t>
              </a:r>
              <a:r>
                <a:rPr kumimoji="1" lang="en-US" altLang="zh-CN" sz="1600" b="1" i="1">
                  <a:latin typeface="Times New Roman" pitchFamily="18" charset="0"/>
                </a:rPr>
                <a:t>H</a:t>
              </a:r>
              <a:r>
                <a:rPr kumimoji="1" lang="en-US" altLang="zh-CN" sz="1600" b="1"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)]</a:t>
              </a:r>
            </a:p>
          </p:txBody>
        </p:sp>
        <p:sp>
          <p:nvSpPr>
            <p:cNvPr id="229409" name="Freeform 48"/>
            <p:cNvSpPr>
              <a:spLocks/>
            </p:cNvSpPr>
            <p:nvPr/>
          </p:nvSpPr>
          <p:spPr bwMode="auto">
            <a:xfrm>
              <a:off x="3730" y="1963"/>
              <a:ext cx="686" cy="341"/>
            </a:xfrm>
            <a:custGeom>
              <a:avLst/>
              <a:gdLst>
                <a:gd name="T0" fmla="*/ 96 w 686"/>
                <a:gd name="T1" fmla="*/ 0 h 341"/>
                <a:gd name="T2" fmla="*/ 23 w 686"/>
                <a:gd name="T3" fmla="*/ 64 h 341"/>
                <a:gd name="T4" fmla="*/ 110 w 686"/>
                <a:gd name="T5" fmla="*/ 149 h 341"/>
                <a:gd name="T6" fmla="*/ 686 w 686"/>
                <a:gd name="T7" fmla="*/ 341 h 34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6"/>
                <a:gd name="T13" fmla="*/ 0 h 341"/>
                <a:gd name="T14" fmla="*/ 686 w 686"/>
                <a:gd name="T15" fmla="*/ 341 h 34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6" h="341">
                  <a:moveTo>
                    <a:pt x="96" y="0"/>
                  </a:moveTo>
                  <a:cubicBezTo>
                    <a:pt x="84" y="12"/>
                    <a:pt x="21" y="39"/>
                    <a:pt x="23" y="64"/>
                  </a:cubicBezTo>
                  <a:cubicBezTo>
                    <a:pt x="25" y="89"/>
                    <a:pt x="0" y="103"/>
                    <a:pt x="110" y="149"/>
                  </a:cubicBezTo>
                  <a:cubicBezTo>
                    <a:pt x="220" y="195"/>
                    <a:pt x="590" y="309"/>
                    <a:pt x="686" y="34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9410" name="Oval 49"/>
            <p:cNvSpPr>
              <a:spLocks noChangeArrowheads="1"/>
            </p:cNvSpPr>
            <p:nvPr/>
          </p:nvSpPr>
          <p:spPr bwMode="auto">
            <a:xfrm>
              <a:off x="4242" y="238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9406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Arial Black" pitchFamily="34" charset="0"/>
                <a:ea typeface="黑体" pitchFamily="2" charset="-122"/>
              </a:rPr>
              <a:t>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1233488"/>
            <a:ext cx="8229600" cy="1282700"/>
            <a:chOff x="336" y="1228"/>
            <a:chExt cx="5184" cy="808"/>
          </a:xfrm>
        </p:grpSpPr>
        <p:sp>
          <p:nvSpPr>
            <p:cNvPr id="390195" name="Text Box 4"/>
            <p:cNvSpPr txBox="1">
              <a:spLocks noChangeArrowheads="1"/>
            </p:cNvSpPr>
            <p:nvPr/>
          </p:nvSpPr>
          <p:spPr bwMode="auto">
            <a:xfrm>
              <a:off x="336" y="1228"/>
              <a:ext cx="513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5.   </a:t>
              </a:r>
              <a:r>
                <a:rPr kumimoji="1" lang="zh-CN" altLang="en-US" sz="2000" b="1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修正</a:t>
              </a:r>
              <a:r>
                <a:rPr kumimoji="1" lang="en-US" altLang="zh-CN" sz="2000" b="1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Nyquist </a:t>
              </a:r>
              <a:r>
                <a:rPr kumimoji="1" lang="zh-CN" altLang="en-US" sz="2000" b="1">
                  <a:solidFill>
                    <a:schemeClr val="accent2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轨线</a:t>
              </a:r>
            </a:p>
          </p:txBody>
        </p:sp>
        <p:sp>
          <p:nvSpPr>
            <p:cNvPr id="390196" name="Text Box 5"/>
            <p:cNvSpPr txBox="1">
              <a:spLocks noChangeArrowheads="1"/>
            </p:cNvSpPr>
            <p:nvPr/>
          </p:nvSpPr>
          <p:spPr bwMode="auto">
            <a:xfrm>
              <a:off x="384" y="1478"/>
              <a:ext cx="5136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　</a:t>
              </a:r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问题：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r>
                <a:rPr kumimoji="1" lang="en-US" altLang="zh-CN" sz="2000" b="1">
                  <a:solidFill>
                    <a:srgbClr val="FF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contour Q 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上不允许存在极点，若系统是非 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0 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型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m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  <a:sym typeface="Symbol" pitchFamily="18" charset="2"/>
                </a:rPr>
                <a:t>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0)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，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则</a:t>
              </a:r>
              <a:r>
                <a:rPr kumimoji="1" lang="en-US" altLang="zh-CN" sz="2000" b="1">
                  <a:solidFill>
                    <a:srgbClr val="FF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contour Q 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上将存在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=0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的极点。？？？</a:t>
              </a:r>
            </a:p>
          </p:txBody>
        </p:sp>
      </p:grp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4648200" y="2954338"/>
            <a:ext cx="40386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　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解决办法：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在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Q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上极点附近取一极小圆弧，绕开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 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 0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的极点，使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Q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仍为一连续轨线－－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修正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Nyquist 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轨线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。但需要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特殊处理从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en-US" altLang="zh-CN" sz="2000" b="1" baseline="300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en-US" altLang="zh-CN" sz="2000" b="1" baseline="300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</a:t>
            </a:r>
            <a:r>
              <a:rPr kumimoji="1" lang="zh-CN" altLang="en-US" sz="2000" b="1" baseline="300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　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!!!</a:t>
            </a:r>
            <a:endParaRPr kumimoji="1" lang="en-US" altLang="zh-CN" sz="2000" b="1" baseline="30000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38200" y="2789238"/>
            <a:ext cx="3352800" cy="3140075"/>
            <a:chOff x="528" y="2016"/>
            <a:chExt cx="2112" cy="1978"/>
          </a:xfrm>
        </p:grpSpPr>
        <p:grpSp>
          <p:nvGrpSpPr>
            <p:cNvPr id="390169" name="Group 8"/>
            <p:cNvGrpSpPr>
              <a:grpSpLocks/>
            </p:cNvGrpSpPr>
            <p:nvPr/>
          </p:nvGrpSpPr>
          <p:grpSpPr bwMode="auto">
            <a:xfrm>
              <a:off x="528" y="2016"/>
              <a:ext cx="2112" cy="1978"/>
              <a:chOff x="528" y="2054"/>
              <a:chExt cx="2112" cy="1978"/>
            </a:xfrm>
          </p:grpSpPr>
          <p:sp>
            <p:nvSpPr>
              <p:cNvPr id="390190" name="Rectangle 9"/>
              <p:cNvSpPr>
                <a:spLocks noChangeArrowheads="1"/>
              </p:cNvSpPr>
              <p:nvPr/>
            </p:nvSpPr>
            <p:spPr bwMode="auto">
              <a:xfrm>
                <a:off x="528" y="2064"/>
                <a:ext cx="2112" cy="1968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0191" name="Line 10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17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92" name="Line 11"/>
              <p:cNvSpPr>
                <a:spLocks noChangeShapeType="1"/>
              </p:cNvSpPr>
              <p:nvPr/>
            </p:nvSpPr>
            <p:spPr bwMode="auto">
              <a:xfrm flipV="1">
                <a:off x="1248" y="2112"/>
                <a:ext cx="0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93" name="Text Box 12"/>
              <p:cNvSpPr txBox="1">
                <a:spLocks noChangeArrowheads="1"/>
              </p:cNvSpPr>
              <p:nvPr/>
            </p:nvSpPr>
            <p:spPr bwMode="auto">
              <a:xfrm>
                <a:off x="2400" y="3072"/>
                <a:ext cx="1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σ</a:t>
                </a:r>
                <a:endParaRPr kumimoji="1" lang="en-US" altLang="zh-CN" sz="1600" b="1" i="1">
                  <a:latin typeface="Times New Roman" pitchFamily="18" charset="0"/>
                </a:endParaRPr>
              </a:p>
            </p:txBody>
          </p:sp>
          <p:sp>
            <p:nvSpPr>
              <p:cNvPr id="390194" name="Text Box 13"/>
              <p:cNvSpPr txBox="1">
                <a:spLocks noChangeArrowheads="1"/>
              </p:cNvSpPr>
              <p:nvPr/>
            </p:nvSpPr>
            <p:spPr bwMode="auto">
              <a:xfrm>
                <a:off x="1008" y="2054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jω</a:t>
                </a:r>
                <a:endParaRPr kumimoji="1" lang="en-US" altLang="zh-CN" sz="1600" b="1" i="1">
                  <a:latin typeface="Times New Roman" pitchFamily="18" charset="0"/>
                </a:endParaRPr>
              </a:p>
            </p:txBody>
          </p:sp>
        </p:grpSp>
        <p:grpSp>
          <p:nvGrpSpPr>
            <p:cNvPr id="390170" name="Group 14"/>
            <p:cNvGrpSpPr>
              <a:grpSpLocks/>
            </p:cNvGrpSpPr>
            <p:nvPr/>
          </p:nvGrpSpPr>
          <p:grpSpPr bwMode="auto">
            <a:xfrm>
              <a:off x="816" y="2266"/>
              <a:ext cx="432" cy="489"/>
              <a:chOff x="816" y="2304"/>
              <a:chExt cx="432" cy="489"/>
            </a:xfrm>
          </p:grpSpPr>
          <p:sp>
            <p:nvSpPr>
              <p:cNvPr id="390186" name="Text Box 15"/>
              <p:cNvSpPr txBox="1">
                <a:spLocks noChangeArrowheads="1"/>
              </p:cNvSpPr>
              <p:nvPr/>
            </p:nvSpPr>
            <p:spPr bwMode="auto">
              <a:xfrm>
                <a:off x="816" y="2304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 i="1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kumimoji="1" lang="en-US" altLang="zh-CN" sz="1400" b="1">
                    <a:latin typeface="Times New Roman" pitchFamily="18" charset="0"/>
                    <a:cs typeface="Times New Roman" pitchFamily="18" charset="0"/>
                  </a:rPr>
                  <a:t>=+</a:t>
                </a:r>
                <a:r>
                  <a:rPr kumimoji="1" lang="en-US" altLang="zh-CN" sz="1400" b="1" i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kumimoji="1" lang="en-US" altLang="zh-CN" sz="1400" b="1">
                    <a:latin typeface="Times New Roman" pitchFamily="18" charset="0"/>
                    <a:cs typeface="Times New Roman" pitchFamily="18" charset="0"/>
                  </a:rPr>
                  <a:t>∞</a:t>
                </a:r>
                <a:endParaRPr kumimoji="1" lang="en-US" altLang="zh-CN" sz="1400" b="1">
                  <a:latin typeface="Times New Roman" pitchFamily="18" charset="0"/>
                </a:endParaRPr>
              </a:p>
            </p:txBody>
          </p:sp>
          <p:grpSp>
            <p:nvGrpSpPr>
              <p:cNvPr id="390187" name="Group 16"/>
              <p:cNvGrpSpPr>
                <a:grpSpLocks/>
              </p:cNvGrpSpPr>
              <p:nvPr/>
            </p:nvGrpSpPr>
            <p:grpSpPr bwMode="auto">
              <a:xfrm>
                <a:off x="1248" y="2352"/>
                <a:ext cx="0" cy="441"/>
                <a:chOff x="1248" y="2352"/>
                <a:chExt cx="0" cy="441"/>
              </a:xfrm>
            </p:grpSpPr>
            <p:sp>
              <p:nvSpPr>
                <p:cNvPr id="390188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248" y="2352"/>
                  <a:ext cx="0" cy="441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0189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248" y="2486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90171" name="Group 19"/>
            <p:cNvGrpSpPr>
              <a:grpSpLocks/>
            </p:cNvGrpSpPr>
            <p:nvPr/>
          </p:nvGrpSpPr>
          <p:grpSpPr bwMode="auto">
            <a:xfrm>
              <a:off x="1256" y="2316"/>
              <a:ext cx="726" cy="1450"/>
              <a:chOff x="1256" y="2354"/>
              <a:chExt cx="726" cy="1450"/>
            </a:xfrm>
          </p:grpSpPr>
          <p:sp>
            <p:nvSpPr>
              <p:cNvPr id="390183" name="Arc 20"/>
              <p:cNvSpPr>
                <a:spLocks/>
              </p:cNvSpPr>
              <p:nvPr/>
            </p:nvSpPr>
            <p:spPr bwMode="auto">
              <a:xfrm>
                <a:off x="1256" y="2354"/>
                <a:ext cx="726" cy="1450"/>
              </a:xfrm>
              <a:custGeom>
                <a:avLst/>
                <a:gdLst>
                  <a:gd name="T0" fmla="*/ 0 w 21630"/>
                  <a:gd name="T1" fmla="*/ 0 h 43200"/>
                  <a:gd name="T2" fmla="*/ 0 w 21630"/>
                  <a:gd name="T3" fmla="*/ 0 h 43200"/>
                  <a:gd name="T4" fmla="*/ 0 w 2163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630"/>
                  <a:gd name="T10" fmla="*/ 0 h 43200"/>
                  <a:gd name="T11" fmla="*/ 21630 w 2163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0" h="43200" fill="none" extrusionOk="0">
                    <a:moveTo>
                      <a:pt x="29" y="0"/>
                    </a:moveTo>
                    <a:cubicBezTo>
                      <a:pt x="11959" y="0"/>
                      <a:pt x="21630" y="9670"/>
                      <a:pt x="21630" y="21600"/>
                    </a:cubicBezTo>
                    <a:cubicBezTo>
                      <a:pt x="21630" y="33529"/>
                      <a:pt x="11959" y="43200"/>
                      <a:pt x="30" y="43200"/>
                    </a:cubicBezTo>
                    <a:cubicBezTo>
                      <a:pt x="20" y="43200"/>
                      <a:pt x="10" y="43199"/>
                      <a:pt x="0" y="43199"/>
                    </a:cubicBezTo>
                  </a:path>
                  <a:path w="21630" h="43200" stroke="0" extrusionOk="0">
                    <a:moveTo>
                      <a:pt x="29" y="0"/>
                    </a:moveTo>
                    <a:cubicBezTo>
                      <a:pt x="11959" y="0"/>
                      <a:pt x="21630" y="9670"/>
                      <a:pt x="21630" y="21600"/>
                    </a:cubicBezTo>
                    <a:cubicBezTo>
                      <a:pt x="21630" y="33529"/>
                      <a:pt x="11959" y="43200"/>
                      <a:pt x="30" y="43200"/>
                    </a:cubicBezTo>
                    <a:cubicBezTo>
                      <a:pt x="20" y="43200"/>
                      <a:pt x="10" y="43199"/>
                      <a:pt x="0" y="43199"/>
                    </a:cubicBezTo>
                    <a:lnTo>
                      <a:pt x="3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0184" name="Line 21"/>
              <p:cNvSpPr>
                <a:spLocks noChangeShapeType="1"/>
              </p:cNvSpPr>
              <p:nvPr/>
            </p:nvSpPr>
            <p:spPr bwMode="auto">
              <a:xfrm rot="10800000" flipV="1">
                <a:off x="1824" y="3456"/>
                <a:ext cx="48" cy="4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0185" name="Line 22"/>
              <p:cNvSpPr>
                <a:spLocks noChangeShapeType="1"/>
              </p:cNvSpPr>
              <p:nvPr/>
            </p:nvSpPr>
            <p:spPr bwMode="auto">
              <a:xfrm>
                <a:off x="1842" y="2640"/>
                <a:ext cx="48" cy="9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90172" name="Group 23"/>
            <p:cNvGrpSpPr>
              <a:grpSpLocks/>
            </p:cNvGrpSpPr>
            <p:nvPr/>
          </p:nvGrpSpPr>
          <p:grpSpPr bwMode="auto">
            <a:xfrm>
              <a:off x="816" y="3226"/>
              <a:ext cx="462" cy="566"/>
              <a:chOff x="816" y="3264"/>
              <a:chExt cx="462" cy="566"/>
            </a:xfrm>
          </p:grpSpPr>
          <p:sp>
            <p:nvSpPr>
              <p:cNvPr id="390177" name="Text Box 24"/>
              <p:cNvSpPr txBox="1">
                <a:spLocks noChangeArrowheads="1"/>
              </p:cNvSpPr>
              <p:nvPr/>
            </p:nvSpPr>
            <p:spPr bwMode="auto">
              <a:xfrm>
                <a:off x="816" y="3580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=-</a:t>
                </a: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∞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grpSp>
            <p:nvGrpSpPr>
              <p:cNvPr id="390178" name="Group 25"/>
              <p:cNvGrpSpPr>
                <a:grpSpLocks/>
              </p:cNvGrpSpPr>
              <p:nvPr/>
            </p:nvGrpSpPr>
            <p:grpSpPr bwMode="auto">
              <a:xfrm>
                <a:off x="1248" y="3360"/>
                <a:ext cx="0" cy="470"/>
                <a:chOff x="1248" y="3360"/>
                <a:chExt cx="0" cy="470"/>
              </a:xfrm>
            </p:grpSpPr>
            <p:sp>
              <p:nvSpPr>
                <p:cNvPr id="390181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1248" y="3552"/>
                  <a:ext cx="0" cy="96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0182" name="Line 27"/>
                <p:cNvSpPr>
                  <a:spLocks noChangeShapeType="1"/>
                </p:cNvSpPr>
                <p:nvPr/>
              </p:nvSpPr>
              <p:spPr bwMode="auto">
                <a:xfrm>
                  <a:off x="1248" y="3360"/>
                  <a:ext cx="0" cy="47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90179" name="Oval 28"/>
              <p:cNvSpPr>
                <a:spLocks noChangeArrowheads="1"/>
              </p:cNvSpPr>
              <p:nvPr/>
            </p:nvSpPr>
            <p:spPr bwMode="auto">
              <a:xfrm>
                <a:off x="1221" y="3330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0180" name="Text Box 29"/>
              <p:cNvSpPr txBox="1">
                <a:spLocks noChangeArrowheads="1"/>
              </p:cNvSpPr>
              <p:nvPr/>
            </p:nvSpPr>
            <p:spPr bwMode="auto">
              <a:xfrm>
                <a:off x="1056" y="3264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kumimoji="1" lang="en-US" altLang="zh-CN" sz="2000" b="1" baseline="30000">
                    <a:latin typeface="Times New Roman" pitchFamily="18" charset="0"/>
                    <a:cs typeface="Times New Roman" pitchFamily="18" charset="0"/>
                  </a:rPr>
                  <a:t>-</a:t>
                </a:r>
                <a:endParaRPr kumimoji="1" lang="en-US" altLang="zh-CN" sz="2000" b="1" baseline="30000">
                  <a:latin typeface="Times New Roman" pitchFamily="18" charset="0"/>
                </a:endParaRPr>
              </a:p>
            </p:txBody>
          </p:sp>
        </p:grpSp>
        <p:grpSp>
          <p:nvGrpSpPr>
            <p:cNvPr id="390173" name="Group 30"/>
            <p:cNvGrpSpPr>
              <a:grpSpLocks/>
            </p:cNvGrpSpPr>
            <p:nvPr/>
          </p:nvGrpSpPr>
          <p:grpSpPr bwMode="auto">
            <a:xfrm>
              <a:off x="1728" y="2170"/>
              <a:ext cx="384" cy="288"/>
              <a:chOff x="5136" y="144"/>
              <a:chExt cx="384" cy="288"/>
            </a:xfrm>
          </p:grpSpPr>
          <p:sp>
            <p:nvSpPr>
              <p:cNvPr id="390175" name="Text Box 31"/>
              <p:cNvSpPr txBox="1">
                <a:spLocks noChangeArrowheads="1"/>
              </p:cNvSpPr>
              <p:nvPr/>
            </p:nvSpPr>
            <p:spPr bwMode="auto">
              <a:xfrm>
                <a:off x="5376" y="144"/>
                <a:ext cx="1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sp>
            <p:nvSpPr>
              <p:cNvPr id="390176" name="Line 32"/>
              <p:cNvSpPr>
                <a:spLocks noChangeShapeType="1"/>
              </p:cNvSpPr>
              <p:nvPr/>
            </p:nvSpPr>
            <p:spPr bwMode="auto">
              <a:xfrm flipH="1">
                <a:off x="5136" y="288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90174" name="Text Box 33"/>
            <p:cNvSpPr txBox="1">
              <a:spLocks noChangeArrowheads="1"/>
            </p:cNvSpPr>
            <p:nvPr/>
          </p:nvSpPr>
          <p:spPr bwMode="auto">
            <a:xfrm>
              <a:off x="2256" y="2064"/>
              <a:ext cx="288" cy="21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</a:rPr>
                <a:t>[s]</a:t>
              </a: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1152525" y="3656013"/>
            <a:ext cx="1571625" cy="1555750"/>
            <a:chOff x="720" y="2592"/>
            <a:chExt cx="990" cy="980"/>
          </a:xfrm>
        </p:grpSpPr>
        <p:sp>
          <p:nvSpPr>
            <p:cNvPr id="390150" name="Line 35"/>
            <p:cNvSpPr>
              <a:spLocks noChangeShapeType="1"/>
            </p:cNvSpPr>
            <p:nvPr/>
          </p:nvSpPr>
          <p:spPr bwMode="auto">
            <a:xfrm flipV="1">
              <a:off x="1248" y="2832"/>
              <a:ext cx="192" cy="24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51" name="Text Box 36"/>
            <p:cNvSpPr txBox="1">
              <a:spLocks noChangeArrowheads="1"/>
            </p:cNvSpPr>
            <p:nvPr/>
          </p:nvSpPr>
          <p:spPr bwMode="auto">
            <a:xfrm>
              <a:off x="720" y="2832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εe</a:t>
              </a:r>
              <a:r>
                <a:rPr kumimoji="1" lang="en-US" altLang="zh-CN" sz="1400" b="1" i="1" baseline="30000">
                  <a:latin typeface="Times New Roman" pitchFamily="18" charset="0"/>
                  <a:cs typeface="Times New Roman" pitchFamily="18" charset="0"/>
                </a:rPr>
                <a:t>jθ</a:t>
              </a:r>
              <a:endParaRPr kumimoji="1" lang="en-US" altLang="zh-CN" sz="1400" b="1" i="1" baseline="30000">
                <a:latin typeface="Times New Roman" pitchFamily="18" charset="0"/>
              </a:endParaRPr>
            </a:p>
          </p:txBody>
        </p:sp>
        <p:sp>
          <p:nvSpPr>
            <p:cNvPr id="390152" name="Arc 37"/>
            <p:cNvSpPr>
              <a:spLocks/>
            </p:cNvSpPr>
            <p:nvPr/>
          </p:nvSpPr>
          <p:spPr bwMode="auto">
            <a:xfrm flipV="1">
              <a:off x="1248" y="2785"/>
              <a:ext cx="288" cy="576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0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1"/>
                    <a:pt x="12097" y="43046"/>
                    <a:pt x="277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1"/>
                    <a:pt x="12097" y="43046"/>
                    <a:pt x="277" y="4319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153" name="Oval 38"/>
            <p:cNvSpPr>
              <a:spLocks noChangeArrowheads="1"/>
            </p:cNvSpPr>
            <p:nvPr/>
          </p:nvSpPr>
          <p:spPr bwMode="auto">
            <a:xfrm>
              <a:off x="1362" y="2796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154" name="Oval 39"/>
            <p:cNvSpPr>
              <a:spLocks noChangeArrowheads="1"/>
            </p:cNvSpPr>
            <p:nvPr/>
          </p:nvSpPr>
          <p:spPr bwMode="auto">
            <a:xfrm>
              <a:off x="1467" y="2901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155" name="Oval 40"/>
            <p:cNvSpPr>
              <a:spLocks noChangeArrowheads="1"/>
            </p:cNvSpPr>
            <p:nvPr/>
          </p:nvSpPr>
          <p:spPr bwMode="auto">
            <a:xfrm>
              <a:off x="1509" y="3042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156" name="Oval 41"/>
            <p:cNvSpPr>
              <a:spLocks noChangeArrowheads="1"/>
            </p:cNvSpPr>
            <p:nvPr/>
          </p:nvSpPr>
          <p:spPr bwMode="auto">
            <a:xfrm>
              <a:off x="1476" y="3189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157" name="Oval 42"/>
            <p:cNvSpPr>
              <a:spLocks noChangeArrowheads="1"/>
            </p:cNvSpPr>
            <p:nvPr/>
          </p:nvSpPr>
          <p:spPr bwMode="auto">
            <a:xfrm>
              <a:off x="1371" y="3294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158" name="Oval 43"/>
            <p:cNvSpPr>
              <a:spLocks noChangeArrowheads="1"/>
            </p:cNvSpPr>
            <p:nvPr/>
          </p:nvSpPr>
          <p:spPr bwMode="auto">
            <a:xfrm>
              <a:off x="1227" y="2754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0159" name="Text Box 44"/>
            <p:cNvSpPr txBox="1">
              <a:spLocks noChangeArrowheads="1"/>
            </p:cNvSpPr>
            <p:nvPr/>
          </p:nvSpPr>
          <p:spPr bwMode="auto">
            <a:xfrm>
              <a:off x="1296" y="3360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90160" name="Text Box 45"/>
            <p:cNvSpPr txBox="1">
              <a:spLocks noChangeArrowheads="1"/>
            </p:cNvSpPr>
            <p:nvPr/>
          </p:nvSpPr>
          <p:spPr bwMode="auto">
            <a:xfrm>
              <a:off x="1584" y="3120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90161" name="Text Box 46"/>
            <p:cNvSpPr txBox="1">
              <a:spLocks noChangeArrowheads="1"/>
            </p:cNvSpPr>
            <p:nvPr/>
          </p:nvSpPr>
          <p:spPr bwMode="auto">
            <a:xfrm>
              <a:off x="1614" y="2956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90162" name="Text Box 47"/>
            <p:cNvSpPr txBox="1">
              <a:spLocks noChangeArrowheads="1"/>
            </p:cNvSpPr>
            <p:nvPr/>
          </p:nvSpPr>
          <p:spPr bwMode="auto">
            <a:xfrm>
              <a:off x="1566" y="2763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90163" name="Text Box 48"/>
            <p:cNvSpPr txBox="1">
              <a:spLocks noChangeArrowheads="1"/>
            </p:cNvSpPr>
            <p:nvPr/>
          </p:nvSpPr>
          <p:spPr bwMode="auto">
            <a:xfrm>
              <a:off x="1440" y="2640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90164" name="Text Box 49"/>
            <p:cNvSpPr txBox="1">
              <a:spLocks noChangeArrowheads="1"/>
            </p:cNvSpPr>
            <p:nvPr/>
          </p:nvSpPr>
          <p:spPr bwMode="auto">
            <a:xfrm>
              <a:off x="1296" y="2592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90165" name="Text Box 50"/>
            <p:cNvSpPr txBox="1">
              <a:spLocks noChangeArrowheads="1"/>
            </p:cNvSpPr>
            <p:nvPr/>
          </p:nvSpPr>
          <p:spPr bwMode="auto">
            <a:xfrm>
              <a:off x="1449" y="3285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90166" name="Line 51"/>
            <p:cNvSpPr>
              <a:spLocks noChangeShapeType="1"/>
            </p:cNvSpPr>
            <p:nvPr/>
          </p:nvSpPr>
          <p:spPr bwMode="auto">
            <a:xfrm>
              <a:off x="1056" y="29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0167" name="Text Box 52"/>
            <p:cNvSpPr txBox="1">
              <a:spLocks noChangeArrowheads="1"/>
            </p:cNvSpPr>
            <p:nvPr/>
          </p:nvSpPr>
          <p:spPr bwMode="auto">
            <a:xfrm>
              <a:off x="1347" y="2908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θ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390168" name="Text Box 53"/>
            <p:cNvSpPr txBox="1">
              <a:spLocks noChangeArrowheads="1"/>
            </p:cNvSpPr>
            <p:nvPr/>
          </p:nvSpPr>
          <p:spPr bwMode="auto">
            <a:xfrm>
              <a:off x="1056" y="266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1" lang="en-US" altLang="zh-CN" sz="2000" b="1" baseline="30000">
                  <a:latin typeface="Times New Roman" pitchFamily="18" charset="0"/>
                  <a:cs typeface="Times New Roman" pitchFamily="18" charset="0"/>
                </a:rPr>
                <a:t>+</a:t>
              </a:r>
              <a:endParaRPr kumimoji="1" lang="en-US" altLang="zh-CN" sz="2000" b="1" baseline="30000">
                <a:latin typeface="Times New Roman" pitchFamily="18" charset="0"/>
              </a:endParaRPr>
            </a:p>
          </p:txBody>
        </p:sp>
      </p:grpSp>
      <p:sp>
        <p:nvSpPr>
          <p:cNvPr id="390149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Arial Black" pitchFamily="34" charset="0"/>
                <a:ea typeface="黑体" pitchFamily="2" charset="-122"/>
              </a:rPr>
              <a:t>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69" name="Text Box 2"/>
          <p:cNvSpPr txBox="1">
            <a:spLocks noChangeArrowheads="1"/>
          </p:cNvSpPr>
          <p:nvPr/>
        </p:nvSpPr>
        <p:spPr bwMode="auto">
          <a:xfrm>
            <a:off x="490538" y="1076325"/>
            <a:ext cx="815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5.   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修正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Nyquist 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轨线</a:t>
            </a:r>
          </a:p>
        </p:txBody>
      </p:sp>
      <p:sp>
        <p:nvSpPr>
          <p:cNvPr id="391170" name="Rectangle 4"/>
          <p:cNvSpPr>
            <a:spLocks noChangeArrowheads="1"/>
          </p:cNvSpPr>
          <p:nvPr/>
        </p:nvSpPr>
        <p:spPr bwMode="auto">
          <a:xfrm>
            <a:off x="4681538" y="1576388"/>
            <a:ext cx="3886200" cy="36576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1171" name="Line 5"/>
          <p:cNvSpPr>
            <a:spLocks noChangeShapeType="1"/>
          </p:cNvSpPr>
          <p:nvPr/>
        </p:nvSpPr>
        <p:spPr bwMode="auto">
          <a:xfrm>
            <a:off x="4833938" y="3481388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1172" name="Text Box 6"/>
          <p:cNvSpPr txBox="1">
            <a:spLocks noChangeArrowheads="1"/>
          </p:cNvSpPr>
          <p:nvPr/>
        </p:nvSpPr>
        <p:spPr bwMode="auto">
          <a:xfrm>
            <a:off x="4681538" y="3481388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latin typeface="Times New Roman" pitchFamily="18" charset="0"/>
              </a:rPr>
              <a:t>-180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°</a:t>
            </a:r>
            <a:endParaRPr kumimoji="1" lang="en-US" altLang="zh-CN" sz="1400" b="1">
              <a:latin typeface="Times New Roman" pitchFamily="18" charset="0"/>
            </a:endParaRPr>
          </a:p>
        </p:txBody>
      </p:sp>
      <p:sp>
        <p:nvSpPr>
          <p:cNvPr id="391173" name="Text Box 7"/>
          <p:cNvSpPr txBox="1">
            <a:spLocks noChangeArrowheads="1"/>
          </p:cNvSpPr>
          <p:nvPr/>
        </p:nvSpPr>
        <p:spPr bwMode="auto">
          <a:xfrm>
            <a:off x="6510338" y="1500188"/>
            <a:ext cx="685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latin typeface="Times New Roman" pitchFamily="18" charset="0"/>
              </a:rPr>
              <a:t>-270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°</a:t>
            </a:r>
            <a:endParaRPr kumimoji="1" lang="en-US" altLang="zh-CN" sz="1400" b="1">
              <a:latin typeface="Times New Roman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910138" y="3065463"/>
            <a:ext cx="1981200" cy="1971675"/>
            <a:chOff x="3120" y="2464"/>
            <a:chExt cx="1248" cy="1242"/>
          </a:xfrm>
        </p:grpSpPr>
        <p:grpSp>
          <p:nvGrpSpPr>
            <p:cNvPr id="391239" name="Group 9"/>
            <p:cNvGrpSpPr>
              <a:grpSpLocks/>
            </p:cNvGrpSpPr>
            <p:nvPr/>
          </p:nvGrpSpPr>
          <p:grpSpPr bwMode="auto">
            <a:xfrm>
              <a:off x="3792" y="2464"/>
              <a:ext cx="576" cy="1242"/>
              <a:chOff x="3840" y="2282"/>
              <a:chExt cx="576" cy="1242"/>
            </a:xfrm>
          </p:grpSpPr>
          <p:sp>
            <p:nvSpPr>
              <p:cNvPr id="391243" name="Text Box 10"/>
              <p:cNvSpPr txBox="1">
                <a:spLocks noChangeArrowheads="1"/>
              </p:cNvSpPr>
              <p:nvPr/>
            </p:nvSpPr>
            <p:spPr bwMode="auto">
              <a:xfrm>
                <a:off x="3840" y="3024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endParaRPr kumimoji="1" lang="en-US" altLang="zh-CN" sz="1600" b="1" i="1">
                  <a:latin typeface="Times New Roman" pitchFamily="18" charset="0"/>
                </a:endParaRPr>
              </a:p>
            </p:txBody>
          </p:sp>
          <p:grpSp>
            <p:nvGrpSpPr>
              <p:cNvPr id="391244" name="Group 11"/>
              <p:cNvGrpSpPr>
                <a:grpSpLocks/>
              </p:cNvGrpSpPr>
              <p:nvPr/>
            </p:nvGrpSpPr>
            <p:grpSpPr bwMode="auto">
              <a:xfrm>
                <a:off x="3864" y="2282"/>
                <a:ext cx="552" cy="1242"/>
                <a:chOff x="3864" y="2282"/>
                <a:chExt cx="552" cy="1242"/>
              </a:xfrm>
            </p:grpSpPr>
            <p:sp>
              <p:nvSpPr>
                <p:cNvPr id="39124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984" y="2832"/>
                  <a:ext cx="192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1600" b="1" i="1">
                      <a:latin typeface="Times New Roman" pitchFamily="18" charset="0"/>
                      <a:cs typeface="Times New Roman" pitchFamily="18" charset="0"/>
                    </a:rPr>
                    <a:t>ω</a:t>
                  </a:r>
                  <a:endParaRPr kumimoji="1" lang="en-US" altLang="zh-CN" sz="1600" b="1" i="1">
                    <a:latin typeface="Times New Roman" pitchFamily="18" charset="0"/>
                  </a:endParaRPr>
                </a:p>
              </p:txBody>
            </p:sp>
            <p:grpSp>
              <p:nvGrpSpPr>
                <p:cNvPr id="391246" name="Group 13"/>
                <p:cNvGrpSpPr>
                  <a:grpSpLocks/>
                </p:cNvGrpSpPr>
                <p:nvPr/>
              </p:nvGrpSpPr>
              <p:grpSpPr bwMode="auto">
                <a:xfrm>
                  <a:off x="3864" y="2282"/>
                  <a:ext cx="552" cy="1165"/>
                  <a:chOff x="4296" y="3002"/>
                  <a:chExt cx="552" cy="1165"/>
                </a:xfrm>
              </p:grpSpPr>
              <p:sp>
                <p:nvSpPr>
                  <p:cNvPr id="391249" name="Freeform 14"/>
                  <p:cNvSpPr>
                    <a:spLocks/>
                  </p:cNvSpPr>
                  <p:nvPr/>
                </p:nvSpPr>
                <p:spPr bwMode="auto">
                  <a:xfrm>
                    <a:off x="4296" y="3002"/>
                    <a:ext cx="552" cy="1165"/>
                  </a:xfrm>
                  <a:custGeom>
                    <a:avLst/>
                    <a:gdLst>
                      <a:gd name="T0" fmla="*/ 291 w 552"/>
                      <a:gd name="T1" fmla="*/ 1165 h 1165"/>
                      <a:gd name="T2" fmla="*/ 237 w 552"/>
                      <a:gd name="T3" fmla="*/ 967 h 1165"/>
                      <a:gd name="T4" fmla="*/ 93 w 552"/>
                      <a:gd name="T5" fmla="*/ 751 h 1165"/>
                      <a:gd name="T6" fmla="*/ 10 w 552"/>
                      <a:gd name="T7" fmla="*/ 500 h 1165"/>
                      <a:gd name="T8" fmla="*/ 30 w 552"/>
                      <a:gd name="T9" fmla="*/ 238 h 1165"/>
                      <a:gd name="T10" fmla="*/ 129 w 552"/>
                      <a:gd name="T11" fmla="*/ 52 h 1165"/>
                      <a:gd name="T12" fmla="*/ 303 w 552"/>
                      <a:gd name="T13" fmla="*/ 6 h 1165"/>
                      <a:gd name="T14" fmla="*/ 449 w 552"/>
                      <a:gd name="T15" fmla="*/ 88 h 1165"/>
                      <a:gd name="T16" fmla="*/ 552 w 552"/>
                      <a:gd name="T17" fmla="*/ 262 h 116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552"/>
                      <a:gd name="T28" fmla="*/ 0 h 1165"/>
                      <a:gd name="T29" fmla="*/ 552 w 552"/>
                      <a:gd name="T30" fmla="*/ 1165 h 116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552" h="1165">
                        <a:moveTo>
                          <a:pt x="291" y="1165"/>
                        </a:moveTo>
                        <a:cubicBezTo>
                          <a:pt x="281" y="1132"/>
                          <a:pt x="270" y="1036"/>
                          <a:pt x="237" y="967"/>
                        </a:cubicBezTo>
                        <a:cubicBezTo>
                          <a:pt x="204" y="898"/>
                          <a:pt x="131" y="829"/>
                          <a:pt x="93" y="751"/>
                        </a:cubicBezTo>
                        <a:cubicBezTo>
                          <a:pt x="55" y="673"/>
                          <a:pt x="20" y="586"/>
                          <a:pt x="10" y="500"/>
                        </a:cubicBezTo>
                        <a:cubicBezTo>
                          <a:pt x="0" y="414"/>
                          <a:pt x="10" y="313"/>
                          <a:pt x="30" y="238"/>
                        </a:cubicBezTo>
                        <a:cubicBezTo>
                          <a:pt x="50" y="163"/>
                          <a:pt x="84" y="91"/>
                          <a:pt x="129" y="52"/>
                        </a:cubicBezTo>
                        <a:cubicBezTo>
                          <a:pt x="174" y="13"/>
                          <a:pt x="250" y="0"/>
                          <a:pt x="303" y="6"/>
                        </a:cubicBezTo>
                        <a:cubicBezTo>
                          <a:pt x="356" y="12"/>
                          <a:pt x="408" y="45"/>
                          <a:pt x="449" y="88"/>
                        </a:cubicBezTo>
                        <a:cubicBezTo>
                          <a:pt x="490" y="131"/>
                          <a:pt x="531" y="226"/>
                          <a:pt x="552" y="262"/>
                        </a:cubicBezTo>
                      </a:path>
                    </a:pathLst>
                  </a:custGeom>
                  <a:noFill/>
                  <a:ln w="38100">
                    <a:solidFill>
                      <a:srgbClr val="FF00FF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91250" name="Line 1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323" y="3600"/>
                    <a:ext cx="9" cy="18"/>
                  </a:xfrm>
                  <a:prstGeom prst="line">
                    <a:avLst/>
                  </a:prstGeom>
                  <a:noFill/>
                  <a:ln w="38100">
                    <a:solidFill>
                      <a:srgbClr val="FF00FF"/>
                    </a:solidFill>
                    <a:round/>
                    <a:headEnd/>
                    <a:tailEnd type="triangle" w="med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1247" name="Line 16"/>
                <p:cNvSpPr>
                  <a:spLocks noChangeShapeType="1"/>
                </p:cNvSpPr>
                <p:nvPr/>
              </p:nvSpPr>
              <p:spPr bwMode="auto">
                <a:xfrm>
                  <a:off x="3936" y="321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124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936" y="3312"/>
                  <a:ext cx="24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1600" b="1">
                      <a:latin typeface="Times New Roman" pitchFamily="18" charset="0"/>
                    </a:rPr>
                    <a:t>0</a:t>
                  </a:r>
                  <a:r>
                    <a:rPr kumimoji="1" lang="en-US" altLang="zh-CN" sz="1600" b="1" baseline="30000">
                      <a:latin typeface="Times New Roman" pitchFamily="18" charset="0"/>
                      <a:cs typeface="Times New Roman" pitchFamily="18" charset="0"/>
                    </a:rPr>
                    <a:t>+</a:t>
                  </a:r>
                  <a:endParaRPr kumimoji="1" lang="en-US" altLang="zh-CN" sz="1600" b="1" baseline="30000"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391240" name="Group 18"/>
            <p:cNvGrpSpPr>
              <a:grpSpLocks/>
            </p:cNvGrpSpPr>
            <p:nvPr/>
          </p:nvGrpSpPr>
          <p:grpSpPr bwMode="auto">
            <a:xfrm>
              <a:off x="3120" y="3014"/>
              <a:ext cx="720" cy="212"/>
              <a:chOff x="3168" y="2832"/>
              <a:chExt cx="720" cy="212"/>
            </a:xfrm>
          </p:grpSpPr>
          <p:sp>
            <p:nvSpPr>
              <p:cNvPr id="391241" name="Text Box 19"/>
              <p:cNvSpPr txBox="1">
                <a:spLocks noChangeArrowheads="1"/>
              </p:cNvSpPr>
              <p:nvPr/>
            </p:nvSpPr>
            <p:spPr bwMode="auto">
              <a:xfrm>
                <a:off x="3168" y="2832"/>
                <a:ext cx="62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</p:txBody>
          </p:sp>
          <p:sp>
            <p:nvSpPr>
              <p:cNvPr id="391242" name="Line 20"/>
              <p:cNvSpPr>
                <a:spLocks noChangeShapeType="1"/>
              </p:cNvSpPr>
              <p:nvPr/>
            </p:nvSpPr>
            <p:spPr bwMode="auto">
              <a:xfrm flipV="1">
                <a:off x="3792" y="288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824538" y="2033588"/>
            <a:ext cx="1071562" cy="1849437"/>
            <a:chOff x="3744" y="1632"/>
            <a:chExt cx="675" cy="1165"/>
          </a:xfrm>
        </p:grpSpPr>
        <p:sp>
          <p:nvSpPr>
            <p:cNvPr id="391234" name="Freeform 22"/>
            <p:cNvSpPr>
              <a:spLocks/>
            </p:cNvSpPr>
            <p:nvPr/>
          </p:nvSpPr>
          <p:spPr bwMode="auto">
            <a:xfrm flipV="1">
              <a:off x="3867" y="1632"/>
              <a:ext cx="552" cy="1165"/>
            </a:xfrm>
            <a:custGeom>
              <a:avLst/>
              <a:gdLst>
                <a:gd name="T0" fmla="*/ 291 w 552"/>
                <a:gd name="T1" fmla="*/ 1165 h 1165"/>
                <a:gd name="T2" fmla="*/ 237 w 552"/>
                <a:gd name="T3" fmla="*/ 967 h 1165"/>
                <a:gd name="T4" fmla="*/ 93 w 552"/>
                <a:gd name="T5" fmla="*/ 751 h 1165"/>
                <a:gd name="T6" fmla="*/ 10 w 552"/>
                <a:gd name="T7" fmla="*/ 500 h 1165"/>
                <a:gd name="T8" fmla="*/ 30 w 552"/>
                <a:gd name="T9" fmla="*/ 238 h 1165"/>
                <a:gd name="T10" fmla="*/ 129 w 552"/>
                <a:gd name="T11" fmla="*/ 52 h 1165"/>
                <a:gd name="T12" fmla="*/ 303 w 552"/>
                <a:gd name="T13" fmla="*/ 6 h 1165"/>
                <a:gd name="T14" fmla="*/ 449 w 552"/>
                <a:gd name="T15" fmla="*/ 88 h 1165"/>
                <a:gd name="T16" fmla="*/ 552 w 552"/>
                <a:gd name="T17" fmla="*/ 262 h 1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52"/>
                <a:gd name="T28" fmla="*/ 0 h 1165"/>
                <a:gd name="T29" fmla="*/ 552 w 552"/>
                <a:gd name="T30" fmla="*/ 1165 h 1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52" h="1165">
                  <a:moveTo>
                    <a:pt x="291" y="1165"/>
                  </a:moveTo>
                  <a:cubicBezTo>
                    <a:pt x="281" y="1132"/>
                    <a:pt x="270" y="1036"/>
                    <a:pt x="237" y="967"/>
                  </a:cubicBezTo>
                  <a:cubicBezTo>
                    <a:pt x="204" y="898"/>
                    <a:pt x="131" y="829"/>
                    <a:pt x="93" y="751"/>
                  </a:cubicBezTo>
                  <a:cubicBezTo>
                    <a:pt x="55" y="673"/>
                    <a:pt x="20" y="586"/>
                    <a:pt x="10" y="500"/>
                  </a:cubicBezTo>
                  <a:cubicBezTo>
                    <a:pt x="0" y="414"/>
                    <a:pt x="10" y="313"/>
                    <a:pt x="30" y="238"/>
                  </a:cubicBezTo>
                  <a:cubicBezTo>
                    <a:pt x="50" y="163"/>
                    <a:pt x="84" y="91"/>
                    <a:pt x="129" y="52"/>
                  </a:cubicBezTo>
                  <a:cubicBezTo>
                    <a:pt x="174" y="13"/>
                    <a:pt x="250" y="0"/>
                    <a:pt x="303" y="6"/>
                  </a:cubicBezTo>
                  <a:cubicBezTo>
                    <a:pt x="356" y="12"/>
                    <a:pt x="408" y="45"/>
                    <a:pt x="449" y="88"/>
                  </a:cubicBezTo>
                  <a:cubicBezTo>
                    <a:pt x="490" y="131"/>
                    <a:pt x="531" y="226"/>
                    <a:pt x="552" y="262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1235" name="Line 23"/>
            <p:cNvSpPr>
              <a:spLocks noChangeShapeType="1"/>
            </p:cNvSpPr>
            <p:nvPr/>
          </p:nvSpPr>
          <p:spPr bwMode="auto">
            <a:xfrm flipV="1">
              <a:off x="3888" y="2064"/>
              <a:ext cx="48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1236" name="Text Box 24"/>
            <p:cNvSpPr txBox="1">
              <a:spLocks noChangeArrowheads="1"/>
            </p:cNvSpPr>
            <p:nvPr/>
          </p:nvSpPr>
          <p:spPr bwMode="auto">
            <a:xfrm>
              <a:off x="3744" y="1900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391237" name="Text Box 25"/>
            <p:cNvSpPr txBox="1">
              <a:spLocks noChangeArrowheads="1"/>
            </p:cNvSpPr>
            <p:nvPr/>
          </p:nvSpPr>
          <p:spPr bwMode="auto">
            <a:xfrm>
              <a:off x="3888" y="163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0</a:t>
              </a:r>
              <a:r>
                <a:rPr kumimoji="1" lang="en-US" altLang="zh-CN" sz="2000" b="1" baseline="30000">
                  <a:latin typeface="Times New Roman" pitchFamily="18" charset="0"/>
                  <a:cs typeface="Times New Roman" pitchFamily="18" charset="0"/>
                </a:rPr>
                <a:t>-</a:t>
              </a:r>
              <a:endParaRPr kumimoji="1" lang="en-US" altLang="zh-CN" sz="2000" b="1" baseline="30000">
                <a:latin typeface="Times New Roman" pitchFamily="18" charset="0"/>
              </a:endParaRPr>
            </a:p>
          </p:txBody>
        </p:sp>
        <p:sp>
          <p:nvSpPr>
            <p:cNvPr id="391238" name="Line 26"/>
            <p:cNvSpPr>
              <a:spLocks noChangeShapeType="1"/>
            </p:cNvSpPr>
            <p:nvPr/>
          </p:nvSpPr>
          <p:spPr bwMode="auto">
            <a:xfrm flipV="1">
              <a:off x="3915" y="182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1176" name="Rectangle 27"/>
          <p:cNvSpPr>
            <a:spLocks noChangeArrowheads="1"/>
          </p:cNvSpPr>
          <p:nvPr/>
        </p:nvSpPr>
        <p:spPr bwMode="auto">
          <a:xfrm>
            <a:off x="719138" y="1652588"/>
            <a:ext cx="3581400" cy="3581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77" name="Line 28"/>
          <p:cNvSpPr>
            <a:spLocks noChangeShapeType="1"/>
          </p:cNvSpPr>
          <p:nvPr/>
        </p:nvSpPr>
        <p:spPr bwMode="auto">
          <a:xfrm>
            <a:off x="1176338" y="3573463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1178" name="Line 29"/>
          <p:cNvSpPr>
            <a:spLocks noChangeShapeType="1"/>
          </p:cNvSpPr>
          <p:nvPr/>
        </p:nvSpPr>
        <p:spPr bwMode="auto">
          <a:xfrm flipV="1">
            <a:off x="2014538" y="2049463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1179" name="Text Box 30"/>
          <p:cNvSpPr txBox="1">
            <a:spLocks noChangeArrowheads="1"/>
          </p:cNvSpPr>
          <p:nvPr/>
        </p:nvSpPr>
        <p:spPr bwMode="auto">
          <a:xfrm>
            <a:off x="3843338" y="3573463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σ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391180" name="Text Box 31"/>
          <p:cNvSpPr txBox="1">
            <a:spLocks noChangeArrowheads="1"/>
          </p:cNvSpPr>
          <p:nvPr/>
        </p:nvSpPr>
        <p:spPr bwMode="auto">
          <a:xfrm>
            <a:off x="1633538" y="195738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jω</a:t>
            </a:r>
            <a:endParaRPr kumimoji="1" lang="en-US" altLang="zh-CN" sz="1600" b="1" i="1">
              <a:latin typeface="Times New Roman" pitchFamily="18" charset="0"/>
            </a:endParaRPr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1328738" y="2354263"/>
            <a:ext cx="685800" cy="776287"/>
            <a:chOff x="912" y="1834"/>
            <a:chExt cx="432" cy="489"/>
          </a:xfrm>
        </p:grpSpPr>
        <p:sp>
          <p:nvSpPr>
            <p:cNvPr id="391230" name="Text Box 33"/>
            <p:cNvSpPr txBox="1">
              <a:spLocks noChangeArrowheads="1"/>
            </p:cNvSpPr>
            <p:nvPr/>
          </p:nvSpPr>
          <p:spPr bwMode="auto">
            <a:xfrm>
              <a:off x="912" y="1834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=+</a:t>
              </a: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∞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grpSp>
          <p:nvGrpSpPr>
            <p:cNvPr id="391231" name="Group 34"/>
            <p:cNvGrpSpPr>
              <a:grpSpLocks/>
            </p:cNvGrpSpPr>
            <p:nvPr/>
          </p:nvGrpSpPr>
          <p:grpSpPr bwMode="auto">
            <a:xfrm>
              <a:off x="1344" y="1882"/>
              <a:ext cx="0" cy="441"/>
              <a:chOff x="1248" y="2352"/>
              <a:chExt cx="0" cy="441"/>
            </a:xfrm>
          </p:grpSpPr>
          <p:sp>
            <p:nvSpPr>
              <p:cNvPr id="391232" name="Line 35"/>
              <p:cNvSpPr>
                <a:spLocks noChangeShapeType="1"/>
              </p:cNvSpPr>
              <p:nvPr/>
            </p:nvSpPr>
            <p:spPr bwMode="auto">
              <a:xfrm flipV="1">
                <a:off x="1248" y="2352"/>
                <a:ext cx="0" cy="44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1233" name="Line 36"/>
              <p:cNvSpPr>
                <a:spLocks noChangeShapeType="1"/>
              </p:cNvSpPr>
              <p:nvPr/>
            </p:nvSpPr>
            <p:spPr bwMode="auto">
              <a:xfrm flipV="1">
                <a:off x="1248" y="2486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391182" name="Text Box 37"/>
          <p:cNvSpPr txBox="1">
            <a:spLocks noChangeArrowheads="1"/>
          </p:cNvSpPr>
          <p:nvPr/>
        </p:nvSpPr>
        <p:spPr bwMode="auto">
          <a:xfrm>
            <a:off x="3157538" y="2278063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Q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1328738" y="3878263"/>
            <a:ext cx="733425" cy="898525"/>
            <a:chOff x="912" y="2794"/>
            <a:chExt cx="462" cy="566"/>
          </a:xfrm>
        </p:grpSpPr>
        <p:sp>
          <p:nvSpPr>
            <p:cNvPr id="391224" name="Text Box 39"/>
            <p:cNvSpPr txBox="1">
              <a:spLocks noChangeArrowheads="1"/>
            </p:cNvSpPr>
            <p:nvPr/>
          </p:nvSpPr>
          <p:spPr bwMode="auto">
            <a:xfrm>
              <a:off x="912" y="3110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=-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∞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grpSp>
          <p:nvGrpSpPr>
            <p:cNvPr id="391225" name="Group 40"/>
            <p:cNvGrpSpPr>
              <a:grpSpLocks/>
            </p:cNvGrpSpPr>
            <p:nvPr/>
          </p:nvGrpSpPr>
          <p:grpSpPr bwMode="auto">
            <a:xfrm>
              <a:off x="1344" y="2890"/>
              <a:ext cx="0" cy="470"/>
              <a:chOff x="1248" y="3360"/>
              <a:chExt cx="0" cy="470"/>
            </a:xfrm>
          </p:grpSpPr>
          <p:sp>
            <p:nvSpPr>
              <p:cNvPr id="391228" name="Line 41"/>
              <p:cNvSpPr>
                <a:spLocks noChangeShapeType="1"/>
              </p:cNvSpPr>
              <p:nvPr/>
            </p:nvSpPr>
            <p:spPr bwMode="auto">
              <a:xfrm flipV="1">
                <a:off x="1248" y="35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1229" name="Line 42"/>
              <p:cNvSpPr>
                <a:spLocks noChangeShapeType="1"/>
              </p:cNvSpPr>
              <p:nvPr/>
            </p:nvSpPr>
            <p:spPr bwMode="auto">
              <a:xfrm>
                <a:off x="1248" y="3360"/>
                <a:ext cx="0" cy="47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91226" name="Oval 43"/>
            <p:cNvSpPr>
              <a:spLocks noChangeArrowheads="1"/>
            </p:cNvSpPr>
            <p:nvPr/>
          </p:nvSpPr>
          <p:spPr bwMode="auto">
            <a:xfrm>
              <a:off x="1317" y="2860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227" name="Text Box 44"/>
            <p:cNvSpPr txBox="1">
              <a:spLocks noChangeArrowheads="1"/>
            </p:cNvSpPr>
            <p:nvPr/>
          </p:nvSpPr>
          <p:spPr bwMode="auto">
            <a:xfrm>
              <a:off x="1152" y="279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1" lang="en-US" altLang="zh-CN" sz="2000" b="1" baseline="30000">
                  <a:latin typeface="Times New Roman" pitchFamily="18" charset="0"/>
                  <a:cs typeface="Times New Roman" pitchFamily="18" charset="0"/>
                </a:rPr>
                <a:t>-</a:t>
              </a:r>
              <a:endParaRPr kumimoji="1" lang="en-US" altLang="zh-CN" sz="2000" b="1" baseline="30000">
                <a:latin typeface="Times New Roman" pitchFamily="18" charset="0"/>
              </a:endParaRPr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1176338" y="2811463"/>
            <a:ext cx="1571625" cy="1555750"/>
            <a:chOff x="816" y="2122"/>
            <a:chExt cx="990" cy="980"/>
          </a:xfrm>
        </p:grpSpPr>
        <p:sp>
          <p:nvSpPr>
            <p:cNvPr id="391205" name="Text Box 46"/>
            <p:cNvSpPr txBox="1">
              <a:spLocks noChangeArrowheads="1"/>
            </p:cNvSpPr>
            <p:nvPr/>
          </p:nvSpPr>
          <p:spPr bwMode="auto">
            <a:xfrm>
              <a:off x="1392" y="2890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91206" name="Line 47"/>
            <p:cNvSpPr>
              <a:spLocks noChangeShapeType="1"/>
            </p:cNvSpPr>
            <p:nvPr/>
          </p:nvSpPr>
          <p:spPr bwMode="auto">
            <a:xfrm flipV="1">
              <a:off x="1344" y="2362"/>
              <a:ext cx="192" cy="24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1207" name="Text Box 48"/>
            <p:cNvSpPr txBox="1">
              <a:spLocks noChangeArrowheads="1"/>
            </p:cNvSpPr>
            <p:nvPr/>
          </p:nvSpPr>
          <p:spPr bwMode="auto">
            <a:xfrm>
              <a:off x="816" y="2362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εe</a:t>
              </a:r>
              <a:r>
                <a:rPr kumimoji="1" lang="en-US" altLang="zh-CN" sz="1400" b="1" i="1" baseline="30000">
                  <a:latin typeface="Times New Roman" pitchFamily="18" charset="0"/>
                  <a:cs typeface="Times New Roman" pitchFamily="18" charset="0"/>
                </a:rPr>
                <a:t>jθ</a:t>
              </a:r>
              <a:endParaRPr kumimoji="1" lang="en-US" altLang="zh-CN" sz="1400" b="1" i="1" baseline="30000">
                <a:latin typeface="Times New Roman" pitchFamily="18" charset="0"/>
              </a:endParaRPr>
            </a:p>
          </p:txBody>
        </p:sp>
        <p:sp>
          <p:nvSpPr>
            <p:cNvPr id="391208" name="Arc 49"/>
            <p:cNvSpPr>
              <a:spLocks/>
            </p:cNvSpPr>
            <p:nvPr/>
          </p:nvSpPr>
          <p:spPr bwMode="auto">
            <a:xfrm flipV="1">
              <a:off x="1344" y="2315"/>
              <a:ext cx="288" cy="576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0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1"/>
                    <a:pt x="12097" y="43046"/>
                    <a:pt x="277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1"/>
                    <a:pt x="12097" y="43046"/>
                    <a:pt x="277" y="4319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209" name="Oval 50"/>
            <p:cNvSpPr>
              <a:spLocks noChangeArrowheads="1"/>
            </p:cNvSpPr>
            <p:nvPr/>
          </p:nvSpPr>
          <p:spPr bwMode="auto">
            <a:xfrm>
              <a:off x="1458" y="2326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210" name="Oval 51"/>
            <p:cNvSpPr>
              <a:spLocks noChangeArrowheads="1"/>
            </p:cNvSpPr>
            <p:nvPr/>
          </p:nvSpPr>
          <p:spPr bwMode="auto">
            <a:xfrm>
              <a:off x="1563" y="2431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211" name="Oval 52"/>
            <p:cNvSpPr>
              <a:spLocks noChangeArrowheads="1"/>
            </p:cNvSpPr>
            <p:nvPr/>
          </p:nvSpPr>
          <p:spPr bwMode="auto">
            <a:xfrm>
              <a:off x="1605" y="2572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212" name="Oval 53"/>
            <p:cNvSpPr>
              <a:spLocks noChangeArrowheads="1"/>
            </p:cNvSpPr>
            <p:nvPr/>
          </p:nvSpPr>
          <p:spPr bwMode="auto">
            <a:xfrm>
              <a:off x="1572" y="2719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213" name="Oval 54"/>
            <p:cNvSpPr>
              <a:spLocks noChangeArrowheads="1"/>
            </p:cNvSpPr>
            <p:nvPr/>
          </p:nvSpPr>
          <p:spPr bwMode="auto">
            <a:xfrm>
              <a:off x="1467" y="2824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214" name="Oval 55"/>
            <p:cNvSpPr>
              <a:spLocks noChangeArrowheads="1"/>
            </p:cNvSpPr>
            <p:nvPr/>
          </p:nvSpPr>
          <p:spPr bwMode="auto">
            <a:xfrm>
              <a:off x="1323" y="2284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1215" name="Text Box 56"/>
            <p:cNvSpPr txBox="1">
              <a:spLocks noChangeArrowheads="1"/>
            </p:cNvSpPr>
            <p:nvPr/>
          </p:nvSpPr>
          <p:spPr bwMode="auto">
            <a:xfrm>
              <a:off x="1680" y="2650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91216" name="Text Box 57"/>
            <p:cNvSpPr txBox="1">
              <a:spLocks noChangeArrowheads="1"/>
            </p:cNvSpPr>
            <p:nvPr/>
          </p:nvSpPr>
          <p:spPr bwMode="auto">
            <a:xfrm>
              <a:off x="1710" y="2486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91217" name="Text Box 58"/>
            <p:cNvSpPr txBox="1">
              <a:spLocks noChangeArrowheads="1"/>
            </p:cNvSpPr>
            <p:nvPr/>
          </p:nvSpPr>
          <p:spPr bwMode="auto">
            <a:xfrm>
              <a:off x="1662" y="2293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91218" name="Text Box 59"/>
            <p:cNvSpPr txBox="1">
              <a:spLocks noChangeArrowheads="1"/>
            </p:cNvSpPr>
            <p:nvPr/>
          </p:nvSpPr>
          <p:spPr bwMode="auto">
            <a:xfrm>
              <a:off x="1536" y="2170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91219" name="Text Box 60"/>
            <p:cNvSpPr txBox="1">
              <a:spLocks noChangeArrowheads="1"/>
            </p:cNvSpPr>
            <p:nvPr/>
          </p:nvSpPr>
          <p:spPr bwMode="auto">
            <a:xfrm>
              <a:off x="1392" y="2122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91220" name="Text Box 61"/>
            <p:cNvSpPr txBox="1">
              <a:spLocks noChangeArrowheads="1"/>
            </p:cNvSpPr>
            <p:nvPr/>
          </p:nvSpPr>
          <p:spPr bwMode="auto">
            <a:xfrm>
              <a:off x="1545" y="2815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91221" name="Line 62"/>
            <p:cNvSpPr>
              <a:spLocks noChangeShapeType="1"/>
            </p:cNvSpPr>
            <p:nvPr/>
          </p:nvSpPr>
          <p:spPr bwMode="auto">
            <a:xfrm>
              <a:off x="1152" y="250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1222" name="Text Box 63"/>
            <p:cNvSpPr txBox="1">
              <a:spLocks noChangeArrowheads="1"/>
            </p:cNvSpPr>
            <p:nvPr/>
          </p:nvSpPr>
          <p:spPr bwMode="auto">
            <a:xfrm>
              <a:off x="1443" y="2438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θ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91223" name="Text Box 64"/>
            <p:cNvSpPr txBox="1">
              <a:spLocks noChangeArrowheads="1"/>
            </p:cNvSpPr>
            <p:nvPr/>
          </p:nvSpPr>
          <p:spPr bwMode="auto">
            <a:xfrm>
              <a:off x="1152" y="219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1" lang="en-US" altLang="zh-CN" sz="2000" b="1" baseline="30000">
                  <a:latin typeface="Times New Roman" pitchFamily="18" charset="0"/>
                  <a:cs typeface="Times New Roman" pitchFamily="18" charset="0"/>
                </a:rPr>
                <a:t>+</a:t>
              </a:r>
              <a:endParaRPr kumimoji="1" lang="en-US" altLang="zh-CN" sz="2000" b="1" baseline="30000">
                <a:latin typeface="Times New Roman" pitchFamily="18" charset="0"/>
              </a:endParaRPr>
            </a:p>
          </p:txBody>
        </p:sp>
      </p:grp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2014538" y="2430463"/>
            <a:ext cx="1152525" cy="2301875"/>
            <a:chOff x="1352" y="1884"/>
            <a:chExt cx="726" cy="1450"/>
          </a:xfrm>
        </p:grpSpPr>
        <p:grpSp>
          <p:nvGrpSpPr>
            <p:cNvPr id="391200" name="Group 66"/>
            <p:cNvGrpSpPr>
              <a:grpSpLocks/>
            </p:cNvGrpSpPr>
            <p:nvPr/>
          </p:nvGrpSpPr>
          <p:grpSpPr bwMode="auto">
            <a:xfrm>
              <a:off x="1352" y="1884"/>
              <a:ext cx="726" cy="1450"/>
              <a:chOff x="1256" y="2354"/>
              <a:chExt cx="726" cy="1450"/>
            </a:xfrm>
          </p:grpSpPr>
          <p:sp>
            <p:nvSpPr>
              <p:cNvPr id="391202" name="Arc 67"/>
              <p:cNvSpPr>
                <a:spLocks/>
              </p:cNvSpPr>
              <p:nvPr/>
            </p:nvSpPr>
            <p:spPr bwMode="auto">
              <a:xfrm>
                <a:off x="1256" y="2354"/>
                <a:ext cx="726" cy="1450"/>
              </a:xfrm>
              <a:custGeom>
                <a:avLst/>
                <a:gdLst>
                  <a:gd name="T0" fmla="*/ 0 w 21630"/>
                  <a:gd name="T1" fmla="*/ 0 h 43200"/>
                  <a:gd name="T2" fmla="*/ 0 w 21630"/>
                  <a:gd name="T3" fmla="*/ 0 h 43200"/>
                  <a:gd name="T4" fmla="*/ 0 w 2163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630"/>
                  <a:gd name="T10" fmla="*/ 0 h 43200"/>
                  <a:gd name="T11" fmla="*/ 21630 w 2163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0" h="43200" fill="none" extrusionOk="0">
                    <a:moveTo>
                      <a:pt x="29" y="0"/>
                    </a:moveTo>
                    <a:cubicBezTo>
                      <a:pt x="11959" y="0"/>
                      <a:pt x="21630" y="9670"/>
                      <a:pt x="21630" y="21600"/>
                    </a:cubicBezTo>
                    <a:cubicBezTo>
                      <a:pt x="21630" y="33529"/>
                      <a:pt x="11959" y="43200"/>
                      <a:pt x="30" y="43200"/>
                    </a:cubicBezTo>
                    <a:cubicBezTo>
                      <a:pt x="20" y="43200"/>
                      <a:pt x="10" y="43199"/>
                      <a:pt x="0" y="43199"/>
                    </a:cubicBezTo>
                  </a:path>
                  <a:path w="21630" h="43200" stroke="0" extrusionOk="0">
                    <a:moveTo>
                      <a:pt x="29" y="0"/>
                    </a:moveTo>
                    <a:cubicBezTo>
                      <a:pt x="11959" y="0"/>
                      <a:pt x="21630" y="9670"/>
                      <a:pt x="21630" y="21600"/>
                    </a:cubicBezTo>
                    <a:cubicBezTo>
                      <a:pt x="21630" y="33529"/>
                      <a:pt x="11959" y="43200"/>
                      <a:pt x="30" y="43200"/>
                    </a:cubicBezTo>
                    <a:cubicBezTo>
                      <a:pt x="20" y="43200"/>
                      <a:pt x="10" y="43199"/>
                      <a:pt x="0" y="43199"/>
                    </a:cubicBezTo>
                    <a:lnTo>
                      <a:pt x="3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1203" name="Line 68"/>
              <p:cNvSpPr>
                <a:spLocks noChangeShapeType="1"/>
              </p:cNvSpPr>
              <p:nvPr/>
            </p:nvSpPr>
            <p:spPr bwMode="auto">
              <a:xfrm rot="10800000" flipV="1">
                <a:off x="1824" y="3456"/>
                <a:ext cx="48" cy="4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1204" name="Line 69"/>
              <p:cNvSpPr>
                <a:spLocks noChangeShapeType="1"/>
              </p:cNvSpPr>
              <p:nvPr/>
            </p:nvSpPr>
            <p:spPr bwMode="auto">
              <a:xfrm>
                <a:off x="1842" y="2640"/>
                <a:ext cx="48" cy="9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91201" name="Line 70"/>
            <p:cNvSpPr>
              <a:spLocks noChangeShapeType="1"/>
            </p:cNvSpPr>
            <p:nvPr/>
          </p:nvSpPr>
          <p:spPr bwMode="auto">
            <a:xfrm flipH="1">
              <a:off x="1824" y="193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71"/>
          <p:cNvGrpSpPr>
            <a:grpSpLocks/>
          </p:cNvGrpSpPr>
          <p:nvPr/>
        </p:nvGrpSpPr>
        <p:grpSpPr bwMode="auto">
          <a:xfrm>
            <a:off x="5010150" y="3092450"/>
            <a:ext cx="1042988" cy="801688"/>
            <a:chOff x="3231" y="2299"/>
            <a:chExt cx="657" cy="505"/>
          </a:xfrm>
        </p:grpSpPr>
        <p:sp>
          <p:nvSpPr>
            <p:cNvPr id="391196" name="Oval 72"/>
            <p:cNvSpPr>
              <a:spLocks noChangeArrowheads="1"/>
            </p:cNvSpPr>
            <p:nvPr/>
          </p:nvSpPr>
          <p:spPr bwMode="auto">
            <a:xfrm>
              <a:off x="3456" y="2523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1197" name="Text Box 73"/>
            <p:cNvSpPr txBox="1">
              <a:spLocks noChangeArrowheads="1"/>
            </p:cNvSpPr>
            <p:nvPr/>
          </p:nvSpPr>
          <p:spPr bwMode="auto">
            <a:xfrm>
              <a:off x="3231" y="2299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-1+</a:t>
              </a:r>
              <a:r>
                <a:rPr kumimoji="1" lang="en-US" altLang="zh-CN" sz="1600" b="1" i="1">
                  <a:latin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91198" name="Line 74"/>
            <p:cNvSpPr>
              <a:spLocks noChangeShapeType="1"/>
            </p:cNvSpPr>
            <p:nvPr/>
          </p:nvSpPr>
          <p:spPr bwMode="auto">
            <a:xfrm>
              <a:off x="3504" y="2544"/>
              <a:ext cx="384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1199" name="Text Box 75"/>
            <p:cNvSpPr txBox="1">
              <a:spLocks noChangeArrowheads="1"/>
            </p:cNvSpPr>
            <p:nvPr/>
          </p:nvSpPr>
          <p:spPr bwMode="auto">
            <a:xfrm>
              <a:off x="3504" y="25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</p:grpSp>
      <p:sp>
        <p:nvSpPr>
          <p:cNvPr id="391187" name="Line 76"/>
          <p:cNvSpPr>
            <a:spLocks noChangeShapeType="1"/>
          </p:cNvSpPr>
          <p:nvPr/>
        </p:nvSpPr>
        <p:spPr bwMode="auto">
          <a:xfrm flipV="1">
            <a:off x="6905625" y="1941513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1188" name="AutoShape 77"/>
          <p:cNvSpPr>
            <a:spLocks noChangeArrowheads="1"/>
          </p:cNvSpPr>
          <p:nvPr/>
        </p:nvSpPr>
        <p:spPr bwMode="auto">
          <a:xfrm>
            <a:off x="4300538" y="3176588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89" name="Text Box 78"/>
          <p:cNvSpPr txBox="1">
            <a:spLocks noChangeArrowheads="1"/>
          </p:cNvSpPr>
          <p:nvPr/>
        </p:nvSpPr>
        <p:spPr bwMode="auto">
          <a:xfrm>
            <a:off x="3614738" y="1668463"/>
            <a:ext cx="457200" cy="3365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[s]</a:t>
            </a:r>
          </a:p>
        </p:txBody>
      </p:sp>
      <p:sp>
        <p:nvSpPr>
          <p:cNvPr id="391190" name="Text Box 79"/>
          <p:cNvSpPr txBox="1">
            <a:spLocks noChangeArrowheads="1"/>
          </p:cNvSpPr>
          <p:nvPr/>
        </p:nvSpPr>
        <p:spPr bwMode="auto">
          <a:xfrm>
            <a:off x="7424738" y="1652588"/>
            <a:ext cx="1143000" cy="3365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[</a:t>
            </a:r>
            <a:r>
              <a:rPr kumimoji="1" lang="en-US" altLang="zh-CN" sz="1600" b="1" i="1">
                <a:solidFill>
                  <a:srgbClr val="FF3300"/>
                </a:solidFill>
                <a:latin typeface="Times New Roman" pitchFamily="18" charset="0"/>
              </a:rPr>
              <a:t>G</a:t>
            </a: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kumimoji="1" lang="en-US" altLang="zh-CN" sz="1600" b="1" i="1">
                <a:solidFill>
                  <a:srgbClr val="FF3300"/>
                </a:solidFill>
                <a:latin typeface="Times New Roman" pitchFamily="18" charset="0"/>
              </a:rPr>
              <a:t>s</a:t>
            </a: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kumimoji="1" lang="en-US" altLang="zh-CN" sz="1600" b="1" i="1">
                <a:solidFill>
                  <a:srgbClr val="FF3300"/>
                </a:solidFill>
                <a:latin typeface="Times New Roman" pitchFamily="18" charset="0"/>
              </a:rPr>
              <a:t>H</a:t>
            </a: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kumimoji="1" lang="en-US" altLang="zh-CN" sz="1600" b="1" i="1">
                <a:solidFill>
                  <a:srgbClr val="FF3300"/>
                </a:solidFill>
                <a:latin typeface="Times New Roman" pitchFamily="18" charset="0"/>
              </a:rPr>
              <a:t>s</a:t>
            </a: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)]</a:t>
            </a:r>
          </a:p>
        </p:txBody>
      </p:sp>
      <p:grpSp>
        <p:nvGrpSpPr>
          <p:cNvPr id="16" name="Group 80"/>
          <p:cNvGrpSpPr>
            <a:grpSpLocks/>
          </p:cNvGrpSpPr>
          <p:nvPr/>
        </p:nvGrpSpPr>
        <p:grpSpPr bwMode="auto">
          <a:xfrm>
            <a:off x="2471738" y="1668463"/>
            <a:ext cx="3886200" cy="1752600"/>
            <a:chOff x="1584" y="1584"/>
            <a:chExt cx="2448" cy="1104"/>
          </a:xfrm>
        </p:grpSpPr>
        <p:sp>
          <p:nvSpPr>
            <p:cNvPr id="391194" name="Text Box 81"/>
            <p:cNvSpPr txBox="1">
              <a:spLocks noChangeArrowheads="1"/>
            </p:cNvSpPr>
            <p:nvPr/>
          </p:nvSpPr>
          <p:spPr bwMode="auto">
            <a:xfrm>
              <a:off x="3168" y="1584"/>
              <a:ext cx="864" cy="21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FF3300"/>
                  </a:solidFill>
                  <a:latin typeface="Times New Roman" pitchFamily="18" charset="0"/>
                </a:rPr>
                <a:t>？？？？？</a:t>
              </a:r>
            </a:p>
          </p:txBody>
        </p:sp>
        <p:sp>
          <p:nvSpPr>
            <p:cNvPr id="391195" name="Line 82"/>
            <p:cNvSpPr>
              <a:spLocks noChangeShapeType="1"/>
            </p:cNvSpPr>
            <p:nvPr/>
          </p:nvSpPr>
          <p:spPr bwMode="auto">
            <a:xfrm flipV="1">
              <a:off x="1584" y="1776"/>
              <a:ext cx="187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835" name="Text Box 83"/>
          <p:cNvSpPr txBox="1">
            <a:spLocks noChangeArrowheads="1"/>
          </p:cNvSpPr>
          <p:nvPr/>
        </p:nvSpPr>
        <p:spPr bwMode="auto">
          <a:xfrm>
            <a:off x="795338" y="5365750"/>
            <a:ext cx="7620000" cy="8921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　 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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的问题将采用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修正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Nyquist 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轨线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处理：即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平面的该极小圆弧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如何映射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到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平面上。它与系统的型别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密切有关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　</a:t>
            </a:r>
          </a:p>
        </p:txBody>
      </p:sp>
      <p:sp>
        <p:nvSpPr>
          <p:cNvPr id="391193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Arial Black" pitchFamily="34" charset="0"/>
                <a:ea typeface="黑体" pitchFamily="2" charset="-122"/>
              </a:rPr>
              <a:t>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4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835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2"/>
          <p:cNvGraphicFramePr>
            <a:graphicFrameLocks noChangeAspect="1"/>
          </p:cNvGraphicFramePr>
          <p:nvPr/>
        </p:nvGraphicFramePr>
        <p:xfrm>
          <a:off x="3741738" y="1631950"/>
          <a:ext cx="470852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52" name="Equation" r:id="rId3" imgW="2641320" imgH="406080" progId="Equation.DSMT4">
                  <p:embed/>
                </p:oleObj>
              </mc:Choice>
              <mc:Fallback>
                <p:oleObj name="Equation" r:id="rId3" imgW="2641320" imgH="40608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1631950"/>
                        <a:ext cx="4708525" cy="7254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685800" y="4508500"/>
            <a:ext cx="7696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     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[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)]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平面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kumimoji="1" lang="en-US" altLang="zh-CN" sz="2000" b="1" baseline="-2500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/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ε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→ ∞  as 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ε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→ 0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；</a:t>
            </a:r>
            <a:endParaRPr kumimoji="1" lang="en-US" altLang="zh-CN" sz="2000" b="1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　　                             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ψ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=-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θ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则从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π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/2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变化到 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π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/2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（见后一页）</a:t>
            </a:r>
            <a:endParaRPr kumimoji="1" lang="zh-CN" altLang="en-US" sz="2000" b="1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1182688"/>
            <a:ext cx="7772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）设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，即系统有一个开环极点：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，采用修正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Nyquist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轨线</a:t>
            </a:r>
          </a:p>
        </p:txBody>
      </p:sp>
      <p:graphicFrame>
        <p:nvGraphicFramePr>
          <p:cNvPr id="75782" name="Object 23"/>
          <p:cNvGraphicFramePr>
            <a:graphicFrameLocks noChangeAspect="1"/>
          </p:cNvGraphicFramePr>
          <p:nvPr/>
        </p:nvGraphicFramePr>
        <p:xfrm>
          <a:off x="1044575" y="1784350"/>
          <a:ext cx="1471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53" name="Equation" r:id="rId5" imgW="825480" imgH="228600" progId="Equation.DSMT4">
                  <p:embed/>
                </p:oleObj>
              </mc:Choice>
              <mc:Fallback>
                <p:oleObj name="Equation" r:id="rId5" imgW="825480" imgH="2286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1784350"/>
                        <a:ext cx="1471613" cy="406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590800" y="1643063"/>
            <a:ext cx="1066800" cy="609600"/>
            <a:chOff x="1728" y="1488"/>
            <a:chExt cx="672" cy="384"/>
          </a:xfrm>
        </p:grpSpPr>
        <p:sp>
          <p:nvSpPr>
            <p:cNvPr id="230434" name="AutoShape 8"/>
            <p:cNvSpPr>
              <a:spLocks noChangeArrowheads="1"/>
            </p:cNvSpPr>
            <p:nvPr/>
          </p:nvSpPr>
          <p:spPr bwMode="auto">
            <a:xfrm>
              <a:off x="1776" y="1680"/>
              <a:ext cx="624" cy="192"/>
            </a:xfrm>
            <a:prstGeom prst="rightArrow">
              <a:avLst>
                <a:gd name="adj1" fmla="val 50000"/>
                <a:gd name="adj2" fmla="val 81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230435" name="Text Box 9"/>
            <p:cNvSpPr txBox="1">
              <a:spLocks noChangeArrowheads="1"/>
            </p:cNvSpPr>
            <p:nvPr/>
          </p:nvSpPr>
          <p:spPr bwMode="auto">
            <a:xfrm>
              <a:off x="1728" y="1488"/>
              <a:ext cx="62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16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映射</a:t>
              </a:r>
              <a:endParaRPr kumimoji="1" lang="en-US" altLang="zh-CN" sz="16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230437" name="Group 37"/>
          <p:cNvGrpSpPr>
            <a:grpSpLocks/>
          </p:cNvGrpSpPr>
          <p:nvPr/>
        </p:nvGrpSpPr>
        <p:grpSpPr bwMode="auto">
          <a:xfrm>
            <a:off x="588963" y="3216275"/>
            <a:ext cx="8001000" cy="1316038"/>
            <a:chOff x="371" y="2026"/>
            <a:chExt cx="5040" cy="829"/>
          </a:xfrm>
        </p:grpSpPr>
        <p:sp>
          <p:nvSpPr>
            <p:cNvPr id="230431" name="Text Box 11"/>
            <p:cNvSpPr txBox="1">
              <a:spLocks noChangeArrowheads="1"/>
            </p:cNvSpPr>
            <p:nvPr/>
          </p:nvSpPr>
          <p:spPr bwMode="auto">
            <a:xfrm>
              <a:off x="371" y="2026"/>
              <a:ext cx="5040" cy="5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</a:pP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其中：</a:t>
              </a:r>
              <a:r>
                <a:rPr kumimoji="1" lang="en-US" altLang="zh-CN" sz="2000" b="1">
                  <a:solidFill>
                    <a:srgbClr val="FF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[s]</a:t>
              </a:r>
              <a:r>
                <a:rPr kumimoji="1" lang="zh-CN" altLang="en-US" sz="2000" b="1">
                  <a:solidFill>
                    <a:srgbClr val="FF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平面：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从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0</a:t>
              </a:r>
              <a:r>
                <a:rPr kumimoji="1" lang="en-US" altLang="zh-CN" sz="2000" b="1" baseline="3000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-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Symbol" pitchFamily="18" charset="2"/>
                </a:rPr>
                <a:t> 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0</a:t>
              </a:r>
              <a:r>
                <a:rPr kumimoji="1" lang="en-US" altLang="zh-CN" sz="2000" b="1" baseline="3000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+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变化（即</a:t>
              </a:r>
              <a:r>
                <a:rPr kumimoji="1" lang="en-US" altLang="zh-CN" sz="2000" b="1" i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ε</a:t>
              </a: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∠-</a:t>
              </a:r>
              <a:r>
                <a:rPr kumimoji="1" lang="en-US" altLang="zh-CN" sz="2000" b="1" i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π</a:t>
              </a: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/2 to </a:t>
              </a:r>
              <a:r>
                <a:rPr kumimoji="1" lang="en-US" altLang="zh-CN" sz="2000" b="1" i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ε</a:t>
              </a: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∠</a:t>
              </a:r>
              <a:r>
                <a:rPr kumimoji="1" lang="en-US" altLang="zh-CN" sz="2000" b="1" i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π</a:t>
              </a: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/2</a:t>
              </a:r>
              <a:r>
                <a:rPr kumimoji="1" lang="zh-CN" altLang="en-US" sz="20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），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也即 </a:t>
              </a:r>
              <a:r>
                <a:rPr kumimoji="1" lang="en-US" altLang="zh-CN" sz="2000" b="1" i="1">
                  <a:solidFill>
                    <a:srgbClr val="FF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ε</a:t>
              </a:r>
              <a:r>
                <a:rPr kumimoji="1" lang="en-US" altLang="zh-CN" sz="2000" b="1">
                  <a:solidFill>
                    <a:srgbClr val="FF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→0</a:t>
              </a:r>
              <a:r>
                <a:rPr kumimoji="1" lang="zh-CN" altLang="en-US" sz="2000" b="1">
                  <a:solidFill>
                    <a:srgbClr val="FF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， </a:t>
              </a:r>
              <a:r>
                <a:rPr kumimoji="1" lang="en-US" altLang="zh-CN" sz="2000" b="1" i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θ</a:t>
              </a:r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从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-</a:t>
              </a:r>
              <a:r>
                <a:rPr kumimoji="1" lang="en-US" altLang="zh-CN" sz="2000" b="1" i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π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/2 </a:t>
              </a:r>
              <a:r>
                <a:rPr kumimoji="1" lang="zh-CN" altLang="en-US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变化到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+</a:t>
              </a:r>
              <a:r>
                <a:rPr kumimoji="1" lang="en-US" altLang="zh-CN" sz="2000" b="1" i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π</a:t>
              </a:r>
              <a:r>
                <a:rPr kumimoji="1" lang="en-US" altLang="zh-CN" sz="20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/2</a:t>
              </a:r>
              <a:endPara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230432" name="AutoShape 12"/>
            <p:cNvSpPr>
              <a:spLocks noChangeArrowheads="1"/>
            </p:cNvSpPr>
            <p:nvPr/>
          </p:nvSpPr>
          <p:spPr bwMode="auto">
            <a:xfrm>
              <a:off x="1605" y="2580"/>
              <a:ext cx="336" cy="2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230433" name="AutoShape 13"/>
            <p:cNvSpPr>
              <a:spLocks noChangeArrowheads="1"/>
            </p:cNvSpPr>
            <p:nvPr/>
          </p:nvSpPr>
          <p:spPr bwMode="auto">
            <a:xfrm>
              <a:off x="3902" y="2375"/>
              <a:ext cx="336" cy="480"/>
            </a:xfrm>
            <a:prstGeom prst="downArrow">
              <a:avLst>
                <a:gd name="adj1" fmla="val 50000"/>
                <a:gd name="adj2" fmla="val 35714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</p:grp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609600" y="2435225"/>
            <a:ext cx="77724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[s]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平面的小圆弧映射到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[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)]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平面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将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en-US" altLang="zh-CN" sz="2000" b="1" baseline="30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en-US" altLang="zh-CN" sz="2000" b="1" baseline="30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连成封闭曲线形成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Nyquist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</a:t>
            </a:r>
          </a:p>
        </p:txBody>
      </p:sp>
      <p:sp>
        <p:nvSpPr>
          <p:cNvPr id="75791" name="Text Box 15"/>
          <p:cNvSpPr txBox="1">
            <a:spLocks noChangeArrowheads="1"/>
          </p:cNvSpPr>
          <p:nvPr/>
        </p:nvSpPr>
        <p:spPr bwMode="auto">
          <a:xfrm>
            <a:off x="642938" y="5386388"/>
            <a:ext cx="7696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）由完成的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Nyquist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图判别闭环系统的稳定性</a:t>
            </a:r>
          </a:p>
        </p:txBody>
      </p:sp>
      <p:sp>
        <p:nvSpPr>
          <p:cNvPr id="230430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Arial Black" pitchFamily="34" charset="0"/>
                <a:ea typeface="黑体" pitchFamily="2" charset="-122"/>
              </a:rPr>
              <a:t>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1" grpId="0" autoUpdateAnimBg="0"/>
      <p:bldP spid="75790" grpId="0" autoUpdateAnimBg="0"/>
      <p:bldP spid="7579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7" name="Rectangle 3"/>
          <p:cNvSpPr>
            <a:spLocks noChangeArrowheads="1"/>
          </p:cNvSpPr>
          <p:nvPr/>
        </p:nvSpPr>
        <p:spPr bwMode="auto">
          <a:xfrm>
            <a:off x="4762500" y="1492250"/>
            <a:ext cx="3886200" cy="36576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3218" name="Line 4"/>
          <p:cNvSpPr>
            <a:spLocks noChangeShapeType="1"/>
          </p:cNvSpPr>
          <p:nvPr/>
        </p:nvSpPr>
        <p:spPr bwMode="auto">
          <a:xfrm>
            <a:off x="4762500" y="3421063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3219" name="Text Box 5"/>
          <p:cNvSpPr txBox="1">
            <a:spLocks noChangeArrowheads="1"/>
          </p:cNvSpPr>
          <p:nvPr/>
        </p:nvSpPr>
        <p:spPr bwMode="auto">
          <a:xfrm>
            <a:off x="4610100" y="3421063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latin typeface="Times New Roman" pitchFamily="18" charset="0"/>
              </a:rPr>
              <a:t>-180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°</a:t>
            </a:r>
            <a:endParaRPr kumimoji="1" lang="en-US" altLang="zh-CN" sz="1400" b="1">
              <a:latin typeface="Times New Roman" pitchFamily="18" charset="0"/>
            </a:endParaRPr>
          </a:p>
        </p:txBody>
      </p:sp>
      <p:sp>
        <p:nvSpPr>
          <p:cNvPr id="393220" name="Text Box 6"/>
          <p:cNvSpPr txBox="1">
            <a:spLocks noChangeArrowheads="1"/>
          </p:cNvSpPr>
          <p:nvPr/>
        </p:nvSpPr>
        <p:spPr bwMode="auto">
          <a:xfrm>
            <a:off x="6438900" y="1439863"/>
            <a:ext cx="685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latin typeface="Times New Roman" pitchFamily="18" charset="0"/>
              </a:rPr>
              <a:t>-270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°</a:t>
            </a:r>
            <a:endParaRPr kumimoji="1" lang="en-US" altLang="zh-CN" sz="1400" b="1">
              <a:latin typeface="Times New Roman" pitchFamily="18" charset="0"/>
            </a:endParaRPr>
          </a:p>
        </p:txBody>
      </p:sp>
      <p:sp>
        <p:nvSpPr>
          <p:cNvPr id="393221" name="Rectangle 7"/>
          <p:cNvSpPr>
            <a:spLocks noChangeArrowheads="1"/>
          </p:cNvSpPr>
          <p:nvPr/>
        </p:nvSpPr>
        <p:spPr bwMode="auto">
          <a:xfrm>
            <a:off x="723900" y="1568450"/>
            <a:ext cx="3581400" cy="3581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3222" name="Line 8"/>
          <p:cNvSpPr>
            <a:spLocks noChangeShapeType="1"/>
          </p:cNvSpPr>
          <p:nvPr/>
        </p:nvSpPr>
        <p:spPr bwMode="auto">
          <a:xfrm>
            <a:off x="1104900" y="3513138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3223" name="Line 9"/>
          <p:cNvSpPr>
            <a:spLocks noChangeShapeType="1"/>
          </p:cNvSpPr>
          <p:nvPr/>
        </p:nvSpPr>
        <p:spPr bwMode="auto">
          <a:xfrm flipV="1">
            <a:off x="1943100" y="1989138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3224" name="Text Box 10"/>
          <p:cNvSpPr txBox="1">
            <a:spLocks noChangeArrowheads="1"/>
          </p:cNvSpPr>
          <p:nvPr/>
        </p:nvSpPr>
        <p:spPr bwMode="auto">
          <a:xfrm>
            <a:off x="3771900" y="351313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σ</a:t>
            </a:r>
            <a:endParaRPr kumimoji="1" lang="en-US" altLang="zh-CN" sz="1600" b="1" i="1">
              <a:latin typeface="Times New Roman" pitchFamily="18" charset="0"/>
            </a:endParaRPr>
          </a:p>
        </p:txBody>
      </p:sp>
      <p:sp>
        <p:nvSpPr>
          <p:cNvPr id="393225" name="Text Box 11"/>
          <p:cNvSpPr txBox="1">
            <a:spLocks noChangeArrowheads="1"/>
          </p:cNvSpPr>
          <p:nvPr/>
        </p:nvSpPr>
        <p:spPr bwMode="auto">
          <a:xfrm>
            <a:off x="1562100" y="1897063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jω</a:t>
            </a:r>
            <a:endParaRPr kumimoji="1" lang="en-US" altLang="zh-CN" sz="1600" b="1" i="1">
              <a:latin typeface="Times New Roman" pitchFamily="18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57300" y="2293938"/>
            <a:ext cx="685800" cy="776287"/>
            <a:chOff x="912" y="1834"/>
            <a:chExt cx="432" cy="489"/>
          </a:xfrm>
        </p:grpSpPr>
        <p:sp>
          <p:nvSpPr>
            <p:cNvPr id="393317" name="Text Box 13"/>
            <p:cNvSpPr txBox="1">
              <a:spLocks noChangeArrowheads="1"/>
            </p:cNvSpPr>
            <p:nvPr/>
          </p:nvSpPr>
          <p:spPr bwMode="auto">
            <a:xfrm>
              <a:off x="912" y="1834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=+</a:t>
              </a: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∞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grpSp>
          <p:nvGrpSpPr>
            <p:cNvPr id="393318" name="Group 14"/>
            <p:cNvGrpSpPr>
              <a:grpSpLocks/>
            </p:cNvGrpSpPr>
            <p:nvPr/>
          </p:nvGrpSpPr>
          <p:grpSpPr bwMode="auto">
            <a:xfrm>
              <a:off x="1344" y="1882"/>
              <a:ext cx="0" cy="441"/>
              <a:chOff x="1248" y="2352"/>
              <a:chExt cx="0" cy="441"/>
            </a:xfrm>
          </p:grpSpPr>
          <p:sp>
            <p:nvSpPr>
              <p:cNvPr id="393319" name="Line 15"/>
              <p:cNvSpPr>
                <a:spLocks noChangeShapeType="1"/>
              </p:cNvSpPr>
              <p:nvPr/>
            </p:nvSpPr>
            <p:spPr bwMode="auto">
              <a:xfrm flipV="1">
                <a:off x="1248" y="2352"/>
                <a:ext cx="0" cy="441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3320" name="Line 16"/>
              <p:cNvSpPr>
                <a:spLocks noChangeShapeType="1"/>
              </p:cNvSpPr>
              <p:nvPr/>
            </p:nvSpPr>
            <p:spPr bwMode="auto">
              <a:xfrm flipV="1">
                <a:off x="1248" y="2486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393227" name="Text Box 17"/>
          <p:cNvSpPr txBox="1">
            <a:spLocks noChangeArrowheads="1"/>
          </p:cNvSpPr>
          <p:nvPr/>
        </p:nvSpPr>
        <p:spPr bwMode="auto">
          <a:xfrm>
            <a:off x="3086100" y="221773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Q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257300" y="3817938"/>
            <a:ext cx="733425" cy="898525"/>
            <a:chOff x="912" y="2794"/>
            <a:chExt cx="462" cy="566"/>
          </a:xfrm>
        </p:grpSpPr>
        <p:sp>
          <p:nvSpPr>
            <p:cNvPr id="393311" name="Text Box 19"/>
            <p:cNvSpPr txBox="1">
              <a:spLocks noChangeArrowheads="1"/>
            </p:cNvSpPr>
            <p:nvPr/>
          </p:nvSpPr>
          <p:spPr bwMode="auto">
            <a:xfrm>
              <a:off x="912" y="3110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=-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∞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grpSp>
          <p:nvGrpSpPr>
            <p:cNvPr id="393312" name="Group 20"/>
            <p:cNvGrpSpPr>
              <a:grpSpLocks/>
            </p:cNvGrpSpPr>
            <p:nvPr/>
          </p:nvGrpSpPr>
          <p:grpSpPr bwMode="auto">
            <a:xfrm>
              <a:off x="1344" y="2890"/>
              <a:ext cx="0" cy="470"/>
              <a:chOff x="1248" y="3360"/>
              <a:chExt cx="0" cy="470"/>
            </a:xfrm>
          </p:grpSpPr>
          <p:sp>
            <p:nvSpPr>
              <p:cNvPr id="393315" name="Line 21"/>
              <p:cNvSpPr>
                <a:spLocks noChangeShapeType="1"/>
              </p:cNvSpPr>
              <p:nvPr/>
            </p:nvSpPr>
            <p:spPr bwMode="auto">
              <a:xfrm flipV="1">
                <a:off x="1248" y="3552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3316" name="Line 22"/>
              <p:cNvSpPr>
                <a:spLocks noChangeShapeType="1"/>
              </p:cNvSpPr>
              <p:nvPr/>
            </p:nvSpPr>
            <p:spPr bwMode="auto">
              <a:xfrm>
                <a:off x="1248" y="3360"/>
                <a:ext cx="0" cy="47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93313" name="Oval 23"/>
            <p:cNvSpPr>
              <a:spLocks noChangeArrowheads="1"/>
            </p:cNvSpPr>
            <p:nvPr/>
          </p:nvSpPr>
          <p:spPr bwMode="auto">
            <a:xfrm>
              <a:off x="1317" y="2860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314" name="Text Box 24"/>
            <p:cNvSpPr txBox="1">
              <a:spLocks noChangeArrowheads="1"/>
            </p:cNvSpPr>
            <p:nvPr/>
          </p:nvSpPr>
          <p:spPr bwMode="auto">
            <a:xfrm>
              <a:off x="1152" y="279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1" lang="en-US" altLang="zh-CN" sz="2000" b="1" baseline="30000">
                  <a:latin typeface="Times New Roman" pitchFamily="18" charset="0"/>
                  <a:cs typeface="Times New Roman" pitchFamily="18" charset="0"/>
                </a:rPr>
                <a:t>-</a:t>
              </a:r>
              <a:endParaRPr kumimoji="1" lang="en-US" altLang="zh-CN" sz="2000" b="1" baseline="30000">
                <a:latin typeface="Times New Roman" pitchFamily="18" charset="0"/>
              </a:endParaRP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104900" y="2751138"/>
            <a:ext cx="1571625" cy="1555750"/>
            <a:chOff x="816" y="2122"/>
            <a:chExt cx="990" cy="980"/>
          </a:xfrm>
        </p:grpSpPr>
        <p:sp>
          <p:nvSpPr>
            <p:cNvPr id="393292" name="Text Box 26"/>
            <p:cNvSpPr txBox="1">
              <a:spLocks noChangeArrowheads="1"/>
            </p:cNvSpPr>
            <p:nvPr/>
          </p:nvSpPr>
          <p:spPr bwMode="auto">
            <a:xfrm>
              <a:off x="1392" y="2890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93293" name="Line 27"/>
            <p:cNvSpPr>
              <a:spLocks noChangeShapeType="1"/>
            </p:cNvSpPr>
            <p:nvPr/>
          </p:nvSpPr>
          <p:spPr bwMode="auto">
            <a:xfrm flipV="1">
              <a:off x="1344" y="2362"/>
              <a:ext cx="192" cy="24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3294" name="Text Box 28"/>
            <p:cNvSpPr txBox="1">
              <a:spLocks noChangeArrowheads="1"/>
            </p:cNvSpPr>
            <p:nvPr/>
          </p:nvSpPr>
          <p:spPr bwMode="auto">
            <a:xfrm>
              <a:off x="816" y="2362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=ε</a:t>
              </a: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kumimoji="1" lang="en-US" altLang="zh-CN" sz="1400" b="1" i="1" baseline="30000">
                  <a:latin typeface="Times New Roman" pitchFamily="18" charset="0"/>
                  <a:cs typeface="Times New Roman" pitchFamily="18" charset="0"/>
                </a:rPr>
                <a:t>jθ</a:t>
              </a:r>
              <a:endParaRPr kumimoji="1" lang="en-US" altLang="zh-CN" sz="1400" b="1" i="1" baseline="30000">
                <a:latin typeface="Times New Roman" pitchFamily="18" charset="0"/>
              </a:endParaRPr>
            </a:p>
          </p:txBody>
        </p:sp>
        <p:sp>
          <p:nvSpPr>
            <p:cNvPr id="393295" name="Arc 29"/>
            <p:cNvSpPr>
              <a:spLocks/>
            </p:cNvSpPr>
            <p:nvPr/>
          </p:nvSpPr>
          <p:spPr bwMode="auto">
            <a:xfrm flipV="1">
              <a:off x="1344" y="2315"/>
              <a:ext cx="288" cy="576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0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1"/>
                    <a:pt x="12097" y="43046"/>
                    <a:pt x="277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1"/>
                    <a:pt x="12097" y="43046"/>
                    <a:pt x="277" y="4319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296" name="Oval 30"/>
            <p:cNvSpPr>
              <a:spLocks noChangeArrowheads="1"/>
            </p:cNvSpPr>
            <p:nvPr/>
          </p:nvSpPr>
          <p:spPr bwMode="auto">
            <a:xfrm>
              <a:off x="1458" y="2326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297" name="Oval 31"/>
            <p:cNvSpPr>
              <a:spLocks noChangeArrowheads="1"/>
            </p:cNvSpPr>
            <p:nvPr/>
          </p:nvSpPr>
          <p:spPr bwMode="auto">
            <a:xfrm>
              <a:off x="1563" y="2431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298" name="Oval 32"/>
            <p:cNvSpPr>
              <a:spLocks noChangeArrowheads="1"/>
            </p:cNvSpPr>
            <p:nvPr/>
          </p:nvSpPr>
          <p:spPr bwMode="auto">
            <a:xfrm>
              <a:off x="1605" y="2572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299" name="Oval 33"/>
            <p:cNvSpPr>
              <a:spLocks noChangeArrowheads="1"/>
            </p:cNvSpPr>
            <p:nvPr/>
          </p:nvSpPr>
          <p:spPr bwMode="auto">
            <a:xfrm>
              <a:off x="1572" y="2719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300" name="Oval 34"/>
            <p:cNvSpPr>
              <a:spLocks noChangeArrowheads="1"/>
            </p:cNvSpPr>
            <p:nvPr/>
          </p:nvSpPr>
          <p:spPr bwMode="auto">
            <a:xfrm>
              <a:off x="1467" y="2824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301" name="Oval 35"/>
            <p:cNvSpPr>
              <a:spLocks noChangeArrowheads="1"/>
            </p:cNvSpPr>
            <p:nvPr/>
          </p:nvSpPr>
          <p:spPr bwMode="auto">
            <a:xfrm>
              <a:off x="1323" y="2284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3302" name="Text Box 36"/>
            <p:cNvSpPr txBox="1">
              <a:spLocks noChangeArrowheads="1"/>
            </p:cNvSpPr>
            <p:nvPr/>
          </p:nvSpPr>
          <p:spPr bwMode="auto">
            <a:xfrm>
              <a:off x="1680" y="2650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3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93303" name="Text Box 37"/>
            <p:cNvSpPr txBox="1">
              <a:spLocks noChangeArrowheads="1"/>
            </p:cNvSpPr>
            <p:nvPr/>
          </p:nvSpPr>
          <p:spPr bwMode="auto">
            <a:xfrm>
              <a:off x="1710" y="2486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4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93304" name="Text Box 38"/>
            <p:cNvSpPr txBox="1">
              <a:spLocks noChangeArrowheads="1"/>
            </p:cNvSpPr>
            <p:nvPr/>
          </p:nvSpPr>
          <p:spPr bwMode="auto">
            <a:xfrm>
              <a:off x="1662" y="2293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5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93305" name="Text Box 39"/>
            <p:cNvSpPr txBox="1">
              <a:spLocks noChangeArrowheads="1"/>
            </p:cNvSpPr>
            <p:nvPr/>
          </p:nvSpPr>
          <p:spPr bwMode="auto">
            <a:xfrm>
              <a:off x="1536" y="2170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6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93306" name="Text Box 40"/>
            <p:cNvSpPr txBox="1">
              <a:spLocks noChangeArrowheads="1"/>
            </p:cNvSpPr>
            <p:nvPr/>
          </p:nvSpPr>
          <p:spPr bwMode="auto">
            <a:xfrm>
              <a:off x="1392" y="2122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7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93307" name="Text Box 41"/>
            <p:cNvSpPr txBox="1">
              <a:spLocks noChangeArrowheads="1"/>
            </p:cNvSpPr>
            <p:nvPr/>
          </p:nvSpPr>
          <p:spPr bwMode="auto">
            <a:xfrm>
              <a:off x="1545" y="2815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2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93308" name="Line 42"/>
            <p:cNvSpPr>
              <a:spLocks noChangeShapeType="1"/>
            </p:cNvSpPr>
            <p:nvPr/>
          </p:nvSpPr>
          <p:spPr bwMode="auto">
            <a:xfrm>
              <a:off x="1152" y="250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3309" name="Text Box 43"/>
            <p:cNvSpPr txBox="1">
              <a:spLocks noChangeArrowheads="1"/>
            </p:cNvSpPr>
            <p:nvPr/>
          </p:nvSpPr>
          <p:spPr bwMode="auto">
            <a:xfrm>
              <a:off x="1443" y="2438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θ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393310" name="Text Box 44"/>
            <p:cNvSpPr txBox="1">
              <a:spLocks noChangeArrowheads="1"/>
            </p:cNvSpPr>
            <p:nvPr/>
          </p:nvSpPr>
          <p:spPr bwMode="auto">
            <a:xfrm>
              <a:off x="1152" y="219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1" lang="en-US" altLang="zh-CN" sz="2000" b="1" baseline="30000">
                  <a:latin typeface="Times New Roman" pitchFamily="18" charset="0"/>
                  <a:cs typeface="Times New Roman" pitchFamily="18" charset="0"/>
                </a:rPr>
                <a:t>+</a:t>
              </a:r>
              <a:endParaRPr kumimoji="1" lang="en-US" altLang="zh-CN" sz="2000" b="1" baseline="30000">
                <a:latin typeface="Times New Roman" pitchFamily="18" charset="0"/>
              </a:endParaRPr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1943100" y="2370138"/>
            <a:ext cx="1152525" cy="2301875"/>
            <a:chOff x="1352" y="1884"/>
            <a:chExt cx="726" cy="1450"/>
          </a:xfrm>
        </p:grpSpPr>
        <p:grpSp>
          <p:nvGrpSpPr>
            <p:cNvPr id="393287" name="Group 46"/>
            <p:cNvGrpSpPr>
              <a:grpSpLocks/>
            </p:cNvGrpSpPr>
            <p:nvPr/>
          </p:nvGrpSpPr>
          <p:grpSpPr bwMode="auto">
            <a:xfrm>
              <a:off x="1352" y="1884"/>
              <a:ext cx="726" cy="1450"/>
              <a:chOff x="1256" y="2354"/>
              <a:chExt cx="726" cy="1450"/>
            </a:xfrm>
          </p:grpSpPr>
          <p:sp>
            <p:nvSpPr>
              <p:cNvPr id="393289" name="Arc 47"/>
              <p:cNvSpPr>
                <a:spLocks/>
              </p:cNvSpPr>
              <p:nvPr/>
            </p:nvSpPr>
            <p:spPr bwMode="auto">
              <a:xfrm>
                <a:off x="1256" y="2354"/>
                <a:ext cx="726" cy="1450"/>
              </a:xfrm>
              <a:custGeom>
                <a:avLst/>
                <a:gdLst>
                  <a:gd name="T0" fmla="*/ 0 w 21630"/>
                  <a:gd name="T1" fmla="*/ 0 h 43200"/>
                  <a:gd name="T2" fmla="*/ 0 w 21630"/>
                  <a:gd name="T3" fmla="*/ 0 h 43200"/>
                  <a:gd name="T4" fmla="*/ 0 w 2163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630"/>
                  <a:gd name="T10" fmla="*/ 0 h 43200"/>
                  <a:gd name="T11" fmla="*/ 21630 w 2163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0" h="43200" fill="none" extrusionOk="0">
                    <a:moveTo>
                      <a:pt x="29" y="0"/>
                    </a:moveTo>
                    <a:cubicBezTo>
                      <a:pt x="11959" y="0"/>
                      <a:pt x="21630" y="9670"/>
                      <a:pt x="21630" y="21600"/>
                    </a:cubicBezTo>
                    <a:cubicBezTo>
                      <a:pt x="21630" y="33529"/>
                      <a:pt x="11959" y="43200"/>
                      <a:pt x="30" y="43200"/>
                    </a:cubicBezTo>
                    <a:cubicBezTo>
                      <a:pt x="20" y="43200"/>
                      <a:pt x="10" y="43199"/>
                      <a:pt x="0" y="43199"/>
                    </a:cubicBezTo>
                  </a:path>
                  <a:path w="21630" h="43200" stroke="0" extrusionOk="0">
                    <a:moveTo>
                      <a:pt x="29" y="0"/>
                    </a:moveTo>
                    <a:cubicBezTo>
                      <a:pt x="11959" y="0"/>
                      <a:pt x="21630" y="9670"/>
                      <a:pt x="21630" y="21600"/>
                    </a:cubicBezTo>
                    <a:cubicBezTo>
                      <a:pt x="21630" y="33529"/>
                      <a:pt x="11959" y="43200"/>
                      <a:pt x="30" y="43200"/>
                    </a:cubicBezTo>
                    <a:cubicBezTo>
                      <a:pt x="20" y="43200"/>
                      <a:pt x="10" y="43199"/>
                      <a:pt x="0" y="43199"/>
                    </a:cubicBezTo>
                    <a:lnTo>
                      <a:pt x="3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3290" name="Line 48"/>
              <p:cNvSpPr>
                <a:spLocks noChangeShapeType="1"/>
              </p:cNvSpPr>
              <p:nvPr/>
            </p:nvSpPr>
            <p:spPr bwMode="auto">
              <a:xfrm rot="10800000" flipV="1">
                <a:off x="1824" y="3456"/>
                <a:ext cx="48" cy="4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3291" name="Line 49"/>
              <p:cNvSpPr>
                <a:spLocks noChangeShapeType="1"/>
              </p:cNvSpPr>
              <p:nvPr/>
            </p:nvSpPr>
            <p:spPr bwMode="auto">
              <a:xfrm>
                <a:off x="1842" y="2640"/>
                <a:ext cx="48" cy="9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93288" name="Line 50"/>
            <p:cNvSpPr>
              <a:spLocks noChangeShapeType="1"/>
            </p:cNvSpPr>
            <p:nvPr/>
          </p:nvSpPr>
          <p:spPr bwMode="auto">
            <a:xfrm flipH="1">
              <a:off x="1824" y="1930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4938713" y="3000375"/>
            <a:ext cx="1042987" cy="833438"/>
            <a:chOff x="3231" y="2279"/>
            <a:chExt cx="657" cy="525"/>
          </a:xfrm>
        </p:grpSpPr>
        <p:sp>
          <p:nvSpPr>
            <p:cNvPr id="393283" name="Oval 52"/>
            <p:cNvSpPr>
              <a:spLocks noChangeArrowheads="1"/>
            </p:cNvSpPr>
            <p:nvPr/>
          </p:nvSpPr>
          <p:spPr bwMode="auto">
            <a:xfrm>
              <a:off x="3456" y="2523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3284" name="Text Box 53"/>
            <p:cNvSpPr txBox="1">
              <a:spLocks noChangeArrowheads="1"/>
            </p:cNvSpPr>
            <p:nvPr/>
          </p:nvSpPr>
          <p:spPr bwMode="auto">
            <a:xfrm>
              <a:off x="3231" y="2279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-1+</a:t>
              </a:r>
              <a:r>
                <a:rPr kumimoji="1" lang="en-US" altLang="zh-CN" sz="1600" b="1" i="1">
                  <a:latin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93285" name="Line 54"/>
            <p:cNvSpPr>
              <a:spLocks noChangeShapeType="1"/>
            </p:cNvSpPr>
            <p:nvPr/>
          </p:nvSpPr>
          <p:spPr bwMode="auto">
            <a:xfrm>
              <a:off x="3504" y="2544"/>
              <a:ext cx="384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3286" name="Text Box 55"/>
            <p:cNvSpPr txBox="1">
              <a:spLocks noChangeArrowheads="1"/>
            </p:cNvSpPr>
            <p:nvPr/>
          </p:nvSpPr>
          <p:spPr bwMode="auto">
            <a:xfrm>
              <a:off x="3504" y="25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</p:grpSp>
      <p:sp>
        <p:nvSpPr>
          <p:cNvPr id="393232" name="Line 56"/>
          <p:cNvSpPr>
            <a:spLocks noChangeShapeType="1"/>
          </p:cNvSpPr>
          <p:nvPr/>
        </p:nvSpPr>
        <p:spPr bwMode="auto">
          <a:xfrm flipV="1">
            <a:off x="6834188" y="1881188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3233" name="AutoShape 57"/>
          <p:cNvSpPr>
            <a:spLocks noChangeArrowheads="1"/>
          </p:cNvSpPr>
          <p:nvPr/>
        </p:nvSpPr>
        <p:spPr bwMode="auto">
          <a:xfrm>
            <a:off x="4229100" y="3116263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3234" name="Text Box 58"/>
          <p:cNvSpPr txBox="1">
            <a:spLocks noChangeArrowheads="1"/>
          </p:cNvSpPr>
          <p:nvPr/>
        </p:nvSpPr>
        <p:spPr bwMode="auto">
          <a:xfrm>
            <a:off x="3543300" y="1608138"/>
            <a:ext cx="457200" cy="3365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[s]</a:t>
            </a:r>
          </a:p>
        </p:txBody>
      </p:sp>
      <p:sp>
        <p:nvSpPr>
          <p:cNvPr id="393235" name="Text Box 59"/>
          <p:cNvSpPr txBox="1">
            <a:spLocks noChangeArrowheads="1"/>
          </p:cNvSpPr>
          <p:nvPr/>
        </p:nvSpPr>
        <p:spPr bwMode="auto">
          <a:xfrm>
            <a:off x="7353300" y="1592263"/>
            <a:ext cx="1143000" cy="33655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[</a:t>
            </a:r>
            <a:r>
              <a:rPr kumimoji="1" lang="en-US" altLang="zh-CN" sz="1600" b="1" i="1">
                <a:solidFill>
                  <a:srgbClr val="FF3300"/>
                </a:solidFill>
                <a:latin typeface="Times New Roman" pitchFamily="18" charset="0"/>
              </a:rPr>
              <a:t>G</a:t>
            </a: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kumimoji="1" lang="en-US" altLang="zh-CN" sz="1600" b="1" i="1">
                <a:solidFill>
                  <a:srgbClr val="FF3300"/>
                </a:solidFill>
                <a:latin typeface="Times New Roman" pitchFamily="18" charset="0"/>
              </a:rPr>
              <a:t>s</a:t>
            </a: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)</a:t>
            </a:r>
            <a:r>
              <a:rPr kumimoji="1" lang="en-US" altLang="zh-CN" sz="1600" b="1" i="1">
                <a:solidFill>
                  <a:srgbClr val="FF3300"/>
                </a:solidFill>
                <a:latin typeface="Times New Roman" pitchFamily="18" charset="0"/>
              </a:rPr>
              <a:t>H</a:t>
            </a: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(</a:t>
            </a:r>
            <a:r>
              <a:rPr kumimoji="1" lang="en-US" altLang="zh-CN" sz="1600" b="1" i="1">
                <a:solidFill>
                  <a:srgbClr val="FF3300"/>
                </a:solidFill>
                <a:latin typeface="Times New Roman" pitchFamily="18" charset="0"/>
              </a:rPr>
              <a:t>s</a:t>
            </a:r>
            <a:r>
              <a:rPr kumimoji="1" lang="en-US" altLang="zh-CN" sz="1600" b="1">
                <a:solidFill>
                  <a:srgbClr val="FF3300"/>
                </a:solidFill>
                <a:latin typeface="Times New Roman" pitchFamily="18" charset="0"/>
              </a:rPr>
              <a:t>)]</a:t>
            </a:r>
          </a:p>
        </p:txBody>
      </p: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6438900" y="1744663"/>
            <a:ext cx="1676400" cy="3429000"/>
            <a:chOff x="4128" y="1488"/>
            <a:chExt cx="1056" cy="2160"/>
          </a:xfrm>
        </p:grpSpPr>
        <p:grpSp>
          <p:nvGrpSpPr>
            <p:cNvPr id="393262" name="Group 61"/>
            <p:cNvGrpSpPr>
              <a:grpSpLocks/>
            </p:cNvGrpSpPr>
            <p:nvPr/>
          </p:nvGrpSpPr>
          <p:grpSpPr bwMode="auto">
            <a:xfrm>
              <a:off x="4128" y="1488"/>
              <a:ext cx="1056" cy="2160"/>
              <a:chOff x="4128" y="1488"/>
              <a:chExt cx="1056" cy="2160"/>
            </a:xfrm>
          </p:grpSpPr>
          <p:sp>
            <p:nvSpPr>
              <p:cNvPr id="393265" name="Text Box 62"/>
              <p:cNvSpPr txBox="1">
                <a:spLocks noChangeArrowheads="1"/>
              </p:cNvSpPr>
              <p:nvPr/>
            </p:nvSpPr>
            <p:spPr bwMode="auto">
              <a:xfrm>
                <a:off x="4224" y="1488"/>
                <a:ext cx="9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sp>
            <p:nvSpPr>
              <p:cNvPr id="393266" name="Text Box 63"/>
              <p:cNvSpPr txBox="1">
                <a:spLocks noChangeArrowheads="1"/>
              </p:cNvSpPr>
              <p:nvPr/>
            </p:nvSpPr>
            <p:spPr bwMode="auto">
              <a:xfrm>
                <a:off x="4425" y="2496"/>
                <a:ext cx="384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kumimoji="1" lang="en-US" altLang="zh-CN" sz="1400" b="1">
                    <a:latin typeface="Times New Roman" pitchFamily="18" charset="0"/>
                    <a:cs typeface="Times New Roman" pitchFamily="18" charset="0"/>
                  </a:rPr>
                  <a:t>=-∞</a:t>
                </a:r>
                <a:endParaRPr kumimoji="1" lang="en-US" altLang="zh-CN" sz="1400" b="1">
                  <a:latin typeface="Times New Roman" pitchFamily="18" charset="0"/>
                </a:endParaRPr>
              </a:p>
            </p:txBody>
          </p:sp>
          <p:sp>
            <p:nvSpPr>
              <p:cNvPr id="393267" name="Text Box 64"/>
              <p:cNvSpPr txBox="1">
                <a:spLocks noChangeArrowheads="1"/>
              </p:cNvSpPr>
              <p:nvPr/>
            </p:nvSpPr>
            <p:spPr bwMode="auto">
              <a:xfrm>
                <a:off x="4434" y="235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kumimoji="1" lang="en-US" altLang="zh-CN" sz="1400" b="1">
                    <a:latin typeface="Times New Roman" pitchFamily="18" charset="0"/>
                    <a:cs typeface="Times New Roman" pitchFamily="18" charset="0"/>
                  </a:rPr>
                  <a:t>=+∞</a:t>
                </a:r>
                <a:endParaRPr kumimoji="1" lang="en-US" altLang="zh-CN" sz="1400" b="1">
                  <a:latin typeface="Times New Roman" pitchFamily="18" charset="0"/>
                </a:endParaRPr>
              </a:p>
            </p:txBody>
          </p:sp>
          <p:sp>
            <p:nvSpPr>
              <p:cNvPr id="393268" name="Arc 65"/>
              <p:cNvSpPr>
                <a:spLocks/>
              </p:cNvSpPr>
              <p:nvPr/>
            </p:nvSpPr>
            <p:spPr bwMode="auto">
              <a:xfrm flipV="1">
                <a:off x="4155" y="1630"/>
                <a:ext cx="907" cy="909"/>
              </a:xfrm>
              <a:custGeom>
                <a:avLst/>
                <a:gdLst>
                  <a:gd name="T0" fmla="*/ 0 w 21600"/>
                  <a:gd name="T1" fmla="*/ 0 h 21636"/>
                  <a:gd name="T2" fmla="*/ 0 w 21600"/>
                  <a:gd name="T3" fmla="*/ 0 h 21636"/>
                  <a:gd name="T4" fmla="*/ 0 w 21600"/>
                  <a:gd name="T5" fmla="*/ 0 h 2163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36"/>
                  <a:gd name="T11" fmla="*/ 21600 w 21600"/>
                  <a:gd name="T12" fmla="*/ 21636 h 216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36" fill="none" extrusionOk="0">
                    <a:moveTo>
                      <a:pt x="21599" y="0"/>
                    </a:moveTo>
                    <a:cubicBezTo>
                      <a:pt x="21599" y="12"/>
                      <a:pt x="21600" y="25"/>
                      <a:pt x="21600" y="38"/>
                    </a:cubicBezTo>
                    <a:cubicBezTo>
                      <a:pt x="21600" y="11852"/>
                      <a:pt x="12108" y="21474"/>
                      <a:pt x="294" y="21635"/>
                    </a:cubicBezTo>
                  </a:path>
                  <a:path w="21600" h="21636" stroke="0" extrusionOk="0">
                    <a:moveTo>
                      <a:pt x="21599" y="0"/>
                    </a:moveTo>
                    <a:cubicBezTo>
                      <a:pt x="21599" y="12"/>
                      <a:pt x="21600" y="25"/>
                      <a:pt x="21600" y="38"/>
                    </a:cubicBezTo>
                    <a:cubicBezTo>
                      <a:pt x="21600" y="11852"/>
                      <a:pt x="12108" y="21474"/>
                      <a:pt x="294" y="21635"/>
                    </a:cubicBezTo>
                    <a:lnTo>
                      <a:pt x="0" y="38"/>
                    </a:lnTo>
                    <a:close/>
                  </a:path>
                </a:pathLst>
              </a:custGeom>
              <a:noFill/>
              <a:ln w="38100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3269" name="Text Box 66"/>
              <p:cNvSpPr txBox="1">
                <a:spLocks noChangeArrowheads="1"/>
              </p:cNvSpPr>
              <p:nvPr/>
            </p:nvSpPr>
            <p:spPr bwMode="auto">
              <a:xfrm>
                <a:off x="4992" y="1968"/>
                <a:ext cx="9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sp>
            <p:nvSpPr>
              <p:cNvPr id="393270" name="Text Box 67"/>
              <p:cNvSpPr txBox="1">
                <a:spLocks noChangeArrowheads="1"/>
              </p:cNvSpPr>
              <p:nvPr/>
            </p:nvSpPr>
            <p:spPr bwMode="auto">
              <a:xfrm>
                <a:off x="5088" y="2400"/>
                <a:ext cx="9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sp>
            <p:nvSpPr>
              <p:cNvPr id="393271" name="Text Box 68"/>
              <p:cNvSpPr txBox="1">
                <a:spLocks noChangeArrowheads="1"/>
              </p:cNvSpPr>
              <p:nvPr/>
            </p:nvSpPr>
            <p:spPr bwMode="auto">
              <a:xfrm>
                <a:off x="4992" y="2880"/>
                <a:ext cx="9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sp>
            <p:nvSpPr>
              <p:cNvPr id="393272" name="Text Box 69"/>
              <p:cNvSpPr txBox="1">
                <a:spLocks noChangeArrowheads="1"/>
              </p:cNvSpPr>
              <p:nvPr/>
            </p:nvSpPr>
            <p:spPr bwMode="auto">
              <a:xfrm>
                <a:off x="4656" y="3244"/>
                <a:ext cx="9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sp>
            <p:nvSpPr>
              <p:cNvPr id="393273" name="Text Box 70"/>
              <p:cNvSpPr txBox="1">
                <a:spLocks noChangeArrowheads="1"/>
              </p:cNvSpPr>
              <p:nvPr/>
            </p:nvSpPr>
            <p:spPr bwMode="auto">
              <a:xfrm>
                <a:off x="4128" y="3436"/>
                <a:ext cx="9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sp>
            <p:nvSpPr>
              <p:cNvPr id="393274" name="Text Box 71"/>
              <p:cNvSpPr txBox="1">
                <a:spLocks noChangeArrowheads="1"/>
              </p:cNvSpPr>
              <p:nvPr/>
            </p:nvSpPr>
            <p:spPr bwMode="auto">
              <a:xfrm>
                <a:off x="4656" y="1612"/>
                <a:ext cx="9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sp>
            <p:nvSpPr>
              <p:cNvPr id="393275" name="Oval 72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3276" name="Oval 73"/>
              <p:cNvSpPr>
                <a:spLocks noChangeArrowheads="1"/>
              </p:cNvSpPr>
              <p:nvPr/>
            </p:nvSpPr>
            <p:spPr bwMode="auto">
              <a:xfrm>
                <a:off x="5040" y="2514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3277" name="Oval 74"/>
              <p:cNvSpPr>
                <a:spLocks noChangeArrowheads="1"/>
              </p:cNvSpPr>
              <p:nvPr/>
            </p:nvSpPr>
            <p:spPr bwMode="auto">
              <a:xfrm>
                <a:off x="4146" y="1605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3278" name="Oval 75"/>
              <p:cNvSpPr>
                <a:spLocks noChangeArrowheads="1"/>
              </p:cNvSpPr>
              <p:nvPr/>
            </p:nvSpPr>
            <p:spPr bwMode="auto">
              <a:xfrm>
                <a:off x="4626" y="1749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3279" name="Oval 76"/>
              <p:cNvSpPr>
                <a:spLocks noChangeArrowheads="1"/>
              </p:cNvSpPr>
              <p:nvPr/>
            </p:nvSpPr>
            <p:spPr bwMode="auto">
              <a:xfrm>
                <a:off x="4935" y="2100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3280" name="Arc 77"/>
              <p:cNvSpPr>
                <a:spLocks/>
              </p:cNvSpPr>
              <p:nvPr/>
            </p:nvSpPr>
            <p:spPr bwMode="auto">
              <a:xfrm>
                <a:off x="4158" y="2535"/>
                <a:ext cx="907" cy="909"/>
              </a:xfrm>
              <a:custGeom>
                <a:avLst/>
                <a:gdLst>
                  <a:gd name="T0" fmla="*/ 0 w 21600"/>
                  <a:gd name="T1" fmla="*/ 0 h 21636"/>
                  <a:gd name="T2" fmla="*/ 0 w 21600"/>
                  <a:gd name="T3" fmla="*/ 0 h 21636"/>
                  <a:gd name="T4" fmla="*/ 0 w 21600"/>
                  <a:gd name="T5" fmla="*/ 0 h 2163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36"/>
                  <a:gd name="T11" fmla="*/ 21600 w 21600"/>
                  <a:gd name="T12" fmla="*/ 21636 h 216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36" fill="none" extrusionOk="0">
                    <a:moveTo>
                      <a:pt x="21599" y="0"/>
                    </a:moveTo>
                    <a:cubicBezTo>
                      <a:pt x="21599" y="12"/>
                      <a:pt x="21600" y="25"/>
                      <a:pt x="21600" y="38"/>
                    </a:cubicBezTo>
                    <a:cubicBezTo>
                      <a:pt x="21600" y="11852"/>
                      <a:pt x="12108" y="21474"/>
                      <a:pt x="294" y="21635"/>
                    </a:cubicBezTo>
                  </a:path>
                  <a:path w="21600" h="21636" stroke="0" extrusionOk="0">
                    <a:moveTo>
                      <a:pt x="21599" y="0"/>
                    </a:moveTo>
                    <a:cubicBezTo>
                      <a:pt x="21599" y="12"/>
                      <a:pt x="21600" y="25"/>
                      <a:pt x="21600" y="38"/>
                    </a:cubicBezTo>
                    <a:cubicBezTo>
                      <a:pt x="21600" y="11852"/>
                      <a:pt x="12108" y="21474"/>
                      <a:pt x="294" y="21635"/>
                    </a:cubicBezTo>
                    <a:lnTo>
                      <a:pt x="0" y="38"/>
                    </a:lnTo>
                    <a:close/>
                  </a:path>
                </a:pathLst>
              </a:custGeom>
              <a:noFill/>
              <a:ln w="38100">
                <a:solidFill>
                  <a:srgbClr val="FF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3281" name="Oval 78"/>
              <p:cNvSpPr>
                <a:spLocks noChangeArrowheads="1"/>
              </p:cNvSpPr>
              <p:nvPr/>
            </p:nvSpPr>
            <p:spPr bwMode="auto">
              <a:xfrm>
                <a:off x="4617" y="3273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3282" name="Oval 79"/>
              <p:cNvSpPr>
                <a:spLocks noChangeArrowheads="1"/>
              </p:cNvSpPr>
              <p:nvPr/>
            </p:nvSpPr>
            <p:spPr bwMode="auto">
              <a:xfrm>
                <a:off x="4944" y="2928"/>
                <a:ext cx="57" cy="57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3263" name="Line 80"/>
            <p:cNvSpPr>
              <a:spLocks noChangeShapeType="1"/>
            </p:cNvSpPr>
            <p:nvPr/>
          </p:nvSpPr>
          <p:spPr bwMode="auto">
            <a:xfrm flipH="1">
              <a:off x="4992" y="2736"/>
              <a:ext cx="48" cy="144"/>
            </a:xfrm>
            <a:prstGeom prst="line">
              <a:avLst/>
            </a:prstGeom>
            <a:noFill/>
            <a:ln w="4127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64" name="Line 81"/>
            <p:cNvSpPr>
              <a:spLocks noChangeShapeType="1"/>
            </p:cNvSpPr>
            <p:nvPr/>
          </p:nvSpPr>
          <p:spPr bwMode="auto">
            <a:xfrm>
              <a:off x="4992" y="2160"/>
              <a:ext cx="48" cy="192"/>
            </a:xfrm>
            <a:prstGeom prst="line">
              <a:avLst/>
            </a:prstGeom>
            <a:noFill/>
            <a:ln w="4127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82"/>
          <p:cNvGrpSpPr>
            <a:grpSpLocks/>
          </p:cNvGrpSpPr>
          <p:nvPr/>
        </p:nvGrpSpPr>
        <p:grpSpPr bwMode="auto">
          <a:xfrm>
            <a:off x="4838700" y="3005138"/>
            <a:ext cx="1981200" cy="1971675"/>
            <a:chOff x="3120" y="2330"/>
            <a:chExt cx="1248" cy="1242"/>
          </a:xfrm>
        </p:grpSpPr>
        <p:grpSp>
          <p:nvGrpSpPr>
            <p:cNvPr id="393248" name="Group 83"/>
            <p:cNvGrpSpPr>
              <a:grpSpLocks/>
            </p:cNvGrpSpPr>
            <p:nvPr/>
          </p:nvGrpSpPr>
          <p:grpSpPr bwMode="auto">
            <a:xfrm>
              <a:off x="3120" y="2330"/>
              <a:ext cx="1248" cy="1242"/>
              <a:chOff x="3120" y="2464"/>
              <a:chExt cx="1248" cy="1242"/>
            </a:xfrm>
          </p:grpSpPr>
          <p:grpSp>
            <p:nvGrpSpPr>
              <p:cNvPr id="393250" name="Group 84"/>
              <p:cNvGrpSpPr>
                <a:grpSpLocks/>
              </p:cNvGrpSpPr>
              <p:nvPr/>
            </p:nvGrpSpPr>
            <p:grpSpPr bwMode="auto">
              <a:xfrm>
                <a:off x="3792" y="2464"/>
                <a:ext cx="576" cy="1242"/>
                <a:chOff x="3840" y="2282"/>
                <a:chExt cx="576" cy="1242"/>
              </a:xfrm>
            </p:grpSpPr>
            <p:sp>
              <p:nvSpPr>
                <p:cNvPr id="393254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840" y="3024"/>
                  <a:ext cx="192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1600" b="1" i="1">
                      <a:latin typeface="Times New Roman" pitchFamily="18" charset="0"/>
                      <a:cs typeface="Times New Roman" pitchFamily="18" charset="0"/>
                    </a:rPr>
                    <a:t>ω</a:t>
                  </a:r>
                  <a:endParaRPr kumimoji="1" lang="en-US" altLang="zh-CN" sz="1600" b="1" i="1">
                    <a:latin typeface="Times New Roman" pitchFamily="18" charset="0"/>
                  </a:endParaRPr>
                </a:p>
              </p:txBody>
            </p:sp>
            <p:grpSp>
              <p:nvGrpSpPr>
                <p:cNvPr id="393255" name="Group 86"/>
                <p:cNvGrpSpPr>
                  <a:grpSpLocks/>
                </p:cNvGrpSpPr>
                <p:nvPr/>
              </p:nvGrpSpPr>
              <p:grpSpPr bwMode="auto">
                <a:xfrm>
                  <a:off x="3864" y="2282"/>
                  <a:ext cx="552" cy="1242"/>
                  <a:chOff x="3864" y="2282"/>
                  <a:chExt cx="552" cy="1242"/>
                </a:xfrm>
              </p:grpSpPr>
              <p:sp>
                <p:nvSpPr>
                  <p:cNvPr id="393256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84" y="2832"/>
                    <a:ext cx="192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0" rIns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1600" b="1" i="1">
                        <a:latin typeface="Times New Roman" pitchFamily="18" charset="0"/>
                        <a:cs typeface="Times New Roman" pitchFamily="18" charset="0"/>
                      </a:rPr>
                      <a:t>ω</a:t>
                    </a:r>
                    <a:endParaRPr kumimoji="1" lang="en-US" altLang="zh-CN" sz="1600" b="1" i="1">
                      <a:latin typeface="Times New Roman" pitchFamily="18" charset="0"/>
                    </a:endParaRPr>
                  </a:p>
                </p:txBody>
              </p:sp>
              <p:grpSp>
                <p:nvGrpSpPr>
                  <p:cNvPr id="393257" name="Group 88"/>
                  <p:cNvGrpSpPr>
                    <a:grpSpLocks/>
                  </p:cNvGrpSpPr>
                  <p:nvPr/>
                </p:nvGrpSpPr>
                <p:grpSpPr bwMode="auto">
                  <a:xfrm>
                    <a:off x="3864" y="2282"/>
                    <a:ext cx="552" cy="1165"/>
                    <a:chOff x="4296" y="3002"/>
                    <a:chExt cx="552" cy="1165"/>
                  </a:xfrm>
                </p:grpSpPr>
                <p:sp>
                  <p:nvSpPr>
                    <p:cNvPr id="393260" name="Freeform 89"/>
                    <p:cNvSpPr>
                      <a:spLocks/>
                    </p:cNvSpPr>
                    <p:nvPr/>
                  </p:nvSpPr>
                  <p:spPr bwMode="auto">
                    <a:xfrm>
                      <a:off x="4296" y="3002"/>
                      <a:ext cx="552" cy="1165"/>
                    </a:xfrm>
                    <a:custGeom>
                      <a:avLst/>
                      <a:gdLst>
                        <a:gd name="T0" fmla="*/ 291 w 552"/>
                        <a:gd name="T1" fmla="*/ 1165 h 1165"/>
                        <a:gd name="T2" fmla="*/ 237 w 552"/>
                        <a:gd name="T3" fmla="*/ 967 h 1165"/>
                        <a:gd name="T4" fmla="*/ 93 w 552"/>
                        <a:gd name="T5" fmla="*/ 751 h 1165"/>
                        <a:gd name="T6" fmla="*/ 10 w 552"/>
                        <a:gd name="T7" fmla="*/ 500 h 1165"/>
                        <a:gd name="T8" fmla="*/ 30 w 552"/>
                        <a:gd name="T9" fmla="*/ 238 h 1165"/>
                        <a:gd name="T10" fmla="*/ 129 w 552"/>
                        <a:gd name="T11" fmla="*/ 52 h 1165"/>
                        <a:gd name="T12" fmla="*/ 303 w 552"/>
                        <a:gd name="T13" fmla="*/ 6 h 1165"/>
                        <a:gd name="T14" fmla="*/ 449 w 552"/>
                        <a:gd name="T15" fmla="*/ 88 h 1165"/>
                        <a:gd name="T16" fmla="*/ 552 w 552"/>
                        <a:gd name="T17" fmla="*/ 262 h 1165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w 552"/>
                        <a:gd name="T28" fmla="*/ 0 h 1165"/>
                        <a:gd name="T29" fmla="*/ 552 w 552"/>
                        <a:gd name="T30" fmla="*/ 1165 h 1165"/>
                      </a:gdLst>
                      <a:ahLst/>
                      <a:cxnLst>
                        <a:cxn ang="T18">
                          <a:pos x="T0" y="T1"/>
                        </a:cxn>
                        <a:cxn ang="T19">
                          <a:pos x="T2" y="T3"/>
                        </a:cxn>
                        <a:cxn ang="T20">
                          <a:pos x="T4" y="T5"/>
                        </a:cxn>
                        <a:cxn ang="T21">
                          <a:pos x="T6" y="T7"/>
                        </a:cxn>
                        <a:cxn ang="T22">
                          <a:pos x="T8" y="T9"/>
                        </a:cxn>
                        <a:cxn ang="T23">
                          <a:pos x="T10" y="T11"/>
                        </a:cxn>
                        <a:cxn ang="T24">
                          <a:pos x="T12" y="T13"/>
                        </a:cxn>
                        <a:cxn ang="T25">
                          <a:pos x="T14" y="T15"/>
                        </a:cxn>
                        <a:cxn ang="T26">
                          <a:pos x="T16" y="T17"/>
                        </a:cxn>
                      </a:cxnLst>
                      <a:rect l="T27" t="T28" r="T29" b="T30"/>
                      <a:pathLst>
                        <a:path w="552" h="1165">
                          <a:moveTo>
                            <a:pt x="291" y="1165"/>
                          </a:moveTo>
                          <a:cubicBezTo>
                            <a:pt x="281" y="1132"/>
                            <a:pt x="270" y="1036"/>
                            <a:pt x="237" y="967"/>
                          </a:cubicBezTo>
                          <a:cubicBezTo>
                            <a:pt x="204" y="898"/>
                            <a:pt x="131" y="829"/>
                            <a:pt x="93" y="751"/>
                          </a:cubicBezTo>
                          <a:cubicBezTo>
                            <a:pt x="55" y="673"/>
                            <a:pt x="20" y="586"/>
                            <a:pt x="10" y="500"/>
                          </a:cubicBezTo>
                          <a:cubicBezTo>
                            <a:pt x="0" y="414"/>
                            <a:pt x="10" y="313"/>
                            <a:pt x="30" y="238"/>
                          </a:cubicBezTo>
                          <a:cubicBezTo>
                            <a:pt x="50" y="163"/>
                            <a:pt x="84" y="91"/>
                            <a:pt x="129" y="52"/>
                          </a:cubicBezTo>
                          <a:cubicBezTo>
                            <a:pt x="174" y="13"/>
                            <a:pt x="250" y="0"/>
                            <a:pt x="303" y="6"/>
                          </a:cubicBezTo>
                          <a:cubicBezTo>
                            <a:pt x="356" y="12"/>
                            <a:pt x="408" y="45"/>
                            <a:pt x="449" y="88"/>
                          </a:cubicBezTo>
                          <a:cubicBezTo>
                            <a:pt x="490" y="131"/>
                            <a:pt x="531" y="226"/>
                            <a:pt x="552" y="262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3261" name="Line 9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323" y="3600"/>
                      <a:ext cx="9" cy="1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FF00FF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93258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3936" y="3216"/>
                    <a:ext cx="96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93259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36" y="3312"/>
                    <a:ext cx="240" cy="21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kumimoji="1" lang="en-US" altLang="zh-CN" sz="1600" b="1">
                        <a:latin typeface="Times New Roman" pitchFamily="18" charset="0"/>
                      </a:rPr>
                      <a:t>0</a:t>
                    </a:r>
                    <a:r>
                      <a:rPr kumimoji="1" lang="en-US" altLang="zh-CN" sz="1600" b="1" baseline="30000">
                        <a:latin typeface="Times New Roman" pitchFamily="18" charset="0"/>
                        <a:cs typeface="Times New Roman" pitchFamily="18" charset="0"/>
                      </a:rPr>
                      <a:t>+</a:t>
                    </a:r>
                    <a:endParaRPr kumimoji="1" lang="en-US" altLang="zh-CN" sz="1600" b="1" baseline="30000"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393251" name="Group 93"/>
              <p:cNvGrpSpPr>
                <a:grpSpLocks/>
              </p:cNvGrpSpPr>
              <p:nvPr/>
            </p:nvGrpSpPr>
            <p:grpSpPr bwMode="auto">
              <a:xfrm>
                <a:off x="3120" y="3014"/>
                <a:ext cx="720" cy="212"/>
                <a:chOff x="3168" y="2832"/>
                <a:chExt cx="720" cy="212"/>
              </a:xfrm>
            </p:grpSpPr>
            <p:sp>
              <p:nvSpPr>
                <p:cNvPr id="393252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3168" y="2832"/>
                  <a:ext cx="624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r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kumimoji="1" lang="en-US" altLang="zh-CN" sz="1600" b="1" i="1">
                      <a:latin typeface="Times New Roman" pitchFamily="18" charset="0"/>
                      <a:cs typeface="Times New Roman" pitchFamily="18" charset="0"/>
                    </a:rPr>
                    <a:t>G</a:t>
                  </a:r>
                  <a:r>
                    <a:rPr kumimoji="1" lang="en-US" altLang="zh-CN" sz="1600" b="1">
                      <a:latin typeface="Times New Roman" pitchFamily="18" charset="0"/>
                      <a:cs typeface="Times New Roman" pitchFamily="18" charset="0"/>
                    </a:rPr>
                    <a:t>(</a:t>
                  </a:r>
                  <a:r>
                    <a:rPr kumimoji="1" lang="en-US" altLang="zh-CN" sz="1600" b="1" i="1">
                      <a:latin typeface="Times New Roman" pitchFamily="18" charset="0"/>
                      <a:cs typeface="Times New Roman" pitchFamily="18" charset="0"/>
                    </a:rPr>
                    <a:t>s</a:t>
                  </a:r>
                  <a:r>
                    <a:rPr kumimoji="1" lang="en-US" altLang="zh-CN" sz="1600" b="1">
                      <a:latin typeface="Times New Roman" pitchFamily="18" charset="0"/>
                      <a:cs typeface="Times New Roman" pitchFamily="18" charset="0"/>
                    </a:rPr>
                    <a:t>)</a:t>
                  </a:r>
                  <a:r>
                    <a:rPr kumimoji="1" lang="en-US" altLang="zh-CN" sz="1600" b="1" i="1">
                      <a:latin typeface="Times New Roman" pitchFamily="18" charset="0"/>
                      <a:cs typeface="Times New Roman" pitchFamily="18" charset="0"/>
                    </a:rPr>
                    <a:t>H</a:t>
                  </a:r>
                  <a:r>
                    <a:rPr kumimoji="1" lang="en-US" altLang="zh-CN" sz="1600" b="1">
                      <a:latin typeface="Times New Roman" pitchFamily="18" charset="0"/>
                      <a:cs typeface="Times New Roman" pitchFamily="18" charset="0"/>
                    </a:rPr>
                    <a:t>(</a:t>
                  </a:r>
                  <a:r>
                    <a:rPr kumimoji="1" lang="en-US" altLang="zh-CN" sz="1600" b="1" i="1">
                      <a:latin typeface="Times New Roman" pitchFamily="18" charset="0"/>
                      <a:cs typeface="Times New Roman" pitchFamily="18" charset="0"/>
                    </a:rPr>
                    <a:t>s</a:t>
                  </a:r>
                  <a:r>
                    <a:rPr kumimoji="1" lang="en-US" altLang="zh-CN" sz="1600" b="1">
                      <a:latin typeface="Times New Roman" pitchFamily="18" charset="0"/>
                      <a:cs typeface="Times New Roman" pitchFamily="18" charset="0"/>
                    </a:rPr>
                    <a:t>)</a:t>
                  </a:r>
                </a:p>
              </p:txBody>
            </p:sp>
            <p:sp>
              <p:nvSpPr>
                <p:cNvPr id="393253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3792" y="288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3249" name="Line 96"/>
            <p:cNvSpPr>
              <a:spLocks noChangeShapeType="1"/>
            </p:cNvSpPr>
            <p:nvPr/>
          </p:nvSpPr>
          <p:spPr bwMode="auto">
            <a:xfrm>
              <a:off x="4176" y="2352"/>
              <a:ext cx="144" cy="144"/>
            </a:xfrm>
            <a:prstGeom prst="line">
              <a:avLst/>
            </a:prstGeom>
            <a:noFill/>
            <a:ln w="4127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97"/>
          <p:cNvGrpSpPr>
            <a:grpSpLocks/>
          </p:cNvGrpSpPr>
          <p:nvPr/>
        </p:nvGrpSpPr>
        <p:grpSpPr bwMode="auto">
          <a:xfrm>
            <a:off x="5753100" y="1973263"/>
            <a:ext cx="1071563" cy="1849437"/>
            <a:chOff x="3696" y="1680"/>
            <a:chExt cx="675" cy="1165"/>
          </a:xfrm>
        </p:grpSpPr>
        <p:grpSp>
          <p:nvGrpSpPr>
            <p:cNvPr id="393241" name="Group 98"/>
            <p:cNvGrpSpPr>
              <a:grpSpLocks/>
            </p:cNvGrpSpPr>
            <p:nvPr/>
          </p:nvGrpSpPr>
          <p:grpSpPr bwMode="auto">
            <a:xfrm>
              <a:off x="3696" y="1680"/>
              <a:ext cx="675" cy="1165"/>
              <a:chOff x="3744" y="1632"/>
              <a:chExt cx="675" cy="1165"/>
            </a:xfrm>
          </p:grpSpPr>
          <p:sp>
            <p:nvSpPr>
              <p:cNvPr id="393243" name="Freeform 99"/>
              <p:cNvSpPr>
                <a:spLocks/>
              </p:cNvSpPr>
              <p:nvPr/>
            </p:nvSpPr>
            <p:spPr bwMode="auto">
              <a:xfrm flipV="1">
                <a:off x="3867" y="1632"/>
                <a:ext cx="552" cy="1165"/>
              </a:xfrm>
              <a:custGeom>
                <a:avLst/>
                <a:gdLst>
                  <a:gd name="T0" fmla="*/ 291 w 552"/>
                  <a:gd name="T1" fmla="*/ 1165 h 1165"/>
                  <a:gd name="T2" fmla="*/ 237 w 552"/>
                  <a:gd name="T3" fmla="*/ 967 h 1165"/>
                  <a:gd name="T4" fmla="*/ 93 w 552"/>
                  <a:gd name="T5" fmla="*/ 751 h 1165"/>
                  <a:gd name="T6" fmla="*/ 10 w 552"/>
                  <a:gd name="T7" fmla="*/ 500 h 1165"/>
                  <a:gd name="T8" fmla="*/ 30 w 552"/>
                  <a:gd name="T9" fmla="*/ 238 h 1165"/>
                  <a:gd name="T10" fmla="*/ 129 w 552"/>
                  <a:gd name="T11" fmla="*/ 52 h 1165"/>
                  <a:gd name="T12" fmla="*/ 303 w 552"/>
                  <a:gd name="T13" fmla="*/ 6 h 1165"/>
                  <a:gd name="T14" fmla="*/ 449 w 552"/>
                  <a:gd name="T15" fmla="*/ 88 h 1165"/>
                  <a:gd name="T16" fmla="*/ 552 w 552"/>
                  <a:gd name="T17" fmla="*/ 262 h 116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52"/>
                  <a:gd name="T28" fmla="*/ 0 h 1165"/>
                  <a:gd name="T29" fmla="*/ 552 w 552"/>
                  <a:gd name="T30" fmla="*/ 1165 h 116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52" h="1165">
                    <a:moveTo>
                      <a:pt x="291" y="1165"/>
                    </a:moveTo>
                    <a:cubicBezTo>
                      <a:pt x="281" y="1132"/>
                      <a:pt x="270" y="1036"/>
                      <a:pt x="237" y="967"/>
                    </a:cubicBezTo>
                    <a:cubicBezTo>
                      <a:pt x="204" y="898"/>
                      <a:pt x="131" y="829"/>
                      <a:pt x="93" y="751"/>
                    </a:cubicBezTo>
                    <a:cubicBezTo>
                      <a:pt x="55" y="673"/>
                      <a:pt x="20" y="586"/>
                      <a:pt x="10" y="500"/>
                    </a:cubicBezTo>
                    <a:cubicBezTo>
                      <a:pt x="0" y="414"/>
                      <a:pt x="10" y="313"/>
                      <a:pt x="30" y="238"/>
                    </a:cubicBezTo>
                    <a:cubicBezTo>
                      <a:pt x="50" y="163"/>
                      <a:pt x="84" y="91"/>
                      <a:pt x="129" y="52"/>
                    </a:cubicBezTo>
                    <a:cubicBezTo>
                      <a:pt x="174" y="13"/>
                      <a:pt x="250" y="0"/>
                      <a:pt x="303" y="6"/>
                    </a:cubicBezTo>
                    <a:cubicBezTo>
                      <a:pt x="356" y="12"/>
                      <a:pt x="408" y="45"/>
                      <a:pt x="449" y="88"/>
                    </a:cubicBezTo>
                    <a:cubicBezTo>
                      <a:pt x="490" y="131"/>
                      <a:pt x="531" y="226"/>
                      <a:pt x="552" y="262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3244" name="Line 100"/>
              <p:cNvSpPr>
                <a:spLocks noChangeShapeType="1"/>
              </p:cNvSpPr>
              <p:nvPr/>
            </p:nvSpPr>
            <p:spPr bwMode="auto">
              <a:xfrm flipV="1">
                <a:off x="3888" y="2064"/>
                <a:ext cx="48" cy="14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3245" name="Text Box 101"/>
              <p:cNvSpPr txBox="1">
                <a:spLocks noChangeArrowheads="1"/>
              </p:cNvSpPr>
              <p:nvPr/>
            </p:nvSpPr>
            <p:spPr bwMode="auto">
              <a:xfrm>
                <a:off x="3744" y="190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endParaRPr kumimoji="1" lang="en-US" altLang="zh-CN" sz="1600" b="1" i="1">
                  <a:latin typeface="Times New Roman" pitchFamily="18" charset="0"/>
                </a:endParaRPr>
              </a:p>
            </p:txBody>
          </p:sp>
          <p:sp>
            <p:nvSpPr>
              <p:cNvPr id="393246" name="Text Box 102"/>
              <p:cNvSpPr txBox="1">
                <a:spLocks noChangeArrowheads="1"/>
              </p:cNvSpPr>
              <p:nvPr/>
            </p:nvSpPr>
            <p:spPr bwMode="auto">
              <a:xfrm>
                <a:off x="3888" y="1632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</a:rPr>
                  <a:t>0</a:t>
                </a:r>
                <a:r>
                  <a:rPr kumimoji="1" lang="en-US" altLang="zh-CN" sz="2000" b="1" baseline="30000">
                    <a:latin typeface="Times New Roman" pitchFamily="18" charset="0"/>
                    <a:cs typeface="Times New Roman" pitchFamily="18" charset="0"/>
                  </a:rPr>
                  <a:t>-</a:t>
                </a:r>
                <a:endParaRPr kumimoji="1" lang="en-US" altLang="zh-CN" sz="2000" b="1" baseline="30000">
                  <a:latin typeface="Times New Roman" pitchFamily="18" charset="0"/>
                </a:endParaRPr>
              </a:p>
            </p:txBody>
          </p:sp>
          <p:sp>
            <p:nvSpPr>
              <p:cNvPr id="393247" name="Line 103"/>
              <p:cNvSpPr>
                <a:spLocks noChangeShapeType="1"/>
              </p:cNvSpPr>
              <p:nvPr/>
            </p:nvSpPr>
            <p:spPr bwMode="auto">
              <a:xfrm flipV="1">
                <a:off x="3915" y="1824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93242" name="Line 104"/>
            <p:cNvSpPr>
              <a:spLocks noChangeShapeType="1"/>
            </p:cNvSpPr>
            <p:nvPr/>
          </p:nvSpPr>
          <p:spPr bwMode="auto">
            <a:xfrm flipH="1">
              <a:off x="4128" y="2736"/>
              <a:ext cx="144" cy="96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3239" name="Text Box 105"/>
          <p:cNvSpPr txBox="1">
            <a:spLocks noChangeArrowheads="1"/>
          </p:cNvSpPr>
          <p:nvPr/>
        </p:nvSpPr>
        <p:spPr bwMode="auto">
          <a:xfrm>
            <a:off x="401638" y="5564188"/>
            <a:ext cx="8564562" cy="4889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问题：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＞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？？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例如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=2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=3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？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——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方案同前。但特别小心角度不同！！</a:t>
            </a:r>
          </a:p>
        </p:txBody>
      </p:sp>
      <p:sp>
        <p:nvSpPr>
          <p:cNvPr id="393240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Arial Black" pitchFamily="34" charset="0"/>
                <a:ea typeface="黑体" pitchFamily="2" charset="-122"/>
              </a:rPr>
              <a:t>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609600" y="1228725"/>
            <a:ext cx="8153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设分母上含有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 i="1" baseline="3000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项，即当 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ε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→0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，映射到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[G(s)H(s)]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平面上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en-US" altLang="zh-CN" sz="2000" b="1" baseline="3000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en-US" altLang="zh-CN" sz="2000" b="1" baseline="3000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就有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57250" y="1771650"/>
            <a:ext cx="7351713" cy="731838"/>
            <a:chOff x="660" y="1498"/>
            <a:chExt cx="4631" cy="461"/>
          </a:xfrm>
        </p:grpSpPr>
        <p:graphicFrame>
          <p:nvGraphicFramePr>
            <p:cNvPr id="231446" name="Object 22"/>
            <p:cNvGraphicFramePr>
              <a:graphicFrameLocks noChangeAspect="1"/>
            </p:cNvGraphicFramePr>
            <p:nvPr/>
          </p:nvGraphicFramePr>
          <p:xfrm>
            <a:off x="660" y="1498"/>
            <a:ext cx="3432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76" name="Equation" r:id="rId3" imgW="3035160" imgH="406080" progId="Equation.DSMT4">
                    <p:embed/>
                  </p:oleObj>
                </mc:Choice>
                <mc:Fallback>
                  <p:oleObj name="Equation" r:id="rId3" imgW="3035160" imgH="40608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" y="1498"/>
                          <a:ext cx="3432" cy="46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1447" name="Object 23"/>
            <p:cNvGraphicFramePr>
              <a:graphicFrameLocks noChangeAspect="1"/>
            </p:cNvGraphicFramePr>
            <p:nvPr/>
          </p:nvGraphicFramePr>
          <p:xfrm>
            <a:off x="4166" y="1591"/>
            <a:ext cx="112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77" name="Equation" r:id="rId5" imgW="977760" imgH="203040" progId="Equation.DSMT4">
                    <p:embed/>
                  </p:oleObj>
                </mc:Choice>
                <mc:Fallback>
                  <p:oleObj name="Equation" r:id="rId5" imgW="977760" imgH="20304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1591"/>
                          <a:ext cx="1125" cy="233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609600" y="2714625"/>
            <a:ext cx="8077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半径仍然是无穷大，但当 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平面的 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θ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从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–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π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/2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到 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π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/2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时，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 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的相位则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顺时针从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en-US" altLang="zh-CN" sz="2000" b="1" baseline="30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en-US" altLang="zh-CN" sz="2000" b="1" baseline="30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变化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个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半圆。</a:t>
            </a:r>
            <a:endParaRPr kumimoji="1" lang="zh-CN" altLang="en-US" sz="20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　例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=2 (2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型系统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 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将变化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2×180°=360°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  <a:endParaRPr kumimoji="1" lang="en-US" altLang="zh-CN" sz="20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　　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=3 (3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型系统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 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将变化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3×180°=540°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  <a:endParaRPr kumimoji="1" lang="en-US" altLang="zh-CN" sz="2000" b="1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609600" y="4749800"/>
            <a:ext cx="8153400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6.   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由于极坐标图关于实轴对称，知道正频部分即可画出负频部分，注意</a:t>
            </a:r>
            <a:r>
              <a:rPr kumimoji="1" lang="zh-CN" altLang="en-US" sz="20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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增加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方向，以及特别注意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en-US" altLang="zh-CN" sz="2000" b="1" baseline="30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en-US" altLang="zh-CN" sz="2000" b="1" baseline="30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的连接线</a:t>
            </a:r>
          </a:p>
        </p:txBody>
      </p:sp>
      <p:sp>
        <p:nvSpPr>
          <p:cNvPr id="231452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Arial Black" pitchFamily="34" charset="0"/>
                <a:ea typeface="黑体" pitchFamily="2" charset="-122"/>
              </a:rPr>
              <a:t>小结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autoUpdateAnimBg="0"/>
      <p:bldP spid="130055" grpId="0" autoUpdateAnimBg="0"/>
      <p:bldP spid="13005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582613" y="1500188"/>
            <a:ext cx="80772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从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的极坐标图上判别其包围点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（－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＋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）的圈数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再由已知的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开环不稳定极点数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（在右半平面）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000" b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，可求出闭环特征方程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在右半平面的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零点－－即闭环系统的极点－－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的个数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000" b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560388" y="2635250"/>
            <a:ext cx="8153400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判别方法：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判别法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从点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－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＋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0)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画一射线（方向不限），记下穿越的总次数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，其穿越时：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顺时针穿越为－，逆时针为＋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判别法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：</a:t>
            </a:r>
            <a:r>
              <a:rPr kumimoji="1" lang="zh-CN" altLang="en-US" sz="20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假设你站在</a:t>
            </a:r>
            <a:r>
              <a:rPr kumimoji="1" lang="zh-CN" altLang="en-US" sz="2000" b="1" i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</a:t>
            </a:r>
            <a:r>
              <a:rPr kumimoji="1" lang="zh-CN" altLang="en-US" sz="20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增加</a:t>
            </a:r>
            <a:r>
              <a:rPr kumimoji="1" lang="zh-CN" altLang="en-US" sz="20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方向箭头上，－</a:t>
            </a:r>
            <a:r>
              <a:rPr kumimoji="1" lang="en-US" altLang="zh-CN" sz="20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zh-CN" altLang="en-US" sz="20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＋</a:t>
            </a:r>
            <a:r>
              <a:rPr kumimoji="1" lang="en-US" altLang="zh-CN" sz="2000" b="1" i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0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zh-CN" altLang="en-US" sz="20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点在右手方为顺时针（－）， －</a:t>
            </a:r>
            <a:r>
              <a:rPr kumimoji="1" lang="en-US" altLang="zh-CN" sz="20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zh-CN" altLang="en-US" sz="20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＋</a:t>
            </a:r>
            <a:r>
              <a:rPr kumimoji="1" lang="en-US" altLang="zh-CN" sz="2000" b="1" i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0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zh-CN" altLang="en-US" sz="20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点在左手方为逆时针（＋）。</a:t>
            </a:r>
            <a:endParaRPr kumimoji="1" lang="zh-CN" altLang="en-US" sz="2000" b="1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0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　　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若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GH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正好通过点（－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＋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），则意味着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在虚轴上有零点，这是等幅振荡的情况，或称其为临界稳定，或称其为不稳定。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582613" y="1071563"/>
            <a:ext cx="8153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7.   Nyquist</a:t>
            </a:r>
            <a:r>
              <a:rPr kumimoji="1" lang="zh-CN" altLang="en-US" sz="20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稳定性判据的应用</a:t>
            </a: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528638" y="5728813"/>
            <a:ext cx="8077200" cy="885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关键：</a:t>
            </a:r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(1) 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GH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的极坐标图必须是完整与正确的；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(2) </a:t>
            </a:r>
            <a:r>
              <a:rPr kumimoji="1" lang="en-US" altLang="zh-CN" sz="2000" b="1" i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</a:t>
            </a:r>
            <a:r>
              <a:rPr kumimoji="1" lang="zh-CN" altLang="en-US" sz="20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增加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方向至关重要；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(3)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系统的型</a:t>
            </a:r>
            <a:r>
              <a:rPr kumimoji="1" lang="en-US" altLang="zh-CN" sz="2000" b="1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很重要，确定极坐标图的走向及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en-US" altLang="zh-CN" sz="2000" b="1" baseline="30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en-US" altLang="zh-CN" sz="2000" b="1" baseline="30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的连接线。</a:t>
            </a:r>
          </a:p>
        </p:txBody>
      </p:sp>
      <p:sp>
        <p:nvSpPr>
          <p:cNvPr id="395269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Arial Black" pitchFamily="34" charset="0"/>
                <a:ea typeface="黑体" pitchFamily="2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autoUpdateAnimBg="0"/>
      <p:bldP spid="131076" grpId="0" autoUpdateAnimBg="0"/>
      <p:bldP spid="131077" grpId="0" autoUpdateAnimBg="0"/>
      <p:bldP spid="131078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89" name="Text Box 3"/>
          <p:cNvSpPr txBox="1">
            <a:spLocks noChangeArrowheads="1"/>
          </p:cNvSpPr>
          <p:nvPr/>
        </p:nvSpPr>
        <p:spPr bwMode="auto">
          <a:xfrm>
            <a:off x="681038" y="1611313"/>
            <a:ext cx="471963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记住常见几种类型系统的概略图</a:t>
            </a:r>
          </a:p>
        </p:txBody>
      </p:sp>
      <p:sp>
        <p:nvSpPr>
          <p:cNvPr id="396290" name="Text Box 44"/>
          <p:cNvSpPr txBox="1">
            <a:spLocks noChangeArrowheads="1"/>
          </p:cNvSpPr>
          <p:nvPr/>
        </p:nvSpPr>
        <p:spPr bwMode="auto">
          <a:xfrm>
            <a:off x="4791075" y="2525713"/>
            <a:ext cx="3767138" cy="260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2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若有开环不稳定的零极点（所谓非最小相位环节）存在，每个环节相应于最小相位环节在相位上将产生</a:t>
            </a:r>
            <a:r>
              <a:rPr kumimoji="1" lang="en-US" altLang="zh-CN" sz="22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180</a:t>
            </a:r>
            <a:r>
              <a:rPr kumimoji="1" lang="zh-CN" altLang="en-US" sz="2200" b="1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度的滞后。</a:t>
            </a:r>
          </a:p>
        </p:txBody>
      </p:sp>
      <p:sp>
        <p:nvSpPr>
          <p:cNvPr id="46" name="Rectangle 22"/>
          <p:cNvSpPr>
            <a:spLocks noChangeArrowheads="1"/>
          </p:cNvSpPr>
          <p:nvPr/>
        </p:nvSpPr>
        <p:spPr bwMode="auto">
          <a:xfrm>
            <a:off x="1204913" y="2432050"/>
            <a:ext cx="3433762" cy="33528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1433513" y="43180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V="1">
            <a:off x="3343275" y="2717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9" name="Freeform 8"/>
          <p:cNvSpPr>
            <a:spLocks/>
          </p:cNvSpPr>
          <p:nvPr/>
        </p:nvSpPr>
        <p:spPr bwMode="auto">
          <a:xfrm>
            <a:off x="2762250" y="4165600"/>
            <a:ext cx="1330325" cy="1111250"/>
          </a:xfrm>
          <a:custGeom>
            <a:avLst/>
            <a:gdLst>
              <a:gd name="T0" fmla="*/ 2147483647 w 838"/>
              <a:gd name="T1" fmla="*/ 2147483647 h 700"/>
              <a:gd name="T2" fmla="*/ 2147483647 w 838"/>
              <a:gd name="T3" fmla="*/ 2147483647 h 700"/>
              <a:gd name="T4" fmla="*/ 2147483647 w 838"/>
              <a:gd name="T5" fmla="*/ 2147483647 h 700"/>
              <a:gd name="T6" fmla="*/ 2147483647 w 838"/>
              <a:gd name="T7" fmla="*/ 2147483647 h 700"/>
              <a:gd name="T8" fmla="*/ 2147483647 w 838"/>
              <a:gd name="T9" fmla="*/ 2147483647 h 700"/>
              <a:gd name="T10" fmla="*/ 2147483647 w 838"/>
              <a:gd name="T11" fmla="*/ 2147483647 h 700"/>
              <a:gd name="T12" fmla="*/ 2147483647 w 838"/>
              <a:gd name="T13" fmla="*/ 2147483647 h 700"/>
              <a:gd name="T14" fmla="*/ 2147483647 w 838"/>
              <a:gd name="T15" fmla="*/ 2147483647 h 7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38"/>
              <a:gd name="T25" fmla="*/ 0 h 700"/>
              <a:gd name="T26" fmla="*/ 838 w 838"/>
              <a:gd name="T27" fmla="*/ 700 h 7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38" h="700">
                <a:moveTo>
                  <a:pt x="837" y="102"/>
                </a:moveTo>
                <a:cubicBezTo>
                  <a:pt x="831" y="144"/>
                  <a:pt x="838" y="269"/>
                  <a:pt x="801" y="354"/>
                </a:cubicBezTo>
                <a:cubicBezTo>
                  <a:pt x="764" y="439"/>
                  <a:pt x="696" y="562"/>
                  <a:pt x="612" y="615"/>
                </a:cubicBezTo>
                <a:cubicBezTo>
                  <a:pt x="528" y="668"/>
                  <a:pt x="392" y="700"/>
                  <a:pt x="297" y="669"/>
                </a:cubicBezTo>
                <a:cubicBezTo>
                  <a:pt x="202" y="638"/>
                  <a:pt x="90" y="518"/>
                  <a:pt x="45" y="426"/>
                </a:cubicBezTo>
                <a:cubicBezTo>
                  <a:pt x="0" y="334"/>
                  <a:pt x="6" y="189"/>
                  <a:pt x="27" y="120"/>
                </a:cubicBezTo>
                <a:cubicBezTo>
                  <a:pt x="48" y="51"/>
                  <a:pt x="129" y="24"/>
                  <a:pt x="171" y="12"/>
                </a:cubicBezTo>
                <a:cubicBezTo>
                  <a:pt x="213" y="0"/>
                  <a:pt x="257" y="41"/>
                  <a:pt x="279" y="48"/>
                </a:cubicBezTo>
              </a:path>
            </a:pathLst>
          </a:custGeom>
          <a:noFill/>
          <a:ln w="28575">
            <a:solidFill>
              <a:srgbClr val="FF3399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0" name="Freeform 9"/>
          <p:cNvSpPr>
            <a:spLocks/>
          </p:cNvSpPr>
          <p:nvPr/>
        </p:nvSpPr>
        <p:spPr bwMode="auto">
          <a:xfrm>
            <a:off x="2622550" y="3997325"/>
            <a:ext cx="611188" cy="1616075"/>
          </a:xfrm>
          <a:custGeom>
            <a:avLst/>
            <a:gdLst>
              <a:gd name="T0" fmla="*/ 2147483647 w 385"/>
              <a:gd name="T1" fmla="*/ 2147483647 h 1018"/>
              <a:gd name="T2" fmla="*/ 2147483647 w 385"/>
              <a:gd name="T3" fmla="*/ 2147483647 h 1018"/>
              <a:gd name="T4" fmla="*/ 2147483647 w 385"/>
              <a:gd name="T5" fmla="*/ 2147483647 h 1018"/>
              <a:gd name="T6" fmla="*/ 2147483647 w 385"/>
              <a:gd name="T7" fmla="*/ 2147483647 h 1018"/>
              <a:gd name="T8" fmla="*/ 2147483647 w 385"/>
              <a:gd name="T9" fmla="*/ 2147483647 h 1018"/>
              <a:gd name="T10" fmla="*/ 2147483647 w 385"/>
              <a:gd name="T11" fmla="*/ 2147483647 h 10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5"/>
              <a:gd name="T19" fmla="*/ 0 h 1018"/>
              <a:gd name="T20" fmla="*/ 385 w 385"/>
              <a:gd name="T21" fmla="*/ 1018 h 101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5" h="1018">
                <a:moveTo>
                  <a:pt x="214" y="1018"/>
                </a:moveTo>
                <a:cubicBezTo>
                  <a:pt x="210" y="966"/>
                  <a:pt x="199" y="919"/>
                  <a:pt x="166" y="826"/>
                </a:cubicBezTo>
                <a:cubicBezTo>
                  <a:pt x="133" y="733"/>
                  <a:pt x="32" y="582"/>
                  <a:pt x="16" y="460"/>
                </a:cubicBezTo>
                <a:cubicBezTo>
                  <a:pt x="0" y="338"/>
                  <a:pt x="31" y="168"/>
                  <a:pt x="70" y="91"/>
                </a:cubicBezTo>
                <a:cubicBezTo>
                  <a:pt x="109" y="14"/>
                  <a:pt x="198" y="2"/>
                  <a:pt x="250" y="1"/>
                </a:cubicBezTo>
                <a:cubicBezTo>
                  <a:pt x="302" y="0"/>
                  <a:pt x="357" y="65"/>
                  <a:pt x="385" y="82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4329113" y="4013200"/>
            <a:ext cx="228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0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°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3114675" y="5375275"/>
            <a:ext cx="481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latin typeface="Times New Roman" pitchFamily="18" charset="0"/>
              </a:rPr>
              <a:t>-90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°</a:t>
            </a:r>
            <a:endParaRPr kumimoji="1" lang="en-US" altLang="zh-CN" sz="1400" b="1">
              <a:latin typeface="Times New Roman" pitchFamily="18" charset="0"/>
            </a:endParaRPr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1209675" y="4029075"/>
            <a:ext cx="9144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-180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°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3038475" y="2413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latin typeface="Times New Roman" pitchFamily="18" charset="0"/>
              </a:rPr>
              <a:t>-270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°</a:t>
            </a:r>
            <a:endParaRPr kumimoji="1" lang="en-US" altLang="zh-CN" sz="1400" b="1">
              <a:latin typeface="Times New Roman" pitchFamily="18" charset="0"/>
            </a:endParaRPr>
          </a:p>
        </p:txBody>
      </p:sp>
      <p:sp>
        <p:nvSpPr>
          <p:cNvPr id="55" name="Text Box 23"/>
          <p:cNvSpPr txBox="1">
            <a:spLocks noChangeArrowheads="1"/>
          </p:cNvSpPr>
          <p:nvPr/>
        </p:nvSpPr>
        <p:spPr bwMode="auto">
          <a:xfrm>
            <a:off x="4105275" y="4318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 i="1"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zh-CN" sz="1400" b="1">
                <a:latin typeface="Times New Roman" pitchFamily="18" charset="0"/>
              </a:rPr>
              <a:t>0</a:t>
            </a:r>
          </a:p>
        </p:txBody>
      </p:sp>
      <p:sp>
        <p:nvSpPr>
          <p:cNvPr id="56" name="Text Box 24"/>
          <p:cNvSpPr txBox="1">
            <a:spLocks noChangeArrowheads="1"/>
          </p:cNvSpPr>
          <p:nvPr/>
        </p:nvSpPr>
        <p:spPr bwMode="auto">
          <a:xfrm>
            <a:off x="3343275" y="4318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 i="1"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=+∞</a:t>
            </a:r>
            <a:endParaRPr kumimoji="1" lang="en-US" altLang="zh-CN" sz="1400" b="1">
              <a:latin typeface="Times New Roman" pitchFamily="18" charset="0"/>
            </a:endParaRPr>
          </a:p>
        </p:txBody>
      </p:sp>
      <p:sp>
        <p:nvSpPr>
          <p:cNvPr id="57" name="Text Box 29"/>
          <p:cNvSpPr txBox="1">
            <a:spLocks noChangeArrowheads="1"/>
          </p:cNvSpPr>
          <p:nvPr/>
        </p:nvSpPr>
        <p:spPr bwMode="auto">
          <a:xfrm>
            <a:off x="1155700" y="4906963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en-US" altLang="zh-CN" sz="1600" b="1" baseline="30000">
                <a:latin typeface="Times New Roman" pitchFamily="18" charset="0"/>
                <a:cs typeface="Times New Roman" pitchFamily="18" charset="0"/>
              </a:rPr>
              <a:t>+</a:t>
            </a:r>
            <a:endParaRPr kumimoji="1" lang="en-US" altLang="zh-CN" sz="1600" b="1" baseline="30000">
              <a:latin typeface="Times New Roman" pitchFamily="18" charset="0"/>
            </a:endParaRPr>
          </a:p>
        </p:txBody>
      </p:sp>
      <p:sp>
        <p:nvSpPr>
          <p:cNvPr id="58" name="Line 30"/>
          <p:cNvSpPr>
            <a:spLocks noChangeShapeType="1"/>
          </p:cNvSpPr>
          <p:nvPr/>
        </p:nvSpPr>
        <p:spPr bwMode="auto">
          <a:xfrm flipH="1">
            <a:off x="1371600" y="4997450"/>
            <a:ext cx="22860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9" name="Text Box 34"/>
          <p:cNvSpPr txBox="1">
            <a:spLocks noChangeArrowheads="1"/>
          </p:cNvSpPr>
          <p:nvPr/>
        </p:nvSpPr>
        <p:spPr bwMode="auto">
          <a:xfrm>
            <a:off x="3952875" y="3979863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K</a:t>
            </a:r>
            <a:r>
              <a:rPr kumimoji="1" lang="en-US" altLang="zh-CN" sz="1600" b="1" baseline="-25000">
                <a:latin typeface="Times New Roman" pitchFamily="18" charset="0"/>
              </a:rPr>
              <a:t>0</a:t>
            </a:r>
          </a:p>
        </p:txBody>
      </p:sp>
      <p:grpSp>
        <p:nvGrpSpPr>
          <p:cNvPr id="60" name="Group 46"/>
          <p:cNvGrpSpPr>
            <a:grpSpLocks/>
          </p:cNvGrpSpPr>
          <p:nvPr/>
        </p:nvGrpSpPr>
        <p:grpSpPr bwMode="auto">
          <a:xfrm>
            <a:off x="1597025" y="4470400"/>
            <a:ext cx="1303338" cy="1250950"/>
            <a:chOff x="3748" y="3360"/>
            <a:chExt cx="821" cy="788"/>
          </a:xfrm>
        </p:grpSpPr>
        <p:sp>
          <p:nvSpPr>
            <p:cNvPr id="396320" name="Line 14"/>
            <p:cNvSpPr>
              <a:spLocks noChangeShapeType="1"/>
            </p:cNvSpPr>
            <p:nvPr/>
          </p:nvSpPr>
          <p:spPr bwMode="auto">
            <a:xfrm flipV="1">
              <a:off x="4398" y="3408"/>
              <a:ext cx="0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6321" name="Line 16"/>
            <p:cNvSpPr>
              <a:spLocks noChangeShapeType="1"/>
            </p:cNvSpPr>
            <p:nvPr/>
          </p:nvSpPr>
          <p:spPr bwMode="auto">
            <a:xfrm flipV="1">
              <a:off x="4224" y="3360"/>
              <a:ext cx="48" cy="4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6322" name="Text Box 28"/>
            <p:cNvSpPr txBox="1">
              <a:spLocks noChangeArrowheads="1"/>
            </p:cNvSpPr>
            <p:nvPr/>
          </p:nvSpPr>
          <p:spPr bwMode="auto">
            <a:xfrm>
              <a:off x="3748" y="3550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396323" name="Text Box 31"/>
            <p:cNvSpPr txBox="1">
              <a:spLocks noChangeArrowheads="1"/>
            </p:cNvSpPr>
            <p:nvPr/>
          </p:nvSpPr>
          <p:spPr bwMode="auto">
            <a:xfrm>
              <a:off x="4281" y="3525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396324" name="Text Box 32"/>
            <p:cNvSpPr txBox="1">
              <a:spLocks noChangeArrowheads="1"/>
            </p:cNvSpPr>
            <p:nvPr/>
          </p:nvSpPr>
          <p:spPr bwMode="auto">
            <a:xfrm>
              <a:off x="4377" y="3765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1" lang="en-US" altLang="zh-CN" sz="1600" b="1" baseline="30000">
                  <a:latin typeface="Times New Roman" pitchFamily="18" charset="0"/>
                  <a:cs typeface="Times New Roman" pitchFamily="18" charset="0"/>
                </a:rPr>
                <a:t>+</a:t>
              </a:r>
              <a:endParaRPr kumimoji="1" lang="en-US" altLang="zh-CN" sz="1600" b="1" baseline="30000">
                <a:latin typeface="Times New Roman" pitchFamily="18" charset="0"/>
              </a:endParaRPr>
            </a:p>
          </p:txBody>
        </p:sp>
        <p:sp>
          <p:nvSpPr>
            <p:cNvPr id="396325" name="Line 33"/>
            <p:cNvSpPr>
              <a:spLocks noChangeShapeType="1"/>
            </p:cNvSpPr>
            <p:nvPr/>
          </p:nvSpPr>
          <p:spPr bwMode="auto">
            <a:xfrm>
              <a:off x="4377" y="3717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6326" name="Text Box 38"/>
            <p:cNvSpPr txBox="1">
              <a:spLocks noChangeArrowheads="1"/>
            </p:cNvSpPr>
            <p:nvPr/>
          </p:nvSpPr>
          <p:spPr bwMode="auto">
            <a:xfrm>
              <a:off x="3936" y="3936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Type 1</a:t>
              </a:r>
              <a:endParaRPr kumimoji="1" lang="en-US" altLang="zh-CN" sz="16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96327" name="Line 39"/>
            <p:cNvSpPr>
              <a:spLocks noChangeShapeType="1"/>
            </p:cNvSpPr>
            <p:nvPr/>
          </p:nvSpPr>
          <p:spPr bwMode="auto">
            <a:xfrm flipV="1">
              <a:off x="4368" y="3936"/>
              <a:ext cx="192" cy="1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6328" name="Text Box 40"/>
            <p:cNvSpPr txBox="1">
              <a:spLocks noChangeArrowheads="1"/>
            </p:cNvSpPr>
            <p:nvPr/>
          </p:nvSpPr>
          <p:spPr bwMode="auto">
            <a:xfrm>
              <a:off x="3863" y="3537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Type2</a:t>
              </a:r>
              <a:endParaRPr kumimoji="1" lang="en-US" altLang="zh-CN" sz="1600" b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96329" name="Line 41"/>
            <p:cNvSpPr>
              <a:spLocks noChangeShapeType="1"/>
            </p:cNvSpPr>
            <p:nvPr/>
          </p:nvSpPr>
          <p:spPr bwMode="auto">
            <a:xfrm flipV="1">
              <a:off x="4080" y="3504"/>
              <a:ext cx="0" cy="9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1" name="Group 47"/>
          <p:cNvGrpSpPr>
            <a:grpSpLocks/>
          </p:cNvGrpSpPr>
          <p:nvPr/>
        </p:nvGrpSpPr>
        <p:grpSpPr bwMode="auto">
          <a:xfrm>
            <a:off x="1641475" y="2500313"/>
            <a:ext cx="1549400" cy="1284287"/>
            <a:chOff x="3776" y="2119"/>
            <a:chExt cx="976" cy="809"/>
          </a:xfrm>
        </p:grpSpPr>
        <p:sp>
          <p:nvSpPr>
            <p:cNvPr id="396314" name="Line 17"/>
            <p:cNvSpPr>
              <a:spLocks noChangeShapeType="1"/>
            </p:cNvSpPr>
            <p:nvPr/>
          </p:nvSpPr>
          <p:spPr bwMode="auto">
            <a:xfrm>
              <a:off x="4665" y="2880"/>
              <a:ext cx="87" cy="4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6315" name="Text Box 25"/>
            <p:cNvSpPr txBox="1">
              <a:spLocks noChangeArrowheads="1"/>
            </p:cNvSpPr>
            <p:nvPr/>
          </p:nvSpPr>
          <p:spPr bwMode="auto">
            <a:xfrm>
              <a:off x="4372" y="2620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396316" name="Text Box 26"/>
            <p:cNvSpPr txBox="1">
              <a:spLocks noChangeArrowheads="1"/>
            </p:cNvSpPr>
            <p:nvPr/>
          </p:nvSpPr>
          <p:spPr bwMode="auto">
            <a:xfrm>
              <a:off x="4236" y="2380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kumimoji="1" lang="en-US" altLang="zh-CN" sz="1600" b="1" baseline="30000">
                  <a:latin typeface="Times New Roman" pitchFamily="18" charset="0"/>
                  <a:cs typeface="Times New Roman" pitchFamily="18" charset="0"/>
                </a:rPr>
                <a:t>+</a:t>
              </a:r>
              <a:endParaRPr kumimoji="1" lang="en-US" altLang="zh-CN" sz="1600" b="1" baseline="30000">
                <a:latin typeface="Times New Roman" pitchFamily="18" charset="0"/>
              </a:endParaRPr>
            </a:p>
          </p:txBody>
        </p:sp>
        <p:sp>
          <p:nvSpPr>
            <p:cNvPr id="396317" name="Line 27"/>
            <p:cNvSpPr>
              <a:spLocks noChangeShapeType="1"/>
            </p:cNvSpPr>
            <p:nvPr/>
          </p:nvSpPr>
          <p:spPr bwMode="auto">
            <a:xfrm flipH="1" flipV="1">
              <a:off x="4343" y="2542"/>
              <a:ext cx="87" cy="144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sm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6318" name="Text Box 42"/>
            <p:cNvSpPr txBox="1">
              <a:spLocks noChangeArrowheads="1"/>
            </p:cNvSpPr>
            <p:nvPr/>
          </p:nvSpPr>
          <p:spPr bwMode="auto">
            <a:xfrm>
              <a:off x="3776" y="2119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Type 3</a:t>
              </a:r>
              <a:endParaRPr kumimoji="1" lang="en-US" altLang="zh-CN" sz="1600" b="1">
                <a:solidFill>
                  <a:srgbClr val="C00000"/>
                </a:solidFill>
                <a:latin typeface="Times New Roman" pitchFamily="18" charset="0"/>
              </a:endParaRPr>
            </a:p>
          </p:txBody>
        </p:sp>
        <p:sp>
          <p:nvSpPr>
            <p:cNvPr id="396319" name="Line 43"/>
            <p:cNvSpPr>
              <a:spLocks noChangeShapeType="1"/>
            </p:cNvSpPr>
            <p:nvPr/>
          </p:nvSpPr>
          <p:spPr bwMode="auto">
            <a:xfrm>
              <a:off x="4236" y="2304"/>
              <a:ext cx="192" cy="9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8" name="Group 45"/>
          <p:cNvGrpSpPr>
            <a:grpSpLocks/>
          </p:cNvGrpSpPr>
          <p:nvPr/>
        </p:nvGrpSpPr>
        <p:grpSpPr bwMode="auto">
          <a:xfrm>
            <a:off x="3800475" y="4927600"/>
            <a:ext cx="762000" cy="565150"/>
            <a:chOff x="5136" y="3648"/>
            <a:chExt cx="480" cy="356"/>
          </a:xfrm>
        </p:grpSpPr>
        <p:sp>
          <p:nvSpPr>
            <p:cNvPr id="396311" name="Line 12"/>
            <p:cNvSpPr>
              <a:spLocks noChangeShapeType="1"/>
            </p:cNvSpPr>
            <p:nvPr/>
          </p:nvSpPr>
          <p:spPr bwMode="auto">
            <a:xfrm flipH="1">
              <a:off x="5136" y="3696"/>
              <a:ext cx="48" cy="48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6312" name="Text Box 37"/>
            <p:cNvSpPr txBox="1">
              <a:spLocks noChangeArrowheads="1"/>
            </p:cNvSpPr>
            <p:nvPr/>
          </p:nvSpPr>
          <p:spPr bwMode="auto">
            <a:xfrm>
              <a:off x="5136" y="379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FF3399"/>
                  </a:solidFill>
                  <a:latin typeface="Times New Roman" pitchFamily="18" charset="0"/>
                  <a:cs typeface="Times New Roman" pitchFamily="18" charset="0"/>
                </a:rPr>
                <a:t>Type 0</a:t>
              </a:r>
              <a:endParaRPr kumimoji="1" lang="en-US" altLang="zh-CN" sz="1600" b="1">
                <a:solidFill>
                  <a:srgbClr val="FF3399"/>
                </a:solidFill>
                <a:latin typeface="Times New Roman" pitchFamily="18" charset="0"/>
              </a:endParaRPr>
            </a:p>
          </p:txBody>
        </p:sp>
        <p:sp>
          <p:nvSpPr>
            <p:cNvPr id="396313" name="Line 44"/>
            <p:cNvSpPr>
              <a:spLocks noChangeShapeType="1"/>
            </p:cNvSpPr>
            <p:nvPr/>
          </p:nvSpPr>
          <p:spPr bwMode="auto">
            <a:xfrm flipH="1" flipV="1">
              <a:off x="5232" y="3648"/>
              <a:ext cx="144" cy="192"/>
            </a:xfrm>
            <a:prstGeom prst="lin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2" name="任意多边形 81"/>
          <p:cNvSpPr>
            <a:spLocks/>
          </p:cNvSpPr>
          <p:nvPr/>
        </p:nvSpPr>
        <p:spPr bwMode="auto">
          <a:xfrm>
            <a:off x="1325563" y="3860800"/>
            <a:ext cx="2149475" cy="1046163"/>
          </a:xfrm>
          <a:custGeom>
            <a:avLst/>
            <a:gdLst>
              <a:gd name="T0" fmla="*/ 0 w 2148840"/>
              <a:gd name="T1" fmla="*/ 1043945 h 1046480"/>
              <a:gd name="T2" fmla="*/ 824905 w 2148840"/>
              <a:gd name="T3" fmla="*/ 831103 h 1046480"/>
              <a:gd name="T4" fmla="*/ 1160981 w 2148840"/>
              <a:gd name="T5" fmla="*/ 496633 h 1046480"/>
              <a:gd name="T6" fmla="*/ 1283189 w 2148840"/>
              <a:gd name="T7" fmla="*/ 222976 h 1046480"/>
              <a:gd name="T8" fmla="*/ 1558157 w 2148840"/>
              <a:gd name="T9" fmla="*/ 40544 h 1046480"/>
              <a:gd name="T10" fmla="*/ 1772021 w 2148840"/>
              <a:gd name="T11" fmla="*/ 10136 h 1046480"/>
              <a:gd name="T12" fmla="*/ 1985885 w 2148840"/>
              <a:gd name="T13" fmla="*/ 101352 h 1046480"/>
              <a:gd name="T14" fmla="*/ 2153922 w 2148840"/>
              <a:gd name="T15" fmla="*/ 314199 h 1046480"/>
              <a:gd name="T16" fmla="*/ 2153922 w 2148840"/>
              <a:gd name="T17" fmla="*/ 314199 h 1046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48840"/>
              <a:gd name="T28" fmla="*/ 0 h 1046480"/>
              <a:gd name="T29" fmla="*/ 2148840 w 2148840"/>
              <a:gd name="T30" fmla="*/ 1046480 h 10464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48840" h="1046480">
                <a:moveTo>
                  <a:pt x="0" y="1046480"/>
                </a:moveTo>
                <a:cubicBezTo>
                  <a:pt x="314960" y="985520"/>
                  <a:pt x="629920" y="924560"/>
                  <a:pt x="822960" y="833120"/>
                </a:cubicBezTo>
                <a:cubicBezTo>
                  <a:pt x="1016000" y="741680"/>
                  <a:pt x="1082040" y="599440"/>
                  <a:pt x="1158240" y="497840"/>
                </a:cubicBezTo>
                <a:cubicBezTo>
                  <a:pt x="1234440" y="396240"/>
                  <a:pt x="1214120" y="299720"/>
                  <a:pt x="1280160" y="223520"/>
                </a:cubicBezTo>
                <a:cubicBezTo>
                  <a:pt x="1346200" y="147320"/>
                  <a:pt x="1473200" y="76200"/>
                  <a:pt x="1554480" y="40640"/>
                </a:cubicBezTo>
                <a:cubicBezTo>
                  <a:pt x="1635760" y="5080"/>
                  <a:pt x="1696720" y="0"/>
                  <a:pt x="1767840" y="10160"/>
                </a:cubicBezTo>
                <a:cubicBezTo>
                  <a:pt x="1838960" y="20320"/>
                  <a:pt x="1917700" y="50800"/>
                  <a:pt x="1981200" y="101600"/>
                </a:cubicBezTo>
                <a:cubicBezTo>
                  <a:pt x="2044700" y="152400"/>
                  <a:pt x="2148840" y="314960"/>
                  <a:pt x="2148840" y="314960"/>
                </a:cubicBezTo>
              </a:path>
            </a:pathLst>
          </a:cu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3" name="任意多边形 82"/>
          <p:cNvSpPr>
            <a:spLocks/>
          </p:cNvSpPr>
          <p:nvPr/>
        </p:nvSpPr>
        <p:spPr bwMode="auto">
          <a:xfrm>
            <a:off x="2690813" y="2844800"/>
            <a:ext cx="1020762" cy="1387475"/>
          </a:xfrm>
          <a:custGeom>
            <a:avLst/>
            <a:gdLst>
              <a:gd name="T0" fmla="*/ 0 w 1021080"/>
              <a:gd name="T1" fmla="*/ 0 h 1386840"/>
              <a:gd name="T2" fmla="*/ 106416 w 1021080"/>
              <a:gd name="T3" fmla="*/ 474173 h 1386840"/>
              <a:gd name="T4" fmla="*/ 334448 w 1021080"/>
              <a:gd name="T5" fmla="*/ 825979 h 1386840"/>
              <a:gd name="T6" fmla="*/ 471264 w 1021080"/>
              <a:gd name="T7" fmla="*/ 948347 h 1386840"/>
              <a:gd name="T8" fmla="*/ 653689 w 1021080"/>
              <a:gd name="T9" fmla="*/ 1009529 h 1386840"/>
              <a:gd name="T10" fmla="*/ 805712 w 1021080"/>
              <a:gd name="T11" fmla="*/ 1055419 h 1386840"/>
              <a:gd name="T12" fmla="*/ 942529 w 1021080"/>
              <a:gd name="T13" fmla="*/ 1131898 h 1386840"/>
              <a:gd name="T14" fmla="*/ 988136 w 1021080"/>
              <a:gd name="T15" fmla="*/ 1254266 h 1386840"/>
              <a:gd name="T16" fmla="*/ 1018539 w 1021080"/>
              <a:gd name="T17" fmla="*/ 1391928 h 1386840"/>
              <a:gd name="T18" fmla="*/ 1018539 w 1021080"/>
              <a:gd name="T19" fmla="*/ 1391928 h 13868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021080"/>
              <a:gd name="T31" fmla="*/ 0 h 1386840"/>
              <a:gd name="T32" fmla="*/ 1021080 w 1021080"/>
              <a:gd name="T33" fmla="*/ 1386840 h 13868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021080" h="1386840">
                <a:moveTo>
                  <a:pt x="0" y="0"/>
                </a:moveTo>
                <a:cubicBezTo>
                  <a:pt x="25400" y="167640"/>
                  <a:pt x="50800" y="335280"/>
                  <a:pt x="106680" y="472440"/>
                </a:cubicBezTo>
                <a:cubicBezTo>
                  <a:pt x="162560" y="609600"/>
                  <a:pt x="274320" y="744220"/>
                  <a:pt x="335280" y="822960"/>
                </a:cubicBezTo>
                <a:cubicBezTo>
                  <a:pt x="396240" y="901700"/>
                  <a:pt x="419100" y="914400"/>
                  <a:pt x="472440" y="944880"/>
                </a:cubicBezTo>
                <a:cubicBezTo>
                  <a:pt x="525780" y="975360"/>
                  <a:pt x="599440" y="988060"/>
                  <a:pt x="655320" y="1005840"/>
                </a:cubicBezTo>
                <a:cubicBezTo>
                  <a:pt x="711200" y="1023620"/>
                  <a:pt x="759460" y="1031240"/>
                  <a:pt x="807720" y="1051560"/>
                </a:cubicBezTo>
                <a:cubicBezTo>
                  <a:pt x="855980" y="1071880"/>
                  <a:pt x="914400" y="1094740"/>
                  <a:pt x="944880" y="1127760"/>
                </a:cubicBezTo>
                <a:cubicBezTo>
                  <a:pt x="975360" y="1160780"/>
                  <a:pt x="977900" y="1206500"/>
                  <a:pt x="990600" y="1249680"/>
                </a:cubicBezTo>
                <a:cubicBezTo>
                  <a:pt x="1003300" y="1292860"/>
                  <a:pt x="1021080" y="1386840"/>
                  <a:pt x="1021080" y="1386840"/>
                </a:cubicBezTo>
              </a:path>
            </a:pathLst>
          </a:custGeom>
          <a:noFill/>
          <a:ln w="25400" algn="ctr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6310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Arial Black" pitchFamily="34" charset="0"/>
                <a:ea typeface="黑体" pitchFamily="2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 animBg="1"/>
      <p:bldP spid="59" grpId="0"/>
      <p:bldP spid="82" grpId="0" animBg="1"/>
      <p:bldP spid="8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313" name="Group 39"/>
          <p:cNvGrpSpPr>
            <a:grpSpLocks/>
          </p:cNvGrpSpPr>
          <p:nvPr/>
        </p:nvGrpSpPr>
        <p:grpSpPr bwMode="auto">
          <a:xfrm>
            <a:off x="5216525" y="1785938"/>
            <a:ext cx="3856038" cy="2984500"/>
            <a:chOff x="2900" y="1344"/>
            <a:chExt cx="2429" cy="1880"/>
          </a:xfrm>
        </p:grpSpPr>
        <p:grpSp>
          <p:nvGrpSpPr>
            <p:cNvPr id="397334" name="Group 4"/>
            <p:cNvGrpSpPr>
              <a:grpSpLocks/>
            </p:cNvGrpSpPr>
            <p:nvPr/>
          </p:nvGrpSpPr>
          <p:grpSpPr bwMode="auto">
            <a:xfrm>
              <a:off x="2900" y="1344"/>
              <a:ext cx="2429" cy="1880"/>
              <a:chOff x="3056" y="1604"/>
              <a:chExt cx="2429" cy="1880"/>
            </a:xfrm>
          </p:grpSpPr>
          <p:sp>
            <p:nvSpPr>
              <p:cNvPr id="397336" name="Rectangle 5"/>
              <p:cNvSpPr>
                <a:spLocks noChangeArrowheads="1"/>
              </p:cNvSpPr>
              <p:nvPr/>
            </p:nvSpPr>
            <p:spPr bwMode="auto">
              <a:xfrm>
                <a:off x="3056" y="1612"/>
                <a:ext cx="2262" cy="1872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7337" name="Line 6"/>
              <p:cNvSpPr>
                <a:spLocks noChangeShapeType="1"/>
              </p:cNvSpPr>
              <p:nvPr/>
            </p:nvSpPr>
            <p:spPr bwMode="auto">
              <a:xfrm>
                <a:off x="3615" y="2516"/>
                <a:ext cx="15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7338" name="Line 7"/>
              <p:cNvSpPr>
                <a:spLocks noChangeShapeType="1"/>
              </p:cNvSpPr>
              <p:nvPr/>
            </p:nvSpPr>
            <p:spPr bwMode="auto">
              <a:xfrm flipV="1">
                <a:off x="4035" y="17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7339" name="Text Box 8"/>
              <p:cNvSpPr txBox="1">
                <a:spLocks noChangeArrowheads="1"/>
              </p:cNvSpPr>
              <p:nvPr/>
            </p:nvSpPr>
            <p:spPr bwMode="auto">
              <a:xfrm>
                <a:off x="5151" y="2400"/>
                <a:ext cx="334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</a:rPr>
                  <a:t>0</a:t>
                </a: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°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sp>
            <p:nvSpPr>
              <p:cNvPr id="397340" name="Text Box 9"/>
              <p:cNvSpPr txBox="1">
                <a:spLocks noChangeArrowheads="1"/>
              </p:cNvSpPr>
              <p:nvPr/>
            </p:nvSpPr>
            <p:spPr bwMode="auto">
              <a:xfrm>
                <a:off x="3843" y="3216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</a:rPr>
                  <a:t>-90</a:t>
                </a: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°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sp>
            <p:nvSpPr>
              <p:cNvPr id="397341" name="Text Box 10"/>
              <p:cNvSpPr txBox="1">
                <a:spLocks noChangeArrowheads="1"/>
              </p:cNvSpPr>
              <p:nvPr/>
            </p:nvSpPr>
            <p:spPr bwMode="auto">
              <a:xfrm>
                <a:off x="3231" y="2420"/>
                <a:ext cx="43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>
                    <a:latin typeface="Times New Roman" pitchFamily="18" charset="0"/>
                  </a:rPr>
                  <a:t>-180</a:t>
                </a:r>
                <a:r>
                  <a:rPr kumimoji="1" lang="en-US" altLang="zh-CN" sz="1400" b="1">
                    <a:latin typeface="Times New Roman" pitchFamily="18" charset="0"/>
                    <a:cs typeface="Times New Roman" pitchFamily="18" charset="0"/>
                  </a:rPr>
                  <a:t>°</a:t>
                </a:r>
                <a:endParaRPr kumimoji="1" lang="en-US" altLang="zh-CN" sz="1400" b="1">
                  <a:latin typeface="Times New Roman" pitchFamily="18" charset="0"/>
                </a:endParaRPr>
              </a:p>
            </p:txBody>
          </p:sp>
          <p:sp>
            <p:nvSpPr>
              <p:cNvPr id="397342" name="Text Box 11"/>
              <p:cNvSpPr txBox="1">
                <a:spLocks noChangeArrowheads="1"/>
              </p:cNvSpPr>
              <p:nvPr/>
            </p:nvSpPr>
            <p:spPr bwMode="auto">
              <a:xfrm>
                <a:off x="3834" y="1604"/>
                <a:ext cx="57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</a:rPr>
                  <a:t>-270</a:t>
                </a: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°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sp>
            <p:nvSpPr>
              <p:cNvPr id="397343" name="Text Box 12"/>
              <p:cNvSpPr txBox="1">
                <a:spLocks noChangeArrowheads="1"/>
              </p:cNvSpPr>
              <p:nvPr/>
            </p:nvSpPr>
            <p:spPr bwMode="auto">
              <a:xfrm>
                <a:off x="4893" y="2784"/>
                <a:ext cx="28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kumimoji="1" lang="en-US" altLang="zh-CN" sz="1400" b="1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kumimoji="1" lang="en-US" altLang="zh-CN" sz="1400" b="1">
                    <a:latin typeface="Times New Roman" pitchFamily="18" charset="0"/>
                  </a:rPr>
                  <a:t>0</a:t>
                </a:r>
                <a:r>
                  <a:rPr kumimoji="1" lang="en-US" altLang="zh-CN" sz="1400" b="1" baseline="30000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397344" name="Text Box 13"/>
              <p:cNvSpPr txBox="1">
                <a:spLocks noChangeArrowheads="1"/>
              </p:cNvSpPr>
              <p:nvPr/>
            </p:nvSpPr>
            <p:spPr bwMode="auto">
              <a:xfrm>
                <a:off x="4035" y="246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kumimoji="1" lang="en-US" altLang="zh-CN" sz="1400" b="1">
                    <a:latin typeface="Times New Roman" pitchFamily="18" charset="0"/>
                    <a:cs typeface="Times New Roman" pitchFamily="18" charset="0"/>
                  </a:rPr>
                  <a:t>=+∞</a:t>
                </a:r>
                <a:endParaRPr kumimoji="1" lang="en-US" altLang="zh-CN" sz="1400" b="1">
                  <a:latin typeface="Times New Roman" pitchFamily="18" charset="0"/>
                </a:endParaRPr>
              </a:p>
            </p:txBody>
          </p:sp>
          <p:sp>
            <p:nvSpPr>
              <p:cNvPr id="397345" name="Text Box 14"/>
              <p:cNvSpPr txBox="1">
                <a:spLocks noChangeArrowheads="1"/>
              </p:cNvSpPr>
              <p:nvPr/>
            </p:nvSpPr>
            <p:spPr bwMode="auto">
              <a:xfrm>
                <a:off x="3402" y="3024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sp>
            <p:nvSpPr>
              <p:cNvPr id="397346" name="Text Box 15"/>
              <p:cNvSpPr txBox="1">
                <a:spLocks noChangeArrowheads="1"/>
              </p:cNvSpPr>
              <p:nvPr/>
            </p:nvSpPr>
            <p:spPr bwMode="auto">
              <a:xfrm>
                <a:off x="4506" y="2852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endParaRPr kumimoji="1" lang="en-US" altLang="zh-CN" sz="1600" b="1" i="1">
                  <a:latin typeface="Times New Roman" pitchFamily="18" charset="0"/>
                </a:endParaRPr>
              </a:p>
            </p:txBody>
          </p:sp>
          <p:sp>
            <p:nvSpPr>
              <p:cNvPr id="397347" name="Text Box 16"/>
              <p:cNvSpPr txBox="1">
                <a:spLocks noChangeArrowheads="1"/>
              </p:cNvSpPr>
              <p:nvPr/>
            </p:nvSpPr>
            <p:spPr bwMode="auto">
              <a:xfrm>
                <a:off x="4885" y="2069"/>
                <a:ext cx="28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kumimoji="1" lang="en-US" altLang="zh-CN" sz="1400" b="1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kumimoji="1" lang="en-US" altLang="zh-CN" sz="1400" b="1">
                    <a:latin typeface="Times New Roman" pitchFamily="18" charset="0"/>
                  </a:rPr>
                  <a:t>0</a:t>
                </a:r>
                <a:r>
                  <a:rPr kumimoji="1" lang="en-US" altLang="zh-CN" sz="1400" b="1" baseline="30000">
                    <a:latin typeface="Times New Roman" pitchFamily="18" charset="0"/>
                    <a:cs typeface="Times New Roman" pitchFamily="18" charset="0"/>
                  </a:rPr>
                  <a:t>–</a:t>
                </a:r>
                <a:endParaRPr kumimoji="1" lang="en-US" altLang="zh-CN" sz="1400" b="1" baseline="30000">
                  <a:latin typeface="Times New Roman" pitchFamily="18" charset="0"/>
                </a:endParaRPr>
              </a:p>
            </p:txBody>
          </p:sp>
          <p:sp>
            <p:nvSpPr>
              <p:cNvPr id="397348" name="Text Box 17"/>
              <p:cNvSpPr txBox="1">
                <a:spLocks noChangeArrowheads="1"/>
              </p:cNvSpPr>
              <p:nvPr/>
            </p:nvSpPr>
            <p:spPr bwMode="auto">
              <a:xfrm>
                <a:off x="4035" y="2324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=-∞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sp>
            <p:nvSpPr>
              <p:cNvPr id="397349" name="Line 20"/>
              <p:cNvSpPr>
                <a:spLocks noChangeShapeType="1"/>
              </p:cNvSpPr>
              <p:nvPr/>
            </p:nvSpPr>
            <p:spPr bwMode="auto">
              <a:xfrm flipH="1" flipV="1">
                <a:off x="4467" y="2775"/>
                <a:ext cx="125" cy="33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7335" name="Text Box 38"/>
            <p:cNvSpPr txBox="1">
              <a:spLocks noChangeArrowheads="1"/>
            </p:cNvSpPr>
            <p:nvPr/>
          </p:nvSpPr>
          <p:spPr bwMode="auto">
            <a:xfrm>
              <a:off x="4649" y="2931"/>
              <a:ext cx="6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sym typeface="Symbol" pitchFamily="18" charset="2"/>
                </a:rPr>
                <a:t>[</a:t>
              </a:r>
              <a:r>
                <a:rPr kumimoji="1" lang="en-US" altLang="zh-CN" sz="1600" b="1" i="1">
                  <a:latin typeface="Times New Roman" pitchFamily="18" charset="0"/>
                  <a:sym typeface="Symbol" pitchFamily="18" charset="2"/>
                </a:rPr>
                <a:t>P</a:t>
              </a:r>
              <a:r>
                <a:rPr kumimoji="1" lang="en-US" altLang="zh-CN" sz="1600" b="1" baseline="-25000">
                  <a:latin typeface="Times New Roman" pitchFamily="18" charset="0"/>
                  <a:sym typeface="Symbol" pitchFamily="18" charset="2"/>
                </a:rPr>
                <a:t>R</a:t>
              </a:r>
              <a:r>
                <a:rPr kumimoji="1" lang="zh-CN" altLang="en-US" sz="1600" b="1">
                  <a:latin typeface="Times New Roman" pitchFamily="18" charset="0"/>
                  <a:sym typeface="Symbol" pitchFamily="18" charset="2"/>
                </a:rPr>
                <a:t>＝</a:t>
              </a:r>
              <a:r>
                <a:rPr kumimoji="1" lang="en-US" altLang="zh-CN" sz="1600" b="1">
                  <a:latin typeface="Times New Roman" pitchFamily="18" charset="0"/>
                  <a:sym typeface="Symbol" pitchFamily="18" charset="2"/>
                </a:rPr>
                <a:t>1]</a:t>
              </a:r>
            </a:p>
          </p:txBody>
        </p:sp>
      </p:grpSp>
      <p:sp>
        <p:nvSpPr>
          <p:cNvPr id="65541" name="Text Box 2"/>
          <p:cNvSpPr txBox="1">
            <a:spLocks noChangeArrowheads="1"/>
          </p:cNvSpPr>
          <p:nvPr/>
        </p:nvSpPr>
        <p:spPr bwMode="auto">
          <a:xfrm>
            <a:off x="506413" y="1054100"/>
            <a:ext cx="762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Fig (a)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判断开环频率特性如图所示系统的闭环稳定性。</a:t>
            </a:r>
          </a:p>
        </p:txBody>
      </p:sp>
      <p:sp>
        <p:nvSpPr>
          <p:cNvPr id="144408" name="Text Box 24"/>
          <p:cNvSpPr txBox="1">
            <a:spLocks noChangeArrowheads="1"/>
          </p:cNvSpPr>
          <p:nvPr/>
        </p:nvSpPr>
        <p:spPr bwMode="auto">
          <a:xfrm>
            <a:off x="357188" y="1820863"/>
            <a:ext cx="4849812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25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  由图显然可知不是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型系统</a:t>
            </a:r>
          </a:p>
          <a:p>
            <a:pPr algn="just">
              <a:lnSpc>
                <a:spcPct val="130000"/>
              </a:lnSpc>
              <a:spcBef>
                <a:spcPct val="25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已知：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＝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，它带来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180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度的滞后，目前，起始点（</a:t>
            </a:r>
            <a:r>
              <a:rPr kumimoji="1" lang="zh-CN" altLang="en-US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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＝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1" lang="zh-CN" altLang="en-US" sz="2000" b="1" baseline="3000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＋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）的相位是－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360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度，故知：</a:t>
            </a:r>
          </a:p>
          <a:p>
            <a:pPr algn="just">
              <a:lnSpc>
                <a:spcPct val="130000"/>
              </a:lnSpc>
              <a:spcBef>
                <a:spcPct val="25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－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360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－（－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180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）＝－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180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，故知：</a:t>
            </a:r>
            <a:r>
              <a:rPr kumimoji="1" lang="en-US" altLang="en-US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=2</a:t>
            </a:r>
          </a:p>
          <a:p>
            <a:pPr>
              <a:lnSpc>
                <a:spcPct val="130000"/>
              </a:lnSpc>
              <a:spcBef>
                <a:spcPct val="25000"/>
              </a:spcBef>
            </a:pPr>
            <a:r>
              <a:rPr kumimoji="1" lang="en-US" altLang="zh-CN" sz="2000" b="1" i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</a:t>
            </a:r>
            <a:r>
              <a:rPr kumimoji="1" lang="zh-CN" altLang="en-US" sz="2000" b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从</a:t>
            </a:r>
            <a:r>
              <a:rPr kumimoji="1" lang="en-US" altLang="zh-CN" sz="2000" b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1" lang="zh-CN" altLang="en-US" sz="2000" b="1" baseline="300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－</a:t>
            </a:r>
            <a:r>
              <a:rPr kumimoji="1" lang="zh-CN" altLang="en-US" sz="2000" b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到</a:t>
            </a:r>
            <a:r>
              <a:rPr kumimoji="1" lang="en-US" altLang="zh-CN" sz="2000" b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1" lang="zh-CN" altLang="en-US" sz="2000" b="1" baseline="300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＋</a:t>
            </a:r>
            <a:r>
              <a:rPr kumimoji="1" lang="zh-CN" altLang="en-US" sz="2000" b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的连线：顺时针转</a:t>
            </a:r>
            <a:r>
              <a:rPr kumimoji="1" lang="en-US" altLang="zh-CN" sz="2000" b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2×180</a:t>
            </a:r>
            <a:r>
              <a:rPr kumimoji="1" lang="zh-CN" altLang="en-US" sz="2000" b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度，如图所示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494338" y="2819400"/>
            <a:ext cx="2911475" cy="1789113"/>
            <a:chOff x="3144" y="2338"/>
            <a:chExt cx="1834" cy="1127"/>
          </a:xfrm>
        </p:grpSpPr>
        <p:sp>
          <p:nvSpPr>
            <p:cNvPr id="397332" name="Arc 26"/>
            <p:cNvSpPr>
              <a:spLocks/>
            </p:cNvSpPr>
            <p:nvPr/>
          </p:nvSpPr>
          <p:spPr bwMode="auto">
            <a:xfrm flipV="1">
              <a:off x="3144" y="2338"/>
              <a:ext cx="1834" cy="1127"/>
            </a:xfrm>
            <a:custGeom>
              <a:avLst/>
              <a:gdLst>
                <a:gd name="T0" fmla="*/ 0 w 46040"/>
                <a:gd name="T1" fmla="*/ 0 h 28269"/>
                <a:gd name="T2" fmla="*/ 0 w 46040"/>
                <a:gd name="T3" fmla="*/ 0 h 28269"/>
                <a:gd name="T4" fmla="*/ 0 w 46040"/>
                <a:gd name="T5" fmla="*/ 0 h 28269"/>
                <a:gd name="T6" fmla="*/ 0 w 46040"/>
                <a:gd name="T7" fmla="*/ 0 h 28269"/>
                <a:gd name="T8" fmla="*/ 0 w 46040"/>
                <a:gd name="T9" fmla="*/ 0 h 28269"/>
                <a:gd name="T10" fmla="*/ 0 w 46040"/>
                <a:gd name="T11" fmla="*/ 0 h 28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040"/>
                <a:gd name="T19" fmla="*/ 0 h 28269"/>
                <a:gd name="T20" fmla="*/ 46040 w 46040"/>
                <a:gd name="T21" fmla="*/ 28269 h 2826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040" h="28269" fill="none" extrusionOk="0">
                  <a:moveTo>
                    <a:pt x="0" y="20773"/>
                  </a:moveTo>
                  <a:cubicBezTo>
                    <a:pt x="792" y="9457"/>
                    <a:pt x="10203" y="681"/>
                    <a:pt x="21548" y="682"/>
                  </a:cubicBezTo>
                  <a:cubicBezTo>
                    <a:pt x="33477" y="682"/>
                    <a:pt x="46040" y="15100"/>
                    <a:pt x="43148" y="28269"/>
                  </a:cubicBezTo>
                </a:path>
                <a:path w="46040" h="28269" stroke="0" extrusionOk="0">
                  <a:moveTo>
                    <a:pt x="0" y="20773"/>
                  </a:moveTo>
                  <a:cubicBezTo>
                    <a:pt x="792" y="9457"/>
                    <a:pt x="10203" y="681"/>
                    <a:pt x="21548" y="682"/>
                  </a:cubicBezTo>
                  <a:cubicBezTo>
                    <a:pt x="28240" y="0"/>
                    <a:pt x="36688" y="12083"/>
                    <a:pt x="40150" y="16681"/>
                  </a:cubicBezTo>
                  <a:cubicBezTo>
                    <a:pt x="43612" y="21279"/>
                    <a:pt x="45422" y="27335"/>
                    <a:pt x="42322" y="28268"/>
                  </a:cubicBezTo>
                  <a:lnTo>
                    <a:pt x="21548" y="22282"/>
                  </a:lnTo>
                  <a:lnTo>
                    <a:pt x="0" y="20773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7333" name="Line 27"/>
            <p:cNvSpPr>
              <a:spLocks noChangeShapeType="1"/>
            </p:cNvSpPr>
            <p:nvPr/>
          </p:nvSpPr>
          <p:spPr bwMode="auto">
            <a:xfrm flipH="1">
              <a:off x="4464" y="3072"/>
              <a:ext cx="225" cy="192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组合 41"/>
          <p:cNvGrpSpPr>
            <a:grpSpLocks/>
          </p:cNvGrpSpPr>
          <p:nvPr/>
        </p:nvGrpSpPr>
        <p:grpSpPr bwMode="auto">
          <a:xfrm>
            <a:off x="5481638" y="1911350"/>
            <a:ext cx="2819400" cy="1876425"/>
            <a:chOff x="5481212" y="1911649"/>
            <a:chExt cx="2820430" cy="1876365"/>
          </a:xfrm>
        </p:grpSpPr>
        <p:sp>
          <p:nvSpPr>
            <p:cNvPr id="397330" name="Arc 29"/>
            <p:cNvSpPr>
              <a:spLocks/>
            </p:cNvSpPr>
            <p:nvPr/>
          </p:nvSpPr>
          <p:spPr bwMode="auto">
            <a:xfrm>
              <a:off x="5481212" y="1911649"/>
              <a:ext cx="2820430" cy="1876365"/>
            </a:xfrm>
            <a:custGeom>
              <a:avLst/>
              <a:gdLst>
                <a:gd name="T0" fmla="*/ 0 w 44594"/>
                <a:gd name="T1" fmla="*/ 2147483647 h 29652"/>
                <a:gd name="T2" fmla="*/ 2147483647 w 44594"/>
                <a:gd name="T3" fmla="*/ 2147483647 h 29652"/>
                <a:gd name="T4" fmla="*/ 2147483647 w 44594"/>
                <a:gd name="T5" fmla="*/ 2147483647 h 29652"/>
                <a:gd name="T6" fmla="*/ 2147483647 w 44594"/>
                <a:gd name="T7" fmla="*/ 2147483647 h 29652"/>
                <a:gd name="T8" fmla="*/ 0 w 44594"/>
                <a:gd name="T9" fmla="*/ 2147483647 h 296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594"/>
                <a:gd name="T16" fmla="*/ 0 h 29652"/>
                <a:gd name="T17" fmla="*/ 44594 w 44594"/>
                <a:gd name="T18" fmla="*/ 29652 h 296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594" h="29652" fill="none" extrusionOk="0">
                  <a:moveTo>
                    <a:pt x="0" y="20092"/>
                  </a:moveTo>
                  <a:cubicBezTo>
                    <a:pt x="792" y="8776"/>
                    <a:pt x="10203" y="0"/>
                    <a:pt x="21548" y="1"/>
                  </a:cubicBezTo>
                  <a:cubicBezTo>
                    <a:pt x="33477" y="1"/>
                    <a:pt x="44594" y="7194"/>
                    <a:pt x="43355" y="29033"/>
                  </a:cubicBezTo>
                </a:path>
                <a:path w="44594" h="29652" stroke="0" extrusionOk="0">
                  <a:moveTo>
                    <a:pt x="0" y="20092"/>
                  </a:moveTo>
                  <a:cubicBezTo>
                    <a:pt x="792" y="8776"/>
                    <a:pt x="10203" y="0"/>
                    <a:pt x="21548" y="1"/>
                  </a:cubicBezTo>
                  <a:cubicBezTo>
                    <a:pt x="33477" y="1"/>
                    <a:pt x="43148" y="17722"/>
                    <a:pt x="43148" y="29652"/>
                  </a:cubicBezTo>
                  <a:lnTo>
                    <a:pt x="21548" y="21601"/>
                  </a:lnTo>
                  <a:lnTo>
                    <a:pt x="0" y="20092"/>
                  </a:lnTo>
                  <a:close/>
                </a:path>
              </a:pathLst>
            </a:custGeom>
            <a:noFill/>
            <a:ln w="28575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7331" name="Line 30"/>
            <p:cNvSpPr>
              <a:spLocks noChangeShapeType="1"/>
            </p:cNvSpPr>
            <p:nvPr/>
          </p:nvSpPr>
          <p:spPr bwMode="auto">
            <a:xfrm>
              <a:off x="7356475" y="1970088"/>
              <a:ext cx="252412" cy="188913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180138" y="2809875"/>
            <a:ext cx="395287" cy="455613"/>
            <a:chOff x="3510" y="2304"/>
            <a:chExt cx="249" cy="287"/>
          </a:xfrm>
        </p:grpSpPr>
        <p:sp>
          <p:nvSpPr>
            <p:cNvPr id="397328" name="Oval 32"/>
            <p:cNvSpPr>
              <a:spLocks noChangeArrowheads="1"/>
            </p:cNvSpPr>
            <p:nvPr/>
          </p:nvSpPr>
          <p:spPr bwMode="auto">
            <a:xfrm>
              <a:off x="3558" y="2544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7329" name="Text Box 33"/>
            <p:cNvSpPr txBox="1">
              <a:spLocks noChangeArrowheads="1"/>
            </p:cNvSpPr>
            <p:nvPr/>
          </p:nvSpPr>
          <p:spPr bwMode="auto">
            <a:xfrm>
              <a:off x="3510" y="2304"/>
              <a:ext cx="2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-1</a:t>
              </a:r>
            </a:p>
          </p:txBody>
        </p:sp>
      </p:grpSp>
      <p:sp>
        <p:nvSpPr>
          <p:cNvPr id="144419" name="Text Box 35"/>
          <p:cNvSpPr txBox="1">
            <a:spLocks noChangeArrowheads="1"/>
          </p:cNvSpPr>
          <p:nvPr/>
        </p:nvSpPr>
        <p:spPr bwMode="auto">
          <a:xfrm>
            <a:off x="819150" y="5105400"/>
            <a:ext cx="76200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画射线，得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＝－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，则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Z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＝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－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＝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－（－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）＝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2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所以系统闭环不稳定。</a:t>
            </a:r>
            <a:endParaRPr kumimoji="1" lang="zh-CN" altLang="en-US" sz="2000" b="1">
              <a:latin typeface="Times New Roman" pitchFamily="18" charset="0"/>
              <a:ea typeface="黑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44420" name="Line 36"/>
          <p:cNvSpPr>
            <a:spLocks noChangeShapeType="1"/>
          </p:cNvSpPr>
          <p:nvPr/>
        </p:nvSpPr>
        <p:spPr bwMode="auto">
          <a:xfrm flipH="1">
            <a:off x="4679950" y="3225800"/>
            <a:ext cx="15240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4418" name="Line 34"/>
          <p:cNvSpPr>
            <a:spLocks noChangeShapeType="1"/>
          </p:cNvSpPr>
          <p:nvPr/>
        </p:nvSpPr>
        <p:spPr bwMode="auto">
          <a:xfrm flipH="1">
            <a:off x="5257800" y="3233738"/>
            <a:ext cx="998538" cy="9985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组合 40"/>
          <p:cNvGrpSpPr>
            <a:grpSpLocks/>
          </p:cNvGrpSpPr>
          <p:nvPr/>
        </p:nvGrpSpPr>
        <p:grpSpPr bwMode="auto">
          <a:xfrm>
            <a:off x="6777038" y="2744788"/>
            <a:ext cx="3960812" cy="1079500"/>
            <a:chOff x="6777245" y="2745040"/>
            <a:chExt cx="3960000" cy="1080000"/>
          </a:xfrm>
        </p:grpSpPr>
        <p:sp>
          <p:nvSpPr>
            <p:cNvPr id="397326" name="Line 23"/>
            <p:cNvSpPr>
              <a:spLocks noChangeShapeType="1"/>
            </p:cNvSpPr>
            <p:nvPr/>
          </p:nvSpPr>
          <p:spPr bwMode="auto">
            <a:xfrm flipV="1">
              <a:off x="7369175" y="2847703"/>
              <a:ext cx="259534" cy="3678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弧形 38"/>
            <p:cNvSpPr/>
            <p:nvPr/>
          </p:nvSpPr>
          <p:spPr bwMode="auto">
            <a:xfrm flipH="1">
              <a:off x="6777245" y="2745040"/>
              <a:ext cx="3960000" cy="1080000"/>
            </a:xfrm>
            <a:prstGeom prst="arc">
              <a:avLst>
                <a:gd name="adj1" fmla="val 18969117"/>
                <a:gd name="adj2" fmla="val 0"/>
              </a:avLst>
            </a:pr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0" name="弧形 39"/>
          <p:cNvSpPr/>
          <p:nvPr/>
        </p:nvSpPr>
        <p:spPr bwMode="auto">
          <a:xfrm flipH="1" flipV="1">
            <a:off x="6777038" y="2708275"/>
            <a:ext cx="3960812" cy="1081088"/>
          </a:xfrm>
          <a:prstGeom prst="arc">
            <a:avLst>
              <a:gd name="adj1" fmla="val 19030841"/>
              <a:gd name="adj2" fmla="val 0"/>
            </a:avLst>
          </a:prstGeom>
          <a:noFill/>
          <a:ln w="254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97324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示例</a:t>
            </a:r>
          </a:p>
        </p:txBody>
      </p:sp>
      <p:sp>
        <p:nvSpPr>
          <p:cNvPr id="397350" name="Text Box 2"/>
          <p:cNvSpPr txBox="1">
            <a:spLocks noChangeArrowheads="1"/>
          </p:cNvSpPr>
          <p:nvPr/>
        </p:nvSpPr>
        <p:spPr bwMode="auto">
          <a:xfrm>
            <a:off x="474663" y="1452563"/>
            <a:ext cx="3692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首先补上负频部分如蓝线所示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/>
      <p:bldP spid="144408" grpId="0" autoUpdateAnimBg="0"/>
      <p:bldP spid="144419" grpId="0" autoUpdateAnimBg="0"/>
      <p:bldP spid="144420" grpId="0" animBg="1"/>
      <p:bldP spid="144418" grpId="0" animBg="1"/>
      <p:bldP spid="3973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26" name="Text Box 3"/>
          <p:cNvSpPr txBox="1">
            <a:spLocks noChangeArrowheads="1"/>
          </p:cNvSpPr>
          <p:nvPr/>
        </p:nvSpPr>
        <p:spPr bwMode="auto">
          <a:xfrm>
            <a:off x="512763" y="1069975"/>
            <a:ext cx="81407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考虑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为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的有理分式函数，特征方程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因式分解为如下形式</a:t>
            </a: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5124" name="Object 20"/>
          <p:cNvGraphicFramePr>
            <a:graphicFrameLocks noChangeAspect="1"/>
          </p:cNvGraphicFramePr>
          <p:nvPr/>
        </p:nvGraphicFramePr>
        <p:xfrm>
          <a:off x="596900" y="1736725"/>
          <a:ext cx="33591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4" name="Equation" r:id="rId3" imgW="2145960" imgH="444240" progId="Equation.DSMT4">
                  <p:embed/>
                </p:oleObj>
              </mc:Choice>
              <mc:Fallback>
                <p:oleObj name="Equation" r:id="rId3" imgW="2145960" imgH="44424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1736725"/>
                        <a:ext cx="3359150" cy="6953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4110038" y="2986088"/>
            <a:ext cx="457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在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平面绘制函数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的零极点</a:t>
            </a:r>
            <a:endParaRPr kumimoji="1" lang="en-US" altLang="zh-CN" sz="20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457200" y="2716213"/>
            <a:ext cx="3505200" cy="2895600"/>
            <a:chOff x="432" y="2448"/>
            <a:chExt cx="2208" cy="1824"/>
          </a:xfrm>
        </p:grpSpPr>
        <p:sp>
          <p:nvSpPr>
            <p:cNvPr id="200792" name="Rectangle 58"/>
            <p:cNvSpPr>
              <a:spLocks noChangeArrowheads="1"/>
            </p:cNvSpPr>
            <p:nvPr/>
          </p:nvSpPr>
          <p:spPr bwMode="auto">
            <a:xfrm>
              <a:off x="432" y="2448"/>
              <a:ext cx="2208" cy="182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93" name="Line 6"/>
            <p:cNvSpPr>
              <a:spLocks noChangeShapeType="1"/>
            </p:cNvSpPr>
            <p:nvPr/>
          </p:nvSpPr>
          <p:spPr bwMode="auto">
            <a:xfrm>
              <a:off x="480" y="3563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94" name="Line 7"/>
            <p:cNvSpPr>
              <a:spLocks noChangeShapeType="1"/>
            </p:cNvSpPr>
            <p:nvPr/>
          </p:nvSpPr>
          <p:spPr bwMode="auto">
            <a:xfrm flipV="1">
              <a:off x="1104" y="249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95" name="Text Box 53"/>
            <p:cNvSpPr txBox="1">
              <a:spLocks noChangeArrowheads="1"/>
            </p:cNvSpPr>
            <p:nvPr/>
          </p:nvSpPr>
          <p:spPr bwMode="auto">
            <a:xfrm>
              <a:off x="2448" y="355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σ</a:t>
              </a:r>
              <a:endParaRPr kumimoji="1" lang="en-US" altLang="zh-CN" sz="1600" b="1" i="1" baseline="-25000">
                <a:latin typeface="Times New Roman" pitchFamily="18" charset="0"/>
              </a:endParaRPr>
            </a:p>
          </p:txBody>
        </p:sp>
        <p:sp>
          <p:nvSpPr>
            <p:cNvPr id="200796" name="Text Box 54"/>
            <p:cNvSpPr txBox="1">
              <a:spLocks noChangeArrowheads="1"/>
            </p:cNvSpPr>
            <p:nvPr/>
          </p:nvSpPr>
          <p:spPr bwMode="auto">
            <a:xfrm>
              <a:off x="1152" y="244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jω</a:t>
              </a:r>
            </a:p>
          </p:txBody>
        </p:sp>
      </p:grpSp>
      <p:sp>
        <p:nvSpPr>
          <p:cNvPr id="5183" name="Text Box 63"/>
          <p:cNvSpPr txBox="1">
            <a:spLocks noChangeArrowheads="1"/>
          </p:cNvSpPr>
          <p:nvPr/>
        </p:nvSpPr>
        <p:spPr bwMode="auto">
          <a:xfrm>
            <a:off x="4005263" y="1906588"/>
            <a:ext cx="2830512" cy="3968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------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注意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000" b="1" i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和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000" b="1" i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的符号。</a:t>
            </a:r>
            <a:r>
              <a:rPr kumimoji="1" lang="en-US" altLang="zh-CN" sz="20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</a:p>
        </p:txBody>
      </p:sp>
      <p:grpSp>
        <p:nvGrpSpPr>
          <p:cNvPr id="3" name="Group 178"/>
          <p:cNvGrpSpPr>
            <a:grpSpLocks/>
          </p:cNvGrpSpPr>
          <p:nvPr/>
        </p:nvGrpSpPr>
        <p:grpSpPr bwMode="auto">
          <a:xfrm>
            <a:off x="609600" y="3297238"/>
            <a:ext cx="2819400" cy="1951037"/>
            <a:chOff x="528" y="2814"/>
            <a:chExt cx="1776" cy="1229"/>
          </a:xfrm>
        </p:grpSpPr>
        <p:grpSp>
          <p:nvGrpSpPr>
            <p:cNvPr id="200764" name="Group 119"/>
            <p:cNvGrpSpPr>
              <a:grpSpLocks/>
            </p:cNvGrpSpPr>
            <p:nvPr/>
          </p:nvGrpSpPr>
          <p:grpSpPr bwMode="auto">
            <a:xfrm>
              <a:off x="528" y="3026"/>
              <a:ext cx="1776" cy="1017"/>
              <a:chOff x="528" y="3026"/>
              <a:chExt cx="1776" cy="1017"/>
            </a:xfrm>
          </p:grpSpPr>
          <p:grpSp>
            <p:nvGrpSpPr>
              <p:cNvPr id="200766" name="Group 77"/>
              <p:cNvGrpSpPr>
                <a:grpSpLocks/>
              </p:cNvGrpSpPr>
              <p:nvPr/>
            </p:nvGrpSpPr>
            <p:grpSpPr bwMode="auto">
              <a:xfrm>
                <a:off x="2160" y="3526"/>
                <a:ext cx="79" cy="79"/>
                <a:chOff x="624" y="3216"/>
                <a:chExt cx="48" cy="48"/>
              </a:xfrm>
            </p:grpSpPr>
            <p:sp>
              <p:nvSpPr>
                <p:cNvPr id="200790" name="Line 78"/>
                <p:cNvSpPr>
                  <a:spLocks noChangeShapeType="1"/>
                </p:cNvSpPr>
                <p:nvPr/>
              </p:nvSpPr>
              <p:spPr bwMode="auto">
                <a:xfrm>
                  <a:off x="624" y="3216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0791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624" y="3216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0767" name="Oval 80"/>
              <p:cNvSpPr>
                <a:spLocks noChangeArrowheads="1"/>
              </p:cNvSpPr>
              <p:nvPr/>
            </p:nvSpPr>
            <p:spPr bwMode="auto">
              <a:xfrm>
                <a:off x="1632" y="3986"/>
                <a:ext cx="57" cy="5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68" name="Oval 81"/>
              <p:cNvSpPr>
                <a:spLocks noChangeArrowheads="1"/>
              </p:cNvSpPr>
              <p:nvPr/>
            </p:nvSpPr>
            <p:spPr bwMode="auto">
              <a:xfrm>
                <a:off x="1869" y="3536"/>
                <a:ext cx="57" cy="5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69" name="Text Box 82"/>
              <p:cNvSpPr txBox="1">
                <a:spLocks noChangeArrowheads="1"/>
              </p:cNvSpPr>
              <p:nvPr/>
            </p:nvSpPr>
            <p:spPr bwMode="auto">
              <a:xfrm>
                <a:off x="1881" y="3554"/>
                <a:ext cx="13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</a:rPr>
                  <a:t>Z</a:t>
                </a:r>
                <a:r>
                  <a:rPr kumimoji="1" lang="en-US" altLang="zh-CN" sz="1600" b="1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00770" name="Text Box 83"/>
              <p:cNvSpPr txBox="1">
                <a:spLocks noChangeArrowheads="1"/>
              </p:cNvSpPr>
              <p:nvPr/>
            </p:nvSpPr>
            <p:spPr bwMode="auto">
              <a:xfrm>
                <a:off x="2160" y="3554"/>
                <a:ext cx="1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</a:rPr>
                  <a:t>p</a:t>
                </a:r>
                <a:r>
                  <a:rPr kumimoji="1" lang="en-US" altLang="zh-CN" sz="1600" b="1" baseline="-25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200771" name="Oval 86"/>
              <p:cNvSpPr>
                <a:spLocks noChangeArrowheads="1"/>
              </p:cNvSpPr>
              <p:nvPr/>
            </p:nvSpPr>
            <p:spPr bwMode="auto">
              <a:xfrm>
                <a:off x="1632" y="3026"/>
                <a:ext cx="57" cy="5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00772" name="Group 90"/>
              <p:cNvGrpSpPr>
                <a:grpSpLocks/>
              </p:cNvGrpSpPr>
              <p:nvPr/>
            </p:nvGrpSpPr>
            <p:grpSpPr bwMode="auto">
              <a:xfrm>
                <a:off x="816" y="3525"/>
                <a:ext cx="79" cy="79"/>
                <a:chOff x="624" y="3216"/>
                <a:chExt cx="48" cy="48"/>
              </a:xfrm>
            </p:grpSpPr>
            <p:sp>
              <p:nvSpPr>
                <p:cNvPr id="200788" name="Line 91"/>
                <p:cNvSpPr>
                  <a:spLocks noChangeShapeType="1"/>
                </p:cNvSpPr>
                <p:nvPr/>
              </p:nvSpPr>
              <p:spPr bwMode="auto">
                <a:xfrm>
                  <a:off x="624" y="3216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0789" name="Line 92"/>
                <p:cNvSpPr>
                  <a:spLocks noChangeShapeType="1"/>
                </p:cNvSpPr>
                <p:nvPr/>
              </p:nvSpPr>
              <p:spPr bwMode="auto">
                <a:xfrm rot="5400000">
                  <a:off x="624" y="3216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0773" name="Group 93"/>
              <p:cNvGrpSpPr>
                <a:grpSpLocks/>
              </p:cNvGrpSpPr>
              <p:nvPr/>
            </p:nvGrpSpPr>
            <p:grpSpPr bwMode="auto">
              <a:xfrm>
                <a:off x="1056" y="3525"/>
                <a:ext cx="79" cy="79"/>
                <a:chOff x="624" y="3216"/>
                <a:chExt cx="48" cy="48"/>
              </a:xfrm>
            </p:grpSpPr>
            <p:sp>
              <p:nvSpPr>
                <p:cNvPr id="200786" name="Line 94"/>
                <p:cNvSpPr>
                  <a:spLocks noChangeShapeType="1"/>
                </p:cNvSpPr>
                <p:nvPr/>
              </p:nvSpPr>
              <p:spPr bwMode="auto">
                <a:xfrm>
                  <a:off x="624" y="3216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0787" name="Line 95"/>
                <p:cNvSpPr>
                  <a:spLocks noChangeShapeType="1"/>
                </p:cNvSpPr>
                <p:nvPr/>
              </p:nvSpPr>
              <p:spPr bwMode="auto">
                <a:xfrm rot="5400000">
                  <a:off x="624" y="3216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0774" name="Group 96"/>
              <p:cNvGrpSpPr>
                <a:grpSpLocks/>
              </p:cNvGrpSpPr>
              <p:nvPr/>
            </p:nvGrpSpPr>
            <p:grpSpPr bwMode="auto">
              <a:xfrm>
                <a:off x="960" y="3794"/>
                <a:ext cx="79" cy="79"/>
                <a:chOff x="624" y="3216"/>
                <a:chExt cx="48" cy="48"/>
              </a:xfrm>
            </p:grpSpPr>
            <p:sp>
              <p:nvSpPr>
                <p:cNvPr id="200784" name="Line 97"/>
                <p:cNvSpPr>
                  <a:spLocks noChangeShapeType="1"/>
                </p:cNvSpPr>
                <p:nvPr/>
              </p:nvSpPr>
              <p:spPr bwMode="auto">
                <a:xfrm>
                  <a:off x="624" y="3216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0785" name="Line 98"/>
                <p:cNvSpPr>
                  <a:spLocks noChangeShapeType="1"/>
                </p:cNvSpPr>
                <p:nvPr/>
              </p:nvSpPr>
              <p:spPr bwMode="auto">
                <a:xfrm rot="5400000">
                  <a:off x="624" y="3216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0775" name="Oval 99"/>
              <p:cNvSpPr>
                <a:spLocks noChangeArrowheads="1"/>
              </p:cNvSpPr>
              <p:nvPr/>
            </p:nvSpPr>
            <p:spPr bwMode="auto">
              <a:xfrm>
                <a:off x="576" y="3536"/>
                <a:ext cx="57" cy="57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76" name="Text Box 100"/>
              <p:cNvSpPr txBox="1">
                <a:spLocks noChangeArrowheads="1"/>
              </p:cNvSpPr>
              <p:nvPr/>
            </p:nvSpPr>
            <p:spPr bwMode="auto">
              <a:xfrm>
                <a:off x="528" y="3554"/>
                <a:ext cx="1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</a:rPr>
                  <a:t>Z</a:t>
                </a:r>
                <a:r>
                  <a:rPr kumimoji="1" lang="en-US" altLang="zh-CN" sz="1600" b="1" baseline="-25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200777" name="Text Box 101"/>
              <p:cNvSpPr txBox="1">
                <a:spLocks noChangeArrowheads="1"/>
              </p:cNvSpPr>
              <p:nvPr/>
            </p:nvSpPr>
            <p:spPr bwMode="auto">
              <a:xfrm>
                <a:off x="960" y="3543"/>
                <a:ext cx="1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</a:rPr>
                  <a:t>p</a:t>
                </a:r>
                <a:r>
                  <a:rPr kumimoji="1" lang="en-US" altLang="zh-CN" sz="1600" b="1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00778" name="Text Box 102"/>
              <p:cNvSpPr txBox="1">
                <a:spLocks noChangeArrowheads="1"/>
              </p:cNvSpPr>
              <p:nvPr/>
            </p:nvSpPr>
            <p:spPr bwMode="auto">
              <a:xfrm>
                <a:off x="837" y="3749"/>
                <a:ext cx="1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</a:rPr>
                  <a:t>p</a:t>
                </a:r>
                <a:r>
                  <a:rPr kumimoji="1" lang="en-US" altLang="zh-CN" sz="1600" b="1" baseline="-25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00779" name="Text Box 103"/>
              <p:cNvSpPr txBox="1">
                <a:spLocks noChangeArrowheads="1"/>
              </p:cNvSpPr>
              <p:nvPr/>
            </p:nvSpPr>
            <p:spPr bwMode="auto">
              <a:xfrm>
                <a:off x="751" y="3554"/>
                <a:ext cx="1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</a:rPr>
                  <a:t>p</a:t>
                </a:r>
                <a:r>
                  <a:rPr kumimoji="1" lang="en-US" altLang="zh-CN" sz="1600" b="1" baseline="-25000">
                    <a:latin typeface="Times New Roman" pitchFamily="18" charset="0"/>
                  </a:rPr>
                  <a:t>4</a:t>
                </a:r>
              </a:p>
            </p:txBody>
          </p:sp>
          <p:grpSp>
            <p:nvGrpSpPr>
              <p:cNvPr id="200780" name="Group 109"/>
              <p:cNvGrpSpPr>
                <a:grpSpLocks/>
              </p:cNvGrpSpPr>
              <p:nvPr/>
            </p:nvGrpSpPr>
            <p:grpSpPr bwMode="auto">
              <a:xfrm>
                <a:off x="960" y="3227"/>
                <a:ext cx="79" cy="79"/>
                <a:chOff x="624" y="3216"/>
                <a:chExt cx="48" cy="48"/>
              </a:xfrm>
            </p:grpSpPr>
            <p:sp>
              <p:nvSpPr>
                <p:cNvPr id="200782" name="Line 110"/>
                <p:cNvSpPr>
                  <a:spLocks noChangeShapeType="1"/>
                </p:cNvSpPr>
                <p:nvPr/>
              </p:nvSpPr>
              <p:spPr bwMode="auto">
                <a:xfrm>
                  <a:off x="624" y="3216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00783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624" y="3216"/>
                  <a:ext cx="48" cy="48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00781" name="Text Box 113"/>
              <p:cNvSpPr txBox="1">
                <a:spLocks noChangeArrowheads="1"/>
              </p:cNvSpPr>
              <p:nvPr/>
            </p:nvSpPr>
            <p:spPr bwMode="auto">
              <a:xfrm>
                <a:off x="768" y="3122"/>
                <a:ext cx="1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</a:rPr>
                  <a:t>p</a:t>
                </a:r>
                <a:r>
                  <a:rPr kumimoji="1" lang="en-US" altLang="zh-CN" sz="1600" b="1" baseline="-25000">
                    <a:latin typeface="Times New Roman" pitchFamily="18" charset="0"/>
                  </a:rPr>
                  <a:t>2</a:t>
                </a:r>
              </a:p>
            </p:txBody>
          </p:sp>
        </p:grpSp>
        <p:sp>
          <p:nvSpPr>
            <p:cNvPr id="200765" name="Text Box 122"/>
            <p:cNvSpPr txBox="1">
              <a:spLocks noChangeArrowheads="1"/>
            </p:cNvSpPr>
            <p:nvPr/>
          </p:nvSpPr>
          <p:spPr bwMode="auto">
            <a:xfrm>
              <a:off x="1545" y="2814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Z</a:t>
              </a:r>
              <a:r>
                <a:rPr kumimoji="1" lang="en-US" altLang="zh-CN" sz="1600" b="1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10" name="Group 194"/>
          <p:cNvGrpSpPr>
            <a:grpSpLocks/>
          </p:cNvGrpSpPr>
          <p:nvPr/>
        </p:nvGrpSpPr>
        <p:grpSpPr bwMode="auto">
          <a:xfrm>
            <a:off x="1447800" y="3630613"/>
            <a:ext cx="1681163" cy="1524000"/>
            <a:chOff x="1056" y="3024"/>
            <a:chExt cx="1059" cy="960"/>
          </a:xfrm>
        </p:grpSpPr>
        <p:sp>
          <p:nvSpPr>
            <p:cNvPr id="200753" name="Text Box 125"/>
            <p:cNvSpPr txBox="1">
              <a:spLocks noChangeArrowheads="1"/>
            </p:cNvSpPr>
            <p:nvPr/>
          </p:nvSpPr>
          <p:spPr bwMode="auto">
            <a:xfrm>
              <a:off x="1737" y="302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-</a:t>
              </a:r>
              <a:r>
                <a:rPr kumimoji="1" lang="en-US" altLang="zh-CN" sz="1600" b="1" i="1">
                  <a:latin typeface="Times New Roman" pitchFamily="18" charset="0"/>
                </a:rPr>
                <a:t>Z</a:t>
              </a:r>
              <a:r>
                <a:rPr kumimoji="1" lang="en-US" altLang="zh-CN" sz="1600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0754" name="Text Box 129"/>
            <p:cNvSpPr txBox="1">
              <a:spLocks noChangeArrowheads="1"/>
            </p:cNvSpPr>
            <p:nvPr/>
          </p:nvSpPr>
          <p:spPr bwMode="auto">
            <a:xfrm>
              <a:off x="1875" y="330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-</a:t>
              </a:r>
              <a:r>
                <a:rPr kumimoji="1" lang="en-US" altLang="zh-CN" sz="1600" b="1" i="1">
                  <a:latin typeface="Times New Roman" pitchFamily="18" charset="0"/>
                </a:rPr>
                <a:t>Z</a:t>
              </a:r>
              <a:r>
                <a:rPr kumimoji="1" lang="en-US" altLang="zh-CN" sz="1600" b="1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00755" name="Line 141"/>
            <p:cNvSpPr>
              <a:spLocks noChangeShapeType="1"/>
            </p:cNvSpPr>
            <p:nvPr/>
          </p:nvSpPr>
          <p:spPr bwMode="auto">
            <a:xfrm flipH="1" flipV="1">
              <a:off x="1776" y="3371"/>
              <a:ext cx="144" cy="181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56" name="Line 156"/>
            <p:cNvSpPr>
              <a:spLocks noChangeShapeType="1"/>
            </p:cNvSpPr>
            <p:nvPr/>
          </p:nvSpPr>
          <p:spPr bwMode="auto">
            <a:xfrm flipV="1">
              <a:off x="1152" y="3360"/>
              <a:ext cx="432" cy="203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57" name="Line 157"/>
            <p:cNvSpPr>
              <a:spLocks noChangeShapeType="1"/>
            </p:cNvSpPr>
            <p:nvPr/>
          </p:nvSpPr>
          <p:spPr bwMode="auto">
            <a:xfrm flipV="1">
              <a:off x="1056" y="3360"/>
              <a:ext cx="576" cy="49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58" name="Line 158"/>
            <p:cNvSpPr>
              <a:spLocks noChangeShapeType="1"/>
            </p:cNvSpPr>
            <p:nvPr/>
          </p:nvSpPr>
          <p:spPr bwMode="auto">
            <a:xfrm flipV="1">
              <a:off x="1680" y="3408"/>
              <a:ext cx="28" cy="57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59" name="Line 166"/>
            <p:cNvSpPr>
              <a:spLocks noChangeShapeType="1"/>
            </p:cNvSpPr>
            <p:nvPr/>
          </p:nvSpPr>
          <p:spPr bwMode="auto">
            <a:xfrm>
              <a:off x="1680" y="3083"/>
              <a:ext cx="0" cy="24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60" name="Line 167"/>
            <p:cNvSpPr>
              <a:spLocks noChangeShapeType="1"/>
            </p:cNvSpPr>
            <p:nvPr/>
          </p:nvSpPr>
          <p:spPr bwMode="auto">
            <a:xfrm>
              <a:off x="1056" y="3275"/>
              <a:ext cx="576" cy="4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0761" name="Text Box 168"/>
            <p:cNvSpPr txBox="1">
              <a:spLocks noChangeArrowheads="1"/>
            </p:cNvSpPr>
            <p:nvPr/>
          </p:nvSpPr>
          <p:spPr bwMode="auto">
            <a:xfrm>
              <a:off x="1104" y="3083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-</a:t>
              </a:r>
              <a:r>
                <a:rPr kumimoji="1" lang="en-US" altLang="zh-CN" sz="1600" b="1" i="1">
                  <a:latin typeface="Times New Roman" pitchFamily="18" charset="0"/>
                </a:rPr>
                <a:t>p</a:t>
              </a:r>
              <a:r>
                <a:rPr kumimoji="1" lang="en-US" altLang="zh-CN" sz="1600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00762" name="Text Box 169"/>
            <p:cNvSpPr txBox="1">
              <a:spLocks noChangeArrowheads="1"/>
            </p:cNvSpPr>
            <p:nvPr/>
          </p:nvSpPr>
          <p:spPr bwMode="auto">
            <a:xfrm>
              <a:off x="1200" y="3687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-</a:t>
              </a:r>
              <a:r>
                <a:rPr kumimoji="1" lang="en-US" altLang="zh-CN" sz="1600" b="1" i="1">
                  <a:latin typeface="Times New Roman" pitchFamily="18" charset="0"/>
                </a:rPr>
                <a:t>p</a:t>
              </a:r>
              <a:r>
                <a:rPr kumimoji="1" lang="en-US" altLang="zh-CN" sz="1600" b="1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00763" name="Text Box 170"/>
            <p:cNvSpPr txBox="1">
              <a:spLocks noChangeArrowheads="1"/>
            </p:cNvSpPr>
            <p:nvPr/>
          </p:nvSpPr>
          <p:spPr bwMode="auto">
            <a:xfrm>
              <a:off x="1728" y="3707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-</a:t>
              </a:r>
              <a:r>
                <a:rPr kumimoji="1" lang="en-US" altLang="zh-CN" sz="1600" b="1" i="1">
                  <a:latin typeface="Times New Roman" pitchFamily="18" charset="0"/>
                </a:rPr>
                <a:t>Z</a:t>
              </a:r>
              <a:r>
                <a:rPr kumimoji="1" lang="en-US" altLang="zh-CN" sz="1600" b="1" baseline="-25000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5294" name="Text Box 174"/>
          <p:cNvSpPr txBox="1">
            <a:spLocks noChangeArrowheads="1"/>
          </p:cNvSpPr>
          <p:nvPr/>
        </p:nvSpPr>
        <p:spPr bwMode="auto">
          <a:xfrm>
            <a:off x="4110038" y="3460750"/>
            <a:ext cx="457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任意绘制闭合曲线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Q′ 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包围零点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000" b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endParaRPr kumimoji="1" lang="en-US" altLang="zh-CN" sz="2000" b="1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295" name="Text Box 175"/>
          <p:cNvSpPr txBox="1">
            <a:spLocks noChangeArrowheads="1"/>
          </p:cNvSpPr>
          <p:nvPr/>
        </p:nvSpPr>
        <p:spPr bwMode="auto">
          <a:xfrm>
            <a:off x="4110038" y="3975100"/>
            <a:ext cx="4648200" cy="1282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O′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是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闭合曲线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Q′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上的任意一点，坐标为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σ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+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jω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绘制从所有零极点到该点（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O′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的线段（图上并未画全）</a:t>
            </a:r>
            <a:endParaRPr kumimoji="1" lang="en-US" altLang="zh-CN" sz="20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11" name="Group 186"/>
          <p:cNvGrpSpPr>
            <a:grpSpLocks/>
          </p:cNvGrpSpPr>
          <p:nvPr/>
        </p:nvGrpSpPr>
        <p:grpSpPr bwMode="auto">
          <a:xfrm>
            <a:off x="2030413" y="3176588"/>
            <a:ext cx="1093787" cy="901700"/>
            <a:chOff x="1881" y="2659"/>
            <a:chExt cx="689" cy="568"/>
          </a:xfrm>
        </p:grpSpPr>
        <p:sp>
          <p:nvSpPr>
            <p:cNvPr id="200749" name="Oval 180"/>
            <p:cNvSpPr>
              <a:spLocks noChangeArrowheads="1"/>
            </p:cNvSpPr>
            <p:nvPr/>
          </p:nvSpPr>
          <p:spPr bwMode="auto">
            <a:xfrm>
              <a:off x="1881" y="2728"/>
              <a:ext cx="499" cy="499"/>
            </a:xfrm>
            <a:prstGeom prst="ellips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50" name="Text Box 182"/>
            <p:cNvSpPr txBox="1">
              <a:spLocks noChangeArrowheads="1"/>
            </p:cNvSpPr>
            <p:nvPr/>
          </p:nvSpPr>
          <p:spPr bwMode="auto">
            <a:xfrm>
              <a:off x="2378" y="2659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Q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'</a:t>
              </a:r>
            </a:p>
          </p:txBody>
        </p:sp>
        <p:sp>
          <p:nvSpPr>
            <p:cNvPr id="200751" name="Oval 183"/>
            <p:cNvSpPr>
              <a:spLocks noChangeArrowheads="1"/>
            </p:cNvSpPr>
            <p:nvPr/>
          </p:nvSpPr>
          <p:spPr bwMode="auto">
            <a:xfrm>
              <a:off x="2090" y="2947"/>
              <a:ext cx="57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52" name="Line 185"/>
            <p:cNvSpPr>
              <a:spLocks noChangeShapeType="1"/>
            </p:cNvSpPr>
            <p:nvPr/>
          </p:nvSpPr>
          <p:spPr bwMode="auto">
            <a:xfrm flipH="1">
              <a:off x="2378" y="2803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187"/>
          <p:cNvGrpSpPr>
            <a:grpSpLocks/>
          </p:cNvGrpSpPr>
          <p:nvPr/>
        </p:nvGrpSpPr>
        <p:grpSpPr bwMode="auto">
          <a:xfrm>
            <a:off x="2362200" y="4010025"/>
            <a:ext cx="309563" cy="336550"/>
            <a:chOff x="1632" y="3263"/>
            <a:chExt cx="195" cy="212"/>
          </a:xfrm>
        </p:grpSpPr>
        <p:sp>
          <p:nvSpPr>
            <p:cNvPr id="200747" name="Text Box 188"/>
            <p:cNvSpPr txBox="1">
              <a:spLocks noChangeArrowheads="1"/>
            </p:cNvSpPr>
            <p:nvPr/>
          </p:nvSpPr>
          <p:spPr bwMode="auto">
            <a:xfrm>
              <a:off x="1635" y="3263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itchFamily="18" charset="0"/>
                </a:rPr>
                <a:t>O</a:t>
              </a:r>
              <a:r>
                <a:rPr kumimoji="1"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'</a:t>
              </a:r>
              <a:endParaRPr kumimoji="1" lang="en-US" altLang="zh-CN" sz="1600" b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748" name="Oval 189"/>
            <p:cNvSpPr>
              <a:spLocks noChangeArrowheads="1"/>
            </p:cNvSpPr>
            <p:nvPr/>
          </p:nvSpPr>
          <p:spPr bwMode="auto">
            <a:xfrm>
              <a:off x="1632" y="3275"/>
              <a:ext cx="57" cy="57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组合 71"/>
          <p:cNvGrpSpPr>
            <a:grpSpLocks/>
          </p:cNvGrpSpPr>
          <p:nvPr/>
        </p:nvGrpSpPr>
        <p:grpSpPr bwMode="auto">
          <a:xfrm>
            <a:off x="5027613" y="825500"/>
            <a:ext cx="2381250" cy="1595438"/>
            <a:chOff x="6357950" y="1190625"/>
            <a:chExt cx="2382382" cy="1595438"/>
          </a:xfrm>
        </p:grpSpPr>
        <p:sp>
          <p:nvSpPr>
            <p:cNvPr id="200744" name="矩形 66"/>
            <p:cNvSpPr>
              <a:spLocks noChangeArrowheads="1"/>
            </p:cNvSpPr>
            <p:nvPr/>
          </p:nvSpPr>
          <p:spPr bwMode="auto">
            <a:xfrm>
              <a:off x="7393492" y="1190625"/>
              <a:ext cx="1346840" cy="366713"/>
            </a:xfrm>
            <a:prstGeom prst="rect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Φ</a:t>
              </a:r>
              <a:r>
                <a:rPr kumimoji="1" lang="en-US" altLang="zh-CN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</a:t>
              </a:r>
              <a:r>
                <a:rPr kumimoji="1" lang="en-US" altLang="zh-CN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1" lang="zh-CN" altLang="en-US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的极点</a:t>
              </a:r>
              <a:endParaRPr kumimoji="1" lang="en-US" altLang="zh-CN" b="1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6357950" y="2257425"/>
              <a:ext cx="365299" cy="52863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/>
            </a:p>
          </p:txBody>
        </p:sp>
        <p:cxnSp>
          <p:nvCxnSpPr>
            <p:cNvPr id="70" name="直接箭头连接符 69"/>
            <p:cNvCxnSpPr>
              <a:stCxn id="68" idx="7"/>
            </p:cNvCxnSpPr>
            <p:nvPr/>
          </p:nvCxnSpPr>
          <p:spPr>
            <a:xfrm rot="5400000" flipH="1" flipV="1">
              <a:off x="6796492" y="1434856"/>
              <a:ext cx="774700" cy="102601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80"/>
          <p:cNvGrpSpPr>
            <a:grpSpLocks/>
          </p:cNvGrpSpPr>
          <p:nvPr/>
        </p:nvGrpSpPr>
        <p:grpSpPr bwMode="auto">
          <a:xfrm>
            <a:off x="5599113" y="1497013"/>
            <a:ext cx="2085975" cy="996950"/>
            <a:chOff x="7104057" y="1877426"/>
            <a:chExt cx="2085506" cy="995950"/>
          </a:xfrm>
        </p:grpSpPr>
        <p:sp>
          <p:nvSpPr>
            <p:cNvPr id="200741" name="矩形 73"/>
            <p:cNvSpPr>
              <a:spLocks noChangeArrowheads="1"/>
            </p:cNvSpPr>
            <p:nvPr/>
          </p:nvSpPr>
          <p:spPr bwMode="auto">
            <a:xfrm>
              <a:off x="8286479" y="1877426"/>
              <a:ext cx="903084" cy="54872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t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GH</a:t>
              </a:r>
              <a:r>
                <a:rPr kumimoji="1" lang="zh-CN" altLang="en-US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的极点</a:t>
              </a:r>
              <a:endParaRPr kumimoji="1" lang="en-US" altLang="zh-CN" b="1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7104057" y="2345268"/>
              <a:ext cx="365043" cy="528108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/>
            </a:p>
          </p:txBody>
        </p:sp>
        <p:cxnSp>
          <p:nvCxnSpPr>
            <p:cNvPr id="76" name="直接箭头连接符 75"/>
            <p:cNvCxnSpPr>
              <a:stCxn id="75" idx="7"/>
              <a:endCxn id="200741" idx="1"/>
            </p:cNvCxnSpPr>
            <p:nvPr/>
          </p:nvCxnSpPr>
          <p:spPr>
            <a:xfrm rot="5400000" flipH="1" flipV="1">
              <a:off x="7739795" y="1876294"/>
              <a:ext cx="222027" cy="871341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0725" name="Object 21"/>
          <p:cNvGraphicFramePr>
            <a:graphicFrameLocks noChangeAspect="1"/>
          </p:cNvGraphicFramePr>
          <p:nvPr/>
        </p:nvGraphicFramePr>
        <p:xfrm>
          <a:off x="5599113" y="0"/>
          <a:ext cx="3544887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5" name="Equation" r:id="rId5" imgW="2108160" imgH="444240" progId="Equation.DSMT4">
                  <p:embed/>
                </p:oleObj>
              </mc:Choice>
              <mc:Fallback>
                <p:oleObj name="Equation" r:id="rId5" imgW="2108160" imgH="44424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0"/>
                        <a:ext cx="3544887" cy="746125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Text Box 192"/>
          <p:cNvSpPr txBox="1">
            <a:spLocks noChangeArrowheads="1"/>
          </p:cNvSpPr>
          <p:nvPr/>
        </p:nvSpPr>
        <p:spPr bwMode="auto">
          <a:xfrm>
            <a:off x="2457450" y="513873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Z</a:t>
            </a:r>
            <a:r>
              <a:rPr kumimoji="1" lang="en-US" altLang="zh-CN" sz="16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4115" name="Text Box 43"/>
          <p:cNvSpPr txBox="1">
            <a:spLocks noChangeArrowheads="1"/>
          </p:cNvSpPr>
          <p:nvPr/>
        </p:nvSpPr>
        <p:spPr bwMode="auto">
          <a:xfrm>
            <a:off x="1600200" y="4054475"/>
            <a:ext cx="430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</a:rPr>
              <a:t>-</a:t>
            </a:r>
            <a:r>
              <a:rPr kumimoji="1" lang="en-US" altLang="zh-CN" sz="1600" b="1" i="1">
                <a:latin typeface="Times New Roman" pitchFamily="18" charset="0"/>
              </a:rPr>
              <a:t>p</a:t>
            </a:r>
            <a:r>
              <a:rPr kumimoji="1" lang="en-US" altLang="zh-CN" sz="1600" b="1" baseline="-25000">
                <a:latin typeface="Times New Roman" pitchFamily="18" charset="0"/>
              </a:rPr>
              <a:t>1</a:t>
            </a:r>
            <a:endParaRPr kumimoji="1" lang="en-US" altLang="zh-CN" sz="1600" b="1" i="1" baseline="-25000">
              <a:latin typeface="Times New Roman" pitchFamily="18" charset="0"/>
            </a:endParaRPr>
          </a:p>
        </p:txBody>
      </p:sp>
      <p:sp>
        <p:nvSpPr>
          <p:cNvPr id="200740" name="标题 26"/>
          <p:cNvSpPr>
            <a:spLocks/>
          </p:cNvSpPr>
          <p:nvPr/>
        </p:nvSpPr>
        <p:spPr bwMode="auto">
          <a:xfrm>
            <a:off x="979488" y="160338"/>
            <a:ext cx="743108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 dirty="0" err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 dirty="0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6" grpId="0" autoUpdateAnimBg="0"/>
      <p:bldP spid="5125" grpId="0" autoUpdateAnimBg="0"/>
      <p:bldP spid="5183" grpId="0" animBg="1" autoUpdateAnimBg="0"/>
      <p:bldP spid="5294" grpId="0" autoUpdateAnimBg="0"/>
      <p:bldP spid="5295" grpId="0" animBg="1" autoUpdateAnimBg="0"/>
      <p:bldP spid="4114" grpId="0"/>
      <p:bldP spid="41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5187950" y="2144713"/>
            <a:ext cx="3667125" cy="2971800"/>
            <a:chOff x="2834" y="1298"/>
            <a:chExt cx="2310" cy="1872"/>
          </a:xfrm>
        </p:grpSpPr>
        <p:grpSp>
          <p:nvGrpSpPr>
            <p:cNvPr id="398378" name="Group 45"/>
            <p:cNvGrpSpPr>
              <a:grpSpLocks/>
            </p:cNvGrpSpPr>
            <p:nvPr/>
          </p:nvGrpSpPr>
          <p:grpSpPr bwMode="auto">
            <a:xfrm>
              <a:off x="2834" y="1298"/>
              <a:ext cx="2310" cy="1872"/>
              <a:chOff x="3082" y="1604"/>
              <a:chExt cx="2310" cy="1872"/>
            </a:xfrm>
          </p:grpSpPr>
          <p:sp>
            <p:nvSpPr>
              <p:cNvPr id="398380" name="Rectangle 46"/>
              <p:cNvSpPr>
                <a:spLocks noChangeArrowheads="1"/>
              </p:cNvSpPr>
              <p:nvPr/>
            </p:nvSpPr>
            <p:spPr bwMode="auto">
              <a:xfrm>
                <a:off x="3082" y="1604"/>
                <a:ext cx="2262" cy="1872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8381" name="Line 47"/>
              <p:cNvSpPr>
                <a:spLocks noChangeShapeType="1"/>
              </p:cNvSpPr>
              <p:nvPr/>
            </p:nvSpPr>
            <p:spPr bwMode="auto">
              <a:xfrm>
                <a:off x="3616" y="2516"/>
                <a:ext cx="15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8382" name="Line 48"/>
              <p:cNvSpPr>
                <a:spLocks noChangeShapeType="1"/>
              </p:cNvSpPr>
              <p:nvPr/>
            </p:nvSpPr>
            <p:spPr bwMode="auto">
              <a:xfrm flipV="1">
                <a:off x="4036" y="17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8383" name="Text Box 49"/>
              <p:cNvSpPr txBox="1">
                <a:spLocks noChangeArrowheads="1"/>
              </p:cNvSpPr>
              <p:nvPr/>
            </p:nvSpPr>
            <p:spPr bwMode="auto">
              <a:xfrm>
                <a:off x="5152" y="2400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>
                    <a:latin typeface="Times New Roman" pitchFamily="18" charset="0"/>
                  </a:rPr>
                  <a:t>0</a:t>
                </a:r>
                <a:r>
                  <a:rPr kumimoji="1" lang="en-US" altLang="zh-CN" sz="1400" b="1">
                    <a:latin typeface="Times New Roman" pitchFamily="18" charset="0"/>
                    <a:cs typeface="Times New Roman" pitchFamily="18" charset="0"/>
                  </a:rPr>
                  <a:t>°</a:t>
                </a:r>
                <a:endParaRPr kumimoji="1" lang="en-US" altLang="zh-CN" sz="1400" b="1">
                  <a:latin typeface="Times New Roman" pitchFamily="18" charset="0"/>
                </a:endParaRPr>
              </a:p>
            </p:txBody>
          </p:sp>
          <p:sp>
            <p:nvSpPr>
              <p:cNvPr id="398384" name="Text Box 50"/>
              <p:cNvSpPr txBox="1">
                <a:spLocks noChangeArrowheads="1"/>
              </p:cNvSpPr>
              <p:nvPr/>
            </p:nvSpPr>
            <p:spPr bwMode="auto">
              <a:xfrm>
                <a:off x="3844" y="3216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</a:rPr>
                  <a:t>-90</a:t>
                </a: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°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sp>
            <p:nvSpPr>
              <p:cNvPr id="398385" name="Text Box 51"/>
              <p:cNvSpPr txBox="1">
                <a:spLocks noChangeArrowheads="1"/>
              </p:cNvSpPr>
              <p:nvPr/>
            </p:nvSpPr>
            <p:spPr bwMode="auto">
              <a:xfrm>
                <a:off x="3232" y="2420"/>
                <a:ext cx="43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200" b="1">
                    <a:latin typeface="Times New Roman" pitchFamily="18" charset="0"/>
                  </a:rPr>
                  <a:t>-180</a:t>
                </a:r>
                <a:r>
                  <a:rPr kumimoji="1" lang="en-US" altLang="zh-CN" sz="1200" b="1">
                    <a:latin typeface="Times New Roman" pitchFamily="18" charset="0"/>
                    <a:cs typeface="Times New Roman" pitchFamily="18" charset="0"/>
                  </a:rPr>
                  <a:t>°</a:t>
                </a:r>
                <a:endParaRPr kumimoji="1" lang="en-US" altLang="zh-CN" sz="1200" b="1">
                  <a:latin typeface="Times New Roman" pitchFamily="18" charset="0"/>
                </a:endParaRPr>
              </a:p>
            </p:txBody>
          </p:sp>
          <p:sp>
            <p:nvSpPr>
              <p:cNvPr id="398386" name="Text Box 52"/>
              <p:cNvSpPr txBox="1">
                <a:spLocks noChangeArrowheads="1"/>
              </p:cNvSpPr>
              <p:nvPr/>
            </p:nvSpPr>
            <p:spPr bwMode="auto">
              <a:xfrm>
                <a:off x="3835" y="1604"/>
                <a:ext cx="43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200" b="1">
                    <a:latin typeface="Times New Roman" pitchFamily="18" charset="0"/>
                  </a:rPr>
                  <a:t>-270</a:t>
                </a:r>
                <a:r>
                  <a:rPr kumimoji="1" lang="en-US" altLang="zh-CN" sz="1200" b="1">
                    <a:latin typeface="Times New Roman" pitchFamily="18" charset="0"/>
                    <a:cs typeface="Times New Roman" pitchFamily="18" charset="0"/>
                  </a:rPr>
                  <a:t>°</a:t>
                </a:r>
                <a:endParaRPr kumimoji="1" lang="en-US" altLang="zh-CN" sz="1200" b="1">
                  <a:latin typeface="Times New Roman" pitchFamily="18" charset="0"/>
                </a:endParaRPr>
              </a:p>
            </p:txBody>
          </p:sp>
          <p:sp>
            <p:nvSpPr>
              <p:cNvPr id="398387" name="Text Box 53"/>
              <p:cNvSpPr txBox="1">
                <a:spLocks noChangeArrowheads="1"/>
              </p:cNvSpPr>
              <p:nvPr/>
            </p:nvSpPr>
            <p:spPr bwMode="auto">
              <a:xfrm>
                <a:off x="4219" y="1670"/>
                <a:ext cx="28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>
                    <a:latin typeface="Times New Roman" pitchFamily="18" charset="0"/>
                    <a:cs typeface="Times New Roman" pitchFamily="18" charset="0"/>
                  </a:rPr>
                  <a:t>ω=</a:t>
                </a:r>
                <a:r>
                  <a:rPr kumimoji="1" lang="en-US" altLang="zh-CN" sz="1400" b="1">
                    <a:latin typeface="Times New Roman" pitchFamily="18" charset="0"/>
                  </a:rPr>
                  <a:t>0</a:t>
                </a:r>
                <a:r>
                  <a:rPr kumimoji="1" lang="en-US" altLang="zh-CN" sz="1400" b="1" baseline="30000">
                    <a:latin typeface="Times New Roman" pitchFamily="18" charset="0"/>
                  </a:rPr>
                  <a:t>+</a:t>
                </a:r>
              </a:p>
            </p:txBody>
          </p:sp>
          <p:sp>
            <p:nvSpPr>
              <p:cNvPr id="398388" name="Text Box 54"/>
              <p:cNvSpPr txBox="1">
                <a:spLocks noChangeArrowheads="1"/>
              </p:cNvSpPr>
              <p:nvPr/>
            </p:nvSpPr>
            <p:spPr bwMode="auto">
              <a:xfrm>
                <a:off x="4044" y="251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400" b="1">
                    <a:latin typeface="Times New Roman" pitchFamily="18" charset="0"/>
                    <a:cs typeface="Times New Roman" pitchFamily="18" charset="0"/>
                  </a:rPr>
                  <a:t>ω=+∞</a:t>
                </a:r>
                <a:endParaRPr kumimoji="1" lang="en-US" altLang="zh-CN" sz="1400" b="1">
                  <a:latin typeface="Times New Roman" pitchFamily="18" charset="0"/>
                </a:endParaRPr>
              </a:p>
            </p:txBody>
          </p:sp>
          <p:sp>
            <p:nvSpPr>
              <p:cNvPr id="398389" name="Text Box 55"/>
              <p:cNvSpPr txBox="1">
                <a:spLocks noChangeArrowheads="1"/>
              </p:cNvSpPr>
              <p:nvPr/>
            </p:nvSpPr>
            <p:spPr bwMode="auto">
              <a:xfrm>
                <a:off x="3403" y="3024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G(s)H(s)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sp>
            <p:nvSpPr>
              <p:cNvPr id="398390" name="Text Box 56"/>
              <p:cNvSpPr txBox="1">
                <a:spLocks noChangeArrowheads="1"/>
              </p:cNvSpPr>
              <p:nvPr/>
            </p:nvSpPr>
            <p:spPr bwMode="auto">
              <a:xfrm>
                <a:off x="4315" y="1882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  <a:cs typeface="Times New Roman" pitchFamily="18" charset="0"/>
                  </a:rPr>
                  <a:t>ω</a:t>
                </a:r>
                <a:endParaRPr kumimoji="1" lang="en-US" altLang="zh-CN" sz="1600" b="1">
                  <a:latin typeface="Times New Roman" pitchFamily="18" charset="0"/>
                </a:endParaRPr>
              </a:p>
            </p:txBody>
          </p:sp>
          <p:grpSp>
            <p:nvGrpSpPr>
              <p:cNvPr id="398391" name="Group 57"/>
              <p:cNvGrpSpPr>
                <a:grpSpLocks/>
              </p:cNvGrpSpPr>
              <p:nvPr/>
            </p:nvGrpSpPr>
            <p:grpSpPr bwMode="auto">
              <a:xfrm>
                <a:off x="4080" y="1728"/>
                <a:ext cx="298" cy="780"/>
                <a:chOff x="4080" y="1728"/>
                <a:chExt cx="298" cy="780"/>
              </a:xfrm>
            </p:grpSpPr>
            <p:sp>
              <p:nvSpPr>
                <p:cNvPr id="398392" name="Freeform 58"/>
                <p:cNvSpPr>
                  <a:spLocks/>
                </p:cNvSpPr>
                <p:nvPr/>
              </p:nvSpPr>
              <p:spPr bwMode="auto">
                <a:xfrm>
                  <a:off x="4080" y="1728"/>
                  <a:ext cx="298" cy="780"/>
                </a:xfrm>
                <a:custGeom>
                  <a:avLst/>
                  <a:gdLst>
                    <a:gd name="T0" fmla="*/ 168 w 298"/>
                    <a:gd name="T1" fmla="*/ 0 h 780"/>
                    <a:gd name="T2" fmla="*/ 158 w 298"/>
                    <a:gd name="T3" fmla="*/ 152 h 780"/>
                    <a:gd name="T4" fmla="*/ 170 w 298"/>
                    <a:gd name="T5" fmla="*/ 200 h 780"/>
                    <a:gd name="T6" fmla="*/ 191 w 298"/>
                    <a:gd name="T7" fmla="*/ 220 h 780"/>
                    <a:gd name="T8" fmla="*/ 209 w 298"/>
                    <a:gd name="T9" fmla="*/ 292 h 780"/>
                    <a:gd name="T10" fmla="*/ 238 w 298"/>
                    <a:gd name="T11" fmla="*/ 368 h 780"/>
                    <a:gd name="T12" fmla="*/ 250 w 298"/>
                    <a:gd name="T13" fmla="*/ 417 h 780"/>
                    <a:gd name="T14" fmla="*/ 298 w 298"/>
                    <a:gd name="T15" fmla="*/ 619 h 780"/>
                    <a:gd name="T16" fmla="*/ 167 w 298"/>
                    <a:gd name="T17" fmla="*/ 752 h 780"/>
                    <a:gd name="T18" fmla="*/ 0 w 298"/>
                    <a:gd name="T19" fmla="*/ 780 h 78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98"/>
                    <a:gd name="T31" fmla="*/ 0 h 780"/>
                    <a:gd name="T32" fmla="*/ 298 w 298"/>
                    <a:gd name="T33" fmla="*/ 780 h 78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98" h="780">
                      <a:moveTo>
                        <a:pt x="168" y="0"/>
                      </a:moveTo>
                      <a:cubicBezTo>
                        <a:pt x="144" y="52"/>
                        <a:pt x="145" y="95"/>
                        <a:pt x="158" y="152"/>
                      </a:cubicBezTo>
                      <a:cubicBezTo>
                        <a:pt x="163" y="168"/>
                        <a:pt x="170" y="200"/>
                        <a:pt x="170" y="200"/>
                      </a:cubicBezTo>
                      <a:cubicBezTo>
                        <a:pt x="177" y="207"/>
                        <a:pt x="187" y="212"/>
                        <a:pt x="191" y="220"/>
                      </a:cubicBezTo>
                      <a:cubicBezTo>
                        <a:pt x="202" y="244"/>
                        <a:pt x="193" y="269"/>
                        <a:pt x="209" y="292"/>
                      </a:cubicBezTo>
                      <a:cubicBezTo>
                        <a:pt x="236" y="335"/>
                        <a:pt x="223" y="309"/>
                        <a:pt x="238" y="368"/>
                      </a:cubicBezTo>
                      <a:cubicBezTo>
                        <a:pt x="241" y="384"/>
                        <a:pt x="250" y="417"/>
                        <a:pt x="250" y="417"/>
                      </a:cubicBezTo>
                      <a:cubicBezTo>
                        <a:pt x="291" y="458"/>
                        <a:pt x="297" y="571"/>
                        <a:pt x="298" y="619"/>
                      </a:cubicBezTo>
                      <a:cubicBezTo>
                        <a:pt x="265" y="686"/>
                        <a:pt x="255" y="718"/>
                        <a:pt x="167" y="752"/>
                      </a:cubicBezTo>
                      <a:cubicBezTo>
                        <a:pt x="96" y="753"/>
                        <a:pt x="35" y="774"/>
                        <a:pt x="0" y="780"/>
                      </a:cubicBezTo>
                    </a:path>
                  </a:pathLst>
                </a:custGeom>
                <a:noFill/>
                <a:ln w="28575">
                  <a:solidFill>
                    <a:srgbClr val="FF00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8393" name="Line 59"/>
                <p:cNvSpPr>
                  <a:spLocks noChangeShapeType="1"/>
                </p:cNvSpPr>
                <p:nvPr/>
              </p:nvSpPr>
              <p:spPr bwMode="auto">
                <a:xfrm rot="6122447" flipV="1">
                  <a:off x="4190" y="1954"/>
                  <a:ext cx="167" cy="100"/>
                </a:xfrm>
                <a:prstGeom prst="line">
                  <a:avLst/>
                </a:prstGeom>
                <a:noFill/>
                <a:ln w="28575">
                  <a:solidFill>
                    <a:srgbClr val="FF00FF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8379" name="Rectangle 60"/>
            <p:cNvSpPr>
              <a:spLocks noChangeArrowheads="1"/>
            </p:cNvSpPr>
            <p:nvPr/>
          </p:nvSpPr>
          <p:spPr bwMode="auto">
            <a:xfrm>
              <a:off x="4513" y="2931"/>
              <a:ext cx="53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Times New Roman" pitchFamily="18" charset="0"/>
                  <a:sym typeface="Symbol" pitchFamily="18" charset="2"/>
                </a:rPr>
                <a:t>[P</a:t>
              </a:r>
              <a:r>
                <a:rPr kumimoji="1" lang="en-US" altLang="zh-CN" sz="1600" b="1" baseline="-25000">
                  <a:latin typeface="Times New Roman" pitchFamily="18" charset="0"/>
                  <a:sym typeface="Symbol" pitchFamily="18" charset="2"/>
                </a:rPr>
                <a:t>R</a:t>
              </a:r>
              <a:r>
                <a:rPr kumimoji="1" lang="zh-CN" altLang="en-US" sz="1600" b="1">
                  <a:latin typeface="Times New Roman" pitchFamily="18" charset="0"/>
                  <a:sym typeface="Symbol" pitchFamily="18" charset="2"/>
                </a:rPr>
                <a:t>＝</a:t>
              </a:r>
              <a:r>
                <a:rPr kumimoji="1" lang="en-US" altLang="zh-CN" sz="1600" b="1">
                  <a:latin typeface="Times New Roman" pitchFamily="18" charset="0"/>
                  <a:sym typeface="Symbol" pitchFamily="18" charset="2"/>
                </a:rPr>
                <a:t>0]</a:t>
              </a:r>
            </a:p>
          </p:txBody>
        </p:sp>
      </p:grpSp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673100" y="1066800"/>
            <a:ext cx="762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Fig (b) 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判断开环频率特性如图所示系统的闭环稳定性。</a:t>
            </a:r>
          </a:p>
        </p:txBody>
      </p:sp>
      <p:sp>
        <p:nvSpPr>
          <p:cNvPr id="398339" name="Text Box 4"/>
          <p:cNvSpPr txBox="1">
            <a:spLocks noChangeArrowheads="1"/>
          </p:cNvSpPr>
          <p:nvPr/>
        </p:nvSpPr>
        <p:spPr bwMode="auto">
          <a:xfrm>
            <a:off x="693738" y="2025650"/>
            <a:ext cx="4244975" cy="270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25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   由图显然可知是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3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型系统（因为起始点</a:t>
            </a:r>
            <a:r>
              <a:rPr kumimoji="1" lang="zh-CN" altLang="en-US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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＝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1" lang="zh-CN" altLang="en-US" sz="2000" b="1" baseline="3000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＋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处的相位为－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270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度）</a:t>
            </a:r>
          </a:p>
          <a:p>
            <a:pPr algn="just">
              <a:lnSpc>
                <a:spcPct val="130000"/>
              </a:lnSpc>
              <a:spcBef>
                <a:spcPct val="25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已知：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＝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， </a:t>
            </a:r>
          </a:p>
          <a:p>
            <a:pPr algn="just">
              <a:lnSpc>
                <a:spcPct val="130000"/>
              </a:lnSpc>
              <a:spcBef>
                <a:spcPct val="25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因</a:t>
            </a:r>
            <a:r>
              <a:rPr kumimoji="1" lang="en-US" altLang="en-US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3</a:t>
            </a:r>
            <a:endParaRPr kumimoji="1" lang="en-US" altLang="en-US" sz="2000" b="1">
              <a:latin typeface="Times New Roman" pitchFamily="18" charset="0"/>
              <a:ea typeface="黑体" pitchFamily="2" charset="-122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130000"/>
              </a:lnSpc>
              <a:spcBef>
                <a:spcPct val="25000"/>
              </a:spcBef>
            </a:pP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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从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1" lang="zh-CN" altLang="en-US" sz="2000" b="1" baseline="30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－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到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1" lang="zh-CN" altLang="en-US" sz="2000" b="1" baseline="30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＋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的连线：顺时针转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3×180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度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673100" y="5032375"/>
            <a:ext cx="623252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画射线，得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＝－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，则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Z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＝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－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＝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－（－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）＝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2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所以系统闭环不稳定。</a:t>
            </a:r>
            <a:endParaRPr kumimoji="1" lang="zh-CN" altLang="en-US" sz="2000" b="1">
              <a:latin typeface="Times New Roman" pitchFamily="18" charset="0"/>
              <a:ea typeface="黑体" pitchFamily="2" charset="-122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398341" name="Group 42"/>
          <p:cNvGrpSpPr>
            <a:grpSpLocks/>
          </p:cNvGrpSpPr>
          <p:nvPr/>
        </p:nvGrpSpPr>
        <p:grpSpPr bwMode="auto">
          <a:xfrm>
            <a:off x="5187950" y="2144713"/>
            <a:ext cx="3667125" cy="2971800"/>
            <a:chOff x="3082" y="1604"/>
            <a:chExt cx="2310" cy="1872"/>
          </a:xfrm>
        </p:grpSpPr>
        <p:sp>
          <p:nvSpPr>
            <p:cNvPr id="398364" name="Rectangle 7"/>
            <p:cNvSpPr>
              <a:spLocks noChangeArrowheads="1"/>
            </p:cNvSpPr>
            <p:nvPr/>
          </p:nvSpPr>
          <p:spPr bwMode="auto">
            <a:xfrm>
              <a:off x="3082" y="1604"/>
              <a:ext cx="2262" cy="187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8365" name="Line 8"/>
            <p:cNvSpPr>
              <a:spLocks noChangeShapeType="1"/>
            </p:cNvSpPr>
            <p:nvPr/>
          </p:nvSpPr>
          <p:spPr bwMode="auto">
            <a:xfrm>
              <a:off x="3616" y="2516"/>
              <a:ext cx="1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8366" name="Line 9"/>
            <p:cNvSpPr>
              <a:spLocks noChangeShapeType="1"/>
            </p:cNvSpPr>
            <p:nvPr/>
          </p:nvSpPr>
          <p:spPr bwMode="auto">
            <a:xfrm flipV="1">
              <a:off x="4036" y="1796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8367" name="Text Box 10"/>
            <p:cNvSpPr txBox="1">
              <a:spLocks noChangeArrowheads="1"/>
            </p:cNvSpPr>
            <p:nvPr/>
          </p:nvSpPr>
          <p:spPr bwMode="auto">
            <a:xfrm>
              <a:off x="5152" y="2400"/>
              <a:ext cx="24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398368" name="Text Box 11"/>
            <p:cNvSpPr txBox="1">
              <a:spLocks noChangeArrowheads="1"/>
            </p:cNvSpPr>
            <p:nvPr/>
          </p:nvSpPr>
          <p:spPr bwMode="auto">
            <a:xfrm>
              <a:off x="3844" y="3216"/>
              <a:ext cx="43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-90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398369" name="Text Box 12"/>
            <p:cNvSpPr txBox="1">
              <a:spLocks noChangeArrowheads="1"/>
            </p:cNvSpPr>
            <p:nvPr/>
          </p:nvSpPr>
          <p:spPr bwMode="auto">
            <a:xfrm>
              <a:off x="3342" y="2510"/>
              <a:ext cx="4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-180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398370" name="Text Box 13"/>
            <p:cNvSpPr txBox="1">
              <a:spLocks noChangeArrowheads="1"/>
            </p:cNvSpPr>
            <p:nvPr/>
          </p:nvSpPr>
          <p:spPr bwMode="auto">
            <a:xfrm>
              <a:off x="3835" y="1604"/>
              <a:ext cx="4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-270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398371" name="Text Box 14"/>
            <p:cNvSpPr txBox="1">
              <a:spLocks noChangeArrowheads="1"/>
            </p:cNvSpPr>
            <p:nvPr/>
          </p:nvSpPr>
          <p:spPr bwMode="auto">
            <a:xfrm>
              <a:off x="4219" y="167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kumimoji="1" lang="en-US" altLang="zh-CN" sz="1400" b="1">
                  <a:latin typeface="Times New Roman" pitchFamily="18" charset="0"/>
                </a:rPr>
                <a:t>0</a:t>
              </a:r>
              <a:r>
                <a:rPr kumimoji="1" lang="en-US" altLang="zh-CN" sz="1400" b="1" baseline="300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98372" name="Text Box 15"/>
            <p:cNvSpPr txBox="1">
              <a:spLocks noChangeArrowheads="1"/>
            </p:cNvSpPr>
            <p:nvPr/>
          </p:nvSpPr>
          <p:spPr bwMode="auto">
            <a:xfrm>
              <a:off x="4044" y="2516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=+∞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98373" name="Text Box 16"/>
            <p:cNvSpPr txBox="1">
              <a:spLocks noChangeArrowheads="1"/>
            </p:cNvSpPr>
            <p:nvPr/>
          </p:nvSpPr>
          <p:spPr bwMode="auto">
            <a:xfrm>
              <a:off x="3403" y="3024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98374" name="Text Box 17"/>
            <p:cNvSpPr txBox="1">
              <a:spLocks noChangeArrowheads="1"/>
            </p:cNvSpPr>
            <p:nvPr/>
          </p:nvSpPr>
          <p:spPr bwMode="auto">
            <a:xfrm>
              <a:off x="4315" y="1882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grpSp>
          <p:nvGrpSpPr>
            <p:cNvPr id="398375" name="Group 41"/>
            <p:cNvGrpSpPr>
              <a:grpSpLocks/>
            </p:cNvGrpSpPr>
            <p:nvPr/>
          </p:nvGrpSpPr>
          <p:grpSpPr bwMode="auto">
            <a:xfrm>
              <a:off x="4080" y="1728"/>
              <a:ext cx="298" cy="780"/>
              <a:chOff x="4080" y="1728"/>
              <a:chExt cx="298" cy="780"/>
            </a:xfrm>
          </p:grpSpPr>
          <p:sp>
            <p:nvSpPr>
              <p:cNvPr id="398376" name="Freeform 19"/>
              <p:cNvSpPr>
                <a:spLocks/>
              </p:cNvSpPr>
              <p:nvPr/>
            </p:nvSpPr>
            <p:spPr bwMode="auto">
              <a:xfrm>
                <a:off x="4080" y="1728"/>
                <a:ext cx="298" cy="780"/>
              </a:xfrm>
              <a:custGeom>
                <a:avLst/>
                <a:gdLst>
                  <a:gd name="T0" fmla="*/ 168 w 298"/>
                  <a:gd name="T1" fmla="*/ 0 h 780"/>
                  <a:gd name="T2" fmla="*/ 158 w 298"/>
                  <a:gd name="T3" fmla="*/ 152 h 780"/>
                  <a:gd name="T4" fmla="*/ 170 w 298"/>
                  <a:gd name="T5" fmla="*/ 200 h 780"/>
                  <a:gd name="T6" fmla="*/ 191 w 298"/>
                  <a:gd name="T7" fmla="*/ 220 h 780"/>
                  <a:gd name="T8" fmla="*/ 209 w 298"/>
                  <a:gd name="T9" fmla="*/ 292 h 780"/>
                  <a:gd name="T10" fmla="*/ 238 w 298"/>
                  <a:gd name="T11" fmla="*/ 368 h 780"/>
                  <a:gd name="T12" fmla="*/ 250 w 298"/>
                  <a:gd name="T13" fmla="*/ 417 h 780"/>
                  <a:gd name="T14" fmla="*/ 298 w 298"/>
                  <a:gd name="T15" fmla="*/ 619 h 780"/>
                  <a:gd name="T16" fmla="*/ 167 w 298"/>
                  <a:gd name="T17" fmla="*/ 752 h 780"/>
                  <a:gd name="T18" fmla="*/ 0 w 298"/>
                  <a:gd name="T19" fmla="*/ 780 h 7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98"/>
                  <a:gd name="T31" fmla="*/ 0 h 780"/>
                  <a:gd name="T32" fmla="*/ 298 w 298"/>
                  <a:gd name="T33" fmla="*/ 780 h 7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98" h="780">
                    <a:moveTo>
                      <a:pt x="168" y="0"/>
                    </a:moveTo>
                    <a:cubicBezTo>
                      <a:pt x="144" y="52"/>
                      <a:pt x="145" y="95"/>
                      <a:pt x="158" y="152"/>
                    </a:cubicBezTo>
                    <a:cubicBezTo>
                      <a:pt x="163" y="168"/>
                      <a:pt x="170" y="200"/>
                      <a:pt x="170" y="200"/>
                    </a:cubicBezTo>
                    <a:cubicBezTo>
                      <a:pt x="177" y="207"/>
                      <a:pt x="187" y="212"/>
                      <a:pt x="191" y="220"/>
                    </a:cubicBezTo>
                    <a:cubicBezTo>
                      <a:pt x="202" y="244"/>
                      <a:pt x="193" y="269"/>
                      <a:pt x="209" y="292"/>
                    </a:cubicBezTo>
                    <a:cubicBezTo>
                      <a:pt x="236" y="335"/>
                      <a:pt x="223" y="309"/>
                      <a:pt x="238" y="368"/>
                    </a:cubicBezTo>
                    <a:cubicBezTo>
                      <a:pt x="241" y="384"/>
                      <a:pt x="250" y="417"/>
                      <a:pt x="250" y="417"/>
                    </a:cubicBezTo>
                    <a:cubicBezTo>
                      <a:pt x="291" y="458"/>
                      <a:pt x="297" y="571"/>
                      <a:pt x="298" y="619"/>
                    </a:cubicBezTo>
                    <a:cubicBezTo>
                      <a:pt x="265" y="686"/>
                      <a:pt x="255" y="718"/>
                      <a:pt x="167" y="752"/>
                    </a:cubicBezTo>
                    <a:cubicBezTo>
                      <a:pt x="96" y="753"/>
                      <a:pt x="35" y="774"/>
                      <a:pt x="0" y="780"/>
                    </a:cubicBezTo>
                  </a:path>
                </a:pathLst>
              </a:cu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8377" name="Line 20"/>
              <p:cNvSpPr>
                <a:spLocks noChangeShapeType="1"/>
              </p:cNvSpPr>
              <p:nvPr/>
            </p:nvSpPr>
            <p:spPr bwMode="auto">
              <a:xfrm rot="6122447" flipV="1">
                <a:off x="4190" y="1954"/>
                <a:ext cx="167" cy="10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6773863" y="3609975"/>
            <a:ext cx="676275" cy="1368425"/>
            <a:chOff x="4081" y="2527"/>
            <a:chExt cx="426" cy="862"/>
          </a:xfrm>
        </p:grpSpPr>
        <p:sp>
          <p:nvSpPr>
            <p:cNvPr id="398360" name="Text Box 21"/>
            <p:cNvSpPr txBox="1">
              <a:spLocks noChangeArrowheads="1"/>
            </p:cNvSpPr>
            <p:nvPr/>
          </p:nvSpPr>
          <p:spPr bwMode="auto">
            <a:xfrm>
              <a:off x="4219" y="3216"/>
              <a:ext cx="2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2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kumimoji="1" lang="en-US" altLang="zh-CN" sz="1200" b="1">
                  <a:latin typeface="Times New Roman" pitchFamily="18" charset="0"/>
                </a:rPr>
                <a:t>0</a:t>
              </a:r>
              <a:r>
                <a:rPr kumimoji="1" lang="en-US" altLang="zh-CN" sz="1200" b="1" baseline="30000">
                  <a:latin typeface="Times New Roman" pitchFamily="18" charset="0"/>
                  <a:cs typeface="Times New Roman" pitchFamily="18" charset="0"/>
                </a:rPr>
                <a:t>–</a:t>
              </a:r>
              <a:endParaRPr kumimoji="1" lang="en-US" altLang="zh-CN" sz="1200" b="1" baseline="30000">
                <a:latin typeface="Times New Roman" pitchFamily="18" charset="0"/>
              </a:endParaRPr>
            </a:p>
          </p:txBody>
        </p:sp>
        <p:grpSp>
          <p:nvGrpSpPr>
            <p:cNvPr id="398361" name="Group 22"/>
            <p:cNvGrpSpPr>
              <a:grpSpLocks/>
            </p:cNvGrpSpPr>
            <p:nvPr/>
          </p:nvGrpSpPr>
          <p:grpSpPr bwMode="auto">
            <a:xfrm>
              <a:off x="4081" y="2527"/>
              <a:ext cx="281" cy="756"/>
              <a:chOff x="4081" y="2527"/>
              <a:chExt cx="281" cy="756"/>
            </a:xfrm>
          </p:grpSpPr>
          <p:sp>
            <p:nvSpPr>
              <p:cNvPr id="398362" name="Freeform 23"/>
              <p:cNvSpPr>
                <a:spLocks/>
              </p:cNvSpPr>
              <p:nvPr/>
            </p:nvSpPr>
            <p:spPr bwMode="auto">
              <a:xfrm>
                <a:off x="4081" y="2527"/>
                <a:ext cx="281" cy="756"/>
              </a:xfrm>
              <a:custGeom>
                <a:avLst/>
                <a:gdLst>
                  <a:gd name="T0" fmla="*/ 109 w 281"/>
                  <a:gd name="T1" fmla="*/ 756 h 756"/>
                  <a:gd name="T2" fmla="*/ 103 w 281"/>
                  <a:gd name="T3" fmla="*/ 608 h 756"/>
                  <a:gd name="T4" fmla="*/ 120 w 281"/>
                  <a:gd name="T5" fmla="*/ 560 h 756"/>
                  <a:gd name="T6" fmla="*/ 143 w 281"/>
                  <a:gd name="T7" fmla="*/ 540 h 756"/>
                  <a:gd name="T8" fmla="*/ 166 w 281"/>
                  <a:gd name="T9" fmla="*/ 467 h 756"/>
                  <a:gd name="T10" fmla="*/ 202 w 281"/>
                  <a:gd name="T11" fmla="*/ 392 h 756"/>
                  <a:gd name="T12" fmla="*/ 218 w 281"/>
                  <a:gd name="T13" fmla="*/ 344 h 756"/>
                  <a:gd name="T14" fmla="*/ 281 w 281"/>
                  <a:gd name="T15" fmla="*/ 143 h 756"/>
                  <a:gd name="T16" fmla="*/ 136 w 281"/>
                  <a:gd name="T17" fmla="*/ 17 h 756"/>
                  <a:gd name="T18" fmla="*/ 0 w 281"/>
                  <a:gd name="T19" fmla="*/ 0 h 7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81"/>
                  <a:gd name="T31" fmla="*/ 0 h 756"/>
                  <a:gd name="T32" fmla="*/ 281 w 281"/>
                  <a:gd name="T33" fmla="*/ 756 h 75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81" h="756">
                    <a:moveTo>
                      <a:pt x="109" y="756"/>
                    </a:moveTo>
                    <a:cubicBezTo>
                      <a:pt x="82" y="707"/>
                      <a:pt x="85" y="666"/>
                      <a:pt x="103" y="608"/>
                    </a:cubicBezTo>
                    <a:cubicBezTo>
                      <a:pt x="109" y="592"/>
                      <a:pt x="120" y="560"/>
                      <a:pt x="120" y="560"/>
                    </a:cubicBezTo>
                    <a:cubicBezTo>
                      <a:pt x="126" y="553"/>
                      <a:pt x="139" y="548"/>
                      <a:pt x="143" y="540"/>
                    </a:cubicBezTo>
                    <a:cubicBezTo>
                      <a:pt x="156" y="515"/>
                      <a:pt x="148" y="492"/>
                      <a:pt x="166" y="467"/>
                    </a:cubicBezTo>
                    <a:cubicBezTo>
                      <a:pt x="199" y="425"/>
                      <a:pt x="183" y="450"/>
                      <a:pt x="202" y="392"/>
                    </a:cubicBezTo>
                    <a:cubicBezTo>
                      <a:pt x="207" y="377"/>
                      <a:pt x="218" y="344"/>
                      <a:pt x="218" y="344"/>
                    </a:cubicBezTo>
                    <a:cubicBezTo>
                      <a:pt x="267" y="302"/>
                      <a:pt x="278" y="191"/>
                      <a:pt x="281" y="143"/>
                    </a:cubicBezTo>
                    <a:cubicBezTo>
                      <a:pt x="246" y="78"/>
                      <a:pt x="236" y="46"/>
                      <a:pt x="136" y="17"/>
                    </a:cubicBezTo>
                    <a:cubicBezTo>
                      <a:pt x="54" y="19"/>
                      <a:pt x="28" y="4"/>
                      <a:pt x="0" y="0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8363" name="Freeform 24"/>
              <p:cNvSpPr>
                <a:spLocks/>
              </p:cNvSpPr>
              <p:nvPr/>
            </p:nvSpPr>
            <p:spPr bwMode="auto">
              <a:xfrm>
                <a:off x="4263" y="2782"/>
                <a:ext cx="73" cy="157"/>
              </a:xfrm>
              <a:custGeom>
                <a:avLst/>
                <a:gdLst>
                  <a:gd name="T0" fmla="*/ 73 w 73"/>
                  <a:gd name="T1" fmla="*/ 0 h 157"/>
                  <a:gd name="T2" fmla="*/ 0 w 73"/>
                  <a:gd name="T3" fmla="*/ 157 h 157"/>
                  <a:gd name="T4" fmla="*/ 0 60000 65536"/>
                  <a:gd name="T5" fmla="*/ 0 60000 65536"/>
                  <a:gd name="T6" fmla="*/ 0 w 73"/>
                  <a:gd name="T7" fmla="*/ 0 h 157"/>
                  <a:gd name="T8" fmla="*/ 73 w 73"/>
                  <a:gd name="T9" fmla="*/ 157 h 1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3" h="157">
                    <a:moveTo>
                      <a:pt x="73" y="0"/>
                    </a:moveTo>
                    <a:lnTo>
                      <a:pt x="0" y="157"/>
                    </a:ln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25"/>
          <p:cNvGrpSpPr>
            <a:grpSpLocks/>
          </p:cNvGrpSpPr>
          <p:nvPr/>
        </p:nvGrpSpPr>
        <p:grpSpPr bwMode="auto">
          <a:xfrm rot="-5400000" flipH="1" flipV="1">
            <a:off x="4756151" y="2724150"/>
            <a:ext cx="2728912" cy="1570037"/>
            <a:chOff x="3144" y="2544"/>
            <a:chExt cx="1719" cy="861"/>
          </a:xfrm>
        </p:grpSpPr>
        <p:sp>
          <p:nvSpPr>
            <p:cNvPr id="398358" name="Arc 26"/>
            <p:cNvSpPr>
              <a:spLocks/>
            </p:cNvSpPr>
            <p:nvPr/>
          </p:nvSpPr>
          <p:spPr bwMode="auto">
            <a:xfrm flipV="1">
              <a:off x="3144" y="2544"/>
              <a:ext cx="1719" cy="861"/>
            </a:xfrm>
            <a:custGeom>
              <a:avLst/>
              <a:gdLst>
                <a:gd name="T0" fmla="*/ 0 w 43147"/>
                <a:gd name="T1" fmla="*/ 0 h 21600"/>
                <a:gd name="T2" fmla="*/ 0 w 43147"/>
                <a:gd name="T3" fmla="*/ 0 h 21600"/>
                <a:gd name="T4" fmla="*/ 0 w 43147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47"/>
                <a:gd name="T10" fmla="*/ 0 h 21600"/>
                <a:gd name="T11" fmla="*/ 43147 w 4314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7" h="21600" fill="none" extrusionOk="0">
                  <a:moveTo>
                    <a:pt x="-1" y="20091"/>
                  </a:moveTo>
                  <a:cubicBezTo>
                    <a:pt x="791" y="8775"/>
                    <a:pt x="10202" y="-1"/>
                    <a:pt x="21547" y="0"/>
                  </a:cubicBezTo>
                  <a:cubicBezTo>
                    <a:pt x="33476" y="0"/>
                    <a:pt x="43147" y="9670"/>
                    <a:pt x="43147" y="21600"/>
                  </a:cubicBezTo>
                </a:path>
                <a:path w="43147" h="21600" stroke="0" extrusionOk="0">
                  <a:moveTo>
                    <a:pt x="-1" y="20091"/>
                  </a:moveTo>
                  <a:cubicBezTo>
                    <a:pt x="791" y="8775"/>
                    <a:pt x="10202" y="-1"/>
                    <a:pt x="21547" y="0"/>
                  </a:cubicBezTo>
                  <a:cubicBezTo>
                    <a:pt x="33476" y="0"/>
                    <a:pt x="43147" y="9670"/>
                    <a:pt x="43147" y="21600"/>
                  </a:cubicBezTo>
                  <a:lnTo>
                    <a:pt x="21547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59" name="Line 27"/>
            <p:cNvSpPr>
              <a:spLocks noChangeShapeType="1"/>
            </p:cNvSpPr>
            <p:nvPr/>
          </p:nvSpPr>
          <p:spPr bwMode="auto">
            <a:xfrm flipH="1">
              <a:off x="4464" y="3072"/>
              <a:ext cx="225" cy="192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 rot="-5400000">
            <a:off x="5082381" y="2901157"/>
            <a:ext cx="2454275" cy="1366838"/>
            <a:chOff x="3231" y="1751"/>
            <a:chExt cx="1719" cy="861"/>
          </a:xfrm>
        </p:grpSpPr>
        <p:sp>
          <p:nvSpPr>
            <p:cNvPr id="398356" name="Arc 29"/>
            <p:cNvSpPr>
              <a:spLocks/>
            </p:cNvSpPr>
            <p:nvPr/>
          </p:nvSpPr>
          <p:spPr bwMode="auto">
            <a:xfrm>
              <a:off x="3231" y="1751"/>
              <a:ext cx="1719" cy="861"/>
            </a:xfrm>
            <a:custGeom>
              <a:avLst/>
              <a:gdLst>
                <a:gd name="T0" fmla="*/ 0 w 43147"/>
                <a:gd name="T1" fmla="*/ 0 h 21600"/>
                <a:gd name="T2" fmla="*/ 0 w 43147"/>
                <a:gd name="T3" fmla="*/ 0 h 21600"/>
                <a:gd name="T4" fmla="*/ 0 w 43147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47"/>
                <a:gd name="T10" fmla="*/ 0 h 21600"/>
                <a:gd name="T11" fmla="*/ 43147 w 4314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7" h="21600" fill="none" extrusionOk="0">
                  <a:moveTo>
                    <a:pt x="-1" y="20091"/>
                  </a:moveTo>
                  <a:cubicBezTo>
                    <a:pt x="791" y="8775"/>
                    <a:pt x="10202" y="-1"/>
                    <a:pt x="21547" y="0"/>
                  </a:cubicBezTo>
                  <a:cubicBezTo>
                    <a:pt x="33476" y="0"/>
                    <a:pt x="43147" y="9670"/>
                    <a:pt x="43147" y="21600"/>
                  </a:cubicBezTo>
                </a:path>
                <a:path w="43147" h="21600" stroke="0" extrusionOk="0">
                  <a:moveTo>
                    <a:pt x="-1" y="20091"/>
                  </a:moveTo>
                  <a:cubicBezTo>
                    <a:pt x="791" y="8775"/>
                    <a:pt x="10202" y="-1"/>
                    <a:pt x="21547" y="0"/>
                  </a:cubicBezTo>
                  <a:cubicBezTo>
                    <a:pt x="33476" y="0"/>
                    <a:pt x="43147" y="9670"/>
                    <a:pt x="43147" y="21600"/>
                  </a:cubicBezTo>
                  <a:lnTo>
                    <a:pt x="21547" y="21600"/>
                  </a:lnTo>
                  <a:close/>
                </a:path>
              </a:pathLst>
            </a:custGeom>
            <a:noFill/>
            <a:ln w="28575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57" name="Line 30"/>
            <p:cNvSpPr>
              <a:spLocks noChangeShapeType="1"/>
            </p:cNvSpPr>
            <p:nvPr/>
          </p:nvSpPr>
          <p:spPr bwMode="auto">
            <a:xfrm>
              <a:off x="4404" y="1796"/>
              <a:ext cx="159" cy="119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773863" y="2144713"/>
            <a:ext cx="1570037" cy="2728912"/>
            <a:chOff x="4081" y="1604"/>
            <a:chExt cx="989" cy="1719"/>
          </a:xfrm>
        </p:grpSpPr>
        <p:sp>
          <p:nvSpPr>
            <p:cNvPr id="398354" name="Arc 32"/>
            <p:cNvSpPr>
              <a:spLocks/>
            </p:cNvSpPr>
            <p:nvPr/>
          </p:nvSpPr>
          <p:spPr bwMode="auto">
            <a:xfrm rot="5400000">
              <a:off x="3716" y="1969"/>
              <a:ext cx="1719" cy="989"/>
            </a:xfrm>
            <a:custGeom>
              <a:avLst/>
              <a:gdLst>
                <a:gd name="T0" fmla="*/ 0 w 43147"/>
                <a:gd name="T1" fmla="*/ 0 h 21600"/>
                <a:gd name="T2" fmla="*/ 0 w 43147"/>
                <a:gd name="T3" fmla="*/ 0 h 21600"/>
                <a:gd name="T4" fmla="*/ 0 w 43147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47"/>
                <a:gd name="T10" fmla="*/ 0 h 21600"/>
                <a:gd name="T11" fmla="*/ 43147 w 4314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7" h="21600" fill="none" extrusionOk="0">
                  <a:moveTo>
                    <a:pt x="-1" y="20091"/>
                  </a:moveTo>
                  <a:cubicBezTo>
                    <a:pt x="791" y="8775"/>
                    <a:pt x="10202" y="-1"/>
                    <a:pt x="21547" y="0"/>
                  </a:cubicBezTo>
                  <a:cubicBezTo>
                    <a:pt x="33476" y="0"/>
                    <a:pt x="43147" y="9670"/>
                    <a:pt x="43147" y="21600"/>
                  </a:cubicBezTo>
                </a:path>
                <a:path w="43147" h="21600" stroke="0" extrusionOk="0">
                  <a:moveTo>
                    <a:pt x="-1" y="20091"/>
                  </a:moveTo>
                  <a:cubicBezTo>
                    <a:pt x="791" y="8775"/>
                    <a:pt x="10202" y="-1"/>
                    <a:pt x="21547" y="0"/>
                  </a:cubicBezTo>
                  <a:cubicBezTo>
                    <a:pt x="33476" y="0"/>
                    <a:pt x="43147" y="9670"/>
                    <a:pt x="43147" y="21600"/>
                  </a:cubicBezTo>
                  <a:lnTo>
                    <a:pt x="21547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55" name="Line 33"/>
            <p:cNvSpPr>
              <a:spLocks noChangeShapeType="1"/>
            </p:cNvSpPr>
            <p:nvPr/>
          </p:nvSpPr>
          <p:spPr bwMode="auto">
            <a:xfrm rot="5400000">
              <a:off x="4880" y="2798"/>
              <a:ext cx="157" cy="126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6111875" y="3154363"/>
            <a:ext cx="395288" cy="455612"/>
            <a:chOff x="3510" y="2304"/>
            <a:chExt cx="249" cy="287"/>
          </a:xfrm>
        </p:grpSpPr>
        <p:sp>
          <p:nvSpPr>
            <p:cNvPr id="398352" name="Oval 35"/>
            <p:cNvSpPr>
              <a:spLocks noChangeArrowheads="1"/>
            </p:cNvSpPr>
            <p:nvPr/>
          </p:nvSpPr>
          <p:spPr bwMode="auto">
            <a:xfrm>
              <a:off x="3558" y="2544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8353" name="Text Box 36"/>
            <p:cNvSpPr txBox="1">
              <a:spLocks noChangeArrowheads="1"/>
            </p:cNvSpPr>
            <p:nvPr/>
          </p:nvSpPr>
          <p:spPr bwMode="auto">
            <a:xfrm>
              <a:off x="3510" y="2304"/>
              <a:ext cx="2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-1</a:t>
              </a:r>
            </a:p>
          </p:txBody>
        </p:sp>
      </p:grpSp>
      <p:sp>
        <p:nvSpPr>
          <p:cNvPr id="145445" name="Line 37"/>
          <p:cNvSpPr>
            <a:spLocks noChangeShapeType="1"/>
          </p:cNvSpPr>
          <p:nvPr/>
        </p:nvSpPr>
        <p:spPr bwMode="auto">
          <a:xfrm flipH="1">
            <a:off x="5264150" y="3592513"/>
            <a:ext cx="998538" cy="9985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48" name="Line 40"/>
          <p:cNvSpPr>
            <a:spLocks noChangeShapeType="1"/>
          </p:cNvSpPr>
          <p:nvPr/>
        </p:nvSpPr>
        <p:spPr bwMode="auto">
          <a:xfrm flipH="1">
            <a:off x="4714875" y="3560763"/>
            <a:ext cx="15240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8349" name="Rectangle 44"/>
          <p:cNvSpPr>
            <a:spLocks noChangeArrowheads="1"/>
          </p:cNvSpPr>
          <p:nvPr/>
        </p:nvSpPr>
        <p:spPr bwMode="auto">
          <a:xfrm>
            <a:off x="7853363" y="4737100"/>
            <a:ext cx="852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latin typeface="Times New Roman" pitchFamily="18" charset="0"/>
                <a:sym typeface="Symbol" pitchFamily="18" charset="2"/>
              </a:rPr>
              <a:t>[</a:t>
            </a:r>
            <a:r>
              <a:rPr kumimoji="1" lang="en-US" altLang="zh-CN" sz="1600" b="1" i="1"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1600" b="1" baseline="-25000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zh-CN" altLang="en-US" sz="1600" b="1">
                <a:latin typeface="Times New Roman" pitchFamily="18" charset="0"/>
                <a:sym typeface="Symbol" pitchFamily="18" charset="2"/>
              </a:rPr>
              <a:t>＝</a:t>
            </a:r>
            <a:r>
              <a:rPr kumimoji="1" lang="en-US" altLang="zh-CN" sz="1600" b="1">
                <a:latin typeface="Times New Roman" pitchFamily="18" charset="0"/>
                <a:sym typeface="Symbol" pitchFamily="18" charset="2"/>
              </a:rPr>
              <a:t>0]</a:t>
            </a:r>
          </a:p>
        </p:txBody>
      </p:sp>
      <p:sp>
        <p:nvSpPr>
          <p:cNvPr id="398350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示例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98525" y="1563688"/>
            <a:ext cx="762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首先补上负频部分（与正频关于实幅对称）如蓝线所示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4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autoUpdateAnimBg="0"/>
      <p:bldP spid="398339" grpId="0" autoUpdateAnimBg="0"/>
      <p:bldP spid="145413" grpId="0" autoUpdateAnimBg="0"/>
      <p:bldP spid="145445" grpId="0" animBg="1"/>
      <p:bldP spid="145448" grpId="0" animBg="1"/>
      <p:bldP spid="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714375" y="1143000"/>
            <a:ext cx="33655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Fig  (c)  Try  it !!</a:t>
            </a: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500063" y="2760663"/>
            <a:ext cx="3856037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25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由图显然可知是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型系统</a:t>
            </a:r>
          </a:p>
          <a:p>
            <a:pPr algn="just">
              <a:lnSpc>
                <a:spcPct val="130000"/>
              </a:lnSpc>
              <a:spcBef>
                <a:spcPct val="25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已知：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＝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， </a:t>
            </a:r>
          </a:p>
          <a:p>
            <a:pPr algn="just">
              <a:lnSpc>
                <a:spcPct val="130000"/>
              </a:lnSpc>
              <a:spcBef>
                <a:spcPct val="25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因</a:t>
            </a:r>
            <a:r>
              <a:rPr kumimoji="1" lang="en-US" altLang="en-US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=2</a:t>
            </a:r>
          </a:p>
          <a:p>
            <a:pPr>
              <a:lnSpc>
                <a:spcPct val="130000"/>
              </a:lnSpc>
              <a:spcBef>
                <a:spcPct val="25000"/>
              </a:spcBef>
            </a:pP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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从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1" lang="zh-CN" altLang="en-US" sz="2000" b="1" baseline="30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－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到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1" lang="zh-CN" altLang="en-US" sz="2000" b="1" baseline="3000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＋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的连线：顺时针转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2×180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度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2608263" y="5084763"/>
            <a:ext cx="449103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画射线，得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＝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，则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Z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＝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－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＝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0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所以系统闭环稳定。</a:t>
            </a:r>
            <a:endParaRPr kumimoji="1" lang="zh-CN" altLang="en-US" sz="2000" b="1">
              <a:latin typeface="Times New Roman" pitchFamily="18" charset="0"/>
              <a:ea typeface="黑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99364" name="Rectangle 6"/>
          <p:cNvSpPr>
            <a:spLocks noChangeArrowheads="1"/>
          </p:cNvSpPr>
          <p:nvPr/>
        </p:nvSpPr>
        <p:spPr bwMode="auto">
          <a:xfrm>
            <a:off x="4356100" y="1404938"/>
            <a:ext cx="3733800" cy="32004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9365" name="Line 7"/>
          <p:cNvSpPr>
            <a:spLocks noChangeShapeType="1"/>
          </p:cNvSpPr>
          <p:nvPr/>
        </p:nvSpPr>
        <p:spPr bwMode="auto">
          <a:xfrm>
            <a:off x="4508500" y="2955925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366" name="Line 8"/>
          <p:cNvSpPr>
            <a:spLocks noChangeShapeType="1"/>
          </p:cNvSpPr>
          <p:nvPr/>
        </p:nvSpPr>
        <p:spPr bwMode="auto">
          <a:xfrm flipV="1">
            <a:off x="6261100" y="1404938"/>
            <a:ext cx="0" cy="3065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99367" name="Text Box 9"/>
          <p:cNvSpPr txBox="1">
            <a:spLocks noChangeArrowheads="1"/>
          </p:cNvSpPr>
          <p:nvPr/>
        </p:nvSpPr>
        <p:spPr bwMode="auto">
          <a:xfrm>
            <a:off x="6489700" y="2911475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 i="1"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=-∞</a:t>
            </a:r>
            <a:endParaRPr kumimoji="1" lang="en-US" altLang="zh-CN" sz="1400" b="1">
              <a:latin typeface="Times New Roman" pitchFamily="18" charset="0"/>
            </a:endParaRPr>
          </a:p>
        </p:txBody>
      </p:sp>
      <p:sp>
        <p:nvSpPr>
          <p:cNvPr id="399368" name="Text Box 10"/>
          <p:cNvSpPr txBox="1">
            <a:spLocks noChangeArrowheads="1"/>
          </p:cNvSpPr>
          <p:nvPr/>
        </p:nvSpPr>
        <p:spPr bwMode="auto">
          <a:xfrm>
            <a:off x="4356100" y="3538538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)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399369" name="Oval 11"/>
          <p:cNvSpPr>
            <a:spLocks noChangeArrowheads="1"/>
          </p:cNvSpPr>
          <p:nvPr/>
        </p:nvSpPr>
        <p:spPr bwMode="auto">
          <a:xfrm>
            <a:off x="5651500" y="2927350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99370" name="Text Box 12"/>
          <p:cNvSpPr txBox="1">
            <a:spLocks noChangeArrowheads="1"/>
          </p:cNvSpPr>
          <p:nvPr/>
        </p:nvSpPr>
        <p:spPr bwMode="auto">
          <a:xfrm>
            <a:off x="5346700" y="2682875"/>
            <a:ext cx="457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-1+</a:t>
            </a: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j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0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399371" name="Text Box 13"/>
          <p:cNvSpPr txBox="1">
            <a:spLocks noChangeArrowheads="1"/>
          </p:cNvSpPr>
          <p:nvPr/>
        </p:nvSpPr>
        <p:spPr bwMode="auto">
          <a:xfrm rot="-924070">
            <a:off x="4889500" y="2454275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0</a:t>
            </a:r>
            <a:r>
              <a:rPr kumimoji="1" lang="en-US" altLang="zh-CN" sz="1600" b="1" baseline="3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←</a:t>
            </a: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ω</a:t>
            </a:r>
            <a:endParaRPr kumimoji="1" lang="en-US" altLang="zh-CN" sz="1600" b="1" i="1">
              <a:latin typeface="Times New Roman" pitchFamily="18" charset="0"/>
            </a:endParaRPr>
          </a:p>
        </p:txBody>
      </p:sp>
      <p:sp>
        <p:nvSpPr>
          <p:cNvPr id="399372" name="Line 14"/>
          <p:cNvSpPr>
            <a:spLocks noChangeShapeType="1"/>
          </p:cNvSpPr>
          <p:nvPr/>
        </p:nvSpPr>
        <p:spPr bwMode="auto">
          <a:xfrm>
            <a:off x="4810125" y="3019425"/>
            <a:ext cx="193675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99373" name="Group 15"/>
          <p:cNvGrpSpPr>
            <a:grpSpLocks/>
          </p:cNvGrpSpPr>
          <p:nvPr/>
        </p:nvGrpSpPr>
        <p:grpSpPr bwMode="auto">
          <a:xfrm>
            <a:off x="4589463" y="2668588"/>
            <a:ext cx="1900237" cy="444500"/>
            <a:chOff x="3017" y="2099"/>
            <a:chExt cx="1197" cy="280"/>
          </a:xfrm>
        </p:grpSpPr>
        <p:sp>
          <p:nvSpPr>
            <p:cNvPr id="399406" name="Freeform 16"/>
            <p:cNvSpPr>
              <a:spLocks/>
            </p:cNvSpPr>
            <p:nvPr/>
          </p:nvSpPr>
          <p:spPr bwMode="auto">
            <a:xfrm>
              <a:off x="3017" y="2099"/>
              <a:ext cx="1197" cy="280"/>
            </a:xfrm>
            <a:custGeom>
              <a:avLst/>
              <a:gdLst>
                <a:gd name="T0" fmla="*/ 0 w 1197"/>
                <a:gd name="T1" fmla="*/ 242 h 280"/>
                <a:gd name="T2" fmla="*/ 165 w 1197"/>
                <a:gd name="T3" fmla="*/ 232 h 280"/>
                <a:gd name="T4" fmla="*/ 284 w 1197"/>
                <a:gd name="T5" fmla="*/ 214 h 280"/>
                <a:gd name="T6" fmla="*/ 302 w 1197"/>
                <a:gd name="T7" fmla="*/ 187 h 280"/>
                <a:gd name="T8" fmla="*/ 357 w 1197"/>
                <a:gd name="T9" fmla="*/ 123 h 280"/>
                <a:gd name="T10" fmla="*/ 485 w 1197"/>
                <a:gd name="T11" fmla="*/ 86 h 280"/>
                <a:gd name="T12" fmla="*/ 558 w 1197"/>
                <a:gd name="T13" fmla="*/ 178 h 280"/>
                <a:gd name="T14" fmla="*/ 567 w 1197"/>
                <a:gd name="T15" fmla="*/ 232 h 280"/>
                <a:gd name="T16" fmla="*/ 677 w 1197"/>
                <a:gd name="T17" fmla="*/ 278 h 280"/>
                <a:gd name="T18" fmla="*/ 818 w 1197"/>
                <a:gd name="T19" fmla="*/ 246 h 280"/>
                <a:gd name="T20" fmla="*/ 919 w 1197"/>
                <a:gd name="T21" fmla="*/ 84 h 280"/>
                <a:gd name="T22" fmla="*/ 1020 w 1197"/>
                <a:gd name="T23" fmla="*/ 11 h 280"/>
                <a:gd name="T24" fmla="*/ 1129 w 1197"/>
                <a:gd name="T25" fmla="*/ 20 h 280"/>
                <a:gd name="T26" fmla="*/ 1189 w 1197"/>
                <a:gd name="T27" fmla="*/ 123 h 280"/>
                <a:gd name="T28" fmla="*/ 1180 w 1197"/>
                <a:gd name="T29" fmla="*/ 168 h 280"/>
                <a:gd name="T30" fmla="*/ 1152 w 1197"/>
                <a:gd name="T31" fmla="*/ 242 h 280"/>
                <a:gd name="T32" fmla="*/ 1125 w 1197"/>
                <a:gd name="T33" fmla="*/ 242 h 280"/>
                <a:gd name="T34" fmla="*/ 1097 w 1197"/>
                <a:gd name="T35" fmla="*/ 223 h 280"/>
                <a:gd name="T36" fmla="*/ 1088 w 1197"/>
                <a:gd name="T37" fmla="*/ 205 h 280"/>
                <a:gd name="T38" fmla="*/ 1061 w 1197"/>
                <a:gd name="T39" fmla="*/ 187 h 280"/>
                <a:gd name="T40" fmla="*/ 1052 w 1197"/>
                <a:gd name="T41" fmla="*/ 187 h 28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97"/>
                <a:gd name="T64" fmla="*/ 0 h 280"/>
                <a:gd name="T65" fmla="*/ 1197 w 1197"/>
                <a:gd name="T66" fmla="*/ 280 h 28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97" h="280">
                  <a:moveTo>
                    <a:pt x="0" y="242"/>
                  </a:moveTo>
                  <a:cubicBezTo>
                    <a:pt x="27" y="240"/>
                    <a:pt x="118" y="237"/>
                    <a:pt x="165" y="232"/>
                  </a:cubicBezTo>
                  <a:cubicBezTo>
                    <a:pt x="212" y="227"/>
                    <a:pt x="261" y="221"/>
                    <a:pt x="284" y="214"/>
                  </a:cubicBezTo>
                  <a:cubicBezTo>
                    <a:pt x="307" y="207"/>
                    <a:pt x="290" y="202"/>
                    <a:pt x="302" y="187"/>
                  </a:cubicBezTo>
                  <a:cubicBezTo>
                    <a:pt x="314" y="172"/>
                    <a:pt x="327" y="140"/>
                    <a:pt x="357" y="123"/>
                  </a:cubicBezTo>
                  <a:cubicBezTo>
                    <a:pt x="387" y="106"/>
                    <a:pt x="452" y="77"/>
                    <a:pt x="485" y="86"/>
                  </a:cubicBezTo>
                  <a:cubicBezTo>
                    <a:pt x="518" y="95"/>
                    <a:pt x="544" y="154"/>
                    <a:pt x="558" y="178"/>
                  </a:cubicBezTo>
                  <a:cubicBezTo>
                    <a:pt x="572" y="202"/>
                    <a:pt x="547" y="215"/>
                    <a:pt x="567" y="232"/>
                  </a:cubicBezTo>
                  <a:cubicBezTo>
                    <a:pt x="587" y="249"/>
                    <a:pt x="635" y="276"/>
                    <a:pt x="677" y="278"/>
                  </a:cubicBezTo>
                  <a:cubicBezTo>
                    <a:pt x="719" y="280"/>
                    <a:pt x="778" y="278"/>
                    <a:pt x="818" y="246"/>
                  </a:cubicBezTo>
                  <a:cubicBezTo>
                    <a:pt x="858" y="214"/>
                    <a:pt x="885" y="123"/>
                    <a:pt x="919" y="84"/>
                  </a:cubicBezTo>
                  <a:cubicBezTo>
                    <a:pt x="953" y="45"/>
                    <a:pt x="985" y="22"/>
                    <a:pt x="1020" y="11"/>
                  </a:cubicBezTo>
                  <a:cubicBezTo>
                    <a:pt x="1055" y="0"/>
                    <a:pt x="1101" y="1"/>
                    <a:pt x="1129" y="20"/>
                  </a:cubicBezTo>
                  <a:cubicBezTo>
                    <a:pt x="1157" y="39"/>
                    <a:pt x="1181" y="98"/>
                    <a:pt x="1189" y="123"/>
                  </a:cubicBezTo>
                  <a:cubicBezTo>
                    <a:pt x="1197" y="148"/>
                    <a:pt x="1186" y="148"/>
                    <a:pt x="1180" y="168"/>
                  </a:cubicBezTo>
                  <a:cubicBezTo>
                    <a:pt x="1174" y="188"/>
                    <a:pt x="1161" y="230"/>
                    <a:pt x="1152" y="242"/>
                  </a:cubicBezTo>
                  <a:cubicBezTo>
                    <a:pt x="1143" y="254"/>
                    <a:pt x="1134" y="245"/>
                    <a:pt x="1125" y="242"/>
                  </a:cubicBezTo>
                  <a:cubicBezTo>
                    <a:pt x="1116" y="239"/>
                    <a:pt x="1103" y="229"/>
                    <a:pt x="1097" y="223"/>
                  </a:cubicBezTo>
                  <a:cubicBezTo>
                    <a:pt x="1091" y="217"/>
                    <a:pt x="1094" y="211"/>
                    <a:pt x="1088" y="205"/>
                  </a:cubicBezTo>
                  <a:cubicBezTo>
                    <a:pt x="1082" y="199"/>
                    <a:pt x="1067" y="190"/>
                    <a:pt x="1061" y="187"/>
                  </a:cubicBezTo>
                  <a:cubicBezTo>
                    <a:pt x="1055" y="184"/>
                    <a:pt x="1054" y="187"/>
                    <a:pt x="1052" y="187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9407" name="Line 17"/>
            <p:cNvSpPr>
              <a:spLocks noChangeShapeType="1"/>
            </p:cNvSpPr>
            <p:nvPr/>
          </p:nvSpPr>
          <p:spPr bwMode="auto">
            <a:xfrm flipV="1">
              <a:off x="3906" y="2161"/>
              <a:ext cx="48" cy="48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9374" name="Text Box 18"/>
          <p:cNvSpPr txBox="1">
            <a:spLocks noChangeArrowheads="1"/>
          </p:cNvSpPr>
          <p:nvPr/>
        </p:nvSpPr>
        <p:spPr bwMode="auto">
          <a:xfrm>
            <a:off x="6489700" y="2606675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 i="1"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1" lang="en-US" altLang="zh-CN" sz="1400" b="1">
                <a:latin typeface="Times New Roman" pitchFamily="18" charset="0"/>
                <a:cs typeface="Times New Roman" pitchFamily="18" charset="0"/>
              </a:rPr>
              <a:t>=+∞</a:t>
            </a:r>
            <a:endParaRPr kumimoji="1" lang="en-US" altLang="zh-CN" sz="1400" b="1">
              <a:latin typeface="Times New Roman" pitchFamily="18" charset="0"/>
            </a:endParaRPr>
          </a:p>
        </p:txBody>
      </p:sp>
      <p:sp>
        <p:nvSpPr>
          <p:cNvPr id="399375" name="Text Box 19"/>
          <p:cNvSpPr txBox="1">
            <a:spLocks noChangeArrowheads="1"/>
          </p:cNvSpPr>
          <p:nvPr/>
        </p:nvSpPr>
        <p:spPr bwMode="auto">
          <a:xfrm rot="692215">
            <a:off x="4864100" y="3141663"/>
            <a:ext cx="762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0</a:t>
            </a:r>
            <a:r>
              <a:rPr kumimoji="1" lang="en-US" altLang="zh-CN" sz="1600" b="1" baseline="30000">
                <a:latin typeface="Times New Roman" pitchFamily="18" charset="0"/>
              </a:rPr>
              <a:t>+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←</a:t>
            </a: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ω</a:t>
            </a:r>
            <a:endParaRPr kumimoji="1" lang="en-US" altLang="zh-CN" sz="1600" b="1" i="1">
              <a:latin typeface="Times New Roman" pitchFamily="18" charset="0"/>
            </a:endParaRPr>
          </a:p>
        </p:txBody>
      </p:sp>
      <p:sp>
        <p:nvSpPr>
          <p:cNvPr id="399376" name="Line 20"/>
          <p:cNvSpPr>
            <a:spLocks noChangeShapeType="1"/>
          </p:cNvSpPr>
          <p:nvPr/>
        </p:nvSpPr>
        <p:spPr bwMode="auto">
          <a:xfrm>
            <a:off x="5699125" y="2987675"/>
            <a:ext cx="180975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377" name="Text Box 21"/>
          <p:cNvSpPr txBox="1">
            <a:spLocks noChangeArrowheads="1"/>
          </p:cNvSpPr>
          <p:nvPr/>
        </p:nvSpPr>
        <p:spPr bwMode="auto">
          <a:xfrm>
            <a:off x="5499100" y="3157538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)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589463" y="2933700"/>
            <a:ext cx="2730500" cy="1366838"/>
            <a:chOff x="3173" y="2276"/>
            <a:chExt cx="1720" cy="861"/>
          </a:xfrm>
        </p:grpSpPr>
        <p:sp>
          <p:nvSpPr>
            <p:cNvPr id="399403" name="Arc 23"/>
            <p:cNvSpPr>
              <a:spLocks/>
            </p:cNvSpPr>
            <p:nvPr/>
          </p:nvSpPr>
          <p:spPr bwMode="auto">
            <a:xfrm flipV="1">
              <a:off x="3173" y="2276"/>
              <a:ext cx="1720" cy="861"/>
            </a:xfrm>
            <a:custGeom>
              <a:avLst/>
              <a:gdLst>
                <a:gd name="T0" fmla="*/ 0 w 43160"/>
                <a:gd name="T1" fmla="*/ 0 h 21600"/>
                <a:gd name="T2" fmla="*/ 0 w 43160"/>
                <a:gd name="T3" fmla="*/ 0 h 21600"/>
                <a:gd name="T4" fmla="*/ 0 w 4316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60"/>
                <a:gd name="T10" fmla="*/ 0 h 21600"/>
                <a:gd name="T11" fmla="*/ 43160 w 4316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60" h="21600" fill="none" extrusionOk="0">
                  <a:moveTo>
                    <a:pt x="0" y="20278"/>
                  </a:moveTo>
                  <a:cubicBezTo>
                    <a:pt x="699" y="8883"/>
                    <a:pt x="10144" y="-1"/>
                    <a:pt x="21560" y="0"/>
                  </a:cubicBezTo>
                  <a:cubicBezTo>
                    <a:pt x="33489" y="0"/>
                    <a:pt x="43160" y="9670"/>
                    <a:pt x="43160" y="21600"/>
                  </a:cubicBezTo>
                </a:path>
                <a:path w="43160" h="21600" stroke="0" extrusionOk="0">
                  <a:moveTo>
                    <a:pt x="0" y="20278"/>
                  </a:moveTo>
                  <a:cubicBezTo>
                    <a:pt x="699" y="8883"/>
                    <a:pt x="10144" y="-1"/>
                    <a:pt x="21560" y="0"/>
                  </a:cubicBezTo>
                  <a:cubicBezTo>
                    <a:pt x="33489" y="0"/>
                    <a:pt x="43160" y="9670"/>
                    <a:pt x="43160" y="21600"/>
                  </a:cubicBezTo>
                  <a:lnTo>
                    <a:pt x="21560" y="21600"/>
                  </a:lnTo>
                  <a:close/>
                </a:path>
              </a:pathLst>
            </a:custGeom>
            <a:noFill/>
            <a:ln w="28575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04" name="Line 24"/>
            <p:cNvSpPr>
              <a:spLocks noChangeShapeType="1"/>
            </p:cNvSpPr>
            <p:nvPr/>
          </p:nvSpPr>
          <p:spPr bwMode="auto">
            <a:xfrm flipH="1">
              <a:off x="4656" y="2802"/>
              <a:ext cx="48" cy="4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05" name="Line 25"/>
            <p:cNvSpPr>
              <a:spLocks noChangeShapeType="1"/>
            </p:cNvSpPr>
            <p:nvPr/>
          </p:nvSpPr>
          <p:spPr bwMode="auto">
            <a:xfrm flipH="1" flipV="1">
              <a:off x="3312" y="2766"/>
              <a:ext cx="48" cy="4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589463" y="1544638"/>
            <a:ext cx="2728912" cy="1366837"/>
            <a:chOff x="2979" y="1384"/>
            <a:chExt cx="1719" cy="861"/>
          </a:xfrm>
        </p:grpSpPr>
        <p:sp>
          <p:nvSpPr>
            <p:cNvPr id="399400" name="Arc 27"/>
            <p:cNvSpPr>
              <a:spLocks/>
            </p:cNvSpPr>
            <p:nvPr/>
          </p:nvSpPr>
          <p:spPr bwMode="auto">
            <a:xfrm>
              <a:off x="2979" y="1384"/>
              <a:ext cx="1719" cy="861"/>
            </a:xfrm>
            <a:custGeom>
              <a:avLst/>
              <a:gdLst>
                <a:gd name="T0" fmla="*/ 0 w 43147"/>
                <a:gd name="T1" fmla="*/ 0 h 21600"/>
                <a:gd name="T2" fmla="*/ 0 w 43147"/>
                <a:gd name="T3" fmla="*/ 0 h 21600"/>
                <a:gd name="T4" fmla="*/ 0 w 43147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47"/>
                <a:gd name="T10" fmla="*/ 0 h 21600"/>
                <a:gd name="T11" fmla="*/ 43147 w 4314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47" h="21600" fill="none" extrusionOk="0">
                  <a:moveTo>
                    <a:pt x="-1" y="20091"/>
                  </a:moveTo>
                  <a:cubicBezTo>
                    <a:pt x="791" y="8775"/>
                    <a:pt x="10202" y="-1"/>
                    <a:pt x="21547" y="0"/>
                  </a:cubicBezTo>
                  <a:cubicBezTo>
                    <a:pt x="33476" y="0"/>
                    <a:pt x="43147" y="9670"/>
                    <a:pt x="43147" y="21600"/>
                  </a:cubicBezTo>
                </a:path>
                <a:path w="43147" h="21600" stroke="0" extrusionOk="0">
                  <a:moveTo>
                    <a:pt x="-1" y="20091"/>
                  </a:moveTo>
                  <a:cubicBezTo>
                    <a:pt x="791" y="8775"/>
                    <a:pt x="10202" y="-1"/>
                    <a:pt x="21547" y="0"/>
                  </a:cubicBezTo>
                  <a:cubicBezTo>
                    <a:pt x="33476" y="0"/>
                    <a:pt x="43147" y="9670"/>
                    <a:pt x="43147" y="21600"/>
                  </a:cubicBezTo>
                  <a:lnTo>
                    <a:pt x="21547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01" name="Line 28"/>
            <p:cNvSpPr>
              <a:spLocks noChangeShapeType="1"/>
            </p:cNvSpPr>
            <p:nvPr/>
          </p:nvSpPr>
          <p:spPr bwMode="auto">
            <a:xfrm rot="10800000" flipH="1" flipV="1">
              <a:off x="4560" y="1751"/>
              <a:ext cx="48" cy="1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402" name="Line 29"/>
            <p:cNvSpPr>
              <a:spLocks noChangeShapeType="1"/>
            </p:cNvSpPr>
            <p:nvPr/>
          </p:nvSpPr>
          <p:spPr bwMode="auto">
            <a:xfrm rot="10800000" flipH="1">
              <a:off x="3270" y="1556"/>
              <a:ext cx="48" cy="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7607" name="Line 30"/>
          <p:cNvSpPr>
            <a:spLocks noChangeShapeType="1"/>
          </p:cNvSpPr>
          <p:nvPr/>
        </p:nvSpPr>
        <p:spPr bwMode="auto">
          <a:xfrm flipH="1">
            <a:off x="5303838" y="2928938"/>
            <a:ext cx="395287" cy="154146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8" name="Line 31"/>
          <p:cNvSpPr>
            <a:spLocks noChangeShapeType="1"/>
          </p:cNvSpPr>
          <p:nvPr/>
        </p:nvSpPr>
        <p:spPr bwMode="auto">
          <a:xfrm rot="-179917">
            <a:off x="5651500" y="1709738"/>
            <a:ext cx="121920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609" name="Line 32"/>
          <p:cNvSpPr>
            <a:spLocks noChangeShapeType="1"/>
          </p:cNvSpPr>
          <p:nvPr/>
        </p:nvSpPr>
        <p:spPr bwMode="auto">
          <a:xfrm rot="3430811">
            <a:off x="5651500" y="1824038"/>
            <a:ext cx="121920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7610" name="Text Box 33"/>
          <p:cNvSpPr txBox="1">
            <a:spLocks noChangeArrowheads="1"/>
          </p:cNvSpPr>
          <p:nvPr/>
        </p:nvSpPr>
        <p:spPr bwMode="auto">
          <a:xfrm>
            <a:off x="4660900" y="266858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1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67611" name="Text Box 34"/>
          <p:cNvSpPr txBox="1">
            <a:spLocks noChangeArrowheads="1"/>
          </p:cNvSpPr>
          <p:nvPr/>
        </p:nvSpPr>
        <p:spPr bwMode="auto">
          <a:xfrm>
            <a:off x="5422900" y="148113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2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67612" name="Text Box 35"/>
          <p:cNvSpPr txBox="1">
            <a:spLocks noChangeArrowheads="1"/>
          </p:cNvSpPr>
          <p:nvPr/>
        </p:nvSpPr>
        <p:spPr bwMode="auto">
          <a:xfrm>
            <a:off x="6946900" y="148113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3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67613" name="Text Box 36"/>
          <p:cNvSpPr txBox="1">
            <a:spLocks noChangeArrowheads="1"/>
          </p:cNvSpPr>
          <p:nvPr/>
        </p:nvSpPr>
        <p:spPr bwMode="auto">
          <a:xfrm>
            <a:off x="7632700" y="266858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4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67614" name="Text Box 37"/>
          <p:cNvSpPr txBox="1">
            <a:spLocks noChangeArrowheads="1"/>
          </p:cNvSpPr>
          <p:nvPr/>
        </p:nvSpPr>
        <p:spPr bwMode="auto">
          <a:xfrm>
            <a:off x="6870700" y="411638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5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67615" name="Text Box 38"/>
          <p:cNvSpPr txBox="1">
            <a:spLocks noChangeArrowheads="1"/>
          </p:cNvSpPr>
          <p:nvPr/>
        </p:nvSpPr>
        <p:spPr bwMode="auto">
          <a:xfrm>
            <a:off x="5422900" y="411638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6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399389" name="Text Box 39"/>
          <p:cNvSpPr txBox="1">
            <a:spLocks noChangeArrowheads="1"/>
          </p:cNvSpPr>
          <p:nvPr/>
        </p:nvSpPr>
        <p:spPr bwMode="auto">
          <a:xfrm>
            <a:off x="4737100" y="4024313"/>
            <a:ext cx="762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Radial line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sp>
        <p:nvSpPr>
          <p:cNvPr id="67617" name="Text Box 40"/>
          <p:cNvSpPr txBox="1">
            <a:spLocks noChangeArrowheads="1"/>
          </p:cNvSpPr>
          <p:nvPr/>
        </p:nvSpPr>
        <p:spPr bwMode="auto">
          <a:xfrm>
            <a:off x="4660900" y="2928938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7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4595813" y="2773363"/>
            <a:ext cx="1900237" cy="460375"/>
            <a:chOff x="4032" y="3368"/>
            <a:chExt cx="1197" cy="290"/>
          </a:xfrm>
        </p:grpSpPr>
        <p:sp>
          <p:nvSpPr>
            <p:cNvPr id="399396" name="Line 42"/>
            <p:cNvSpPr>
              <a:spLocks noChangeShapeType="1"/>
            </p:cNvSpPr>
            <p:nvPr/>
          </p:nvSpPr>
          <p:spPr bwMode="auto">
            <a:xfrm rot="10800000" flipV="1">
              <a:off x="4103" y="3402"/>
              <a:ext cx="12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397" name="Line 43"/>
            <p:cNvSpPr>
              <a:spLocks noChangeShapeType="1"/>
            </p:cNvSpPr>
            <p:nvPr/>
          </p:nvSpPr>
          <p:spPr bwMode="auto">
            <a:xfrm rot="5400000" flipH="1">
              <a:off x="4992" y="3610"/>
              <a:ext cx="48" cy="4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398" name="Freeform 44"/>
            <p:cNvSpPr>
              <a:spLocks/>
            </p:cNvSpPr>
            <p:nvPr/>
          </p:nvSpPr>
          <p:spPr bwMode="auto">
            <a:xfrm flipV="1">
              <a:off x="4032" y="3368"/>
              <a:ext cx="1197" cy="280"/>
            </a:xfrm>
            <a:custGeom>
              <a:avLst/>
              <a:gdLst>
                <a:gd name="T0" fmla="*/ 0 w 1197"/>
                <a:gd name="T1" fmla="*/ 242 h 280"/>
                <a:gd name="T2" fmla="*/ 165 w 1197"/>
                <a:gd name="T3" fmla="*/ 232 h 280"/>
                <a:gd name="T4" fmla="*/ 284 w 1197"/>
                <a:gd name="T5" fmla="*/ 214 h 280"/>
                <a:gd name="T6" fmla="*/ 302 w 1197"/>
                <a:gd name="T7" fmla="*/ 187 h 280"/>
                <a:gd name="T8" fmla="*/ 357 w 1197"/>
                <a:gd name="T9" fmla="*/ 123 h 280"/>
                <a:gd name="T10" fmla="*/ 485 w 1197"/>
                <a:gd name="T11" fmla="*/ 86 h 280"/>
                <a:gd name="T12" fmla="*/ 558 w 1197"/>
                <a:gd name="T13" fmla="*/ 178 h 280"/>
                <a:gd name="T14" fmla="*/ 567 w 1197"/>
                <a:gd name="T15" fmla="*/ 232 h 280"/>
                <a:gd name="T16" fmla="*/ 677 w 1197"/>
                <a:gd name="T17" fmla="*/ 278 h 280"/>
                <a:gd name="T18" fmla="*/ 818 w 1197"/>
                <a:gd name="T19" fmla="*/ 246 h 280"/>
                <a:gd name="T20" fmla="*/ 919 w 1197"/>
                <a:gd name="T21" fmla="*/ 84 h 280"/>
                <a:gd name="T22" fmla="*/ 1020 w 1197"/>
                <a:gd name="T23" fmla="*/ 11 h 280"/>
                <a:gd name="T24" fmla="*/ 1129 w 1197"/>
                <a:gd name="T25" fmla="*/ 20 h 280"/>
                <a:gd name="T26" fmla="*/ 1189 w 1197"/>
                <a:gd name="T27" fmla="*/ 123 h 280"/>
                <a:gd name="T28" fmla="*/ 1180 w 1197"/>
                <a:gd name="T29" fmla="*/ 168 h 280"/>
                <a:gd name="T30" fmla="*/ 1152 w 1197"/>
                <a:gd name="T31" fmla="*/ 242 h 280"/>
                <a:gd name="T32" fmla="*/ 1125 w 1197"/>
                <a:gd name="T33" fmla="*/ 242 h 280"/>
                <a:gd name="T34" fmla="*/ 1097 w 1197"/>
                <a:gd name="T35" fmla="*/ 223 h 280"/>
                <a:gd name="T36" fmla="*/ 1088 w 1197"/>
                <a:gd name="T37" fmla="*/ 205 h 280"/>
                <a:gd name="T38" fmla="*/ 1061 w 1197"/>
                <a:gd name="T39" fmla="*/ 187 h 280"/>
                <a:gd name="T40" fmla="*/ 1052 w 1197"/>
                <a:gd name="T41" fmla="*/ 187 h 28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97"/>
                <a:gd name="T64" fmla="*/ 0 h 280"/>
                <a:gd name="T65" fmla="*/ 1197 w 1197"/>
                <a:gd name="T66" fmla="*/ 280 h 28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97" h="280">
                  <a:moveTo>
                    <a:pt x="0" y="242"/>
                  </a:moveTo>
                  <a:cubicBezTo>
                    <a:pt x="27" y="240"/>
                    <a:pt x="118" y="237"/>
                    <a:pt x="165" y="232"/>
                  </a:cubicBezTo>
                  <a:cubicBezTo>
                    <a:pt x="212" y="227"/>
                    <a:pt x="261" y="221"/>
                    <a:pt x="284" y="214"/>
                  </a:cubicBezTo>
                  <a:cubicBezTo>
                    <a:pt x="307" y="207"/>
                    <a:pt x="290" y="202"/>
                    <a:pt x="302" y="187"/>
                  </a:cubicBezTo>
                  <a:cubicBezTo>
                    <a:pt x="314" y="172"/>
                    <a:pt x="327" y="140"/>
                    <a:pt x="357" y="123"/>
                  </a:cubicBezTo>
                  <a:cubicBezTo>
                    <a:pt x="387" y="106"/>
                    <a:pt x="452" y="77"/>
                    <a:pt x="485" y="86"/>
                  </a:cubicBezTo>
                  <a:cubicBezTo>
                    <a:pt x="518" y="95"/>
                    <a:pt x="544" y="154"/>
                    <a:pt x="558" y="178"/>
                  </a:cubicBezTo>
                  <a:cubicBezTo>
                    <a:pt x="572" y="202"/>
                    <a:pt x="547" y="215"/>
                    <a:pt x="567" y="232"/>
                  </a:cubicBezTo>
                  <a:cubicBezTo>
                    <a:pt x="587" y="249"/>
                    <a:pt x="635" y="276"/>
                    <a:pt x="677" y="278"/>
                  </a:cubicBezTo>
                  <a:cubicBezTo>
                    <a:pt x="719" y="280"/>
                    <a:pt x="778" y="278"/>
                    <a:pt x="818" y="246"/>
                  </a:cubicBezTo>
                  <a:cubicBezTo>
                    <a:pt x="858" y="214"/>
                    <a:pt x="885" y="123"/>
                    <a:pt x="919" y="84"/>
                  </a:cubicBezTo>
                  <a:cubicBezTo>
                    <a:pt x="953" y="45"/>
                    <a:pt x="985" y="22"/>
                    <a:pt x="1020" y="11"/>
                  </a:cubicBezTo>
                  <a:cubicBezTo>
                    <a:pt x="1055" y="0"/>
                    <a:pt x="1101" y="1"/>
                    <a:pt x="1129" y="20"/>
                  </a:cubicBezTo>
                  <a:cubicBezTo>
                    <a:pt x="1157" y="39"/>
                    <a:pt x="1181" y="98"/>
                    <a:pt x="1189" y="123"/>
                  </a:cubicBezTo>
                  <a:cubicBezTo>
                    <a:pt x="1197" y="148"/>
                    <a:pt x="1186" y="148"/>
                    <a:pt x="1180" y="168"/>
                  </a:cubicBezTo>
                  <a:cubicBezTo>
                    <a:pt x="1174" y="188"/>
                    <a:pt x="1161" y="230"/>
                    <a:pt x="1152" y="242"/>
                  </a:cubicBezTo>
                  <a:cubicBezTo>
                    <a:pt x="1143" y="254"/>
                    <a:pt x="1134" y="245"/>
                    <a:pt x="1125" y="242"/>
                  </a:cubicBezTo>
                  <a:cubicBezTo>
                    <a:pt x="1116" y="239"/>
                    <a:pt x="1103" y="229"/>
                    <a:pt x="1097" y="223"/>
                  </a:cubicBezTo>
                  <a:cubicBezTo>
                    <a:pt x="1091" y="217"/>
                    <a:pt x="1094" y="211"/>
                    <a:pt x="1088" y="205"/>
                  </a:cubicBezTo>
                  <a:cubicBezTo>
                    <a:pt x="1082" y="199"/>
                    <a:pt x="1067" y="190"/>
                    <a:pt x="1061" y="187"/>
                  </a:cubicBezTo>
                  <a:cubicBezTo>
                    <a:pt x="1055" y="184"/>
                    <a:pt x="1054" y="187"/>
                    <a:pt x="1052" y="187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9399" name="Line 45"/>
            <p:cNvSpPr>
              <a:spLocks noChangeShapeType="1"/>
            </p:cNvSpPr>
            <p:nvPr/>
          </p:nvSpPr>
          <p:spPr bwMode="auto">
            <a:xfrm flipH="1" flipV="1">
              <a:off x="4698" y="3368"/>
              <a:ext cx="154" cy="2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6479" name="Line 47"/>
          <p:cNvSpPr>
            <a:spLocks noChangeShapeType="1"/>
          </p:cNvSpPr>
          <p:nvPr/>
        </p:nvSpPr>
        <p:spPr bwMode="auto">
          <a:xfrm flipH="1">
            <a:off x="4127500" y="2928938"/>
            <a:ext cx="15240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9393" name="Rectangle 49"/>
          <p:cNvSpPr>
            <a:spLocks noChangeArrowheads="1"/>
          </p:cNvSpPr>
          <p:nvPr/>
        </p:nvSpPr>
        <p:spPr bwMode="auto">
          <a:xfrm>
            <a:off x="7164388" y="4284663"/>
            <a:ext cx="852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latin typeface="Times New Roman" pitchFamily="18" charset="0"/>
                <a:sym typeface="Symbol" pitchFamily="18" charset="2"/>
              </a:rPr>
              <a:t>[</a:t>
            </a:r>
            <a:r>
              <a:rPr kumimoji="1" lang="en-US" altLang="zh-CN" sz="1600" b="1" i="1"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1600" b="1" baseline="-25000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zh-CN" altLang="en-US" sz="1600" b="1">
                <a:latin typeface="Times New Roman" pitchFamily="18" charset="0"/>
                <a:sym typeface="Symbol" pitchFamily="18" charset="2"/>
              </a:rPr>
              <a:t>＝</a:t>
            </a:r>
            <a:r>
              <a:rPr kumimoji="1" lang="en-US" altLang="zh-CN" sz="1600" b="1">
                <a:latin typeface="Times New Roman" pitchFamily="18" charset="0"/>
                <a:sym typeface="Symbol" pitchFamily="18" charset="2"/>
              </a:rPr>
              <a:t>0]</a:t>
            </a:r>
          </a:p>
        </p:txBody>
      </p:sp>
      <p:sp>
        <p:nvSpPr>
          <p:cNvPr id="399394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示例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87363" y="1703388"/>
            <a:ext cx="33655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首先补上负频部分（与正频关于实幅对称）如蓝线所示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7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46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autoUpdateAnimBg="0"/>
      <p:bldP spid="146436" grpId="0" autoUpdateAnimBg="0"/>
      <p:bldP spid="146437" grpId="0" autoUpdateAnimBg="0"/>
      <p:bldP spid="399371" grpId="0"/>
      <p:bldP spid="67607" grpId="0" animBg="1"/>
      <p:bldP spid="67608" grpId="0" animBg="1"/>
      <p:bldP spid="67609" grpId="0" animBg="1"/>
      <p:bldP spid="67610" grpId="0"/>
      <p:bldP spid="67611" grpId="0"/>
      <p:bldP spid="67612" grpId="0"/>
      <p:bldP spid="67613" grpId="0"/>
      <p:bldP spid="67614" grpId="0"/>
      <p:bldP spid="67615" grpId="0"/>
      <p:bldP spid="67617" grpId="0"/>
      <p:bldP spid="146479" grpId="0" animBg="1"/>
      <p:bldP spid="2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755650" y="1231900"/>
            <a:ext cx="7620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Fig  (d)  Try  it !!</a:t>
            </a:r>
            <a:endParaRPr kumimoji="1" lang="en-US" altLang="zh-CN" sz="2000" b="1">
              <a:latin typeface="Times New Roman" pitchFamily="18" charset="0"/>
              <a:ea typeface="黑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688975" y="1984375"/>
            <a:ext cx="3267075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25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由图显然可知是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型系统</a:t>
            </a:r>
          </a:p>
          <a:p>
            <a:pPr algn="just">
              <a:lnSpc>
                <a:spcPct val="130000"/>
              </a:lnSpc>
              <a:spcBef>
                <a:spcPct val="25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已知：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＝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1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， </a:t>
            </a:r>
          </a:p>
          <a:p>
            <a:pPr algn="just">
              <a:lnSpc>
                <a:spcPct val="130000"/>
              </a:lnSpc>
              <a:spcBef>
                <a:spcPct val="25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因</a:t>
            </a:r>
            <a:r>
              <a:rPr kumimoji="1" lang="en-US" altLang="en-US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=2</a:t>
            </a:r>
          </a:p>
          <a:p>
            <a:pPr>
              <a:lnSpc>
                <a:spcPct val="130000"/>
              </a:lnSpc>
              <a:spcBef>
                <a:spcPct val="25000"/>
              </a:spcBef>
            </a:pPr>
            <a:r>
              <a:rPr kumimoji="1" lang="en-US" altLang="zh-CN" sz="2000" b="1" i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</a:t>
            </a:r>
            <a:r>
              <a:rPr kumimoji="1" lang="zh-CN" altLang="en-US" sz="2000" b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从</a:t>
            </a:r>
            <a:r>
              <a:rPr kumimoji="1" lang="en-US" altLang="zh-CN" sz="2000" b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1" lang="zh-CN" altLang="en-US" sz="2000" b="1" baseline="300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－</a:t>
            </a:r>
            <a:r>
              <a:rPr kumimoji="1" lang="zh-CN" altLang="en-US" sz="2000" b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到</a:t>
            </a:r>
            <a:r>
              <a:rPr kumimoji="1" lang="en-US" altLang="zh-CN" sz="2000" b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1" lang="zh-CN" altLang="en-US" sz="2000" b="1" baseline="30000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＋</a:t>
            </a:r>
            <a:r>
              <a:rPr kumimoji="1" lang="zh-CN" altLang="en-US" sz="2000" b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的连线：顺时针转</a:t>
            </a:r>
            <a:r>
              <a:rPr kumimoji="1" lang="en-US" altLang="zh-CN" sz="2000" b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2×180</a:t>
            </a:r>
            <a:r>
              <a:rPr kumimoji="1" lang="zh-CN" altLang="en-US" sz="2000" b="1">
                <a:solidFill>
                  <a:srgbClr val="C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度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2247900" y="5057775"/>
            <a:ext cx="47910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画射线，得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＝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-1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，则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Z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＝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R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－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＝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2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 pitchFamily="18" charset="2"/>
              </a:rPr>
              <a:t>所以系统闭环不稳定。</a:t>
            </a:r>
            <a:endParaRPr kumimoji="1" lang="zh-CN" altLang="en-US" sz="2000" b="1">
              <a:latin typeface="Times New Roman" pitchFamily="18" charset="0"/>
              <a:ea typeface="黑体" pitchFamily="2" charset="-122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400388" name="Group 6"/>
          <p:cNvGrpSpPr>
            <a:grpSpLocks/>
          </p:cNvGrpSpPr>
          <p:nvPr/>
        </p:nvGrpSpPr>
        <p:grpSpPr bwMode="auto">
          <a:xfrm>
            <a:off x="4643438" y="1773238"/>
            <a:ext cx="3667125" cy="2971800"/>
            <a:chOff x="3111" y="1384"/>
            <a:chExt cx="2310" cy="1872"/>
          </a:xfrm>
        </p:grpSpPr>
        <p:sp>
          <p:nvSpPr>
            <p:cNvPr id="400410" name="Rectangle 7"/>
            <p:cNvSpPr>
              <a:spLocks noChangeArrowheads="1"/>
            </p:cNvSpPr>
            <p:nvPr/>
          </p:nvSpPr>
          <p:spPr bwMode="auto">
            <a:xfrm>
              <a:off x="3111" y="1384"/>
              <a:ext cx="2262" cy="187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0411" name="Line 8"/>
            <p:cNvSpPr>
              <a:spLocks noChangeShapeType="1"/>
            </p:cNvSpPr>
            <p:nvPr/>
          </p:nvSpPr>
          <p:spPr bwMode="auto">
            <a:xfrm>
              <a:off x="3645" y="2300"/>
              <a:ext cx="1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0412" name="Line 9"/>
            <p:cNvSpPr>
              <a:spLocks noChangeShapeType="1"/>
            </p:cNvSpPr>
            <p:nvPr/>
          </p:nvSpPr>
          <p:spPr bwMode="auto">
            <a:xfrm flipV="1">
              <a:off x="4065" y="1580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400413" name="Text Box 10"/>
            <p:cNvSpPr txBox="1">
              <a:spLocks noChangeArrowheads="1"/>
            </p:cNvSpPr>
            <p:nvPr/>
          </p:nvSpPr>
          <p:spPr bwMode="auto">
            <a:xfrm>
              <a:off x="5181" y="2184"/>
              <a:ext cx="2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400414" name="Text Box 11"/>
            <p:cNvSpPr txBox="1">
              <a:spLocks noChangeArrowheads="1"/>
            </p:cNvSpPr>
            <p:nvPr/>
          </p:nvSpPr>
          <p:spPr bwMode="auto">
            <a:xfrm>
              <a:off x="3873" y="3000"/>
              <a:ext cx="43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-90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400415" name="Text Box 12"/>
            <p:cNvSpPr txBox="1">
              <a:spLocks noChangeArrowheads="1"/>
            </p:cNvSpPr>
            <p:nvPr/>
          </p:nvSpPr>
          <p:spPr bwMode="auto">
            <a:xfrm>
              <a:off x="3261" y="2204"/>
              <a:ext cx="4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-180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400416" name="Text Box 13"/>
            <p:cNvSpPr txBox="1">
              <a:spLocks noChangeArrowheads="1"/>
            </p:cNvSpPr>
            <p:nvPr/>
          </p:nvSpPr>
          <p:spPr bwMode="auto">
            <a:xfrm>
              <a:off x="3864" y="1388"/>
              <a:ext cx="43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200" b="1">
                  <a:latin typeface="Times New Roman" pitchFamily="18" charset="0"/>
                </a:rPr>
                <a:t>-270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°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400417" name="Text Box 14"/>
            <p:cNvSpPr txBox="1">
              <a:spLocks noChangeArrowheads="1"/>
            </p:cNvSpPr>
            <p:nvPr/>
          </p:nvSpPr>
          <p:spPr bwMode="auto">
            <a:xfrm>
              <a:off x="4839" y="2002"/>
              <a:ext cx="28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kumimoji="1" lang="en-US" altLang="zh-CN" sz="1600" b="1">
                  <a:latin typeface="Times New Roman" pitchFamily="18" charset="0"/>
                </a:rPr>
                <a:t>0</a:t>
              </a:r>
              <a:r>
                <a:rPr kumimoji="1" lang="en-US" altLang="zh-CN" sz="1600" b="1" baseline="3000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400418" name="Text Box 15"/>
            <p:cNvSpPr txBox="1">
              <a:spLocks noChangeArrowheads="1"/>
            </p:cNvSpPr>
            <p:nvPr/>
          </p:nvSpPr>
          <p:spPr bwMode="auto">
            <a:xfrm>
              <a:off x="4065" y="210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=+∞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400419" name="Text Box 16"/>
            <p:cNvSpPr txBox="1">
              <a:spLocks noChangeArrowheads="1"/>
            </p:cNvSpPr>
            <p:nvPr/>
          </p:nvSpPr>
          <p:spPr bwMode="auto">
            <a:xfrm>
              <a:off x="3432" y="2808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)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400420" name="Text Box 17"/>
            <p:cNvSpPr txBox="1">
              <a:spLocks noChangeArrowheads="1"/>
            </p:cNvSpPr>
            <p:nvPr/>
          </p:nvSpPr>
          <p:spPr bwMode="auto">
            <a:xfrm>
              <a:off x="4536" y="2636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875213" y="3168650"/>
            <a:ext cx="2701925" cy="1366838"/>
            <a:chOff x="3144" y="2544"/>
            <a:chExt cx="1661" cy="861"/>
          </a:xfrm>
        </p:grpSpPr>
        <p:sp>
          <p:nvSpPr>
            <p:cNvPr id="400408" name="Arc 21"/>
            <p:cNvSpPr>
              <a:spLocks/>
            </p:cNvSpPr>
            <p:nvPr/>
          </p:nvSpPr>
          <p:spPr bwMode="auto">
            <a:xfrm flipV="1">
              <a:off x="3144" y="2544"/>
              <a:ext cx="1661" cy="861"/>
            </a:xfrm>
            <a:custGeom>
              <a:avLst/>
              <a:gdLst>
                <a:gd name="T0" fmla="*/ 0 w 41702"/>
                <a:gd name="T1" fmla="*/ 0 h 21601"/>
                <a:gd name="T2" fmla="*/ 0 w 41702"/>
                <a:gd name="T3" fmla="*/ 0 h 21601"/>
                <a:gd name="T4" fmla="*/ 0 w 41702"/>
                <a:gd name="T5" fmla="*/ 0 h 21601"/>
                <a:gd name="T6" fmla="*/ 0 w 41702"/>
                <a:gd name="T7" fmla="*/ 0 h 21601"/>
                <a:gd name="T8" fmla="*/ 0 w 41702"/>
                <a:gd name="T9" fmla="*/ 0 h 216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702"/>
                <a:gd name="T16" fmla="*/ 0 h 21601"/>
                <a:gd name="T17" fmla="*/ 41702 w 41702"/>
                <a:gd name="T18" fmla="*/ 21601 h 216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702" h="21601" fill="none" extrusionOk="0">
                  <a:moveTo>
                    <a:pt x="0" y="20092"/>
                  </a:moveTo>
                  <a:cubicBezTo>
                    <a:pt x="792" y="8776"/>
                    <a:pt x="10203" y="0"/>
                    <a:pt x="21548" y="1"/>
                  </a:cubicBezTo>
                  <a:cubicBezTo>
                    <a:pt x="33477" y="1"/>
                    <a:pt x="36333" y="3685"/>
                    <a:pt x="41496" y="15202"/>
                  </a:cubicBezTo>
                </a:path>
                <a:path w="41702" h="21601" stroke="0" extrusionOk="0">
                  <a:moveTo>
                    <a:pt x="0" y="20092"/>
                  </a:moveTo>
                  <a:cubicBezTo>
                    <a:pt x="792" y="8776"/>
                    <a:pt x="10203" y="0"/>
                    <a:pt x="21548" y="1"/>
                  </a:cubicBezTo>
                  <a:cubicBezTo>
                    <a:pt x="33477" y="1"/>
                    <a:pt x="41702" y="2446"/>
                    <a:pt x="41702" y="14376"/>
                  </a:cubicBezTo>
                  <a:lnTo>
                    <a:pt x="21548" y="21601"/>
                  </a:lnTo>
                  <a:lnTo>
                    <a:pt x="0" y="20092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400409" name="Line 22"/>
            <p:cNvSpPr>
              <a:spLocks noChangeShapeType="1"/>
            </p:cNvSpPr>
            <p:nvPr/>
          </p:nvSpPr>
          <p:spPr bwMode="auto">
            <a:xfrm flipH="1">
              <a:off x="4464" y="3080"/>
              <a:ext cx="219" cy="217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859338" y="1843088"/>
            <a:ext cx="2714625" cy="1387475"/>
            <a:chOff x="3231" y="1496"/>
            <a:chExt cx="1703" cy="861"/>
          </a:xfrm>
        </p:grpSpPr>
        <p:sp>
          <p:nvSpPr>
            <p:cNvPr id="400406" name="Arc 24"/>
            <p:cNvSpPr>
              <a:spLocks/>
            </p:cNvSpPr>
            <p:nvPr/>
          </p:nvSpPr>
          <p:spPr bwMode="auto">
            <a:xfrm>
              <a:off x="3231" y="1496"/>
              <a:ext cx="1703" cy="861"/>
            </a:xfrm>
            <a:custGeom>
              <a:avLst/>
              <a:gdLst>
                <a:gd name="T0" fmla="*/ 0 w 42735"/>
                <a:gd name="T1" fmla="*/ 0 h 21601"/>
                <a:gd name="T2" fmla="*/ 0 w 42735"/>
                <a:gd name="T3" fmla="*/ 0 h 21601"/>
                <a:gd name="T4" fmla="*/ 0 w 42735"/>
                <a:gd name="T5" fmla="*/ 0 h 21601"/>
                <a:gd name="T6" fmla="*/ 0 w 42735"/>
                <a:gd name="T7" fmla="*/ 0 h 21601"/>
                <a:gd name="T8" fmla="*/ 0 w 42735"/>
                <a:gd name="T9" fmla="*/ 0 h 216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735"/>
                <a:gd name="T16" fmla="*/ 0 h 21601"/>
                <a:gd name="T17" fmla="*/ 42735 w 42735"/>
                <a:gd name="T18" fmla="*/ 21601 h 2160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735" h="21601" fill="none" extrusionOk="0">
                  <a:moveTo>
                    <a:pt x="0" y="20092"/>
                  </a:moveTo>
                  <a:cubicBezTo>
                    <a:pt x="792" y="8776"/>
                    <a:pt x="10203" y="0"/>
                    <a:pt x="21548" y="1"/>
                  </a:cubicBezTo>
                  <a:cubicBezTo>
                    <a:pt x="33477" y="1"/>
                    <a:pt x="38604" y="4510"/>
                    <a:pt x="42735" y="15408"/>
                  </a:cubicBezTo>
                </a:path>
                <a:path w="42735" h="21601" stroke="0" extrusionOk="0">
                  <a:moveTo>
                    <a:pt x="0" y="20092"/>
                  </a:moveTo>
                  <a:cubicBezTo>
                    <a:pt x="792" y="8776"/>
                    <a:pt x="10203" y="0"/>
                    <a:pt x="21548" y="1"/>
                  </a:cubicBezTo>
                  <a:cubicBezTo>
                    <a:pt x="33477" y="1"/>
                    <a:pt x="42528" y="2652"/>
                    <a:pt x="42528" y="14582"/>
                  </a:cubicBezTo>
                  <a:lnTo>
                    <a:pt x="21548" y="21601"/>
                  </a:lnTo>
                  <a:lnTo>
                    <a:pt x="0" y="20092"/>
                  </a:lnTo>
                  <a:close/>
                </a:path>
              </a:pathLst>
            </a:custGeom>
            <a:noFill/>
            <a:ln w="28575">
              <a:solidFill>
                <a:srgbClr val="FF00FF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07" name="Line 25"/>
            <p:cNvSpPr>
              <a:spLocks noChangeShapeType="1"/>
            </p:cNvSpPr>
            <p:nvPr/>
          </p:nvSpPr>
          <p:spPr bwMode="auto">
            <a:xfrm>
              <a:off x="4453" y="1524"/>
              <a:ext cx="159" cy="119"/>
            </a:xfrm>
            <a:prstGeom prst="line">
              <a:avLst/>
            </a:prstGeom>
            <a:noFill/>
            <a:ln w="3492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503863" y="2790825"/>
            <a:ext cx="395287" cy="455613"/>
            <a:chOff x="3510" y="2304"/>
            <a:chExt cx="249" cy="287"/>
          </a:xfrm>
        </p:grpSpPr>
        <p:sp>
          <p:nvSpPr>
            <p:cNvPr id="400404" name="Oval 27"/>
            <p:cNvSpPr>
              <a:spLocks noChangeArrowheads="1"/>
            </p:cNvSpPr>
            <p:nvPr/>
          </p:nvSpPr>
          <p:spPr bwMode="auto">
            <a:xfrm>
              <a:off x="3558" y="2544"/>
              <a:ext cx="47" cy="4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05" name="Text Box 28"/>
            <p:cNvSpPr txBox="1">
              <a:spLocks noChangeArrowheads="1"/>
            </p:cNvSpPr>
            <p:nvPr/>
          </p:nvSpPr>
          <p:spPr bwMode="auto">
            <a:xfrm>
              <a:off x="3510" y="2304"/>
              <a:ext cx="2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-1</a:t>
              </a:r>
            </a:p>
          </p:txBody>
        </p:sp>
      </p:grpSp>
      <p:sp>
        <p:nvSpPr>
          <p:cNvPr id="147485" name="Line 29"/>
          <p:cNvSpPr>
            <a:spLocks noChangeShapeType="1"/>
          </p:cNvSpPr>
          <p:nvPr/>
        </p:nvSpPr>
        <p:spPr bwMode="auto">
          <a:xfrm flipH="1">
            <a:off x="4581525" y="3255963"/>
            <a:ext cx="998538" cy="99853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6192838" y="3159125"/>
            <a:ext cx="1635125" cy="458788"/>
            <a:chOff x="4097" y="2260"/>
            <a:chExt cx="1030" cy="289"/>
          </a:xfrm>
        </p:grpSpPr>
        <p:sp>
          <p:nvSpPr>
            <p:cNvPr id="400402" name="Text Box 31"/>
            <p:cNvSpPr txBox="1">
              <a:spLocks noChangeArrowheads="1"/>
            </p:cNvSpPr>
            <p:nvPr/>
          </p:nvSpPr>
          <p:spPr bwMode="auto">
            <a:xfrm>
              <a:off x="4839" y="2336"/>
              <a:ext cx="28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kumimoji="1" lang="en-US" altLang="zh-CN" sz="1600" b="1">
                  <a:latin typeface="Times New Roman" pitchFamily="18" charset="0"/>
                </a:rPr>
                <a:t>0</a:t>
              </a:r>
              <a:r>
                <a:rPr kumimoji="1" lang="en-US" altLang="zh-CN" sz="1600" b="1" baseline="30000">
                  <a:latin typeface="Times New Roman" pitchFamily="18" charset="0"/>
                  <a:cs typeface="Times New Roman" pitchFamily="18" charset="0"/>
                </a:rPr>
                <a:t>–</a:t>
              </a:r>
              <a:endParaRPr kumimoji="1" lang="en-US" altLang="zh-CN" sz="1600" b="1" baseline="30000">
                <a:latin typeface="Times New Roman" pitchFamily="18" charset="0"/>
              </a:endParaRPr>
            </a:p>
          </p:txBody>
        </p:sp>
        <p:sp>
          <p:nvSpPr>
            <p:cNvPr id="400403" name="Text Box 32"/>
            <p:cNvSpPr txBox="1">
              <a:spLocks noChangeArrowheads="1"/>
            </p:cNvSpPr>
            <p:nvPr/>
          </p:nvSpPr>
          <p:spPr bwMode="auto">
            <a:xfrm>
              <a:off x="4097" y="2260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=-∞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</p:grpSp>
      <p:sp>
        <p:nvSpPr>
          <p:cNvPr id="147492" name="Line 36"/>
          <p:cNvSpPr>
            <a:spLocks noChangeShapeType="1"/>
          </p:cNvSpPr>
          <p:nvPr/>
        </p:nvSpPr>
        <p:spPr bwMode="auto">
          <a:xfrm flipH="1">
            <a:off x="4071938" y="3228975"/>
            <a:ext cx="15240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0395" name="Rectangle 38"/>
          <p:cNvSpPr>
            <a:spLocks noChangeArrowheads="1"/>
          </p:cNvSpPr>
          <p:nvPr/>
        </p:nvSpPr>
        <p:spPr bwMode="auto">
          <a:xfrm>
            <a:off x="7308850" y="4365625"/>
            <a:ext cx="8524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1600" b="1">
                <a:latin typeface="Times New Roman" pitchFamily="18" charset="0"/>
                <a:sym typeface="Symbol" pitchFamily="18" charset="2"/>
              </a:rPr>
              <a:t>[</a:t>
            </a:r>
            <a:r>
              <a:rPr kumimoji="1" lang="en-US" altLang="zh-CN" sz="1600" b="1" i="1">
                <a:latin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1600" b="1" baseline="-25000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zh-CN" altLang="en-US" sz="1600" b="1">
                <a:latin typeface="Times New Roman" pitchFamily="18" charset="0"/>
                <a:sym typeface="Symbol" pitchFamily="18" charset="2"/>
              </a:rPr>
              <a:t>＝</a:t>
            </a:r>
            <a:r>
              <a:rPr kumimoji="1" lang="en-US" altLang="zh-CN" sz="1600" b="1">
                <a:latin typeface="Times New Roman" pitchFamily="18" charset="0"/>
                <a:sym typeface="Symbol" pitchFamily="18" charset="2"/>
              </a:rPr>
              <a:t>1]</a:t>
            </a:r>
          </a:p>
        </p:txBody>
      </p:sp>
      <p:grpSp>
        <p:nvGrpSpPr>
          <p:cNvPr id="361511" name="Group 39"/>
          <p:cNvGrpSpPr>
            <a:grpSpLocks/>
          </p:cNvGrpSpPr>
          <p:nvPr/>
        </p:nvGrpSpPr>
        <p:grpSpPr bwMode="auto">
          <a:xfrm>
            <a:off x="6151563" y="2833688"/>
            <a:ext cx="4411662" cy="755650"/>
            <a:chOff x="2981" y="3452"/>
            <a:chExt cx="2779" cy="476"/>
          </a:xfrm>
        </p:grpSpPr>
        <p:sp>
          <p:nvSpPr>
            <p:cNvPr id="400400" name="Line 23"/>
            <p:cNvSpPr>
              <a:spLocks noChangeShapeType="1"/>
            </p:cNvSpPr>
            <p:nvPr/>
          </p:nvSpPr>
          <p:spPr bwMode="auto">
            <a:xfrm>
              <a:off x="3307" y="3844"/>
              <a:ext cx="179" cy="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401" name="弧形 40"/>
            <p:cNvSpPr>
              <a:spLocks noChangeArrowheads="1"/>
            </p:cNvSpPr>
            <p:nvPr/>
          </p:nvSpPr>
          <p:spPr bwMode="auto">
            <a:xfrm flipH="1" flipV="1">
              <a:off x="2981" y="3452"/>
              <a:ext cx="2779" cy="476"/>
            </a:xfrm>
            <a:custGeom>
              <a:avLst/>
              <a:gdLst>
                <a:gd name="T0" fmla="*/ 0 w 3960000"/>
                <a:gd name="T1" fmla="*/ 0 h 1080000"/>
                <a:gd name="T2" fmla="*/ 0 w 3960000"/>
                <a:gd name="T3" fmla="*/ 0 h 1080000"/>
                <a:gd name="T4" fmla="*/ 0 w 3960000"/>
                <a:gd name="T5" fmla="*/ 0 h 1080000"/>
                <a:gd name="T6" fmla="*/ 17694720 60000 65536"/>
                <a:gd name="T7" fmla="*/ 11796480 60000 65536"/>
                <a:gd name="T8" fmla="*/ 5898240 60000 65536"/>
                <a:gd name="T9" fmla="*/ 2688924 w 3960000"/>
                <a:gd name="T10" fmla="*/ 36303 h 1080000"/>
                <a:gd name="T11" fmla="*/ 3960000 w 3960000"/>
                <a:gd name="T12" fmla="*/ 540000 h 10800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60000" h="1080000" stroke="0">
                  <a:moveTo>
                    <a:pt x="2689472" y="35856"/>
                  </a:moveTo>
                  <a:lnTo>
                    <a:pt x="2689471" y="35856"/>
                  </a:lnTo>
                  <a:cubicBezTo>
                    <a:pt x="3454817" y="115968"/>
                    <a:pt x="3960000" y="316423"/>
                    <a:pt x="3960000" y="540000"/>
                  </a:cubicBezTo>
                  <a:cubicBezTo>
                    <a:pt x="3960000" y="540001"/>
                    <a:pt x="3959999" y="540002"/>
                    <a:pt x="3959999" y="540003"/>
                  </a:cubicBezTo>
                  <a:lnTo>
                    <a:pt x="1980000" y="540000"/>
                  </a:lnTo>
                  <a:close/>
                </a:path>
                <a:path w="3960000" h="1080000" fill="none">
                  <a:moveTo>
                    <a:pt x="2689472" y="35856"/>
                  </a:moveTo>
                  <a:lnTo>
                    <a:pt x="2689471" y="35856"/>
                  </a:lnTo>
                  <a:cubicBezTo>
                    <a:pt x="3454817" y="115968"/>
                    <a:pt x="3960000" y="316423"/>
                    <a:pt x="3960000" y="540000"/>
                  </a:cubicBezTo>
                  <a:cubicBezTo>
                    <a:pt x="3960000" y="540001"/>
                    <a:pt x="3959999" y="540002"/>
                    <a:pt x="3959999" y="540003"/>
                  </a:cubicBezTo>
                </a:path>
              </a:pathLst>
            </a:custGeom>
            <a:noFill/>
            <a:ln w="25400" algn="ctr">
              <a:solidFill>
                <a:srgbClr val="0000FF"/>
              </a:solidFill>
              <a:round/>
              <a:headEnd/>
              <a:tailEnd/>
            </a:ln>
          </p:spPr>
          <p:txBody>
            <a:bodyPr rot="10800000"/>
            <a:lstStyle/>
            <a:p>
              <a:endParaRPr lang="zh-CN" altLang="en-US"/>
            </a:p>
          </p:txBody>
        </p:sp>
      </p:grpSp>
      <p:sp>
        <p:nvSpPr>
          <p:cNvPr id="42" name="弧形 41"/>
          <p:cNvSpPr/>
          <p:nvPr/>
        </p:nvSpPr>
        <p:spPr bwMode="auto">
          <a:xfrm flipH="1">
            <a:off x="6172200" y="2852738"/>
            <a:ext cx="3960813" cy="695325"/>
          </a:xfrm>
          <a:prstGeom prst="arc">
            <a:avLst>
              <a:gd name="adj1" fmla="val 19211954"/>
              <a:gd name="adj2" fmla="val 0"/>
            </a:avLst>
          </a:prstGeom>
          <a:noFill/>
          <a:ln w="254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00398" name="Line 23"/>
          <p:cNvSpPr>
            <a:spLocks noChangeShapeType="1"/>
          </p:cNvSpPr>
          <p:nvPr/>
        </p:nvSpPr>
        <p:spPr bwMode="auto">
          <a:xfrm flipH="1">
            <a:off x="6802438" y="2906713"/>
            <a:ext cx="260350" cy="36512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399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示例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4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utoUpdateAnimBg="0"/>
      <p:bldP spid="147460" grpId="0" autoUpdateAnimBg="0"/>
      <p:bldP spid="147461" grpId="0" autoUpdateAnimBg="0"/>
      <p:bldP spid="147485" grpId="0" animBg="1"/>
      <p:bldP spid="14749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05" name="Text Box 2"/>
          <p:cNvSpPr txBox="1">
            <a:spLocks noChangeArrowheads="1"/>
          </p:cNvSpPr>
          <p:nvPr/>
        </p:nvSpPr>
        <p:spPr bwMode="auto">
          <a:xfrm>
            <a:off x="571500" y="1143000"/>
            <a:ext cx="8077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6-20 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已知单位反馈系统开环幅相曲线（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=10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m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=1)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如图所示，试确定系统闭环稳定时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值的范围。</a:t>
            </a:r>
          </a:p>
        </p:txBody>
      </p:sp>
      <p:grpSp>
        <p:nvGrpSpPr>
          <p:cNvPr id="232506" name="Group 3"/>
          <p:cNvGrpSpPr>
            <a:grpSpLocks/>
          </p:cNvGrpSpPr>
          <p:nvPr/>
        </p:nvGrpSpPr>
        <p:grpSpPr bwMode="auto">
          <a:xfrm>
            <a:off x="5251450" y="1735138"/>
            <a:ext cx="3505200" cy="3124200"/>
            <a:chOff x="3456" y="1584"/>
            <a:chExt cx="2208" cy="1968"/>
          </a:xfrm>
        </p:grpSpPr>
        <p:sp>
          <p:nvSpPr>
            <p:cNvPr id="232528" name="Rectangle 4"/>
            <p:cNvSpPr>
              <a:spLocks noChangeArrowheads="1"/>
            </p:cNvSpPr>
            <p:nvPr/>
          </p:nvSpPr>
          <p:spPr bwMode="auto">
            <a:xfrm>
              <a:off x="3456" y="1584"/>
              <a:ext cx="2208" cy="196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2529" name="Line 5"/>
            <p:cNvSpPr>
              <a:spLocks noChangeShapeType="1"/>
            </p:cNvSpPr>
            <p:nvPr/>
          </p:nvSpPr>
          <p:spPr bwMode="auto">
            <a:xfrm>
              <a:off x="3552" y="2448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2530" name="Line 6"/>
            <p:cNvSpPr>
              <a:spLocks noChangeShapeType="1"/>
            </p:cNvSpPr>
            <p:nvPr/>
          </p:nvSpPr>
          <p:spPr bwMode="auto">
            <a:xfrm flipV="1">
              <a:off x="5088" y="1680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2531" name="Text Box 7"/>
            <p:cNvSpPr txBox="1">
              <a:spLocks noChangeArrowheads="1"/>
            </p:cNvSpPr>
            <p:nvPr/>
          </p:nvSpPr>
          <p:spPr bwMode="auto">
            <a:xfrm>
              <a:off x="5136" y="2448"/>
              <a:ext cx="9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232507" name="Group 85"/>
          <p:cNvGrpSpPr>
            <a:grpSpLocks/>
          </p:cNvGrpSpPr>
          <p:nvPr/>
        </p:nvGrpSpPr>
        <p:grpSpPr bwMode="auto">
          <a:xfrm>
            <a:off x="560388" y="1843088"/>
            <a:ext cx="4495800" cy="2289175"/>
            <a:chOff x="353" y="1161"/>
            <a:chExt cx="2832" cy="1442"/>
          </a:xfrm>
        </p:grpSpPr>
        <p:sp>
          <p:nvSpPr>
            <p:cNvPr id="232527" name="Text Box 8"/>
            <p:cNvSpPr txBox="1">
              <a:spLocks noChangeArrowheads="1"/>
            </p:cNvSpPr>
            <p:nvPr/>
          </p:nvSpPr>
          <p:spPr bwMode="auto">
            <a:xfrm>
              <a:off x="353" y="1161"/>
              <a:ext cx="2832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B92F98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解：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如图所示，开环幅相曲线与负实轴有三个交点，设交接点处穿越负实轴频率分别为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ω</a:t>
              </a:r>
              <a:r>
                <a:rPr kumimoji="1" lang="en-US" altLang="zh-CN" sz="2000" b="1" baseline="-2500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&lt;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ω</a:t>
              </a:r>
              <a:r>
                <a:rPr kumimoji="1" lang="en-US" altLang="zh-CN" sz="2000" b="1" baseline="-2500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2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&lt;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ω</a:t>
              </a:r>
              <a:r>
                <a:rPr kumimoji="1" lang="en-US" altLang="zh-CN" sz="2000" b="1" baseline="-2500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3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，系统的开</a:t>
              </a:r>
            </a:p>
            <a:p>
              <a:pPr algn="just">
                <a:lnSpc>
                  <a:spcPct val="125000"/>
                </a:lnSpc>
                <a:spcBef>
                  <a:spcPct val="40000"/>
                </a:spcBef>
              </a:pP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环传递函数为                                </a:t>
              </a:r>
            </a:p>
            <a:p>
              <a:pPr algn="just">
                <a:lnSpc>
                  <a:spcPct val="125000"/>
                </a:lnSpc>
                <a:spcBef>
                  <a:spcPct val="40000"/>
                </a:spcBef>
              </a:pP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G</a:t>
              </a:r>
              <a:r>
                <a:rPr kumimoji="1" lang="en-US" altLang="zh-CN" sz="2000" b="1" baseline="-2500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的分子分母常数项为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　　　　　　　</a:t>
              </a:r>
              <a:endParaRPr kumimoji="1" lang="zh-CN" altLang="en-US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32500" name="Object 52"/>
            <p:cNvGraphicFramePr>
              <a:graphicFrameLocks noChangeAspect="1"/>
            </p:cNvGraphicFramePr>
            <p:nvPr/>
          </p:nvGraphicFramePr>
          <p:xfrm>
            <a:off x="1415" y="1958"/>
            <a:ext cx="1029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75" name="Equation" r:id="rId3" imgW="1028520" imgH="406080" progId="Equation.DSMT4">
                    <p:embed/>
                  </p:oleObj>
                </mc:Choice>
                <mc:Fallback>
                  <p:oleObj name="Equation" r:id="rId3" imgW="1028520" imgH="40608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5" y="1958"/>
                          <a:ext cx="1029" cy="40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60388" y="4116388"/>
            <a:ext cx="2890837" cy="965200"/>
            <a:chOff x="480" y="3024"/>
            <a:chExt cx="1821" cy="608"/>
          </a:xfrm>
        </p:grpSpPr>
        <p:sp>
          <p:nvSpPr>
            <p:cNvPr id="232526" name="Text Box 11"/>
            <p:cNvSpPr txBox="1">
              <a:spLocks noChangeArrowheads="1"/>
            </p:cNvSpPr>
            <p:nvPr/>
          </p:nvSpPr>
          <p:spPr bwMode="auto">
            <a:xfrm>
              <a:off x="480" y="3024"/>
              <a:ext cx="1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由题设条件知：</a:t>
              </a:r>
            </a:p>
          </p:txBody>
        </p:sp>
        <p:graphicFrame>
          <p:nvGraphicFramePr>
            <p:cNvPr id="232501" name="Object 53"/>
            <p:cNvGraphicFramePr>
              <a:graphicFrameLocks noChangeAspect="1"/>
            </p:cNvGraphicFramePr>
            <p:nvPr/>
          </p:nvGraphicFramePr>
          <p:xfrm>
            <a:off x="581" y="3312"/>
            <a:ext cx="172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76" name="Equation" r:id="rId5" imgW="1498320" imgH="279360" progId="Equation.DSMT4">
                    <p:embed/>
                  </p:oleObj>
                </mc:Choice>
                <mc:Fallback>
                  <p:oleObj name="Equation" r:id="rId5" imgW="1498320" imgH="27936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" y="3312"/>
                          <a:ext cx="1720" cy="32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282950" y="5387975"/>
            <a:ext cx="5507038" cy="819150"/>
            <a:chOff x="2208" y="3585"/>
            <a:chExt cx="3469" cy="516"/>
          </a:xfrm>
        </p:grpSpPr>
        <p:sp>
          <p:nvSpPr>
            <p:cNvPr id="232525" name="AutoShape 14"/>
            <p:cNvSpPr>
              <a:spLocks noChangeArrowheads="1"/>
            </p:cNvSpPr>
            <p:nvPr/>
          </p:nvSpPr>
          <p:spPr bwMode="auto">
            <a:xfrm>
              <a:off x="2208" y="3840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2502" name="Object 54"/>
            <p:cNvGraphicFramePr>
              <a:graphicFrameLocks noChangeAspect="1"/>
            </p:cNvGraphicFramePr>
            <p:nvPr/>
          </p:nvGraphicFramePr>
          <p:xfrm>
            <a:off x="2627" y="3585"/>
            <a:ext cx="701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77" name="Equation" r:id="rId7" imgW="609480" imgH="190440" progId="Equation.DSMT4">
                    <p:embed/>
                  </p:oleObj>
                </mc:Choice>
                <mc:Fallback>
                  <p:oleObj name="Equation" r:id="rId7" imgW="609480" imgH="19044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" y="3585"/>
                          <a:ext cx="701" cy="22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2503" name="Object 55"/>
            <p:cNvGraphicFramePr>
              <a:graphicFrameLocks noChangeAspect="1"/>
            </p:cNvGraphicFramePr>
            <p:nvPr/>
          </p:nvGraphicFramePr>
          <p:xfrm>
            <a:off x="2668" y="3840"/>
            <a:ext cx="3009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578" name="Equation" r:id="rId9" imgW="2743200" imgH="228600" progId="Equation.DSMT4">
                    <p:embed/>
                  </p:oleObj>
                </mc:Choice>
                <mc:Fallback>
                  <p:oleObj name="Equation" r:id="rId9" imgW="2743200" imgH="2286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8" y="3840"/>
                          <a:ext cx="3009" cy="26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937250" y="2654300"/>
            <a:ext cx="1905000" cy="1955800"/>
            <a:chOff x="3888" y="2208"/>
            <a:chExt cx="1200" cy="1232"/>
          </a:xfrm>
        </p:grpSpPr>
        <p:sp>
          <p:nvSpPr>
            <p:cNvPr id="232517" name="Text Box 19"/>
            <p:cNvSpPr txBox="1">
              <a:spLocks noChangeArrowheads="1"/>
            </p:cNvSpPr>
            <p:nvPr/>
          </p:nvSpPr>
          <p:spPr bwMode="auto">
            <a:xfrm>
              <a:off x="4464" y="220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232518" name="Freeform 20"/>
            <p:cNvSpPr>
              <a:spLocks/>
            </p:cNvSpPr>
            <p:nvPr/>
          </p:nvSpPr>
          <p:spPr bwMode="auto">
            <a:xfrm>
              <a:off x="4013" y="2256"/>
              <a:ext cx="1075" cy="1184"/>
            </a:xfrm>
            <a:custGeom>
              <a:avLst/>
              <a:gdLst>
                <a:gd name="T0" fmla="*/ 835 w 1075"/>
                <a:gd name="T1" fmla="*/ 1184 h 1184"/>
                <a:gd name="T2" fmla="*/ 787 w 1075"/>
                <a:gd name="T3" fmla="*/ 944 h 1184"/>
                <a:gd name="T4" fmla="*/ 595 w 1075"/>
                <a:gd name="T5" fmla="*/ 752 h 1184"/>
                <a:gd name="T6" fmla="*/ 163 w 1075"/>
                <a:gd name="T7" fmla="*/ 512 h 1184"/>
                <a:gd name="T8" fmla="*/ 19 w 1075"/>
                <a:gd name="T9" fmla="*/ 224 h 1184"/>
                <a:gd name="T10" fmla="*/ 46 w 1075"/>
                <a:gd name="T11" fmla="*/ 48 h 1184"/>
                <a:gd name="T12" fmla="*/ 156 w 1075"/>
                <a:gd name="T13" fmla="*/ 11 h 1184"/>
                <a:gd name="T14" fmla="*/ 229 w 1075"/>
                <a:gd name="T15" fmla="*/ 112 h 1184"/>
                <a:gd name="T16" fmla="*/ 293 w 1075"/>
                <a:gd name="T17" fmla="*/ 222 h 1184"/>
                <a:gd name="T18" fmla="*/ 467 w 1075"/>
                <a:gd name="T19" fmla="*/ 359 h 1184"/>
                <a:gd name="T20" fmla="*/ 686 w 1075"/>
                <a:gd name="T21" fmla="*/ 350 h 1184"/>
                <a:gd name="T22" fmla="*/ 860 w 1075"/>
                <a:gd name="T23" fmla="*/ 130 h 1184"/>
                <a:gd name="T24" fmla="*/ 988 w 1075"/>
                <a:gd name="T25" fmla="*/ 121 h 1184"/>
                <a:gd name="T26" fmla="*/ 1075 w 1075"/>
                <a:gd name="T27" fmla="*/ 224 h 11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75"/>
                <a:gd name="T43" fmla="*/ 0 h 1184"/>
                <a:gd name="T44" fmla="*/ 1075 w 1075"/>
                <a:gd name="T45" fmla="*/ 1184 h 118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75" h="1184">
                  <a:moveTo>
                    <a:pt x="835" y="1184"/>
                  </a:moveTo>
                  <a:cubicBezTo>
                    <a:pt x="831" y="1100"/>
                    <a:pt x="827" y="1016"/>
                    <a:pt x="787" y="944"/>
                  </a:cubicBezTo>
                  <a:cubicBezTo>
                    <a:pt x="747" y="872"/>
                    <a:pt x="699" y="824"/>
                    <a:pt x="595" y="752"/>
                  </a:cubicBezTo>
                  <a:cubicBezTo>
                    <a:pt x="491" y="680"/>
                    <a:pt x="259" y="600"/>
                    <a:pt x="163" y="512"/>
                  </a:cubicBezTo>
                  <a:cubicBezTo>
                    <a:pt x="67" y="424"/>
                    <a:pt x="38" y="301"/>
                    <a:pt x="19" y="224"/>
                  </a:cubicBezTo>
                  <a:cubicBezTo>
                    <a:pt x="0" y="147"/>
                    <a:pt x="23" y="83"/>
                    <a:pt x="46" y="48"/>
                  </a:cubicBezTo>
                  <a:cubicBezTo>
                    <a:pt x="69" y="13"/>
                    <a:pt x="126" y="0"/>
                    <a:pt x="156" y="11"/>
                  </a:cubicBezTo>
                  <a:cubicBezTo>
                    <a:pt x="186" y="22"/>
                    <a:pt x="206" y="77"/>
                    <a:pt x="229" y="112"/>
                  </a:cubicBezTo>
                  <a:cubicBezTo>
                    <a:pt x="252" y="147"/>
                    <a:pt x="253" y="181"/>
                    <a:pt x="293" y="222"/>
                  </a:cubicBezTo>
                  <a:cubicBezTo>
                    <a:pt x="333" y="263"/>
                    <a:pt x="401" y="338"/>
                    <a:pt x="467" y="359"/>
                  </a:cubicBezTo>
                  <a:cubicBezTo>
                    <a:pt x="533" y="380"/>
                    <a:pt x="621" y="388"/>
                    <a:pt x="686" y="350"/>
                  </a:cubicBezTo>
                  <a:cubicBezTo>
                    <a:pt x="751" y="312"/>
                    <a:pt x="810" y="168"/>
                    <a:pt x="860" y="130"/>
                  </a:cubicBezTo>
                  <a:cubicBezTo>
                    <a:pt x="910" y="92"/>
                    <a:pt x="952" y="105"/>
                    <a:pt x="988" y="121"/>
                  </a:cubicBezTo>
                  <a:cubicBezTo>
                    <a:pt x="1024" y="137"/>
                    <a:pt x="1057" y="203"/>
                    <a:pt x="1075" y="224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2519" name="Line 21"/>
            <p:cNvSpPr>
              <a:spLocks noChangeShapeType="1"/>
            </p:cNvSpPr>
            <p:nvPr/>
          </p:nvSpPr>
          <p:spPr bwMode="auto">
            <a:xfrm flipH="1" flipV="1">
              <a:off x="4368" y="2885"/>
              <a:ext cx="144" cy="4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2520" name="Text Box 22"/>
            <p:cNvSpPr txBox="1">
              <a:spLocks noChangeArrowheads="1"/>
            </p:cNvSpPr>
            <p:nvPr/>
          </p:nvSpPr>
          <p:spPr bwMode="auto">
            <a:xfrm>
              <a:off x="4272" y="289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grpSp>
          <p:nvGrpSpPr>
            <p:cNvPr id="232521" name="Group 23"/>
            <p:cNvGrpSpPr>
              <a:grpSpLocks/>
            </p:cNvGrpSpPr>
            <p:nvPr/>
          </p:nvGrpSpPr>
          <p:grpSpPr bwMode="auto">
            <a:xfrm>
              <a:off x="3888" y="2448"/>
              <a:ext cx="1104" cy="242"/>
              <a:chOff x="3888" y="2450"/>
              <a:chExt cx="1104" cy="242"/>
            </a:xfrm>
          </p:grpSpPr>
          <p:sp>
            <p:nvSpPr>
              <p:cNvPr id="232522" name="Text Box 24"/>
              <p:cNvSpPr txBox="1">
                <a:spLocks noChangeArrowheads="1"/>
              </p:cNvSpPr>
              <p:nvPr/>
            </p:nvSpPr>
            <p:spPr bwMode="auto">
              <a:xfrm>
                <a:off x="4752" y="2480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</a:rPr>
                  <a:t>-0.5</a:t>
                </a:r>
              </a:p>
            </p:txBody>
          </p:sp>
          <p:sp>
            <p:nvSpPr>
              <p:cNvPr id="232523" name="Text Box 25"/>
              <p:cNvSpPr txBox="1">
                <a:spLocks noChangeArrowheads="1"/>
              </p:cNvSpPr>
              <p:nvPr/>
            </p:nvSpPr>
            <p:spPr bwMode="auto">
              <a:xfrm>
                <a:off x="4098" y="2450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</a:rPr>
                  <a:t>-1.5</a:t>
                </a:r>
              </a:p>
            </p:txBody>
          </p:sp>
          <p:sp>
            <p:nvSpPr>
              <p:cNvPr id="232524" name="Text Box 26"/>
              <p:cNvSpPr txBox="1">
                <a:spLocks noChangeArrowheads="1"/>
              </p:cNvSpPr>
              <p:nvPr/>
            </p:nvSpPr>
            <p:spPr bwMode="auto">
              <a:xfrm>
                <a:off x="3888" y="2450"/>
                <a:ext cx="1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</a:rPr>
                  <a:t>-2</a:t>
                </a:r>
              </a:p>
            </p:txBody>
          </p:sp>
        </p:grpSp>
      </p:grpSp>
      <p:graphicFrame>
        <p:nvGraphicFramePr>
          <p:cNvPr id="35842" name="Object 56"/>
          <p:cNvGraphicFramePr>
            <a:graphicFrameLocks noChangeAspect="1"/>
          </p:cNvGraphicFramePr>
          <p:nvPr/>
        </p:nvGraphicFramePr>
        <p:xfrm>
          <a:off x="774700" y="5300663"/>
          <a:ext cx="25463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79" name="Equation" r:id="rId11" imgW="1396800" imgH="444240" progId="Equation.DSMT4">
                  <p:embed/>
                </p:oleObj>
              </mc:Choice>
              <mc:Fallback>
                <p:oleObj name="Equation" r:id="rId11" imgW="1396800" imgH="44424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5300663"/>
                        <a:ext cx="2546350" cy="809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11" name="Text Box 31"/>
          <p:cNvSpPr txBox="1">
            <a:spLocks noChangeArrowheads="1"/>
          </p:cNvSpPr>
          <p:nvPr/>
        </p:nvSpPr>
        <p:spPr bwMode="auto">
          <a:xfrm>
            <a:off x="2444750" y="6021388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i</a:t>
            </a:r>
            <a:r>
              <a:rPr kumimoji="1" lang="en-US" altLang="zh-CN" sz="1600" b="1">
                <a:latin typeface="Times New Roman" pitchFamily="18" charset="0"/>
              </a:rPr>
              <a:t>=1,2,3</a:t>
            </a:r>
          </a:p>
        </p:txBody>
      </p: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5111750" y="3238500"/>
            <a:ext cx="3429000" cy="2133600"/>
            <a:chOff x="3360" y="2592"/>
            <a:chExt cx="2160" cy="1344"/>
          </a:xfrm>
        </p:grpSpPr>
        <p:sp>
          <p:nvSpPr>
            <p:cNvPr id="232514" name="Line 32"/>
            <p:cNvSpPr>
              <a:spLocks noChangeShapeType="1"/>
            </p:cNvSpPr>
            <p:nvPr/>
          </p:nvSpPr>
          <p:spPr bwMode="auto">
            <a:xfrm flipV="1">
              <a:off x="3360" y="2640"/>
              <a:ext cx="624" cy="110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15" name="Line 33"/>
            <p:cNvSpPr>
              <a:spLocks noChangeShapeType="1"/>
            </p:cNvSpPr>
            <p:nvPr/>
          </p:nvSpPr>
          <p:spPr bwMode="auto">
            <a:xfrm flipV="1">
              <a:off x="4320" y="2592"/>
              <a:ext cx="0" cy="12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516" name="Line 34"/>
            <p:cNvSpPr>
              <a:spLocks noChangeShapeType="1"/>
            </p:cNvSpPr>
            <p:nvPr/>
          </p:nvSpPr>
          <p:spPr bwMode="auto">
            <a:xfrm flipH="1" flipV="1">
              <a:off x="4848" y="2688"/>
              <a:ext cx="672" cy="124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2513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8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8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1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62" name="Rectangle 2"/>
          <p:cNvSpPr>
            <a:spLocks noChangeArrowheads="1"/>
          </p:cNvSpPr>
          <p:nvPr/>
        </p:nvSpPr>
        <p:spPr bwMode="auto">
          <a:xfrm>
            <a:off x="5364163" y="1628775"/>
            <a:ext cx="3505200" cy="3124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3563" name="Line 3"/>
          <p:cNvSpPr>
            <a:spLocks noChangeShapeType="1"/>
          </p:cNvSpPr>
          <p:nvPr/>
        </p:nvSpPr>
        <p:spPr bwMode="auto">
          <a:xfrm>
            <a:off x="5516563" y="3171825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3564" name="Line 4"/>
          <p:cNvSpPr>
            <a:spLocks noChangeShapeType="1"/>
          </p:cNvSpPr>
          <p:nvPr/>
        </p:nvSpPr>
        <p:spPr bwMode="auto">
          <a:xfrm flipV="1">
            <a:off x="7956550" y="1700213"/>
            <a:ext cx="0" cy="303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3565" name="Text Box 5"/>
          <p:cNvSpPr txBox="1">
            <a:spLocks noChangeArrowheads="1"/>
          </p:cNvSpPr>
          <p:nvPr/>
        </p:nvSpPr>
        <p:spPr bwMode="auto">
          <a:xfrm>
            <a:off x="8031163" y="3171825"/>
            <a:ext cx="152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0</a:t>
            </a:r>
          </a:p>
        </p:txBody>
      </p:sp>
      <p:sp>
        <p:nvSpPr>
          <p:cNvPr id="233566" name="Text Box 6"/>
          <p:cNvSpPr txBox="1">
            <a:spLocks noChangeArrowheads="1"/>
          </p:cNvSpPr>
          <p:nvPr/>
        </p:nvSpPr>
        <p:spPr bwMode="auto">
          <a:xfrm>
            <a:off x="7421563" y="317182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-0.5</a:t>
            </a:r>
          </a:p>
        </p:txBody>
      </p:sp>
      <p:sp>
        <p:nvSpPr>
          <p:cNvPr id="233567" name="Text Box 7"/>
          <p:cNvSpPr txBox="1">
            <a:spLocks noChangeArrowheads="1"/>
          </p:cNvSpPr>
          <p:nvPr/>
        </p:nvSpPr>
        <p:spPr bwMode="auto">
          <a:xfrm>
            <a:off x="6964363" y="2867025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-1</a:t>
            </a:r>
          </a:p>
        </p:txBody>
      </p:sp>
      <p:sp>
        <p:nvSpPr>
          <p:cNvPr id="233568" name="Text Box 8"/>
          <p:cNvSpPr txBox="1">
            <a:spLocks noChangeArrowheads="1"/>
          </p:cNvSpPr>
          <p:nvPr/>
        </p:nvSpPr>
        <p:spPr bwMode="auto">
          <a:xfrm>
            <a:off x="6383338" y="31242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-1.5</a:t>
            </a:r>
          </a:p>
        </p:txBody>
      </p:sp>
      <p:sp>
        <p:nvSpPr>
          <p:cNvPr id="233569" name="Text Box 9"/>
          <p:cNvSpPr txBox="1">
            <a:spLocks noChangeArrowheads="1"/>
          </p:cNvSpPr>
          <p:nvPr/>
        </p:nvSpPr>
        <p:spPr bwMode="auto">
          <a:xfrm>
            <a:off x="6049963" y="312420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-2</a:t>
            </a:r>
          </a:p>
        </p:txBody>
      </p:sp>
      <p:grpSp>
        <p:nvGrpSpPr>
          <p:cNvPr id="233570" name="Group 10"/>
          <p:cNvGrpSpPr>
            <a:grpSpLocks/>
          </p:cNvGrpSpPr>
          <p:nvPr/>
        </p:nvGrpSpPr>
        <p:grpSpPr bwMode="auto">
          <a:xfrm>
            <a:off x="6248400" y="2816225"/>
            <a:ext cx="1706563" cy="1879600"/>
            <a:chOff x="4013" y="1984"/>
            <a:chExt cx="1075" cy="1184"/>
          </a:xfrm>
        </p:grpSpPr>
        <p:sp>
          <p:nvSpPr>
            <p:cNvPr id="233585" name="Freeform 11"/>
            <p:cNvSpPr>
              <a:spLocks/>
            </p:cNvSpPr>
            <p:nvPr/>
          </p:nvSpPr>
          <p:spPr bwMode="auto">
            <a:xfrm>
              <a:off x="4013" y="1984"/>
              <a:ext cx="1075" cy="1184"/>
            </a:xfrm>
            <a:custGeom>
              <a:avLst/>
              <a:gdLst>
                <a:gd name="T0" fmla="*/ 835 w 1075"/>
                <a:gd name="T1" fmla="*/ 1184 h 1184"/>
                <a:gd name="T2" fmla="*/ 787 w 1075"/>
                <a:gd name="T3" fmla="*/ 944 h 1184"/>
                <a:gd name="T4" fmla="*/ 595 w 1075"/>
                <a:gd name="T5" fmla="*/ 752 h 1184"/>
                <a:gd name="T6" fmla="*/ 163 w 1075"/>
                <a:gd name="T7" fmla="*/ 512 h 1184"/>
                <a:gd name="T8" fmla="*/ 19 w 1075"/>
                <a:gd name="T9" fmla="*/ 224 h 1184"/>
                <a:gd name="T10" fmla="*/ 46 w 1075"/>
                <a:gd name="T11" fmla="*/ 48 h 1184"/>
                <a:gd name="T12" fmla="*/ 156 w 1075"/>
                <a:gd name="T13" fmla="*/ 11 h 1184"/>
                <a:gd name="T14" fmla="*/ 229 w 1075"/>
                <a:gd name="T15" fmla="*/ 112 h 1184"/>
                <a:gd name="T16" fmla="*/ 293 w 1075"/>
                <a:gd name="T17" fmla="*/ 222 h 1184"/>
                <a:gd name="T18" fmla="*/ 467 w 1075"/>
                <a:gd name="T19" fmla="*/ 359 h 1184"/>
                <a:gd name="T20" fmla="*/ 686 w 1075"/>
                <a:gd name="T21" fmla="*/ 350 h 1184"/>
                <a:gd name="T22" fmla="*/ 860 w 1075"/>
                <a:gd name="T23" fmla="*/ 130 h 1184"/>
                <a:gd name="T24" fmla="*/ 988 w 1075"/>
                <a:gd name="T25" fmla="*/ 121 h 1184"/>
                <a:gd name="T26" fmla="*/ 1075 w 1075"/>
                <a:gd name="T27" fmla="*/ 224 h 11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75"/>
                <a:gd name="T43" fmla="*/ 0 h 1184"/>
                <a:gd name="T44" fmla="*/ 1075 w 1075"/>
                <a:gd name="T45" fmla="*/ 1184 h 118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75" h="1184">
                  <a:moveTo>
                    <a:pt x="835" y="1184"/>
                  </a:moveTo>
                  <a:cubicBezTo>
                    <a:pt x="831" y="1100"/>
                    <a:pt x="827" y="1016"/>
                    <a:pt x="787" y="944"/>
                  </a:cubicBezTo>
                  <a:cubicBezTo>
                    <a:pt x="747" y="872"/>
                    <a:pt x="699" y="824"/>
                    <a:pt x="595" y="752"/>
                  </a:cubicBezTo>
                  <a:cubicBezTo>
                    <a:pt x="491" y="680"/>
                    <a:pt x="259" y="600"/>
                    <a:pt x="163" y="512"/>
                  </a:cubicBezTo>
                  <a:cubicBezTo>
                    <a:pt x="67" y="424"/>
                    <a:pt x="38" y="301"/>
                    <a:pt x="19" y="224"/>
                  </a:cubicBezTo>
                  <a:cubicBezTo>
                    <a:pt x="0" y="147"/>
                    <a:pt x="23" y="83"/>
                    <a:pt x="46" y="48"/>
                  </a:cubicBezTo>
                  <a:cubicBezTo>
                    <a:pt x="69" y="13"/>
                    <a:pt x="126" y="0"/>
                    <a:pt x="156" y="11"/>
                  </a:cubicBezTo>
                  <a:cubicBezTo>
                    <a:pt x="186" y="22"/>
                    <a:pt x="206" y="77"/>
                    <a:pt x="229" y="112"/>
                  </a:cubicBezTo>
                  <a:cubicBezTo>
                    <a:pt x="252" y="147"/>
                    <a:pt x="253" y="181"/>
                    <a:pt x="293" y="222"/>
                  </a:cubicBezTo>
                  <a:cubicBezTo>
                    <a:pt x="333" y="263"/>
                    <a:pt x="401" y="338"/>
                    <a:pt x="467" y="359"/>
                  </a:cubicBezTo>
                  <a:cubicBezTo>
                    <a:pt x="533" y="380"/>
                    <a:pt x="621" y="388"/>
                    <a:pt x="686" y="350"/>
                  </a:cubicBezTo>
                  <a:cubicBezTo>
                    <a:pt x="751" y="312"/>
                    <a:pt x="810" y="168"/>
                    <a:pt x="860" y="130"/>
                  </a:cubicBezTo>
                  <a:cubicBezTo>
                    <a:pt x="910" y="92"/>
                    <a:pt x="952" y="105"/>
                    <a:pt x="988" y="121"/>
                  </a:cubicBezTo>
                  <a:cubicBezTo>
                    <a:pt x="1024" y="137"/>
                    <a:pt x="1057" y="203"/>
                    <a:pt x="1075" y="224"/>
                  </a:cubicBezTo>
                </a:path>
              </a:pathLst>
            </a:cu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3586" name="Line 12"/>
            <p:cNvSpPr>
              <a:spLocks noChangeShapeType="1"/>
            </p:cNvSpPr>
            <p:nvPr/>
          </p:nvSpPr>
          <p:spPr bwMode="auto">
            <a:xfrm flipH="1" flipV="1">
              <a:off x="4368" y="2613"/>
              <a:ext cx="144" cy="4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3571" name="Text Box 13"/>
          <p:cNvSpPr txBox="1">
            <a:spLocks noChangeArrowheads="1"/>
          </p:cNvSpPr>
          <p:nvPr/>
        </p:nvSpPr>
        <p:spPr bwMode="auto">
          <a:xfrm>
            <a:off x="6659563" y="3825875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ω</a:t>
            </a:r>
            <a:endParaRPr kumimoji="1" lang="en-US" altLang="zh-CN" sz="1600" b="1" i="1">
              <a:latin typeface="Times New Roman" pitchFamily="18" charset="0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28625" y="1174750"/>
            <a:ext cx="4800600" cy="1598613"/>
            <a:chOff x="432" y="1344"/>
            <a:chExt cx="2976" cy="1007"/>
          </a:xfrm>
        </p:grpSpPr>
        <p:sp>
          <p:nvSpPr>
            <p:cNvPr id="233584" name="Text Box 15"/>
            <p:cNvSpPr txBox="1">
              <a:spLocks noChangeArrowheads="1"/>
            </p:cNvSpPr>
            <p:nvPr/>
          </p:nvSpPr>
          <p:spPr bwMode="auto">
            <a:xfrm>
              <a:off x="432" y="1344"/>
              <a:ext cx="29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对于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K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&gt;0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，穿越负实轴的频率</a:t>
              </a: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ω</a:t>
              </a:r>
              <a:r>
                <a:rPr kumimoji="1" lang="en-US" altLang="zh-CN" sz="2000" b="1" i="1" baseline="-2500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i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必须满足</a:t>
              </a:r>
            </a:p>
          </p:txBody>
        </p:sp>
        <p:graphicFrame>
          <p:nvGraphicFramePr>
            <p:cNvPr id="233554" name="Object 82"/>
            <p:cNvGraphicFramePr>
              <a:graphicFrameLocks noChangeAspect="1"/>
            </p:cNvGraphicFramePr>
            <p:nvPr/>
          </p:nvGraphicFramePr>
          <p:xfrm>
            <a:off x="497" y="1626"/>
            <a:ext cx="2799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660" name="Equation" r:id="rId3" imgW="2793960" imgH="723600" progId="Equation.DSMT4">
                    <p:embed/>
                  </p:oleObj>
                </mc:Choice>
                <mc:Fallback>
                  <p:oleObj name="Equation" r:id="rId3" imgW="2793960" imgH="723600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" y="1626"/>
                          <a:ext cx="2799" cy="725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521" name="Text Box 17"/>
          <p:cNvSpPr txBox="1">
            <a:spLocks noChangeArrowheads="1"/>
          </p:cNvSpPr>
          <p:nvPr/>
        </p:nvSpPr>
        <p:spPr bwMode="auto">
          <a:xfrm>
            <a:off x="357188" y="2867025"/>
            <a:ext cx="492918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由上式可以看出，穿越负实轴的点的频率</a:t>
            </a:r>
            <a:r>
              <a:rPr kumimoji="1" lang="en-US" altLang="zh-CN" sz="2000" b="1" i="1" dirty="0" err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ω</a:t>
            </a:r>
            <a:r>
              <a:rPr kumimoji="1" lang="en-US" altLang="zh-CN" sz="2000" b="1" i="1" baseline="-25000" dirty="0" err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</a:t>
            </a:r>
            <a:r>
              <a:rPr kumimoji="1" lang="en-US" altLang="zh-CN" sz="2000" b="1" i="1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（即在</a:t>
            </a:r>
            <a:r>
              <a:rPr kumimoji="1" lang="en-US" altLang="zh-CN" sz="20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ω</a:t>
            </a:r>
            <a:r>
              <a:rPr kumimoji="1" lang="en-US" altLang="zh-CN" sz="2000" b="1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</a:t>
            </a:r>
            <a:r>
              <a:rPr kumimoji="1" lang="en-US" altLang="zh-CN" sz="20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ω</a:t>
            </a:r>
            <a:r>
              <a:rPr kumimoji="1" lang="en-US" altLang="zh-CN" sz="2000" b="1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kumimoji="1"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</a:t>
            </a:r>
            <a:r>
              <a:rPr kumimoji="1" lang="en-US" altLang="zh-CN" sz="20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ω</a:t>
            </a:r>
            <a:r>
              <a:rPr kumimoji="1" lang="en-US" altLang="zh-CN" sz="2000" b="1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kumimoji="1"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穿越）与</a:t>
            </a:r>
            <a:r>
              <a:rPr kumimoji="1" lang="en-US" altLang="zh-CN" sz="20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kumimoji="1"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值的大小没有关系；但交点位置随</a:t>
            </a:r>
            <a:r>
              <a:rPr kumimoji="1" lang="en-US" altLang="zh-CN" sz="20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kumimoji="1"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变化而变化。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若令</a:t>
            </a:r>
            <a:r>
              <a:rPr kumimoji="1" lang="en-US" altLang="zh-CN" sz="20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jω</a:t>
            </a:r>
            <a:r>
              <a:rPr kumimoji="1" lang="en-US" altLang="zh-CN" sz="2000" b="1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)= –1(</a:t>
            </a:r>
            <a:r>
              <a:rPr kumimoji="1"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即交点</a:t>
            </a:r>
            <a:r>
              <a:rPr kumimoji="1"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，对应的</a:t>
            </a:r>
            <a:r>
              <a:rPr kumimoji="1" lang="en-US" altLang="zh-CN" sz="20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K</a:t>
            </a:r>
            <a:r>
              <a:rPr kumimoji="1" lang="en-US" altLang="zh-CN" sz="2000" b="1" baseline="-25000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zh-CN" altLang="en-US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值由</a:t>
            </a:r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161925" y="4635500"/>
            <a:ext cx="3252788" cy="1684338"/>
            <a:chOff x="110" y="3166"/>
            <a:chExt cx="2049" cy="1061"/>
          </a:xfrm>
        </p:grpSpPr>
        <p:graphicFrame>
          <p:nvGraphicFramePr>
            <p:cNvPr id="233555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9301315"/>
                </p:ext>
              </p:extLst>
            </p:nvPr>
          </p:nvGraphicFramePr>
          <p:xfrm>
            <a:off x="518" y="3166"/>
            <a:ext cx="1134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661" name="Equation" r:id="rId5" imgW="1168200" imgH="634680" progId="Equation.DSMT4">
                    <p:embed/>
                  </p:oleObj>
                </mc:Choice>
                <mc:Fallback>
                  <p:oleObj name="Equation" r:id="rId5" imgW="1168200" imgH="634680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" y="3166"/>
                          <a:ext cx="1134" cy="529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3556" name="Object 84"/>
            <p:cNvGraphicFramePr>
              <a:graphicFrameLocks noChangeAspect="1"/>
            </p:cNvGraphicFramePr>
            <p:nvPr/>
          </p:nvGraphicFramePr>
          <p:xfrm>
            <a:off x="110" y="3795"/>
            <a:ext cx="204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662" name="Equation" r:id="rId7" imgW="2108160" imgH="444240" progId="Equation.DSMT4">
                    <p:embed/>
                  </p:oleObj>
                </mc:Choice>
                <mc:Fallback>
                  <p:oleObj name="Equation" r:id="rId7" imgW="2108160" imgH="444240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" y="3795"/>
                          <a:ext cx="2049" cy="43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425825" y="4797425"/>
            <a:ext cx="2481263" cy="1219200"/>
            <a:chOff x="2160" y="3312"/>
            <a:chExt cx="1563" cy="768"/>
          </a:xfrm>
        </p:grpSpPr>
        <p:sp>
          <p:nvSpPr>
            <p:cNvPr id="233582" name="AutoShape 21"/>
            <p:cNvSpPr>
              <a:spLocks noChangeArrowheads="1"/>
            </p:cNvSpPr>
            <p:nvPr/>
          </p:nvSpPr>
          <p:spPr bwMode="auto">
            <a:xfrm>
              <a:off x="2448" y="3585"/>
              <a:ext cx="432" cy="240"/>
            </a:xfrm>
            <a:prstGeom prst="rightArrow">
              <a:avLst>
                <a:gd name="adj1" fmla="val 50000"/>
                <a:gd name="adj2" fmla="val 450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3557" name="Object 85"/>
            <p:cNvGraphicFramePr>
              <a:graphicFrameLocks noChangeAspect="1"/>
            </p:cNvGraphicFramePr>
            <p:nvPr/>
          </p:nvGraphicFramePr>
          <p:xfrm>
            <a:off x="2934" y="3463"/>
            <a:ext cx="789" cy="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663" name="Equation" r:id="rId9" imgW="812520" imgH="596880" progId="Equation.DSMT4">
                    <p:embed/>
                  </p:oleObj>
                </mc:Choice>
                <mc:Fallback>
                  <p:oleObj name="Equation" r:id="rId9" imgW="812520" imgH="596880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4" y="3463"/>
                          <a:ext cx="789" cy="58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3583" name="AutoShape 23"/>
            <p:cNvSpPr>
              <a:spLocks/>
            </p:cNvSpPr>
            <p:nvPr/>
          </p:nvSpPr>
          <p:spPr bwMode="auto">
            <a:xfrm>
              <a:off x="2160" y="3312"/>
              <a:ext cx="192" cy="768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867400" y="5075238"/>
            <a:ext cx="2792413" cy="627062"/>
            <a:chOff x="3264" y="3884"/>
            <a:chExt cx="1759" cy="395"/>
          </a:xfrm>
        </p:grpSpPr>
        <p:graphicFrame>
          <p:nvGraphicFramePr>
            <p:cNvPr id="233558" name="Object 86"/>
            <p:cNvGraphicFramePr>
              <a:graphicFrameLocks noChangeAspect="1"/>
            </p:cNvGraphicFramePr>
            <p:nvPr/>
          </p:nvGraphicFramePr>
          <p:xfrm>
            <a:off x="3840" y="3884"/>
            <a:ext cx="542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664" name="Equation" r:id="rId11" imgW="558720" imgH="406080" progId="Equation.DSMT4">
                    <p:embed/>
                  </p:oleObj>
                </mc:Choice>
                <mc:Fallback>
                  <p:oleObj name="Equation" r:id="rId11" imgW="558720" imgH="406080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884"/>
                          <a:ext cx="542" cy="395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3559" name="Object 87"/>
            <p:cNvGraphicFramePr>
              <a:graphicFrameLocks noChangeAspect="1"/>
            </p:cNvGraphicFramePr>
            <p:nvPr/>
          </p:nvGraphicFramePr>
          <p:xfrm>
            <a:off x="4506" y="3936"/>
            <a:ext cx="51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665" name="Equation" r:id="rId13" imgW="533160" imgH="228600" progId="Equation.DSMT4">
                    <p:embed/>
                  </p:oleObj>
                </mc:Choice>
                <mc:Fallback>
                  <p:oleObj name="Equation" r:id="rId13" imgW="533160" imgH="228600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6" y="3936"/>
                          <a:ext cx="517" cy="222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3581" name="Text Box 27"/>
            <p:cNvSpPr txBox="1">
              <a:spLocks noChangeArrowheads="1"/>
            </p:cNvSpPr>
            <p:nvPr/>
          </p:nvSpPr>
          <p:spPr bwMode="auto">
            <a:xfrm>
              <a:off x="3264" y="3936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 dirty="0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同理：</a:t>
              </a:r>
              <a:endParaRPr kumimoji="1"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233577" name="Group 33"/>
          <p:cNvGrpSpPr>
            <a:grpSpLocks/>
          </p:cNvGrpSpPr>
          <p:nvPr/>
        </p:nvGrpSpPr>
        <p:grpSpPr bwMode="auto">
          <a:xfrm>
            <a:off x="6248400" y="1628775"/>
            <a:ext cx="1706563" cy="1879600"/>
            <a:chOff x="4013" y="1236"/>
            <a:chExt cx="1075" cy="1184"/>
          </a:xfrm>
        </p:grpSpPr>
        <p:sp>
          <p:nvSpPr>
            <p:cNvPr id="233579" name="Freeform 30"/>
            <p:cNvSpPr>
              <a:spLocks/>
            </p:cNvSpPr>
            <p:nvPr/>
          </p:nvSpPr>
          <p:spPr bwMode="auto">
            <a:xfrm flipV="1">
              <a:off x="4013" y="1236"/>
              <a:ext cx="1075" cy="1184"/>
            </a:xfrm>
            <a:custGeom>
              <a:avLst/>
              <a:gdLst>
                <a:gd name="T0" fmla="*/ 835 w 1075"/>
                <a:gd name="T1" fmla="*/ 1184 h 1184"/>
                <a:gd name="T2" fmla="*/ 787 w 1075"/>
                <a:gd name="T3" fmla="*/ 944 h 1184"/>
                <a:gd name="T4" fmla="*/ 595 w 1075"/>
                <a:gd name="T5" fmla="*/ 752 h 1184"/>
                <a:gd name="T6" fmla="*/ 163 w 1075"/>
                <a:gd name="T7" fmla="*/ 512 h 1184"/>
                <a:gd name="T8" fmla="*/ 19 w 1075"/>
                <a:gd name="T9" fmla="*/ 224 h 1184"/>
                <a:gd name="T10" fmla="*/ 46 w 1075"/>
                <a:gd name="T11" fmla="*/ 48 h 1184"/>
                <a:gd name="T12" fmla="*/ 156 w 1075"/>
                <a:gd name="T13" fmla="*/ 11 h 1184"/>
                <a:gd name="T14" fmla="*/ 229 w 1075"/>
                <a:gd name="T15" fmla="*/ 112 h 1184"/>
                <a:gd name="T16" fmla="*/ 293 w 1075"/>
                <a:gd name="T17" fmla="*/ 222 h 1184"/>
                <a:gd name="T18" fmla="*/ 467 w 1075"/>
                <a:gd name="T19" fmla="*/ 359 h 1184"/>
                <a:gd name="T20" fmla="*/ 686 w 1075"/>
                <a:gd name="T21" fmla="*/ 350 h 1184"/>
                <a:gd name="T22" fmla="*/ 860 w 1075"/>
                <a:gd name="T23" fmla="*/ 130 h 1184"/>
                <a:gd name="T24" fmla="*/ 988 w 1075"/>
                <a:gd name="T25" fmla="*/ 121 h 1184"/>
                <a:gd name="T26" fmla="*/ 1075 w 1075"/>
                <a:gd name="T27" fmla="*/ 224 h 11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75"/>
                <a:gd name="T43" fmla="*/ 0 h 1184"/>
                <a:gd name="T44" fmla="*/ 1075 w 1075"/>
                <a:gd name="T45" fmla="*/ 1184 h 118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75" h="1184">
                  <a:moveTo>
                    <a:pt x="835" y="1184"/>
                  </a:moveTo>
                  <a:cubicBezTo>
                    <a:pt x="831" y="1100"/>
                    <a:pt x="827" y="1016"/>
                    <a:pt x="787" y="944"/>
                  </a:cubicBezTo>
                  <a:cubicBezTo>
                    <a:pt x="747" y="872"/>
                    <a:pt x="699" y="824"/>
                    <a:pt x="595" y="752"/>
                  </a:cubicBezTo>
                  <a:cubicBezTo>
                    <a:pt x="491" y="680"/>
                    <a:pt x="259" y="600"/>
                    <a:pt x="163" y="512"/>
                  </a:cubicBezTo>
                  <a:cubicBezTo>
                    <a:pt x="67" y="424"/>
                    <a:pt x="38" y="301"/>
                    <a:pt x="19" y="224"/>
                  </a:cubicBezTo>
                  <a:cubicBezTo>
                    <a:pt x="0" y="147"/>
                    <a:pt x="23" y="83"/>
                    <a:pt x="46" y="48"/>
                  </a:cubicBezTo>
                  <a:cubicBezTo>
                    <a:pt x="69" y="13"/>
                    <a:pt x="126" y="0"/>
                    <a:pt x="156" y="11"/>
                  </a:cubicBezTo>
                  <a:cubicBezTo>
                    <a:pt x="186" y="22"/>
                    <a:pt x="206" y="77"/>
                    <a:pt x="229" y="112"/>
                  </a:cubicBezTo>
                  <a:cubicBezTo>
                    <a:pt x="252" y="147"/>
                    <a:pt x="253" y="181"/>
                    <a:pt x="293" y="222"/>
                  </a:cubicBezTo>
                  <a:cubicBezTo>
                    <a:pt x="333" y="263"/>
                    <a:pt x="401" y="338"/>
                    <a:pt x="467" y="359"/>
                  </a:cubicBezTo>
                  <a:cubicBezTo>
                    <a:pt x="533" y="380"/>
                    <a:pt x="621" y="388"/>
                    <a:pt x="686" y="350"/>
                  </a:cubicBezTo>
                  <a:cubicBezTo>
                    <a:pt x="751" y="312"/>
                    <a:pt x="810" y="168"/>
                    <a:pt x="860" y="130"/>
                  </a:cubicBezTo>
                  <a:cubicBezTo>
                    <a:pt x="910" y="92"/>
                    <a:pt x="952" y="105"/>
                    <a:pt x="988" y="121"/>
                  </a:cubicBezTo>
                  <a:cubicBezTo>
                    <a:pt x="1024" y="137"/>
                    <a:pt x="1057" y="203"/>
                    <a:pt x="1075" y="224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3580" name="Line 31"/>
            <p:cNvSpPr>
              <a:spLocks noChangeShapeType="1"/>
            </p:cNvSpPr>
            <p:nvPr/>
          </p:nvSpPr>
          <p:spPr bwMode="auto">
            <a:xfrm flipV="1">
              <a:off x="4416" y="1680"/>
              <a:ext cx="144" cy="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33561" name="Object 89"/>
          <p:cNvGraphicFramePr>
            <a:graphicFrameLocks noChangeAspect="1"/>
          </p:cNvGraphicFramePr>
          <p:nvPr/>
        </p:nvGraphicFramePr>
        <p:xfrm>
          <a:off x="6764338" y="128588"/>
          <a:ext cx="221297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66" name="Equation" r:id="rId15" imgW="1396800" imgH="444240" progId="Equation.DSMT4">
                  <p:embed/>
                </p:oleObj>
              </mc:Choice>
              <mc:Fallback>
                <p:oleObj name="Equation" r:id="rId15" imgW="1396800" imgH="44424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4338" y="128588"/>
                        <a:ext cx="2212975" cy="7032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578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示例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9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9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30" name="Object 22"/>
          <p:cNvGraphicFramePr>
            <a:graphicFrameLocks noChangeAspect="1"/>
          </p:cNvGraphicFramePr>
          <p:nvPr/>
        </p:nvGraphicFramePr>
        <p:xfrm>
          <a:off x="1471613" y="1403350"/>
          <a:ext cx="21367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31" name="Equation" r:id="rId3" imgW="1180800" imgH="228600" progId="Equation.DSMT4">
                  <p:embed/>
                </p:oleObj>
              </mc:Choice>
              <mc:Fallback>
                <p:oleObj name="Equation" r:id="rId3" imgW="1180800" imgH="2286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1403350"/>
                        <a:ext cx="2136775" cy="4175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520700" y="5556250"/>
            <a:ext cx="3886200" cy="400050"/>
          </a:xfrm>
          <a:prstGeom prst="rect">
            <a:avLst/>
          </a:prstGeom>
          <a:solidFill>
            <a:srgbClr val="FFFF66"/>
          </a:solidFill>
          <a:ln w="57150" cmpd="thickThin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=0, 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=0,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所以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，系统稳定</a:t>
            </a:r>
          </a:p>
        </p:txBody>
      </p:sp>
      <p:graphicFrame>
        <p:nvGraphicFramePr>
          <p:cNvPr id="150532" name="Object 23"/>
          <p:cNvGraphicFramePr>
            <a:graphicFrameLocks noChangeAspect="1"/>
          </p:cNvGraphicFramePr>
          <p:nvPr/>
        </p:nvGraphicFramePr>
        <p:xfrm>
          <a:off x="5354638" y="1239838"/>
          <a:ext cx="25495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32" name="Equation" r:id="rId5" imgW="1409400" imgH="406080" progId="Equation.DSMT4">
                  <p:embed/>
                </p:oleObj>
              </mc:Choice>
              <mc:Fallback>
                <p:oleObj name="Equation" r:id="rId5" imgW="1409400" imgH="40608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8" y="1239838"/>
                        <a:ext cx="2549525" cy="736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4559300" y="5556250"/>
            <a:ext cx="4267200" cy="4000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=0, 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=-2,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所以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R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=2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，系统不稳定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73100" y="1971675"/>
            <a:ext cx="3810000" cy="3429000"/>
            <a:chOff x="576" y="1632"/>
            <a:chExt cx="2400" cy="2160"/>
          </a:xfrm>
        </p:grpSpPr>
        <p:sp>
          <p:nvSpPr>
            <p:cNvPr id="234629" name="Rectangle 7"/>
            <p:cNvSpPr>
              <a:spLocks noChangeArrowheads="1"/>
            </p:cNvSpPr>
            <p:nvPr/>
          </p:nvSpPr>
          <p:spPr bwMode="auto">
            <a:xfrm>
              <a:off x="576" y="1632"/>
              <a:ext cx="2400" cy="216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630" name="Line 8"/>
            <p:cNvSpPr>
              <a:spLocks noChangeShapeType="1"/>
            </p:cNvSpPr>
            <p:nvPr/>
          </p:nvSpPr>
          <p:spPr bwMode="auto">
            <a:xfrm>
              <a:off x="672" y="2736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631" name="Line 9"/>
            <p:cNvSpPr>
              <a:spLocks noChangeShapeType="1"/>
            </p:cNvSpPr>
            <p:nvPr/>
          </p:nvSpPr>
          <p:spPr bwMode="auto">
            <a:xfrm flipV="1">
              <a:off x="1920" y="1680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632" name="Text Box 10"/>
            <p:cNvSpPr txBox="1">
              <a:spLocks noChangeArrowheads="1"/>
            </p:cNvSpPr>
            <p:nvPr/>
          </p:nvSpPr>
          <p:spPr bwMode="auto">
            <a:xfrm>
              <a:off x="1296" y="2496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234633" name="Text Box 11"/>
            <p:cNvSpPr txBox="1">
              <a:spLocks noChangeArrowheads="1"/>
            </p:cNvSpPr>
            <p:nvPr/>
          </p:nvSpPr>
          <p:spPr bwMode="auto">
            <a:xfrm>
              <a:off x="1536" y="312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grpSp>
          <p:nvGrpSpPr>
            <p:cNvPr id="234634" name="Group 12"/>
            <p:cNvGrpSpPr>
              <a:grpSpLocks/>
            </p:cNvGrpSpPr>
            <p:nvPr/>
          </p:nvGrpSpPr>
          <p:grpSpPr bwMode="auto">
            <a:xfrm>
              <a:off x="1536" y="1776"/>
              <a:ext cx="382" cy="1184"/>
              <a:chOff x="843" y="1824"/>
              <a:chExt cx="1075" cy="1184"/>
            </a:xfrm>
          </p:grpSpPr>
          <p:sp>
            <p:nvSpPr>
              <p:cNvPr id="234654" name="Freeform 13"/>
              <p:cNvSpPr>
                <a:spLocks/>
              </p:cNvSpPr>
              <p:nvPr/>
            </p:nvSpPr>
            <p:spPr bwMode="auto">
              <a:xfrm flipV="1">
                <a:off x="843" y="1824"/>
                <a:ext cx="1075" cy="1184"/>
              </a:xfrm>
              <a:custGeom>
                <a:avLst/>
                <a:gdLst>
                  <a:gd name="T0" fmla="*/ 835 w 1075"/>
                  <a:gd name="T1" fmla="*/ 1184 h 1184"/>
                  <a:gd name="T2" fmla="*/ 787 w 1075"/>
                  <a:gd name="T3" fmla="*/ 944 h 1184"/>
                  <a:gd name="T4" fmla="*/ 595 w 1075"/>
                  <a:gd name="T5" fmla="*/ 752 h 1184"/>
                  <a:gd name="T6" fmla="*/ 163 w 1075"/>
                  <a:gd name="T7" fmla="*/ 512 h 1184"/>
                  <a:gd name="T8" fmla="*/ 19 w 1075"/>
                  <a:gd name="T9" fmla="*/ 224 h 1184"/>
                  <a:gd name="T10" fmla="*/ 46 w 1075"/>
                  <a:gd name="T11" fmla="*/ 48 h 1184"/>
                  <a:gd name="T12" fmla="*/ 156 w 1075"/>
                  <a:gd name="T13" fmla="*/ 11 h 1184"/>
                  <a:gd name="T14" fmla="*/ 229 w 1075"/>
                  <a:gd name="T15" fmla="*/ 112 h 1184"/>
                  <a:gd name="T16" fmla="*/ 293 w 1075"/>
                  <a:gd name="T17" fmla="*/ 222 h 1184"/>
                  <a:gd name="T18" fmla="*/ 467 w 1075"/>
                  <a:gd name="T19" fmla="*/ 359 h 1184"/>
                  <a:gd name="T20" fmla="*/ 686 w 1075"/>
                  <a:gd name="T21" fmla="*/ 350 h 1184"/>
                  <a:gd name="T22" fmla="*/ 860 w 1075"/>
                  <a:gd name="T23" fmla="*/ 130 h 1184"/>
                  <a:gd name="T24" fmla="*/ 988 w 1075"/>
                  <a:gd name="T25" fmla="*/ 121 h 1184"/>
                  <a:gd name="T26" fmla="*/ 1075 w 1075"/>
                  <a:gd name="T27" fmla="*/ 224 h 118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75"/>
                  <a:gd name="T43" fmla="*/ 0 h 1184"/>
                  <a:gd name="T44" fmla="*/ 1075 w 1075"/>
                  <a:gd name="T45" fmla="*/ 1184 h 118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75" h="1184">
                    <a:moveTo>
                      <a:pt x="835" y="1184"/>
                    </a:moveTo>
                    <a:cubicBezTo>
                      <a:pt x="831" y="1100"/>
                      <a:pt x="827" y="1016"/>
                      <a:pt x="787" y="944"/>
                    </a:cubicBezTo>
                    <a:cubicBezTo>
                      <a:pt x="747" y="872"/>
                      <a:pt x="699" y="824"/>
                      <a:pt x="595" y="752"/>
                    </a:cubicBezTo>
                    <a:cubicBezTo>
                      <a:pt x="491" y="680"/>
                      <a:pt x="259" y="600"/>
                      <a:pt x="163" y="512"/>
                    </a:cubicBezTo>
                    <a:cubicBezTo>
                      <a:pt x="67" y="424"/>
                      <a:pt x="38" y="301"/>
                      <a:pt x="19" y="224"/>
                    </a:cubicBezTo>
                    <a:cubicBezTo>
                      <a:pt x="0" y="147"/>
                      <a:pt x="23" y="83"/>
                      <a:pt x="46" y="48"/>
                    </a:cubicBezTo>
                    <a:cubicBezTo>
                      <a:pt x="69" y="13"/>
                      <a:pt x="126" y="0"/>
                      <a:pt x="156" y="11"/>
                    </a:cubicBezTo>
                    <a:cubicBezTo>
                      <a:pt x="186" y="22"/>
                      <a:pt x="206" y="77"/>
                      <a:pt x="229" y="112"/>
                    </a:cubicBezTo>
                    <a:cubicBezTo>
                      <a:pt x="252" y="147"/>
                      <a:pt x="253" y="181"/>
                      <a:pt x="293" y="222"/>
                    </a:cubicBezTo>
                    <a:cubicBezTo>
                      <a:pt x="333" y="263"/>
                      <a:pt x="401" y="338"/>
                      <a:pt x="467" y="359"/>
                    </a:cubicBezTo>
                    <a:cubicBezTo>
                      <a:pt x="533" y="380"/>
                      <a:pt x="621" y="388"/>
                      <a:pt x="686" y="350"/>
                    </a:cubicBezTo>
                    <a:cubicBezTo>
                      <a:pt x="751" y="312"/>
                      <a:pt x="810" y="168"/>
                      <a:pt x="860" y="130"/>
                    </a:cubicBezTo>
                    <a:cubicBezTo>
                      <a:pt x="910" y="92"/>
                      <a:pt x="952" y="105"/>
                      <a:pt x="988" y="121"/>
                    </a:cubicBezTo>
                    <a:cubicBezTo>
                      <a:pt x="1024" y="137"/>
                      <a:pt x="1057" y="203"/>
                      <a:pt x="1075" y="224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4655" name="Line 14"/>
              <p:cNvSpPr>
                <a:spLocks noChangeShapeType="1"/>
              </p:cNvSpPr>
              <p:nvPr/>
            </p:nvSpPr>
            <p:spPr bwMode="auto">
              <a:xfrm flipV="1">
                <a:off x="1248" y="2304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4635" name="Group 15"/>
            <p:cNvGrpSpPr>
              <a:grpSpLocks/>
            </p:cNvGrpSpPr>
            <p:nvPr/>
          </p:nvGrpSpPr>
          <p:grpSpPr bwMode="auto">
            <a:xfrm>
              <a:off x="1488" y="1728"/>
              <a:ext cx="384" cy="480"/>
              <a:chOff x="1296" y="1776"/>
              <a:chExt cx="384" cy="480"/>
            </a:xfrm>
          </p:grpSpPr>
          <p:sp>
            <p:nvSpPr>
              <p:cNvPr id="234651" name="Text Box 16"/>
              <p:cNvSpPr txBox="1">
                <a:spLocks noChangeArrowheads="1"/>
              </p:cNvSpPr>
              <p:nvPr/>
            </p:nvSpPr>
            <p:spPr bwMode="auto">
              <a:xfrm>
                <a:off x="1296" y="204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endParaRPr kumimoji="1" lang="en-US" altLang="zh-CN" sz="1600" b="1" i="1">
                  <a:latin typeface="Times New Roman" pitchFamily="18" charset="0"/>
                </a:endParaRPr>
              </a:p>
            </p:txBody>
          </p:sp>
          <p:sp>
            <p:nvSpPr>
              <p:cNvPr id="234652" name="Text Box 17"/>
              <p:cNvSpPr txBox="1">
                <a:spLocks noChangeArrowheads="1"/>
              </p:cNvSpPr>
              <p:nvPr/>
            </p:nvSpPr>
            <p:spPr bwMode="auto">
              <a:xfrm>
                <a:off x="1440" y="17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</a:rPr>
                  <a:t>0</a:t>
                </a:r>
                <a:r>
                  <a:rPr kumimoji="1" lang="en-US" altLang="zh-CN" sz="2000" b="1" baseline="30000">
                    <a:latin typeface="Times New Roman" pitchFamily="18" charset="0"/>
                    <a:cs typeface="Times New Roman" pitchFamily="18" charset="0"/>
                  </a:rPr>
                  <a:t>–</a:t>
                </a:r>
                <a:endParaRPr kumimoji="1" lang="en-US" altLang="zh-CN" sz="2000" b="1" baseline="30000">
                  <a:latin typeface="Times New Roman" pitchFamily="18" charset="0"/>
                </a:endParaRPr>
              </a:p>
            </p:txBody>
          </p:sp>
          <p:sp>
            <p:nvSpPr>
              <p:cNvPr id="234653" name="Line 18"/>
              <p:cNvSpPr>
                <a:spLocks noChangeShapeType="1"/>
              </p:cNvSpPr>
              <p:nvPr/>
            </p:nvSpPr>
            <p:spPr bwMode="auto">
              <a:xfrm flipV="1">
                <a:off x="1440" y="1920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4636" name="Group 19"/>
            <p:cNvGrpSpPr>
              <a:grpSpLocks/>
            </p:cNvGrpSpPr>
            <p:nvPr/>
          </p:nvGrpSpPr>
          <p:grpSpPr bwMode="auto">
            <a:xfrm>
              <a:off x="1488" y="3312"/>
              <a:ext cx="450" cy="452"/>
              <a:chOff x="1344" y="3360"/>
              <a:chExt cx="450" cy="452"/>
            </a:xfrm>
          </p:grpSpPr>
          <p:sp>
            <p:nvSpPr>
              <p:cNvPr id="234648" name="Text Box 20"/>
              <p:cNvSpPr txBox="1">
                <a:spLocks noChangeArrowheads="1"/>
              </p:cNvSpPr>
              <p:nvPr/>
            </p:nvSpPr>
            <p:spPr bwMode="auto">
              <a:xfrm>
                <a:off x="1344" y="336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endParaRPr kumimoji="1" lang="en-US" altLang="zh-CN" sz="1600" b="1" i="1">
                  <a:latin typeface="Times New Roman" pitchFamily="18" charset="0"/>
                </a:endParaRPr>
              </a:p>
            </p:txBody>
          </p:sp>
          <p:sp>
            <p:nvSpPr>
              <p:cNvPr id="234649" name="Text Box 21"/>
              <p:cNvSpPr txBox="1">
                <a:spLocks noChangeArrowheads="1"/>
              </p:cNvSpPr>
              <p:nvPr/>
            </p:nvSpPr>
            <p:spPr bwMode="auto">
              <a:xfrm>
                <a:off x="1488" y="3600"/>
                <a:ext cx="30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</a:rPr>
                  <a:t>0</a:t>
                </a:r>
                <a:r>
                  <a:rPr kumimoji="1" lang="en-US" altLang="zh-CN" sz="2000" b="1" baseline="30000">
                    <a:latin typeface="Times New Roman" pitchFamily="18" charset="0"/>
                    <a:cs typeface="Times New Roman" pitchFamily="18" charset="0"/>
                  </a:rPr>
                  <a:t>+</a:t>
                </a:r>
                <a:endParaRPr kumimoji="1" lang="en-US" altLang="zh-CN" sz="2000" b="1" baseline="30000">
                  <a:latin typeface="Times New Roman" pitchFamily="18" charset="0"/>
                </a:endParaRPr>
              </a:p>
            </p:txBody>
          </p:sp>
          <p:sp>
            <p:nvSpPr>
              <p:cNvPr id="234650" name="Line 22"/>
              <p:cNvSpPr>
                <a:spLocks noChangeShapeType="1"/>
              </p:cNvSpPr>
              <p:nvPr/>
            </p:nvSpPr>
            <p:spPr bwMode="auto">
              <a:xfrm>
                <a:off x="1488" y="3504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4637" name="Group 23"/>
            <p:cNvGrpSpPr>
              <a:grpSpLocks/>
            </p:cNvGrpSpPr>
            <p:nvPr/>
          </p:nvGrpSpPr>
          <p:grpSpPr bwMode="auto">
            <a:xfrm>
              <a:off x="1536" y="2512"/>
              <a:ext cx="384" cy="1184"/>
              <a:chOff x="1536" y="2512"/>
              <a:chExt cx="384" cy="1184"/>
            </a:xfrm>
          </p:grpSpPr>
          <p:sp>
            <p:nvSpPr>
              <p:cNvPr id="234646" name="Freeform 24"/>
              <p:cNvSpPr>
                <a:spLocks/>
              </p:cNvSpPr>
              <p:nvPr/>
            </p:nvSpPr>
            <p:spPr bwMode="auto">
              <a:xfrm>
                <a:off x="1536" y="2512"/>
                <a:ext cx="384" cy="1184"/>
              </a:xfrm>
              <a:custGeom>
                <a:avLst/>
                <a:gdLst>
                  <a:gd name="T0" fmla="*/ 0 w 1075"/>
                  <a:gd name="T1" fmla="*/ 1184 h 1184"/>
                  <a:gd name="T2" fmla="*/ 0 w 1075"/>
                  <a:gd name="T3" fmla="*/ 944 h 1184"/>
                  <a:gd name="T4" fmla="*/ 0 w 1075"/>
                  <a:gd name="T5" fmla="*/ 752 h 1184"/>
                  <a:gd name="T6" fmla="*/ 0 w 1075"/>
                  <a:gd name="T7" fmla="*/ 512 h 1184"/>
                  <a:gd name="T8" fmla="*/ 0 w 1075"/>
                  <a:gd name="T9" fmla="*/ 224 h 1184"/>
                  <a:gd name="T10" fmla="*/ 0 w 1075"/>
                  <a:gd name="T11" fmla="*/ 48 h 1184"/>
                  <a:gd name="T12" fmla="*/ 0 w 1075"/>
                  <a:gd name="T13" fmla="*/ 11 h 1184"/>
                  <a:gd name="T14" fmla="*/ 0 w 1075"/>
                  <a:gd name="T15" fmla="*/ 112 h 1184"/>
                  <a:gd name="T16" fmla="*/ 0 w 1075"/>
                  <a:gd name="T17" fmla="*/ 222 h 1184"/>
                  <a:gd name="T18" fmla="*/ 0 w 1075"/>
                  <a:gd name="T19" fmla="*/ 359 h 1184"/>
                  <a:gd name="T20" fmla="*/ 0 w 1075"/>
                  <a:gd name="T21" fmla="*/ 350 h 1184"/>
                  <a:gd name="T22" fmla="*/ 0 w 1075"/>
                  <a:gd name="T23" fmla="*/ 130 h 1184"/>
                  <a:gd name="T24" fmla="*/ 0 w 1075"/>
                  <a:gd name="T25" fmla="*/ 121 h 1184"/>
                  <a:gd name="T26" fmla="*/ 0 w 1075"/>
                  <a:gd name="T27" fmla="*/ 224 h 118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75"/>
                  <a:gd name="T43" fmla="*/ 0 h 1184"/>
                  <a:gd name="T44" fmla="*/ 1075 w 1075"/>
                  <a:gd name="T45" fmla="*/ 1184 h 118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75" h="1184">
                    <a:moveTo>
                      <a:pt x="835" y="1184"/>
                    </a:moveTo>
                    <a:cubicBezTo>
                      <a:pt x="831" y="1100"/>
                      <a:pt x="827" y="1016"/>
                      <a:pt x="787" y="944"/>
                    </a:cubicBezTo>
                    <a:cubicBezTo>
                      <a:pt x="747" y="872"/>
                      <a:pt x="699" y="824"/>
                      <a:pt x="595" y="752"/>
                    </a:cubicBezTo>
                    <a:cubicBezTo>
                      <a:pt x="491" y="680"/>
                      <a:pt x="259" y="600"/>
                      <a:pt x="163" y="512"/>
                    </a:cubicBezTo>
                    <a:cubicBezTo>
                      <a:pt x="67" y="424"/>
                      <a:pt x="38" y="301"/>
                      <a:pt x="19" y="224"/>
                    </a:cubicBezTo>
                    <a:cubicBezTo>
                      <a:pt x="0" y="147"/>
                      <a:pt x="23" y="83"/>
                      <a:pt x="46" y="48"/>
                    </a:cubicBezTo>
                    <a:cubicBezTo>
                      <a:pt x="69" y="13"/>
                      <a:pt x="126" y="0"/>
                      <a:pt x="156" y="11"/>
                    </a:cubicBezTo>
                    <a:cubicBezTo>
                      <a:pt x="186" y="22"/>
                      <a:pt x="206" y="77"/>
                      <a:pt x="229" y="112"/>
                    </a:cubicBezTo>
                    <a:cubicBezTo>
                      <a:pt x="252" y="147"/>
                      <a:pt x="253" y="181"/>
                      <a:pt x="293" y="222"/>
                    </a:cubicBezTo>
                    <a:cubicBezTo>
                      <a:pt x="333" y="263"/>
                      <a:pt x="401" y="338"/>
                      <a:pt x="467" y="359"/>
                    </a:cubicBezTo>
                    <a:cubicBezTo>
                      <a:pt x="533" y="380"/>
                      <a:pt x="621" y="388"/>
                      <a:pt x="686" y="350"/>
                    </a:cubicBezTo>
                    <a:cubicBezTo>
                      <a:pt x="751" y="312"/>
                      <a:pt x="810" y="168"/>
                      <a:pt x="860" y="130"/>
                    </a:cubicBezTo>
                    <a:cubicBezTo>
                      <a:pt x="910" y="92"/>
                      <a:pt x="952" y="105"/>
                      <a:pt x="988" y="121"/>
                    </a:cubicBezTo>
                    <a:cubicBezTo>
                      <a:pt x="1024" y="137"/>
                      <a:pt x="1057" y="203"/>
                      <a:pt x="1075" y="224"/>
                    </a:cubicBezTo>
                  </a:path>
                </a:pathLst>
              </a:cu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4647" name="Line 25"/>
              <p:cNvSpPr>
                <a:spLocks noChangeShapeType="1"/>
              </p:cNvSpPr>
              <p:nvPr/>
            </p:nvSpPr>
            <p:spPr bwMode="auto">
              <a:xfrm flipH="1" flipV="1">
                <a:off x="1728" y="3216"/>
                <a:ext cx="48" cy="9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4638" name="Group 26"/>
            <p:cNvGrpSpPr>
              <a:grpSpLocks/>
            </p:cNvGrpSpPr>
            <p:nvPr/>
          </p:nvGrpSpPr>
          <p:grpSpPr bwMode="auto">
            <a:xfrm>
              <a:off x="1824" y="2736"/>
              <a:ext cx="672" cy="960"/>
              <a:chOff x="1824" y="2736"/>
              <a:chExt cx="672" cy="960"/>
            </a:xfrm>
          </p:grpSpPr>
          <p:sp>
            <p:nvSpPr>
              <p:cNvPr id="234644" name="Arc 27"/>
              <p:cNvSpPr>
                <a:spLocks/>
              </p:cNvSpPr>
              <p:nvPr/>
            </p:nvSpPr>
            <p:spPr bwMode="auto">
              <a:xfrm flipV="1">
                <a:off x="1824" y="2736"/>
                <a:ext cx="672" cy="96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645" name="Line 28"/>
              <p:cNvSpPr>
                <a:spLocks noChangeShapeType="1"/>
              </p:cNvSpPr>
              <p:nvPr/>
            </p:nvSpPr>
            <p:spPr bwMode="auto">
              <a:xfrm flipH="1">
                <a:off x="2334" y="3252"/>
                <a:ext cx="48" cy="96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4639" name="Group 29"/>
            <p:cNvGrpSpPr>
              <a:grpSpLocks/>
            </p:cNvGrpSpPr>
            <p:nvPr/>
          </p:nvGrpSpPr>
          <p:grpSpPr bwMode="auto">
            <a:xfrm>
              <a:off x="1833" y="1776"/>
              <a:ext cx="672" cy="960"/>
              <a:chOff x="1833" y="1776"/>
              <a:chExt cx="672" cy="960"/>
            </a:xfrm>
          </p:grpSpPr>
          <p:sp>
            <p:nvSpPr>
              <p:cNvPr id="234642" name="Arc 30"/>
              <p:cNvSpPr>
                <a:spLocks/>
              </p:cNvSpPr>
              <p:nvPr/>
            </p:nvSpPr>
            <p:spPr bwMode="auto">
              <a:xfrm>
                <a:off x="1833" y="1776"/>
                <a:ext cx="672" cy="96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643" name="Line 31"/>
              <p:cNvSpPr>
                <a:spLocks noChangeShapeType="1"/>
              </p:cNvSpPr>
              <p:nvPr/>
            </p:nvSpPr>
            <p:spPr bwMode="auto">
              <a:xfrm>
                <a:off x="2295" y="2055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4640" name="Text Box 32"/>
            <p:cNvSpPr txBox="1">
              <a:spLocks noChangeArrowheads="1"/>
            </p:cNvSpPr>
            <p:nvPr/>
          </p:nvSpPr>
          <p:spPr bwMode="auto">
            <a:xfrm>
              <a:off x="1938" y="269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=-∞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234641" name="Text Box 33"/>
            <p:cNvSpPr txBox="1">
              <a:spLocks noChangeArrowheads="1"/>
            </p:cNvSpPr>
            <p:nvPr/>
          </p:nvSpPr>
          <p:spPr bwMode="auto">
            <a:xfrm>
              <a:off x="1968" y="2572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=+∞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4787900" y="1971675"/>
            <a:ext cx="3810000" cy="3429000"/>
            <a:chOff x="3168" y="1632"/>
            <a:chExt cx="2400" cy="2160"/>
          </a:xfrm>
        </p:grpSpPr>
        <p:sp>
          <p:nvSpPr>
            <p:cNvPr id="234602" name="Rectangle 35"/>
            <p:cNvSpPr>
              <a:spLocks noChangeArrowheads="1"/>
            </p:cNvSpPr>
            <p:nvPr/>
          </p:nvSpPr>
          <p:spPr bwMode="auto">
            <a:xfrm>
              <a:off x="3168" y="1632"/>
              <a:ext cx="2400" cy="216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603" name="Line 36"/>
            <p:cNvSpPr>
              <a:spLocks noChangeShapeType="1"/>
            </p:cNvSpPr>
            <p:nvPr/>
          </p:nvSpPr>
          <p:spPr bwMode="auto">
            <a:xfrm>
              <a:off x="3264" y="2736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604" name="Line 37"/>
            <p:cNvSpPr>
              <a:spLocks noChangeShapeType="1"/>
            </p:cNvSpPr>
            <p:nvPr/>
          </p:nvSpPr>
          <p:spPr bwMode="auto">
            <a:xfrm flipV="1">
              <a:off x="4512" y="1680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605" name="Text Box 38"/>
            <p:cNvSpPr txBox="1">
              <a:spLocks noChangeArrowheads="1"/>
            </p:cNvSpPr>
            <p:nvPr/>
          </p:nvSpPr>
          <p:spPr bwMode="auto">
            <a:xfrm>
              <a:off x="3888" y="2496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234606" name="Text Box 39"/>
            <p:cNvSpPr txBox="1">
              <a:spLocks noChangeArrowheads="1"/>
            </p:cNvSpPr>
            <p:nvPr/>
          </p:nvSpPr>
          <p:spPr bwMode="auto">
            <a:xfrm>
              <a:off x="4032" y="312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grpSp>
          <p:nvGrpSpPr>
            <p:cNvPr id="234607" name="Group 40"/>
            <p:cNvGrpSpPr>
              <a:grpSpLocks/>
            </p:cNvGrpSpPr>
            <p:nvPr/>
          </p:nvGrpSpPr>
          <p:grpSpPr bwMode="auto">
            <a:xfrm>
              <a:off x="3888" y="1776"/>
              <a:ext cx="622" cy="1184"/>
              <a:chOff x="843" y="1824"/>
              <a:chExt cx="1075" cy="1184"/>
            </a:xfrm>
          </p:grpSpPr>
          <p:sp>
            <p:nvSpPr>
              <p:cNvPr id="234627" name="Freeform 41"/>
              <p:cNvSpPr>
                <a:spLocks/>
              </p:cNvSpPr>
              <p:nvPr/>
            </p:nvSpPr>
            <p:spPr bwMode="auto">
              <a:xfrm flipV="1">
                <a:off x="843" y="1824"/>
                <a:ext cx="1075" cy="1184"/>
              </a:xfrm>
              <a:custGeom>
                <a:avLst/>
                <a:gdLst>
                  <a:gd name="T0" fmla="*/ 835 w 1075"/>
                  <a:gd name="T1" fmla="*/ 1184 h 1184"/>
                  <a:gd name="T2" fmla="*/ 787 w 1075"/>
                  <a:gd name="T3" fmla="*/ 944 h 1184"/>
                  <a:gd name="T4" fmla="*/ 595 w 1075"/>
                  <a:gd name="T5" fmla="*/ 752 h 1184"/>
                  <a:gd name="T6" fmla="*/ 163 w 1075"/>
                  <a:gd name="T7" fmla="*/ 512 h 1184"/>
                  <a:gd name="T8" fmla="*/ 19 w 1075"/>
                  <a:gd name="T9" fmla="*/ 224 h 1184"/>
                  <a:gd name="T10" fmla="*/ 46 w 1075"/>
                  <a:gd name="T11" fmla="*/ 48 h 1184"/>
                  <a:gd name="T12" fmla="*/ 156 w 1075"/>
                  <a:gd name="T13" fmla="*/ 11 h 1184"/>
                  <a:gd name="T14" fmla="*/ 229 w 1075"/>
                  <a:gd name="T15" fmla="*/ 112 h 1184"/>
                  <a:gd name="T16" fmla="*/ 293 w 1075"/>
                  <a:gd name="T17" fmla="*/ 222 h 1184"/>
                  <a:gd name="T18" fmla="*/ 467 w 1075"/>
                  <a:gd name="T19" fmla="*/ 359 h 1184"/>
                  <a:gd name="T20" fmla="*/ 686 w 1075"/>
                  <a:gd name="T21" fmla="*/ 350 h 1184"/>
                  <a:gd name="T22" fmla="*/ 860 w 1075"/>
                  <a:gd name="T23" fmla="*/ 130 h 1184"/>
                  <a:gd name="T24" fmla="*/ 988 w 1075"/>
                  <a:gd name="T25" fmla="*/ 121 h 1184"/>
                  <a:gd name="T26" fmla="*/ 1075 w 1075"/>
                  <a:gd name="T27" fmla="*/ 224 h 118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75"/>
                  <a:gd name="T43" fmla="*/ 0 h 1184"/>
                  <a:gd name="T44" fmla="*/ 1075 w 1075"/>
                  <a:gd name="T45" fmla="*/ 1184 h 118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75" h="1184">
                    <a:moveTo>
                      <a:pt x="835" y="1184"/>
                    </a:moveTo>
                    <a:cubicBezTo>
                      <a:pt x="831" y="1100"/>
                      <a:pt x="827" y="1016"/>
                      <a:pt x="787" y="944"/>
                    </a:cubicBezTo>
                    <a:cubicBezTo>
                      <a:pt x="747" y="872"/>
                      <a:pt x="699" y="824"/>
                      <a:pt x="595" y="752"/>
                    </a:cubicBezTo>
                    <a:cubicBezTo>
                      <a:pt x="491" y="680"/>
                      <a:pt x="259" y="600"/>
                      <a:pt x="163" y="512"/>
                    </a:cubicBezTo>
                    <a:cubicBezTo>
                      <a:pt x="67" y="424"/>
                      <a:pt x="38" y="301"/>
                      <a:pt x="19" y="224"/>
                    </a:cubicBezTo>
                    <a:cubicBezTo>
                      <a:pt x="0" y="147"/>
                      <a:pt x="23" y="83"/>
                      <a:pt x="46" y="48"/>
                    </a:cubicBezTo>
                    <a:cubicBezTo>
                      <a:pt x="69" y="13"/>
                      <a:pt x="126" y="0"/>
                      <a:pt x="156" y="11"/>
                    </a:cubicBezTo>
                    <a:cubicBezTo>
                      <a:pt x="186" y="22"/>
                      <a:pt x="206" y="77"/>
                      <a:pt x="229" y="112"/>
                    </a:cubicBezTo>
                    <a:cubicBezTo>
                      <a:pt x="252" y="147"/>
                      <a:pt x="253" y="181"/>
                      <a:pt x="293" y="222"/>
                    </a:cubicBezTo>
                    <a:cubicBezTo>
                      <a:pt x="333" y="263"/>
                      <a:pt x="401" y="338"/>
                      <a:pt x="467" y="359"/>
                    </a:cubicBezTo>
                    <a:cubicBezTo>
                      <a:pt x="533" y="380"/>
                      <a:pt x="621" y="388"/>
                      <a:pt x="686" y="350"/>
                    </a:cubicBezTo>
                    <a:cubicBezTo>
                      <a:pt x="751" y="312"/>
                      <a:pt x="810" y="168"/>
                      <a:pt x="860" y="130"/>
                    </a:cubicBezTo>
                    <a:cubicBezTo>
                      <a:pt x="910" y="92"/>
                      <a:pt x="952" y="105"/>
                      <a:pt x="988" y="121"/>
                    </a:cubicBezTo>
                    <a:cubicBezTo>
                      <a:pt x="1024" y="137"/>
                      <a:pt x="1057" y="203"/>
                      <a:pt x="1075" y="224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4628" name="Line 42"/>
              <p:cNvSpPr>
                <a:spLocks noChangeShapeType="1"/>
              </p:cNvSpPr>
              <p:nvPr/>
            </p:nvSpPr>
            <p:spPr bwMode="auto">
              <a:xfrm flipV="1">
                <a:off x="1248" y="2304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4608" name="Group 43"/>
            <p:cNvGrpSpPr>
              <a:grpSpLocks/>
            </p:cNvGrpSpPr>
            <p:nvPr/>
          </p:nvGrpSpPr>
          <p:grpSpPr bwMode="auto">
            <a:xfrm>
              <a:off x="3936" y="1824"/>
              <a:ext cx="384" cy="480"/>
              <a:chOff x="1296" y="1776"/>
              <a:chExt cx="384" cy="480"/>
            </a:xfrm>
          </p:grpSpPr>
          <p:sp>
            <p:nvSpPr>
              <p:cNvPr id="234624" name="Text Box 44"/>
              <p:cNvSpPr txBox="1">
                <a:spLocks noChangeArrowheads="1"/>
              </p:cNvSpPr>
              <p:nvPr/>
            </p:nvSpPr>
            <p:spPr bwMode="auto">
              <a:xfrm>
                <a:off x="1296" y="204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endParaRPr kumimoji="1" lang="en-US" altLang="zh-CN" sz="1600" b="1" i="1">
                  <a:latin typeface="Times New Roman" pitchFamily="18" charset="0"/>
                </a:endParaRPr>
              </a:p>
            </p:txBody>
          </p:sp>
          <p:sp>
            <p:nvSpPr>
              <p:cNvPr id="234625" name="Text Box 45"/>
              <p:cNvSpPr txBox="1">
                <a:spLocks noChangeArrowheads="1"/>
              </p:cNvSpPr>
              <p:nvPr/>
            </p:nvSpPr>
            <p:spPr bwMode="auto">
              <a:xfrm>
                <a:off x="1440" y="17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</a:rPr>
                  <a:t>0</a:t>
                </a:r>
                <a:r>
                  <a:rPr kumimoji="1" lang="en-US" altLang="zh-CN" sz="2000" b="1" baseline="30000">
                    <a:latin typeface="Times New Roman" pitchFamily="18" charset="0"/>
                    <a:cs typeface="Times New Roman" pitchFamily="18" charset="0"/>
                  </a:rPr>
                  <a:t>–</a:t>
                </a:r>
                <a:endParaRPr kumimoji="1" lang="en-US" altLang="zh-CN" sz="2000" b="1" baseline="30000">
                  <a:latin typeface="Times New Roman" pitchFamily="18" charset="0"/>
                </a:endParaRPr>
              </a:p>
            </p:txBody>
          </p:sp>
          <p:sp>
            <p:nvSpPr>
              <p:cNvPr id="234626" name="Line 46"/>
              <p:cNvSpPr>
                <a:spLocks noChangeShapeType="1"/>
              </p:cNvSpPr>
              <p:nvPr/>
            </p:nvSpPr>
            <p:spPr bwMode="auto">
              <a:xfrm flipV="1">
                <a:off x="1440" y="1920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4609" name="Group 47"/>
            <p:cNvGrpSpPr>
              <a:grpSpLocks/>
            </p:cNvGrpSpPr>
            <p:nvPr/>
          </p:nvGrpSpPr>
          <p:grpSpPr bwMode="auto">
            <a:xfrm>
              <a:off x="4032" y="3312"/>
              <a:ext cx="440" cy="452"/>
              <a:chOff x="1344" y="3360"/>
              <a:chExt cx="440" cy="452"/>
            </a:xfrm>
          </p:grpSpPr>
          <p:sp>
            <p:nvSpPr>
              <p:cNvPr id="234621" name="Text Box 48"/>
              <p:cNvSpPr txBox="1">
                <a:spLocks noChangeArrowheads="1"/>
              </p:cNvSpPr>
              <p:nvPr/>
            </p:nvSpPr>
            <p:spPr bwMode="auto">
              <a:xfrm>
                <a:off x="1344" y="336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endParaRPr kumimoji="1" lang="en-US" altLang="zh-CN" sz="1600" b="1" i="1">
                  <a:latin typeface="Times New Roman" pitchFamily="18" charset="0"/>
                </a:endParaRPr>
              </a:p>
            </p:txBody>
          </p:sp>
          <p:sp>
            <p:nvSpPr>
              <p:cNvPr id="234622" name="Text Box 49"/>
              <p:cNvSpPr txBox="1">
                <a:spLocks noChangeArrowheads="1"/>
              </p:cNvSpPr>
              <p:nvPr/>
            </p:nvSpPr>
            <p:spPr bwMode="auto">
              <a:xfrm>
                <a:off x="1450" y="3600"/>
                <a:ext cx="33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</a:rPr>
                  <a:t>0</a:t>
                </a:r>
                <a:r>
                  <a:rPr kumimoji="1" lang="en-US" altLang="zh-CN" sz="2000" b="1" baseline="30000">
                    <a:latin typeface="Times New Roman" pitchFamily="18" charset="0"/>
                    <a:cs typeface="Times New Roman" pitchFamily="18" charset="0"/>
                  </a:rPr>
                  <a:t>+</a:t>
                </a:r>
                <a:endParaRPr kumimoji="1" lang="en-US" altLang="zh-CN" sz="2000" b="1" baseline="30000">
                  <a:latin typeface="Times New Roman" pitchFamily="18" charset="0"/>
                </a:endParaRPr>
              </a:p>
            </p:txBody>
          </p:sp>
          <p:sp>
            <p:nvSpPr>
              <p:cNvPr id="234623" name="Line 50"/>
              <p:cNvSpPr>
                <a:spLocks noChangeShapeType="1"/>
              </p:cNvSpPr>
              <p:nvPr/>
            </p:nvSpPr>
            <p:spPr bwMode="auto">
              <a:xfrm>
                <a:off x="1488" y="3504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4610" name="Group 51"/>
            <p:cNvGrpSpPr>
              <a:grpSpLocks/>
            </p:cNvGrpSpPr>
            <p:nvPr/>
          </p:nvGrpSpPr>
          <p:grpSpPr bwMode="auto">
            <a:xfrm>
              <a:off x="3888" y="2512"/>
              <a:ext cx="624" cy="1184"/>
              <a:chOff x="1536" y="2512"/>
              <a:chExt cx="384" cy="1184"/>
            </a:xfrm>
          </p:grpSpPr>
          <p:sp>
            <p:nvSpPr>
              <p:cNvPr id="234619" name="Freeform 52"/>
              <p:cNvSpPr>
                <a:spLocks/>
              </p:cNvSpPr>
              <p:nvPr/>
            </p:nvSpPr>
            <p:spPr bwMode="auto">
              <a:xfrm>
                <a:off x="1536" y="2512"/>
                <a:ext cx="384" cy="1184"/>
              </a:xfrm>
              <a:custGeom>
                <a:avLst/>
                <a:gdLst>
                  <a:gd name="T0" fmla="*/ 0 w 1075"/>
                  <a:gd name="T1" fmla="*/ 1184 h 1184"/>
                  <a:gd name="T2" fmla="*/ 0 w 1075"/>
                  <a:gd name="T3" fmla="*/ 944 h 1184"/>
                  <a:gd name="T4" fmla="*/ 0 w 1075"/>
                  <a:gd name="T5" fmla="*/ 752 h 1184"/>
                  <a:gd name="T6" fmla="*/ 0 w 1075"/>
                  <a:gd name="T7" fmla="*/ 512 h 1184"/>
                  <a:gd name="T8" fmla="*/ 0 w 1075"/>
                  <a:gd name="T9" fmla="*/ 224 h 1184"/>
                  <a:gd name="T10" fmla="*/ 0 w 1075"/>
                  <a:gd name="T11" fmla="*/ 48 h 1184"/>
                  <a:gd name="T12" fmla="*/ 0 w 1075"/>
                  <a:gd name="T13" fmla="*/ 11 h 1184"/>
                  <a:gd name="T14" fmla="*/ 0 w 1075"/>
                  <a:gd name="T15" fmla="*/ 112 h 1184"/>
                  <a:gd name="T16" fmla="*/ 0 w 1075"/>
                  <a:gd name="T17" fmla="*/ 222 h 1184"/>
                  <a:gd name="T18" fmla="*/ 0 w 1075"/>
                  <a:gd name="T19" fmla="*/ 359 h 1184"/>
                  <a:gd name="T20" fmla="*/ 0 w 1075"/>
                  <a:gd name="T21" fmla="*/ 350 h 1184"/>
                  <a:gd name="T22" fmla="*/ 0 w 1075"/>
                  <a:gd name="T23" fmla="*/ 130 h 1184"/>
                  <a:gd name="T24" fmla="*/ 0 w 1075"/>
                  <a:gd name="T25" fmla="*/ 121 h 1184"/>
                  <a:gd name="T26" fmla="*/ 0 w 1075"/>
                  <a:gd name="T27" fmla="*/ 224 h 118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75"/>
                  <a:gd name="T43" fmla="*/ 0 h 1184"/>
                  <a:gd name="T44" fmla="*/ 1075 w 1075"/>
                  <a:gd name="T45" fmla="*/ 1184 h 118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75" h="1184">
                    <a:moveTo>
                      <a:pt x="835" y="1184"/>
                    </a:moveTo>
                    <a:cubicBezTo>
                      <a:pt x="831" y="1100"/>
                      <a:pt x="827" y="1016"/>
                      <a:pt x="787" y="944"/>
                    </a:cubicBezTo>
                    <a:cubicBezTo>
                      <a:pt x="747" y="872"/>
                      <a:pt x="699" y="824"/>
                      <a:pt x="595" y="752"/>
                    </a:cubicBezTo>
                    <a:cubicBezTo>
                      <a:pt x="491" y="680"/>
                      <a:pt x="259" y="600"/>
                      <a:pt x="163" y="512"/>
                    </a:cubicBezTo>
                    <a:cubicBezTo>
                      <a:pt x="67" y="424"/>
                      <a:pt x="38" y="301"/>
                      <a:pt x="19" y="224"/>
                    </a:cubicBezTo>
                    <a:cubicBezTo>
                      <a:pt x="0" y="147"/>
                      <a:pt x="23" y="83"/>
                      <a:pt x="46" y="48"/>
                    </a:cubicBezTo>
                    <a:cubicBezTo>
                      <a:pt x="69" y="13"/>
                      <a:pt x="126" y="0"/>
                      <a:pt x="156" y="11"/>
                    </a:cubicBezTo>
                    <a:cubicBezTo>
                      <a:pt x="186" y="22"/>
                      <a:pt x="206" y="77"/>
                      <a:pt x="229" y="112"/>
                    </a:cubicBezTo>
                    <a:cubicBezTo>
                      <a:pt x="252" y="147"/>
                      <a:pt x="253" y="181"/>
                      <a:pt x="293" y="222"/>
                    </a:cubicBezTo>
                    <a:cubicBezTo>
                      <a:pt x="333" y="263"/>
                      <a:pt x="401" y="338"/>
                      <a:pt x="467" y="359"/>
                    </a:cubicBezTo>
                    <a:cubicBezTo>
                      <a:pt x="533" y="380"/>
                      <a:pt x="621" y="388"/>
                      <a:pt x="686" y="350"/>
                    </a:cubicBezTo>
                    <a:cubicBezTo>
                      <a:pt x="751" y="312"/>
                      <a:pt x="810" y="168"/>
                      <a:pt x="860" y="130"/>
                    </a:cubicBezTo>
                    <a:cubicBezTo>
                      <a:pt x="910" y="92"/>
                      <a:pt x="952" y="105"/>
                      <a:pt x="988" y="121"/>
                    </a:cubicBezTo>
                    <a:cubicBezTo>
                      <a:pt x="1024" y="137"/>
                      <a:pt x="1057" y="203"/>
                      <a:pt x="1075" y="224"/>
                    </a:cubicBezTo>
                  </a:path>
                </a:pathLst>
              </a:cu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4620" name="Line 53"/>
              <p:cNvSpPr>
                <a:spLocks noChangeShapeType="1"/>
              </p:cNvSpPr>
              <p:nvPr/>
            </p:nvSpPr>
            <p:spPr bwMode="auto">
              <a:xfrm flipH="1" flipV="1">
                <a:off x="1728" y="3216"/>
                <a:ext cx="48" cy="9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4611" name="Group 54"/>
            <p:cNvGrpSpPr>
              <a:grpSpLocks/>
            </p:cNvGrpSpPr>
            <p:nvPr/>
          </p:nvGrpSpPr>
          <p:grpSpPr bwMode="auto">
            <a:xfrm>
              <a:off x="4368" y="2736"/>
              <a:ext cx="720" cy="960"/>
              <a:chOff x="1824" y="2736"/>
              <a:chExt cx="672" cy="960"/>
            </a:xfrm>
          </p:grpSpPr>
          <p:sp>
            <p:nvSpPr>
              <p:cNvPr id="234617" name="Arc 55"/>
              <p:cNvSpPr>
                <a:spLocks/>
              </p:cNvSpPr>
              <p:nvPr/>
            </p:nvSpPr>
            <p:spPr bwMode="auto">
              <a:xfrm flipV="1">
                <a:off x="1824" y="2736"/>
                <a:ext cx="672" cy="96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618" name="Line 56"/>
              <p:cNvSpPr>
                <a:spLocks noChangeShapeType="1"/>
              </p:cNvSpPr>
              <p:nvPr/>
            </p:nvSpPr>
            <p:spPr bwMode="auto">
              <a:xfrm flipH="1">
                <a:off x="2334" y="3252"/>
                <a:ext cx="48" cy="96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4612" name="Group 57"/>
            <p:cNvGrpSpPr>
              <a:grpSpLocks/>
            </p:cNvGrpSpPr>
            <p:nvPr/>
          </p:nvGrpSpPr>
          <p:grpSpPr bwMode="auto">
            <a:xfrm>
              <a:off x="4368" y="1776"/>
              <a:ext cx="729" cy="960"/>
              <a:chOff x="1833" y="1776"/>
              <a:chExt cx="672" cy="960"/>
            </a:xfrm>
          </p:grpSpPr>
          <p:sp>
            <p:nvSpPr>
              <p:cNvPr id="234615" name="Arc 58"/>
              <p:cNvSpPr>
                <a:spLocks/>
              </p:cNvSpPr>
              <p:nvPr/>
            </p:nvSpPr>
            <p:spPr bwMode="auto">
              <a:xfrm>
                <a:off x="1833" y="1776"/>
                <a:ext cx="672" cy="96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4616" name="Line 59"/>
              <p:cNvSpPr>
                <a:spLocks noChangeShapeType="1"/>
              </p:cNvSpPr>
              <p:nvPr/>
            </p:nvSpPr>
            <p:spPr bwMode="auto">
              <a:xfrm>
                <a:off x="2295" y="2055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4613" name="Text Box 60"/>
            <p:cNvSpPr txBox="1">
              <a:spLocks noChangeArrowheads="1"/>
            </p:cNvSpPr>
            <p:nvPr/>
          </p:nvSpPr>
          <p:spPr bwMode="auto">
            <a:xfrm>
              <a:off x="4530" y="269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=-∞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234614" name="Text Box 61"/>
            <p:cNvSpPr txBox="1">
              <a:spLocks noChangeArrowheads="1"/>
            </p:cNvSpPr>
            <p:nvPr/>
          </p:nvSpPr>
          <p:spPr bwMode="auto">
            <a:xfrm>
              <a:off x="4560" y="2572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=+∞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</p:grpSp>
      <p:grpSp>
        <p:nvGrpSpPr>
          <p:cNvPr id="16" name="Group 63"/>
          <p:cNvGrpSpPr>
            <a:grpSpLocks/>
          </p:cNvGrpSpPr>
          <p:nvPr/>
        </p:nvGrpSpPr>
        <p:grpSpPr bwMode="auto">
          <a:xfrm>
            <a:off x="5549900" y="3724275"/>
            <a:ext cx="533400" cy="1447800"/>
            <a:chOff x="3648" y="2688"/>
            <a:chExt cx="336" cy="912"/>
          </a:xfrm>
        </p:grpSpPr>
        <p:sp>
          <p:nvSpPr>
            <p:cNvPr id="234599" name="Line 64"/>
            <p:cNvSpPr>
              <a:spLocks noChangeShapeType="1"/>
            </p:cNvSpPr>
            <p:nvPr/>
          </p:nvSpPr>
          <p:spPr bwMode="auto">
            <a:xfrm>
              <a:off x="3984" y="26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600" name="Line 65"/>
            <p:cNvSpPr>
              <a:spLocks noChangeShapeType="1"/>
            </p:cNvSpPr>
            <p:nvPr/>
          </p:nvSpPr>
          <p:spPr bwMode="auto">
            <a:xfrm flipH="1">
              <a:off x="3792" y="2736"/>
              <a:ext cx="192" cy="86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601" name="Text Box 66"/>
            <p:cNvSpPr txBox="1">
              <a:spLocks noChangeArrowheads="1"/>
            </p:cNvSpPr>
            <p:nvPr/>
          </p:nvSpPr>
          <p:spPr bwMode="auto">
            <a:xfrm>
              <a:off x="3648" y="295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solidFill>
                    <a:srgbClr val="FF3300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17" name="Group 67"/>
          <p:cNvGrpSpPr>
            <a:grpSpLocks/>
          </p:cNvGrpSpPr>
          <p:nvPr/>
        </p:nvGrpSpPr>
        <p:grpSpPr bwMode="auto">
          <a:xfrm>
            <a:off x="1511300" y="3724275"/>
            <a:ext cx="533400" cy="1447800"/>
            <a:chOff x="1056" y="2688"/>
            <a:chExt cx="336" cy="912"/>
          </a:xfrm>
        </p:grpSpPr>
        <p:sp>
          <p:nvSpPr>
            <p:cNvPr id="234596" name="Line 68"/>
            <p:cNvSpPr>
              <a:spLocks noChangeShapeType="1"/>
            </p:cNvSpPr>
            <p:nvPr/>
          </p:nvSpPr>
          <p:spPr bwMode="auto">
            <a:xfrm>
              <a:off x="1392" y="26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97" name="Line 69"/>
            <p:cNvSpPr>
              <a:spLocks noChangeShapeType="1"/>
            </p:cNvSpPr>
            <p:nvPr/>
          </p:nvSpPr>
          <p:spPr bwMode="auto">
            <a:xfrm flipH="1">
              <a:off x="1200" y="2736"/>
              <a:ext cx="192" cy="86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98" name="Text Box 70"/>
            <p:cNvSpPr txBox="1">
              <a:spLocks noChangeArrowheads="1"/>
            </p:cNvSpPr>
            <p:nvPr/>
          </p:nvSpPr>
          <p:spPr bwMode="auto">
            <a:xfrm>
              <a:off x="1056" y="295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solidFill>
                    <a:srgbClr val="FF3300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234595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示例</a:t>
            </a:r>
          </a:p>
        </p:txBody>
      </p:sp>
      <p:graphicFrame>
        <p:nvGraphicFramePr>
          <p:cNvPr id="234588" name="Object 92"/>
          <p:cNvGraphicFramePr>
            <a:graphicFrameLocks noChangeAspect="1"/>
          </p:cNvGraphicFramePr>
          <p:nvPr/>
        </p:nvGraphicFramePr>
        <p:xfrm>
          <a:off x="6764338" y="128588"/>
          <a:ext cx="221297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33" name="Equation" r:id="rId7" imgW="1396800" imgH="444240" progId="Equation.DSMT4">
                  <p:embed/>
                </p:oleObj>
              </mc:Choice>
              <mc:Fallback>
                <p:oleObj name="Equation" r:id="rId7" imgW="1396800" imgH="44424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4338" y="128588"/>
                        <a:ext cx="2212975" cy="7032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nimBg="1" autoUpdateAnimBg="0"/>
      <p:bldP spid="150533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4" name="Object 22"/>
          <p:cNvGraphicFramePr>
            <a:graphicFrameLocks noChangeAspect="1"/>
          </p:cNvGraphicFramePr>
          <p:nvPr/>
        </p:nvGraphicFramePr>
        <p:xfrm>
          <a:off x="889000" y="1346200"/>
          <a:ext cx="29924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5" name="Equation" r:id="rId3" imgW="1650960" imgH="228600" progId="Equation.DSMT4">
                  <p:embed/>
                </p:oleObj>
              </mc:Choice>
              <mc:Fallback>
                <p:oleObj name="Equation" r:id="rId3" imgW="1650960" imgH="2286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346200"/>
                        <a:ext cx="2992438" cy="4143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533400" y="5395913"/>
            <a:ext cx="3886200" cy="400050"/>
          </a:xfrm>
          <a:prstGeom prst="rect">
            <a:avLst/>
          </a:prstGeom>
          <a:solidFill>
            <a:srgbClr val="FFFF66"/>
          </a:solidFill>
          <a:ln w="57150" cmpd="thickThin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000" b="1" i="1" dirty="0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1" lang="en-US" altLang="zh-CN" sz="20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kumimoji="1" lang="en-US" altLang="zh-CN" sz="2000" b="1" dirty="0">
                <a:latin typeface="Times New Roman" pitchFamily="18" charset="0"/>
                <a:ea typeface="+mn-ea"/>
                <a:cs typeface="Times New Roman" pitchFamily="18" charset="0"/>
              </a:rPr>
              <a:t>=0, </a:t>
            </a:r>
            <a:r>
              <a:rPr kumimoji="1" lang="en-US" altLang="zh-CN" sz="20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en-US" altLang="zh-CN" sz="2000" b="1" dirty="0">
                <a:latin typeface="Times New Roman" pitchFamily="18" charset="0"/>
                <a:ea typeface="+mn-ea"/>
                <a:cs typeface="Times New Roman" pitchFamily="18" charset="0"/>
              </a:rPr>
              <a:t>=0, </a:t>
            </a:r>
            <a:r>
              <a:rPr kumimoji="1" lang="zh-CN" altLang="en-US" sz="2000" b="1" dirty="0">
                <a:latin typeface="Times New Roman" pitchFamily="18" charset="0"/>
                <a:ea typeface="+mn-ea"/>
                <a:cs typeface="Times New Roman" pitchFamily="18" charset="0"/>
              </a:rPr>
              <a:t>所以</a:t>
            </a:r>
            <a:r>
              <a:rPr kumimoji="1" lang="en-US" altLang="zh-CN" sz="2000" b="1" i="1" dirty="0">
                <a:latin typeface="Times New Roman" pitchFamily="18" charset="0"/>
                <a:ea typeface="+mn-ea"/>
                <a:cs typeface="Times New Roman" pitchFamily="18" charset="0"/>
              </a:rPr>
              <a:t>Z</a:t>
            </a:r>
            <a:r>
              <a:rPr kumimoji="1" lang="en-US" altLang="zh-CN" sz="20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kumimoji="1" lang="en-US" altLang="zh-CN" sz="2000" b="1" dirty="0">
                <a:latin typeface="Times New Roman" pitchFamily="18" charset="0"/>
                <a:ea typeface="+mn-ea"/>
                <a:cs typeface="Times New Roman" pitchFamily="18" charset="0"/>
              </a:rPr>
              <a:t>=0</a:t>
            </a:r>
            <a:r>
              <a:rPr kumimoji="1" lang="zh-CN" altLang="en-US" sz="2000" b="1" dirty="0">
                <a:latin typeface="Times New Roman" pitchFamily="18" charset="0"/>
                <a:ea typeface="+mn-ea"/>
                <a:cs typeface="Times New Roman" pitchFamily="18" charset="0"/>
              </a:rPr>
              <a:t>，系统稳定</a:t>
            </a:r>
          </a:p>
        </p:txBody>
      </p:sp>
      <p:graphicFrame>
        <p:nvGraphicFramePr>
          <p:cNvPr id="151556" name="Object 23"/>
          <p:cNvGraphicFramePr>
            <a:graphicFrameLocks noChangeAspect="1"/>
          </p:cNvGraphicFramePr>
          <p:nvPr/>
        </p:nvGraphicFramePr>
        <p:xfrm>
          <a:off x="5981700" y="1322388"/>
          <a:ext cx="14970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6" name="Equation" r:id="rId5" imgW="825480" imgH="228600" progId="Equation.DSMT4">
                  <p:embed/>
                </p:oleObj>
              </mc:Choice>
              <mc:Fallback>
                <p:oleObj name="Equation" r:id="rId5" imgW="825480" imgH="2286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1322388"/>
                        <a:ext cx="1497013" cy="4159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4610100" y="5395913"/>
            <a:ext cx="4191000" cy="40005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000" b="1" i="1" dirty="0"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kumimoji="1" lang="en-US" altLang="zh-CN" sz="20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kumimoji="1" lang="en-US" altLang="zh-CN" sz="2000" b="1" dirty="0">
                <a:latin typeface="Times New Roman" pitchFamily="18" charset="0"/>
                <a:ea typeface="+mn-ea"/>
                <a:cs typeface="Times New Roman" pitchFamily="18" charset="0"/>
              </a:rPr>
              <a:t>=0, </a:t>
            </a:r>
            <a:r>
              <a:rPr kumimoji="1" lang="en-US" altLang="zh-CN" sz="2000" b="1" i="1" dirty="0"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en-US" altLang="zh-CN" sz="2000" b="1" dirty="0">
                <a:latin typeface="Times New Roman" pitchFamily="18" charset="0"/>
                <a:ea typeface="+mn-ea"/>
                <a:cs typeface="Times New Roman" pitchFamily="18" charset="0"/>
              </a:rPr>
              <a:t>=-2, </a:t>
            </a:r>
            <a:r>
              <a:rPr kumimoji="1" lang="zh-CN" altLang="en-US" sz="2000" b="1" dirty="0">
                <a:latin typeface="Times New Roman" pitchFamily="18" charset="0"/>
                <a:ea typeface="+mn-ea"/>
                <a:cs typeface="Times New Roman" pitchFamily="18" charset="0"/>
              </a:rPr>
              <a:t>所以</a:t>
            </a:r>
            <a:r>
              <a:rPr kumimoji="1" lang="en-US" altLang="zh-CN" sz="2000" b="1" i="1" dirty="0">
                <a:latin typeface="Times New Roman" pitchFamily="18" charset="0"/>
                <a:ea typeface="+mn-ea"/>
                <a:cs typeface="Times New Roman" pitchFamily="18" charset="0"/>
              </a:rPr>
              <a:t>Z</a:t>
            </a:r>
            <a:r>
              <a:rPr kumimoji="1" lang="en-US" altLang="zh-CN" sz="2000" b="1" baseline="-25000" dirty="0">
                <a:latin typeface="Times New Roman" pitchFamily="18" charset="0"/>
                <a:ea typeface="+mn-ea"/>
                <a:cs typeface="Times New Roman" pitchFamily="18" charset="0"/>
              </a:rPr>
              <a:t>R</a:t>
            </a:r>
            <a:r>
              <a:rPr kumimoji="1" lang="en-US" altLang="zh-CN" sz="2000" b="1" dirty="0">
                <a:latin typeface="Times New Roman" pitchFamily="18" charset="0"/>
                <a:ea typeface="+mn-ea"/>
                <a:cs typeface="Times New Roman" pitchFamily="18" charset="0"/>
              </a:rPr>
              <a:t>=2</a:t>
            </a:r>
            <a:r>
              <a:rPr kumimoji="1" lang="zh-CN" altLang="en-US" sz="2000" b="1" dirty="0">
                <a:latin typeface="Times New Roman" pitchFamily="18" charset="0"/>
                <a:ea typeface="+mn-ea"/>
                <a:cs typeface="Times New Roman" pitchFamily="18" charset="0"/>
              </a:rPr>
              <a:t>，系统不稳定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09600" y="1814513"/>
            <a:ext cx="3810000" cy="3429000"/>
            <a:chOff x="432" y="1632"/>
            <a:chExt cx="2400" cy="2160"/>
          </a:xfrm>
        </p:grpSpPr>
        <p:sp>
          <p:nvSpPr>
            <p:cNvPr id="235653" name="Rectangle 7"/>
            <p:cNvSpPr>
              <a:spLocks noChangeArrowheads="1"/>
            </p:cNvSpPr>
            <p:nvPr/>
          </p:nvSpPr>
          <p:spPr bwMode="auto">
            <a:xfrm>
              <a:off x="432" y="1632"/>
              <a:ext cx="2400" cy="216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4" name="Line 8"/>
            <p:cNvSpPr>
              <a:spLocks noChangeShapeType="1"/>
            </p:cNvSpPr>
            <p:nvPr/>
          </p:nvSpPr>
          <p:spPr bwMode="auto">
            <a:xfrm>
              <a:off x="528" y="2736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55" name="Line 9"/>
            <p:cNvSpPr>
              <a:spLocks noChangeShapeType="1"/>
            </p:cNvSpPr>
            <p:nvPr/>
          </p:nvSpPr>
          <p:spPr bwMode="auto">
            <a:xfrm flipV="1">
              <a:off x="1776" y="1680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56" name="Text Box 10"/>
            <p:cNvSpPr txBox="1">
              <a:spLocks noChangeArrowheads="1"/>
            </p:cNvSpPr>
            <p:nvPr/>
          </p:nvSpPr>
          <p:spPr bwMode="auto">
            <a:xfrm>
              <a:off x="1200" y="254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235657" name="Text Box 11"/>
            <p:cNvSpPr txBox="1">
              <a:spLocks noChangeArrowheads="1"/>
            </p:cNvSpPr>
            <p:nvPr/>
          </p:nvSpPr>
          <p:spPr bwMode="auto">
            <a:xfrm>
              <a:off x="1392" y="312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grpSp>
          <p:nvGrpSpPr>
            <p:cNvPr id="235658" name="Group 12"/>
            <p:cNvGrpSpPr>
              <a:grpSpLocks/>
            </p:cNvGrpSpPr>
            <p:nvPr/>
          </p:nvGrpSpPr>
          <p:grpSpPr bwMode="auto">
            <a:xfrm>
              <a:off x="864" y="1776"/>
              <a:ext cx="910" cy="1184"/>
              <a:chOff x="843" y="1824"/>
              <a:chExt cx="1075" cy="1184"/>
            </a:xfrm>
          </p:grpSpPr>
          <p:sp>
            <p:nvSpPr>
              <p:cNvPr id="235678" name="Freeform 13"/>
              <p:cNvSpPr>
                <a:spLocks/>
              </p:cNvSpPr>
              <p:nvPr/>
            </p:nvSpPr>
            <p:spPr bwMode="auto">
              <a:xfrm flipV="1">
                <a:off x="843" y="1824"/>
                <a:ext cx="1075" cy="1184"/>
              </a:xfrm>
              <a:custGeom>
                <a:avLst/>
                <a:gdLst>
                  <a:gd name="T0" fmla="*/ 835 w 1075"/>
                  <a:gd name="T1" fmla="*/ 1184 h 1184"/>
                  <a:gd name="T2" fmla="*/ 787 w 1075"/>
                  <a:gd name="T3" fmla="*/ 944 h 1184"/>
                  <a:gd name="T4" fmla="*/ 595 w 1075"/>
                  <a:gd name="T5" fmla="*/ 752 h 1184"/>
                  <a:gd name="T6" fmla="*/ 163 w 1075"/>
                  <a:gd name="T7" fmla="*/ 512 h 1184"/>
                  <a:gd name="T8" fmla="*/ 19 w 1075"/>
                  <a:gd name="T9" fmla="*/ 224 h 1184"/>
                  <a:gd name="T10" fmla="*/ 46 w 1075"/>
                  <a:gd name="T11" fmla="*/ 48 h 1184"/>
                  <a:gd name="T12" fmla="*/ 156 w 1075"/>
                  <a:gd name="T13" fmla="*/ 11 h 1184"/>
                  <a:gd name="T14" fmla="*/ 229 w 1075"/>
                  <a:gd name="T15" fmla="*/ 112 h 1184"/>
                  <a:gd name="T16" fmla="*/ 293 w 1075"/>
                  <a:gd name="T17" fmla="*/ 222 h 1184"/>
                  <a:gd name="T18" fmla="*/ 467 w 1075"/>
                  <a:gd name="T19" fmla="*/ 359 h 1184"/>
                  <a:gd name="T20" fmla="*/ 686 w 1075"/>
                  <a:gd name="T21" fmla="*/ 350 h 1184"/>
                  <a:gd name="T22" fmla="*/ 860 w 1075"/>
                  <a:gd name="T23" fmla="*/ 130 h 1184"/>
                  <a:gd name="T24" fmla="*/ 988 w 1075"/>
                  <a:gd name="T25" fmla="*/ 121 h 1184"/>
                  <a:gd name="T26" fmla="*/ 1075 w 1075"/>
                  <a:gd name="T27" fmla="*/ 224 h 118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75"/>
                  <a:gd name="T43" fmla="*/ 0 h 1184"/>
                  <a:gd name="T44" fmla="*/ 1075 w 1075"/>
                  <a:gd name="T45" fmla="*/ 1184 h 118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75" h="1184">
                    <a:moveTo>
                      <a:pt x="835" y="1184"/>
                    </a:moveTo>
                    <a:cubicBezTo>
                      <a:pt x="831" y="1100"/>
                      <a:pt x="827" y="1016"/>
                      <a:pt x="787" y="944"/>
                    </a:cubicBezTo>
                    <a:cubicBezTo>
                      <a:pt x="747" y="872"/>
                      <a:pt x="699" y="824"/>
                      <a:pt x="595" y="752"/>
                    </a:cubicBezTo>
                    <a:cubicBezTo>
                      <a:pt x="491" y="680"/>
                      <a:pt x="259" y="600"/>
                      <a:pt x="163" y="512"/>
                    </a:cubicBezTo>
                    <a:cubicBezTo>
                      <a:pt x="67" y="424"/>
                      <a:pt x="38" y="301"/>
                      <a:pt x="19" y="224"/>
                    </a:cubicBezTo>
                    <a:cubicBezTo>
                      <a:pt x="0" y="147"/>
                      <a:pt x="23" y="83"/>
                      <a:pt x="46" y="48"/>
                    </a:cubicBezTo>
                    <a:cubicBezTo>
                      <a:pt x="69" y="13"/>
                      <a:pt x="126" y="0"/>
                      <a:pt x="156" y="11"/>
                    </a:cubicBezTo>
                    <a:cubicBezTo>
                      <a:pt x="186" y="22"/>
                      <a:pt x="206" y="77"/>
                      <a:pt x="229" y="112"/>
                    </a:cubicBezTo>
                    <a:cubicBezTo>
                      <a:pt x="252" y="147"/>
                      <a:pt x="253" y="181"/>
                      <a:pt x="293" y="222"/>
                    </a:cubicBezTo>
                    <a:cubicBezTo>
                      <a:pt x="333" y="263"/>
                      <a:pt x="401" y="338"/>
                      <a:pt x="467" y="359"/>
                    </a:cubicBezTo>
                    <a:cubicBezTo>
                      <a:pt x="533" y="380"/>
                      <a:pt x="621" y="388"/>
                      <a:pt x="686" y="350"/>
                    </a:cubicBezTo>
                    <a:cubicBezTo>
                      <a:pt x="751" y="312"/>
                      <a:pt x="810" y="168"/>
                      <a:pt x="860" y="130"/>
                    </a:cubicBezTo>
                    <a:cubicBezTo>
                      <a:pt x="910" y="92"/>
                      <a:pt x="952" y="105"/>
                      <a:pt x="988" y="121"/>
                    </a:cubicBezTo>
                    <a:cubicBezTo>
                      <a:pt x="1024" y="137"/>
                      <a:pt x="1057" y="203"/>
                      <a:pt x="1075" y="224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679" name="Line 14"/>
              <p:cNvSpPr>
                <a:spLocks noChangeShapeType="1"/>
              </p:cNvSpPr>
              <p:nvPr/>
            </p:nvSpPr>
            <p:spPr bwMode="auto">
              <a:xfrm flipV="1">
                <a:off x="1248" y="2304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5659" name="Group 15"/>
            <p:cNvGrpSpPr>
              <a:grpSpLocks/>
            </p:cNvGrpSpPr>
            <p:nvPr/>
          </p:nvGrpSpPr>
          <p:grpSpPr bwMode="auto">
            <a:xfrm>
              <a:off x="1248" y="1728"/>
              <a:ext cx="384" cy="480"/>
              <a:chOff x="1296" y="1776"/>
              <a:chExt cx="384" cy="480"/>
            </a:xfrm>
          </p:grpSpPr>
          <p:sp>
            <p:nvSpPr>
              <p:cNvPr id="235675" name="Text Box 16"/>
              <p:cNvSpPr txBox="1">
                <a:spLocks noChangeArrowheads="1"/>
              </p:cNvSpPr>
              <p:nvPr/>
            </p:nvSpPr>
            <p:spPr bwMode="auto">
              <a:xfrm>
                <a:off x="1296" y="204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endParaRPr kumimoji="1" lang="en-US" altLang="zh-CN" sz="1600" b="1" i="1">
                  <a:latin typeface="Times New Roman" pitchFamily="18" charset="0"/>
                </a:endParaRPr>
              </a:p>
            </p:txBody>
          </p:sp>
          <p:sp>
            <p:nvSpPr>
              <p:cNvPr id="235676" name="Text Box 17"/>
              <p:cNvSpPr txBox="1">
                <a:spLocks noChangeArrowheads="1"/>
              </p:cNvSpPr>
              <p:nvPr/>
            </p:nvSpPr>
            <p:spPr bwMode="auto">
              <a:xfrm>
                <a:off x="1440" y="17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</a:rPr>
                  <a:t>0</a:t>
                </a:r>
                <a:r>
                  <a:rPr kumimoji="1" lang="en-US" altLang="zh-CN" sz="2000" b="1" baseline="30000">
                    <a:latin typeface="Times New Roman" pitchFamily="18" charset="0"/>
                    <a:cs typeface="Times New Roman" pitchFamily="18" charset="0"/>
                  </a:rPr>
                  <a:t>–</a:t>
                </a:r>
                <a:endParaRPr kumimoji="1" lang="en-US" altLang="zh-CN" sz="2000" b="1" baseline="30000">
                  <a:latin typeface="Times New Roman" pitchFamily="18" charset="0"/>
                </a:endParaRPr>
              </a:p>
            </p:txBody>
          </p:sp>
          <p:sp>
            <p:nvSpPr>
              <p:cNvPr id="235677" name="Line 18"/>
              <p:cNvSpPr>
                <a:spLocks noChangeShapeType="1"/>
              </p:cNvSpPr>
              <p:nvPr/>
            </p:nvSpPr>
            <p:spPr bwMode="auto">
              <a:xfrm flipV="1">
                <a:off x="1440" y="1920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5660" name="Group 19"/>
            <p:cNvGrpSpPr>
              <a:grpSpLocks/>
            </p:cNvGrpSpPr>
            <p:nvPr/>
          </p:nvGrpSpPr>
          <p:grpSpPr bwMode="auto">
            <a:xfrm>
              <a:off x="1248" y="3312"/>
              <a:ext cx="384" cy="452"/>
              <a:chOff x="1344" y="3360"/>
              <a:chExt cx="384" cy="452"/>
            </a:xfrm>
          </p:grpSpPr>
          <p:sp>
            <p:nvSpPr>
              <p:cNvPr id="235672" name="Text Box 20"/>
              <p:cNvSpPr txBox="1">
                <a:spLocks noChangeArrowheads="1"/>
              </p:cNvSpPr>
              <p:nvPr/>
            </p:nvSpPr>
            <p:spPr bwMode="auto">
              <a:xfrm>
                <a:off x="1344" y="336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endParaRPr kumimoji="1" lang="en-US" altLang="zh-CN" sz="1600" b="1" i="1">
                  <a:latin typeface="Times New Roman" pitchFamily="18" charset="0"/>
                </a:endParaRPr>
              </a:p>
            </p:txBody>
          </p:sp>
          <p:sp>
            <p:nvSpPr>
              <p:cNvPr id="235673" name="Text Box 21"/>
              <p:cNvSpPr txBox="1">
                <a:spLocks noChangeArrowheads="1"/>
              </p:cNvSpPr>
              <p:nvPr/>
            </p:nvSpPr>
            <p:spPr bwMode="auto">
              <a:xfrm>
                <a:off x="1416" y="3600"/>
                <a:ext cx="31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</a:rPr>
                  <a:t>0</a:t>
                </a:r>
                <a:r>
                  <a:rPr kumimoji="1" lang="en-US" altLang="zh-CN" sz="2000" b="1" baseline="30000">
                    <a:latin typeface="Times New Roman" pitchFamily="18" charset="0"/>
                    <a:cs typeface="Times New Roman" pitchFamily="18" charset="0"/>
                  </a:rPr>
                  <a:t>+</a:t>
                </a:r>
                <a:endParaRPr kumimoji="1" lang="en-US" altLang="zh-CN" sz="2000" b="1" baseline="30000">
                  <a:latin typeface="Times New Roman" pitchFamily="18" charset="0"/>
                </a:endParaRPr>
              </a:p>
            </p:txBody>
          </p:sp>
          <p:sp>
            <p:nvSpPr>
              <p:cNvPr id="235674" name="Line 22"/>
              <p:cNvSpPr>
                <a:spLocks noChangeShapeType="1"/>
              </p:cNvSpPr>
              <p:nvPr/>
            </p:nvSpPr>
            <p:spPr bwMode="auto">
              <a:xfrm>
                <a:off x="1488" y="3504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5661" name="Group 23"/>
            <p:cNvGrpSpPr>
              <a:grpSpLocks/>
            </p:cNvGrpSpPr>
            <p:nvPr/>
          </p:nvGrpSpPr>
          <p:grpSpPr bwMode="auto">
            <a:xfrm>
              <a:off x="864" y="2512"/>
              <a:ext cx="912" cy="1184"/>
              <a:chOff x="1536" y="2512"/>
              <a:chExt cx="384" cy="1184"/>
            </a:xfrm>
          </p:grpSpPr>
          <p:sp>
            <p:nvSpPr>
              <p:cNvPr id="235670" name="Freeform 24"/>
              <p:cNvSpPr>
                <a:spLocks/>
              </p:cNvSpPr>
              <p:nvPr/>
            </p:nvSpPr>
            <p:spPr bwMode="auto">
              <a:xfrm>
                <a:off x="1536" y="2512"/>
                <a:ext cx="384" cy="1184"/>
              </a:xfrm>
              <a:custGeom>
                <a:avLst/>
                <a:gdLst>
                  <a:gd name="T0" fmla="*/ 0 w 1075"/>
                  <a:gd name="T1" fmla="*/ 1184 h 1184"/>
                  <a:gd name="T2" fmla="*/ 0 w 1075"/>
                  <a:gd name="T3" fmla="*/ 944 h 1184"/>
                  <a:gd name="T4" fmla="*/ 0 w 1075"/>
                  <a:gd name="T5" fmla="*/ 752 h 1184"/>
                  <a:gd name="T6" fmla="*/ 0 w 1075"/>
                  <a:gd name="T7" fmla="*/ 512 h 1184"/>
                  <a:gd name="T8" fmla="*/ 0 w 1075"/>
                  <a:gd name="T9" fmla="*/ 224 h 1184"/>
                  <a:gd name="T10" fmla="*/ 0 w 1075"/>
                  <a:gd name="T11" fmla="*/ 48 h 1184"/>
                  <a:gd name="T12" fmla="*/ 0 w 1075"/>
                  <a:gd name="T13" fmla="*/ 11 h 1184"/>
                  <a:gd name="T14" fmla="*/ 0 w 1075"/>
                  <a:gd name="T15" fmla="*/ 112 h 1184"/>
                  <a:gd name="T16" fmla="*/ 0 w 1075"/>
                  <a:gd name="T17" fmla="*/ 222 h 1184"/>
                  <a:gd name="T18" fmla="*/ 0 w 1075"/>
                  <a:gd name="T19" fmla="*/ 359 h 1184"/>
                  <a:gd name="T20" fmla="*/ 0 w 1075"/>
                  <a:gd name="T21" fmla="*/ 350 h 1184"/>
                  <a:gd name="T22" fmla="*/ 0 w 1075"/>
                  <a:gd name="T23" fmla="*/ 130 h 1184"/>
                  <a:gd name="T24" fmla="*/ 0 w 1075"/>
                  <a:gd name="T25" fmla="*/ 121 h 1184"/>
                  <a:gd name="T26" fmla="*/ 0 w 1075"/>
                  <a:gd name="T27" fmla="*/ 224 h 1184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075"/>
                  <a:gd name="T43" fmla="*/ 0 h 1184"/>
                  <a:gd name="T44" fmla="*/ 1075 w 1075"/>
                  <a:gd name="T45" fmla="*/ 1184 h 1184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075" h="1184">
                    <a:moveTo>
                      <a:pt x="835" y="1184"/>
                    </a:moveTo>
                    <a:cubicBezTo>
                      <a:pt x="831" y="1100"/>
                      <a:pt x="827" y="1016"/>
                      <a:pt x="787" y="944"/>
                    </a:cubicBezTo>
                    <a:cubicBezTo>
                      <a:pt x="747" y="872"/>
                      <a:pt x="699" y="824"/>
                      <a:pt x="595" y="752"/>
                    </a:cubicBezTo>
                    <a:cubicBezTo>
                      <a:pt x="491" y="680"/>
                      <a:pt x="259" y="600"/>
                      <a:pt x="163" y="512"/>
                    </a:cubicBezTo>
                    <a:cubicBezTo>
                      <a:pt x="67" y="424"/>
                      <a:pt x="38" y="301"/>
                      <a:pt x="19" y="224"/>
                    </a:cubicBezTo>
                    <a:cubicBezTo>
                      <a:pt x="0" y="147"/>
                      <a:pt x="23" y="83"/>
                      <a:pt x="46" y="48"/>
                    </a:cubicBezTo>
                    <a:cubicBezTo>
                      <a:pt x="69" y="13"/>
                      <a:pt x="126" y="0"/>
                      <a:pt x="156" y="11"/>
                    </a:cubicBezTo>
                    <a:cubicBezTo>
                      <a:pt x="186" y="22"/>
                      <a:pt x="206" y="77"/>
                      <a:pt x="229" y="112"/>
                    </a:cubicBezTo>
                    <a:cubicBezTo>
                      <a:pt x="252" y="147"/>
                      <a:pt x="253" y="181"/>
                      <a:pt x="293" y="222"/>
                    </a:cubicBezTo>
                    <a:cubicBezTo>
                      <a:pt x="333" y="263"/>
                      <a:pt x="401" y="338"/>
                      <a:pt x="467" y="359"/>
                    </a:cubicBezTo>
                    <a:cubicBezTo>
                      <a:pt x="533" y="380"/>
                      <a:pt x="621" y="388"/>
                      <a:pt x="686" y="350"/>
                    </a:cubicBezTo>
                    <a:cubicBezTo>
                      <a:pt x="751" y="312"/>
                      <a:pt x="810" y="168"/>
                      <a:pt x="860" y="130"/>
                    </a:cubicBezTo>
                    <a:cubicBezTo>
                      <a:pt x="910" y="92"/>
                      <a:pt x="952" y="105"/>
                      <a:pt x="988" y="121"/>
                    </a:cubicBezTo>
                    <a:cubicBezTo>
                      <a:pt x="1024" y="137"/>
                      <a:pt x="1057" y="203"/>
                      <a:pt x="1075" y="224"/>
                    </a:cubicBezTo>
                  </a:path>
                </a:pathLst>
              </a:cu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671" name="Line 25"/>
              <p:cNvSpPr>
                <a:spLocks noChangeShapeType="1"/>
              </p:cNvSpPr>
              <p:nvPr/>
            </p:nvSpPr>
            <p:spPr bwMode="auto">
              <a:xfrm flipH="1" flipV="1">
                <a:off x="1728" y="3216"/>
                <a:ext cx="48" cy="9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5662" name="Group 26"/>
            <p:cNvGrpSpPr>
              <a:grpSpLocks/>
            </p:cNvGrpSpPr>
            <p:nvPr/>
          </p:nvGrpSpPr>
          <p:grpSpPr bwMode="auto">
            <a:xfrm>
              <a:off x="1584" y="2736"/>
              <a:ext cx="768" cy="960"/>
              <a:chOff x="1824" y="2736"/>
              <a:chExt cx="672" cy="960"/>
            </a:xfrm>
          </p:grpSpPr>
          <p:sp>
            <p:nvSpPr>
              <p:cNvPr id="235668" name="Arc 27"/>
              <p:cNvSpPr>
                <a:spLocks/>
              </p:cNvSpPr>
              <p:nvPr/>
            </p:nvSpPr>
            <p:spPr bwMode="auto">
              <a:xfrm flipV="1">
                <a:off x="1824" y="2736"/>
                <a:ext cx="672" cy="96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69" name="Line 28"/>
              <p:cNvSpPr>
                <a:spLocks noChangeShapeType="1"/>
              </p:cNvSpPr>
              <p:nvPr/>
            </p:nvSpPr>
            <p:spPr bwMode="auto">
              <a:xfrm flipH="1">
                <a:off x="2334" y="3252"/>
                <a:ext cx="48" cy="96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5663" name="Group 29"/>
            <p:cNvGrpSpPr>
              <a:grpSpLocks/>
            </p:cNvGrpSpPr>
            <p:nvPr/>
          </p:nvGrpSpPr>
          <p:grpSpPr bwMode="auto">
            <a:xfrm>
              <a:off x="1584" y="1776"/>
              <a:ext cx="777" cy="960"/>
              <a:chOff x="1833" y="1776"/>
              <a:chExt cx="672" cy="960"/>
            </a:xfrm>
          </p:grpSpPr>
          <p:sp>
            <p:nvSpPr>
              <p:cNvPr id="235666" name="Arc 30"/>
              <p:cNvSpPr>
                <a:spLocks/>
              </p:cNvSpPr>
              <p:nvPr/>
            </p:nvSpPr>
            <p:spPr bwMode="auto">
              <a:xfrm>
                <a:off x="1833" y="1776"/>
                <a:ext cx="672" cy="96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67" name="Line 31"/>
              <p:cNvSpPr>
                <a:spLocks noChangeShapeType="1"/>
              </p:cNvSpPr>
              <p:nvPr/>
            </p:nvSpPr>
            <p:spPr bwMode="auto">
              <a:xfrm>
                <a:off x="2295" y="2055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5664" name="Text Box 32"/>
            <p:cNvSpPr txBox="1">
              <a:spLocks noChangeArrowheads="1"/>
            </p:cNvSpPr>
            <p:nvPr/>
          </p:nvSpPr>
          <p:spPr bwMode="auto">
            <a:xfrm>
              <a:off x="1794" y="2698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=-∞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235665" name="Text Box 33"/>
            <p:cNvSpPr txBox="1">
              <a:spLocks noChangeArrowheads="1"/>
            </p:cNvSpPr>
            <p:nvPr/>
          </p:nvSpPr>
          <p:spPr bwMode="auto">
            <a:xfrm>
              <a:off x="1824" y="2572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=+∞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4572000" y="1814513"/>
            <a:ext cx="4191000" cy="3429000"/>
            <a:chOff x="2928" y="1632"/>
            <a:chExt cx="2640" cy="2160"/>
          </a:xfrm>
        </p:grpSpPr>
        <p:sp>
          <p:nvSpPr>
            <p:cNvPr id="235625" name="Rectangle 35"/>
            <p:cNvSpPr>
              <a:spLocks noChangeArrowheads="1"/>
            </p:cNvSpPr>
            <p:nvPr/>
          </p:nvSpPr>
          <p:spPr bwMode="auto">
            <a:xfrm>
              <a:off x="2928" y="1632"/>
              <a:ext cx="2640" cy="216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26" name="Line 36"/>
            <p:cNvSpPr>
              <a:spLocks noChangeShapeType="1"/>
            </p:cNvSpPr>
            <p:nvPr/>
          </p:nvSpPr>
          <p:spPr bwMode="auto">
            <a:xfrm>
              <a:off x="3024" y="2736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27" name="Line 37"/>
            <p:cNvSpPr>
              <a:spLocks noChangeShapeType="1"/>
            </p:cNvSpPr>
            <p:nvPr/>
          </p:nvSpPr>
          <p:spPr bwMode="auto">
            <a:xfrm flipV="1">
              <a:off x="4512" y="1680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28" name="Text Box 38"/>
            <p:cNvSpPr txBox="1">
              <a:spLocks noChangeArrowheads="1"/>
            </p:cNvSpPr>
            <p:nvPr/>
          </p:nvSpPr>
          <p:spPr bwMode="auto">
            <a:xfrm>
              <a:off x="3984" y="255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235629" name="Text Box 39"/>
            <p:cNvSpPr txBox="1">
              <a:spLocks noChangeArrowheads="1"/>
            </p:cNvSpPr>
            <p:nvPr/>
          </p:nvSpPr>
          <p:spPr bwMode="auto">
            <a:xfrm>
              <a:off x="4032" y="3120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grpSp>
          <p:nvGrpSpPr>
            <p:cNvPr id="235630" name="Group 40"/>
            <p:cNvGrpSpPr>
              <a:grpSpLocks/>
            </p:cNvGrpSpPr>
            <p:nvPr/>
          </p:nvGrpSpPr>
          <p:grpSpPr bwMode="auto">
            <a:xfrm>
              <a:off x="3936" y="1824"/>
              <a:ext cx="384" cy="480"/>
              <a:chOff x="1296" y="1776"/>
              <a:chExt cx="384" cy="480"/>
            </a:xfrm>
          </p:grpSpPr>
          <p:sp>
            <p:nvSpPr>
              <p:cNvPr id="235650" name="Text Box 41"/>
              <p:cNvSpPr txBox="1">
                <a:spLocks noChangeArrowheads="1"/>
              </p:cNvSpPr>
              <p:nvPr/>
            </p:nvSpPr>
            <p:spPr bwMode="auto">
              <a:xfrm>
                <a:off x="1296" y="204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endParaRPr kumimoji="1" lang="en-US" altLang="zh-CN" sz="1600" b="1" i="1">
                  <a:latin typeface="Times New Roman" pitchFamily="18" charset="0"/>
                </a:endParaRPr>
              </a:p>
            </p:txBody>
          </p:sp>
          <p:sp>
            <p:nvSpPr>
              <p:cNvPr id="235651" name="Text Box 42"/>
              <p:cNvSpPr txBox="1">
                <a:spLocks noChangeArrowheads="1"/>
              </p:cNvSpPr>
              <p:nvPr/>
            </p:nvSpPr>
            <p:spPr bwMode="auto">
              <a:xfrm>
                <a:off x="1440" y="17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</a:rPr>
                  <a:t>0</a:t>
                </a:r>
                <a:r>
                  <a:rPr kumimoji="1" lang="en-US" altLang="zh-CN" sz="2000" b="1" baseline="30000">
                    <a:latin typeface="Times New Roman" pitchFamily="18" charset="0"/>
                    <a:cs typeface="Times New Roman" pitchFamily="18" charset="0"/>
                  </a:rPr>
                  <a:t>–</a:t>
                </a:r>
                <a:endParaRPr kumimoji="1" lang="en-US" altLang="zh-CN" sz="2000" b="1" baseline="30000">
                  <a:latin typeface="Times New Roman" pitchFamily="18" charset="0"/>
                </a:endParaRPr>
              </a:p>
            </p:txBody>
          </p:sp>
          <p:sp>
            <p:nvSpPr>
              <p:cNvPr id="235652" name="Line 43"/>
              <p:cNvSpPr>
                <a:spLocks noChangeShapeType="1"/>
              </p:cNvSpPr>
              <p:nvPr/>
            </p:nvSpPr>
            <p:spPr bwMode="auto">
              <a:xfrm flipV="1">
                <a:off x="1440" y="1920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5631" name="Group 44"/>
            <p:cNvGrpSpPr>
              <a:grpSpLocks/>
            </p:cNvGrpSpPr>
            <p:nvPr/>
          </p:nvGrpSpPr>
          <p:grpSpPr bwMode="auto">
            <a:xfrm>
              <a:off x="3977" y="3312"/>
              <a:ext cx="384" cy="452"/>
              <a:chOff x="1289" y="3360"/>
              <a:chExt cx="384" cy="452"/>
            </a:xfrm>
          </p:grpSpPr>
          <p:sp>
            <p:nvSpPr>
              <p:cNvPr id="235647" name="Text Box 45"/>
              <p:cNvSpPr txBox="1">
                <a:spLocks noChangeArrowheads="1"/>
              </p:cNvSpPr>
              <p:nvPr/>
            </p:nvSpPr>
            <p:spPr bwMode="auto">
              <a:xfrm>
                <a:off x="1289" y="336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 i="1">
                    <a:latin typeface="Times New Roman" pitchFamily="18" charset="0"/>
                    <a:cs typeface="Times New Roman" pitchFamily="18" charset="0"/>
                  </a:rPr>
                  <a:t>ω</a:t>
                </a:r>
                <a:endParaRPr kumimoji="1" lang="en-US" altLang="zh-CN" sz="1600" b="1" i="1">
                  <a:latin typeface="Times New Roman" pitchFamily="18" charset="0"/>
                </a:endParaRPr>
              </a:p>
            </p:txBody>
          </p:sp>
          <p:sp>
            <p:nvSpPr>
              <p:cNvPr id="235648" name="Text Box 46"/>
              <p:cNvSpPr txBox="1">
                <a:spLocks noChangeArrowheads="1"/>
              </p:cNvSpPr>
              <p:nvPr/>
            </p:nvSpPr>
            <p:spPr bwMode="auto">
              <a:xfrm>
                <a:off x="1355" y="3600"/>
                <a:ext cx="31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en-US" altLang="zh-CN" sz="1600" b="1">
                    <a:latin typeface="Times New Roman" pitchFamily="18" charset="0"/>
                  </a:rPr>
                  <a:t>0</a:t>
                </a:r>
                <a:r>
                  <a:rPr kumimoji="1" lang="en-US" altLang="zh-CN" sz="2000" b="1" baseline="30000">
                    <a:latin typeface="Times New Roman" pitchFamily="18" charset="0"/>
                    <a:cs typeface="Times New Roman" pitchFamily="18" charset="0"/>
                  </a:rPr>
                  <a:t>+</a:t>
                </a:r>
                <a:endParaRPr kumimoji="1" lang="en-US" altLang="zh-CN" sz="2000" b="1" baseline="30000">
                  <a:latin typeface="Times New Roman" pitchFamily="18" charset="0"/>
                </a:endParaRPr>
              </a:p>
            </p:txBody>
          </p:sp>
          <p:sp>
            <p:nvSpPr>
              <p:cNvPr id="235649" name="Line 47"/>
              <p:cNvSpPr>
                <a:spLocks noChangeShapeType="1"/>
              </p:cNvSpPr>
              <p:nvPr/>
            </p:nvSpPr>
            <p:spPr bwMode="auto">
              <a:xfrm>
                <a:off x="1402" y="3504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5632" name="Line 48"/>
            <p:cNvSpPr>
              <a:spLocks noChangeShapeType="1"/>
            </p:cNvSpPr>
            <p:nvPr/>
          </p:nvSpPr>
          <p:spPr bwMode="auto">
            <a:xfrm>
              <a:off x="3984" y="26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35633" name="Group 49"/>
            <p:cNvGrpSpPr>
              <a:grpSpLocks/>
            </p:cNvGrpSpPr>
            <p:nvPr/>
          </p:nvGrpSpPr>
          <p:grpSpPr bwMode="auto">
            <a:xfrm>
              <a:off x="3139" y="2479"/>
              <a:ext cx="1373" cy="1217"/>
              <a:chOff x="3139" y="2431"/>
              <a:chExt cx="1373" cy="1217"/>
            </a:xfrm>
          </p:grpSpPr>
          <p:sp>
            <p:nvSpPr>
              <p:cNvPr id="235645" name="Freeform 50"/>
              <p:cNvSpPr>
                <a:spLocks/>
              </p:cNvSpPr>
              <p:nvPr/>
            </p:nvSpPr>
            <p:spPr bwMode="auto">
              <a:xfrm>
                <a:off x="3139" y="2431"/>
                <a:ext cx="1373" cy="1217"/>
              </a:xfrm>
              <a:custGeom>
                <a:avLst/>
                <a:gdLst>
                  <a:gd name="T0" fmla="*/ 1127 w 1373"/>
                  <a:gd name="T1" fmla="*/ 1217 h 1217"/>
                  <a:gd name="T2" fmla="*/ 1077 w 1373"/>
                  <a:gd name="T3" fmla="*/ 977 h 1217"/>
                  <a:gd name="T4" fmla="*/ 880 w 1373"/>
                  <a:gd name="T5" fmla="*/ 785 h 1217"/>
                  <a:gd name="T6" fmla="*/ 436 w 1373"/>
                  <a:gd name="T7" fmla="*/ 545 h 1217"/>
                  <a:gd name="T8" fmla="*/ 61 w 1373"/>
                  <a:gd name="T9" fmla="*/ 275 h 1217"/>
                  <a:gd name="T10" fmla="*/ 70 w 1373"/>
                  <a:gd name="T11" fmla="*/ 38 h 1217"/>
                  <a:gd name="T12" fmla="*/ 244 w 1373"/>
                  <a:gd name="T13" fmla="*/ 47 h 1217"/>
                  <a:gd name="T14" fmla="*/ 363 w 1373"/>
                  <a:gd name="T15" fmla="*/ 166 h 1217"/>
                  <a:gd name="T16" fmla="*/ 463 w 1373"/>
                  <a:gd name="T17" fmla="*/ 321 h 1217"/>
                  <a:gd name="T18" fmla="*/ 655 w 1373"/>
                  <a:gd name="T19" fmla="*/ 339 h 1217"/>
                  <a:gd name="T20" fmla="*/ 856 w 1373"/>
                  <a:gd name="T21" fmla="*/ 111 h 1217"/>
                  <a:gd name="T22" fmla="*/ 1176 w 1373"/>
                  <a:gd name="T23" fmla="*/ 102 h 1217"/>
                  <a:gd name="T24" fmla="*/ 1373 w 1373"/>
                  <a:gd name="T25" fmla="*/ 257 h 12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73"/>
                  <a:gd name="T40" fmla="*/ 0 h 1217"/>
                  <a:gd name="T41" fmla="*/ 1373 w 1373"/>
                  <a:gd name="T42" fmla="*/ 1217 h 12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73" h="1217">
                    <a:moveTo>
                      <a:pt x="1127" y="1217"/>
                    </a:moveTo>
                    <a:cubicBezTo>
                      <a:pt x="1122" y="1133"/>
                      <a:pt x="1118" y="1049"/>
                      <a:pt x="1077" y="977"/>
                    </a:cubicBezTo>
                    <a:cubicBezTo>
                      <a:pt x="1036" y="905"/>
                      <a:pt x="987" y="857"/>
                      <a:pt x="880" y="785"/>
                    </a:cubicBezTo>
                    <a:cubicBezTo>
                      <a:pt x="773" y="713"/>
                      <a:pt x="572" y="630"/>
                      <a:pt x="436" y="545"/>
                    </a:cubicBezTo>
                    <a:cubicBezTo>
                      <a:pt x="300" y="460"/>
                      <a:pt x="122" y="359"/>
                      <a:pt x="61" y="275"/>
                    </a:cubicBezTo>
                    <a:cubicBezTo>
                      <a:pt x="0" y="191"/>
                      <a:pt x="40" y="76"/>
                      <a:pt x="70" y="38"/>
                    </a:cubicBezTo>
                    <a:cubicBezTo>
                      <a:pt x="100" y="0"/>
                      <a:pt x="195" y="26"/>
                      <a:pt x="244" y="47"/>
                    </a:cubicBezTo>
                    <a:cubicBezTo>
                      <a:pt x="293" y="68"/>
                      <a:pt x="327" y="120"/>
                      <a:pt x="363" y="166"/>
                    </a:cubicBezTo>
                    <a:cubicBezTo>
                      <a:pt x="399" y="212"/>
                      <a:pt x="414" y="292"/>
                      <a:pt x="463" y="321"/>
                    </a:cubicBezTo>
                    <a:cubicBezTo>
                      <a:pt x="512" y="350"/>
                      <a:pt x="590" y="374"/>
                      <a:pt x="655" y="339"/>
                    </a:cubicBezTo>
                    <a:cubicBezTo>
                      <a:pt x="720" y="304"/>
                      <a:pt x="769" y="151"/>
                      <a:pt x="856" y="111"/>
                    </a:cubicBezTo>
                    <a:cubicBezTo>
                      <a:pt x="943" y="71"/>
                      <a:pt x="1090" y="78"/>
                      <a:pt x="1176" y="102"/>
                    </a:cubicBezTo>
                    <a:cubicBezTo>
                      <a:pt x="1262" y="126"/>
                      <a:pt x="1332" y="225"/>
                      <a:pt x="1373" y="257"/>
                    </a:cubicBezTo>
                  </a:path>
                </a:pathLst>
              </a:custGeom>
              <a:noFill/>
              <a:ln w="28575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646" name="Line 51"/>
              <p:cNvSpPr>
                <a:spLocks noChangeShapeType="1"/>
              </p:cNvSpPr>
              <p:nvPr/>
            </p:nvSpPr>
            <p:spPr bwMode="auto">
              <a:xfrm flipH="1" flipV="1">
                <a:off x="3960" y="3168"/>
                <a:ext cx="138" cy="9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5634" name="Group 52"/>
            <p:cNvGrpSpPr>
              <a:grpSpLocks/>
            </p:cNvGrpSpPr>
            <p:nvPr/>
          </p:nvGrpSpPr>
          <p:grpSpPr bwMode="auto">
            <a:xfrm>
              <a:off x="4272" y="2736"/>
              <a:ext cx="816" cy="960"/>
              <a:chOff x="1824" y="2736"/>
              <a:chExt cx="672" cy="960"/>
            </a:xfrm>
          </p:grpSpPr>
          <p:sp>
            <p:nvSpPr>
              <p:cNvPr id="235643" name="Arc 53"/>
              <p:cNvSpPr>
                <a:spLocks/>
              </p:cNvSpPr>
              <p:nvPr/>
            </p:nvSpPr>
            <p:spPr bwMode="auto">
              <a:xfrm flipV="1">
                <a:off x="1824" y="2736"/>
                <a:ext cx="672" cy="96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44" name="Line 54"/>
              <p:cNvSpPr>
                <a:spLocks noChangeShapeType="1"/>
              </p:cNvSpPr>
              <p:nvPr/>
            </p:nvSpPr>
            <p:spPr bwMode="auto">
              <a:xfrm flipH="1">
                <a:off x="2334" y="3252"/>
                <a:ext cx="48" cy="96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35635" name="Group 55"/>
            <p:cNvGrpSpPr>
              <a:grpSpLocks/>
            </p:cNvGrpSpPr>
            <p:nvPr/>
          </p:nvGrpSpPr>
          <p:grpSpPr bwMode="auto">
            <a:xfrm>
              <a:off x="4272" y="1776"/>
              <a:ext cx="825" cy="960"/>
              <a:chOff x="1833" y="1776"/>
              <a:chExt cx="672" cy="960"/>
            </a:xfrm>
          </p:grpSpPr>
          <p:sp>
            <p:nvSpPr>
              <p:cNvPr id="235641" name="Arc 56"/>
              <p:cNvSpPr>
                <a:spLocks/>
              </p:cNvSpPr>
              <p:nvPr/>
            </p:nvSpPr>
            <p:spPr bwMode="auto">
              <a:xfrm>
                <a:off x="1833" y="1776"/>
                <a:ext cx="672" cy="96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642" name="Line 57"/>
              <p:cNvSpPr>
                <a:spLocks noChangeShapeType="1"/>
              </p:cNvSpPr>
              <p:nvPr/>
            </p:nvSpPr>
            <p:spPr bwMode="auto">
              <a:xfrm>
                <a:off x="2295" y="2055"/>
                <a:ext cx="48" cy="4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35636" name="Text Box 58"/>
            <p:cNvSpPr txBox="1">
              <a:spLocks noChangeArrowheads="1"/>
            </p:cNvSpPr>
            <p:nvPr/>
          </p:nvSpPr>
          <p:spPr bwMode="auto">
            <a:xfrm>
              <a:off x="4530" y="2698"/>
              <a:ext cx="3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2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=-∞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sp>
          <p:nvSpPr>
            <p:cNvPr id="235637" name="Text Box 59"/>
            <p:cNvSpPr txBox="1">
              <a:spLocks noChangeArrowheads="1"/>
            </p:cNvSpPr>
            <p:nvPr/>
          </p:nvSpPr>
          <p:spPr bwMode="auto">
            <a:xfrm>
              <a:off x="4560" y="2572"/>
              <a:ext cx="3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200" b="1" i="1">
                  <a:latin typeface="Times New Roman" pitchFamily="18" charset="0"/>
                  <a:cs typeface="Times New Roman" pitchFamily="18" charset="0"/>
                </a:rPr>
                <a:t>ω</a:t>
              </a:r>
              <a:r>
                <a:rPr kumimoji="1" lang="en-US" altLang="zh-CN" sz="1200" b="1">
                  <a:latin typeface="Times New Roman" pitchFamily="18" charset="0"/>
                  <a:cs typeface="Times New Roman" pitchFamily="18" charset="0"/>
                </a:rPr>
                <a:t>=+∞</a:t>
              </a:r>
              <a:endParaRPr kumimoji="1" lang="en-US" altLang="zh-CN" sz="1200" b="1">
                <a:latin typeface="Times New Roman" pitchFamily="18" charset="0"/>
              </a:endParaRPr>
            </a:p>
          </p:txBody>
        </p:sp>
        <p:grpSp>
          <p:nvGrpSpPr>
            <p:cNvPr id="235638" name="Group 60"/>
            <p:cNvGrpSpPr>
              <a:grpSpLocks/>
            </p:cNvGrpSpPr>
            <p:nvPr/>
          </p:nvGrpSpPr>
          <p:grpSpPr bwMode="auto">
            <a:xfrm>
              <a:off x="3138" y="1776"/>
              <a:ext cx="1373" cy="1217"/>
              <a:chOff x="3138" y="1728"/>
              <a:chExt cx="1373" cy="1217"/>
            </a:xfrm>
          </p:grpSpPr>
          <p:sp>
            <p:nvSpPr>
              <p:cNvPr id="235639" name="Freeform 61"/>
              <p:cNvSpPr>
                <a:spLocks/>
              </p:cNvSpPr>
              <p:nvPr/>
            </p:nvSpPr>
            <p:spPr bwMode="auto">
              <a:xfrm flipV="1">
                <a:off x="3138" y="1728"/>
                <a:ext cx="1373" cy="1217"/>
              </a:xfrm>
              <a:custGeom>
                <a:avLst/>
                <a:gdLst>
                  <a:gd name="T0" fmla="*/ 1127 w 1373"/>
                  <a:gd name="T1" fmla="*/ 1217 h 1217"/>
                  <a:gd name="T2" fmla="*/ 1077 w 1373"/>
                  <a:gd name="T3" fmla="*/ 977 h 1217"/>
                  <a:gd name="T4" fmla="*/ 880 w 1373"/>
                  <a:gd name="T5" fmla="*/ 785 h 1217"/>
                  <a:gd name="T6" fmla="*/ 436 w 1373"/>
                  <a:gd name="T7" fmla="*/ 545 h 1217"/>
                  <a:gd name="T8" fmla="*/ 61 w 1373"/>
                  <a:gd name="T9" fmla="*/ 275 h 1217"/>
                  <a:gd name="T10" fmla="*/ 70 w 1373"/>
                  <a:gd name="T11" fmla="*/ 38 h 1217"/>
                  <a:gd name="T12" fmla="*/ 244 w 1373"/>
                  <a:gd name="T13" fmla="*/ 47 h 1217"/>
                  <a:gd name="T14" fmla="*/ 363 w 1373"/>
                  <a:gd name="T15" fmla="*/ 166 h 1217"/>
                  <a:gd name="T16" fmla="*/ 463 w 1373"/>
                  <a:gd name="T17" fmla="*/ 321 h 1217"/>
                  <a:gd name="T18" fmla="*/ 655 w 1373"/>
                  <a:gd name="T19" fmla="*/ 339 h 1217"/>
                  <a:gd name="T20" fmla="*/ 856 w 1373"/>
                  <a:gd name="T21" fmla="*/ 111 h 1217"/>
                  <a:gd name="T22" fmla="*/ 1176 w 1373"/>
                  <a:gd name="T23" fmla="*/ 102 h 1217"/>
                  <a:gd name="T24" fmla="*/ 1373 w 1373"/>
                  <a:gd name="T25" fmla="*/ 257 h 12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73"/>
                  <a:gd name="T40" fmla="*/ 0 h 1217"/>
                  <a:gd name="T41" fmla="*/ 1373 w 1373"/>
                  <a:gd name="T42" fmla="*/ 1217 h 12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73" h="1217">
                    <a:moveTo>
                      <a:pt x="1127" y="1217"/>
                    </a:moveTo>
                    <a:cubicBezTo>
                      <a:pt x="1122" y="1133"/>
                      <a:pt x="1118" y="1049"/>
                      <a:pt x="1077" y="977"/>
                    </a:cubicBezTo>
                    <a:cubicBezTo>
                      <a:pt x="1036" y="905"/>
                      <a:pt x="987" y="857"/>
                      <a:pt x="880" y="785"/>
                    </a:cubicBezTo>
                    <a:cubicBezTo>
                      <a:pt x="773" y="713"/>
                      <a:pt x="572" y="630"/>
                      <a:pt x="436" y="545"/>
                    </a:cubicBezTo>
                    <a:cubicBezTo>
                      <a:pt x="300" y="460"/>
                      <a:pt x="122" y="359"/>
                      <a:pt x="61" y="275"/>
                    </a:cubicBezTo>
                    <a:cubicBezTo>
                      <a:pt x="0" y="191"/>
                      <a:pt x="40" y="76"/>
                      <a:pt x="70" y="38"/>
                    </a:cubicBezTo>
                    <a:cubicBezTo>
                      <a:pt x="100" y="0"/>
                      <a:pt x="195" y="26"/>
                      <a:pt x="244" y="47"/>
                    </a:cubicBezTo>
                    <a:cubicBezTo>
                      <a:pt x="293" y="68"/>
                      <a:pt x="327" y="120"/>
                      <a:pt x="363" y="166"/>
                    </a:cubicBezTo>
                    <a:cubicBezTo>
                      <a:pt x="399" y="212"/>
                      <a:pt x="414" y="292"/>
                      <a:pt x="463" y="321"/>
                    </a:cubicBezTo>
                    <a:cubicBezTo>
                      <a:pt x="512" y="350"/>
                      <a:pt x="590" y="374"/>
                      <a:pt x="655" y="339"/>
                    </a:cubicBezTo>
                    <a:cubicBezTo>
                      <a:pt x="720" y="304"/>
                      <a:pt x="769" y="151"/>
                      <a:pt x="856" y="111"/>
                    </a:cubicBezTo>
                    <a:cubicBezTo>
                      <a:pt x="943" y="71"/>
                      <a:pt x="1090" y="78"/>
                      <a:pt x="1176" y="102"/>
                    </a:cubicBezTo>
                    <a:cubicBezTo>
                      <a:pt x="1262" y="126"/>
                      <a:pt x="1332" y="225"/>
                      <a:pt x="1373" y="257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5640" name="Line 62"/>
              <p:cNvSpPr>
                <a:spLocks noChangeShapeType="1"/>
              </p:cNvSpPr>
              <p:nvPr/>
            </p:nvSpPr>
            <p:spPr bwMode="auto">
              <a:xfrm flipV="1">
                <a:off x="3792" y="2229"/>
                <a:ext cx="96" cy="4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6" name="Group 64"/>
          <p:cNvGrpSpPr>
            <a:grpSpLocks/>
          </p:cNvGrpSpPr>
          <p:nvPr/>
        </p:nvGrpSpPr>
        <p:grpSpPr bwMode="auto">
          <a:xfrm>
            <a:off x="1371600" y="3567113"/>
            <a:ext cx="609600" cy="1447800"/>
            <a:chOff x="864" y="2688"/>
            <a:chExt cx="384" cy="912"/>
          </a:xfrm>
        </p:grpSpPr>
        <p:sp>
          <p:nvSpPr>
            <p:cNvPr id="235622" name="Line 65"/>
            <p:cNvSpPr>
              <a:spLocks noChangeShapeType="1"/>
            </p:cNvSpPr>
            <p:nvPr/>
          </p:nvSpPr>
          <p:spPr bwMode="auto">
            <a:xfrm>
              <a:off x="1248" y="2688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23" name="Line 66"/>
            <p:cNvSpPr>
              <a:spLocks noChangeShapeType="1"/>
            </p:cNvSpPr>
            <p:nvPr/>
          </p:nvSpPr>
          <p:spPr bwMode="auto">
            <a:xfrm flipH="1">
              <a:off x="1056" y="2736"/>
              <a:ext cx="192" cy="86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24" name="Text Box 67"/>
            <p:cNvSpPr txBox="1">
              <a:spLocks noChangeArrowheads="1"/>
            </p:cNvSpPr>
            <p:nvPr/>
          </p:nvSpPr>
          <p:spPr bwMode="auto">
            <a:xfrm>
              <a:off x="864" y="3168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solidFill>
                    <a:srgbClr val="FF3300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17" name="Group 68"/>
          <p:cNvGrpSpPr>
            <a:grpSpLocks/>
          </p:cNvGrpSpPr>
          <p:nvPr/>
        </p:nvGrpSpPr>
        <p:grpSpPr bwMode="auto">
          <a:xfrm>
            <a:off x="5638800" y="3567113"/>
            <a:ext cx="609600" cy="1371600"/>
            <a:chOff x="3600" y="2736"/>
            <a:chExt cx="384" cy="864"/>
          </a:xfrm>
        </p:grpSpPr>
        <p:sp>
          <p:nvSpPr>
            <p:cNvPr id="235620" name="Line 69"/>
            <p:cNvSpPr>
              <a:spLocks noChangeShapeType="1"/>
            </p:cNvSpPr>
            <p:nvPr/>
          </p:nvSpPr>
          <p:spPr bwMode="auto">
            <a:xfrm flipH="1">
              <a:off x="3792" y="2736"/>
              <a:ext cx="192" cy="86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21" name="Text Box 70"/>
            <p:cNvSpPr txBox="1">
              <a:spLocks noChangeArrowheads="1"/>
            </p:cNvSpPr>
            <p:nvPr/>
          </p:nvSpPr>
          <p:spPr bwMode="auto">
            <a:xfrm>
              <a:off x="3600" y="3216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solidFill>
                    <a:srgbClr val="FF3300"/>
                  </a:solidFill>
                  <a:latin typeface="Times New Roman" pitchFamily="18" charset="0"/>
                </a:rPr>
                <a:t>B</a:t>
              </a: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1600" b="1" i="1">
                  <a:solidFill>
                    <a:srgbClr val="FF3300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solidFill>
                    <a:srgbClr val="FF3300"/>
                  </a:solidFill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235619" name="标题 41"/>
          <p:cNvSpPr>
            <a:spLocks/>
          </p:cNvSpPr>
          <p:nvPr/>
        </p:nvSpPr>
        <p:spPr bwMode="auto">
          <a:xfrm>
            <a:off x="955675" y="160338"/>
            <a:ext cx="743108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示例</a:t>
            </a:r>
          </a:p>
        </p:txBody>
      </p:sp>
      <p:graphicFrame>
        <p:nvGraphicFramePr>
          <p:cNvPr id="235612" name="Object 92"/>
          <p:cNvGraphicFramePr>
            <a:graphicFrameLocks noChangeAspect="1"/>
          </p:cNvGraphicFramePr>
          <p:nvPr/>
        </p:nvGraphicFramePr>
        <p:xfrm>
          <a:off x="6764338" y="128588"/>
          <a:ext cx="221297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7" name="Equation" r:id="rId7" imgW="1396800" imgH="444240" progId="Equation.DSMT4">
                  <p:embed/>
                </p:oleObj>
              </mc:Choice>
              <mc:Fallback>
                <p:oleObj name="Equation" r:id="rId7" imgW="1396800" imgH="44424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4338" y="128588"/>
                        <a:ext cx="2212975" cy="7032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animBg="1" autoUpdateAnimBg="0"/>
      <p:bldP spid="151557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9"/>
          <p:cNvSpPr>
            <a:spLocks noGrp="1"/>
          </p:cNvSpPr>
          <p:nvPr>
            <p:ph type="sldNum" sz="quarter" idx="4294967295"/>
          </p:nvPr>
        </p:nvSpPr>
        <p:spPr>
          <a:xfrm>
            <a:off x="7667625" y="6308725"/>
            <a:ext cx="1196975" cy="26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DF36CC0B-85BB-42AB-8CAD-CECD9C4662B1}" type="slidenum">
              <a:rPr lang="zh-CN" altLang="en-US" sz="1800" b="0" smtClean="0">
                <a:latin typeface="Arial" panose="020B0604020202020204" pitchFamily="34" charset="0"/>
                <a:ea typeface="宋体" panose="02010600030101010101" pitchFamily="2" charset="-122"/>
              </a:rPr>
              <a:pPr algn="l">
                <a:spcBef>
                  <a:spcPct val="0"/>
                </a:spcBef>
                <a:buFontTx/>
                <a:buNone/>
              </a:pPr>
              <a:t>57</a:t>
            </a:fld>
            <a:endParaRPr lang="en-US" altLang="zh-CN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4515" name="图片 7" descr="cetbPWNbcTlLY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500313"/>
            <a:ext cx="66865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30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1" name="Text Box 57"/>
          <p:cNvSpPr txBox="1">
            <a:spLocks noChangeArrowheads="1"/>
          </p:cNvSpPr>
          <p:nvPr/>
        </p:nvSpPr>
        <p:spPr bwMode="auto">
          <a:xfrm>
            <a:off x="609600" y="1158875"/>
            <a:ext cx="4724400" cy="18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当点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O′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沿着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闭合曲线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Q′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顺时针旋转一周时，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-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2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有向线段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顺时针旋转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360°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kumimoji="1" lang="en-US" altLang="zh-CN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zh-CN" altLang="en-US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其他有向线段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净旋转角</a:t>
            </a:r>
            <a:r>
              <a:rPr kumimoji="1" lang="en-US" altLang="zh-CN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0°</a:t>
            </a:r>
            <a:r>
              <a:rPr kumimoji="1" lang="zh-CN" altLang="en-US" sz="22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01753" name="Rectangle 167"/>
          <p:cNvSpPr>
            <a:spLocks noChangeArrowheads="1"/>
          </p:cNvSpPr>
          <p:nvPr/>
        </p:nvSpPr>
        <p:spPr bwMode="auto">
          <a:xfrm>
            <a:off x="5334000" y="1549400"/>
            <a:ext cx="3505200" cy="28956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4" name="Line 168"/>
          <p:cNvSpPr>
            <a:spLocks noChangeShapeType="1"/>
          </p:cNvSpPr>
          <p:nvPr/>
        </p:nvSpPr>
        <p:spPr bwMode="auto">
          <a:xfrm>
            <a:off x="5410200" y="3319463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1755" name="Line 169"/>
          <p:cNvSpPr>
            <a:spLocks noChangeShapeType="1"/>
          </p:cNvSpPr>
          <p:nvPr/>
        </p:nvSpPr>
        <p:spPr bwMode="auto">
          <a:xfrm flipV="1">
            <a:off x="6400800" y="16256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1756" name="Group 170"/>
          <p:cNvGrpSpPr>
            <a:grpSpLocks/>
          </p:cNvGrpSpPr>
          <p:nvPr/>
        </p:nvGrpSpPr>
        <p:grpSpPr bwMode="auto">
          <a:xfrm>
            <a:off x="5943600" y="3255963"/>
            <a:ext cx="125413" cy="125412"/>
            <a:chOff x="624" y="3216"/>
            <a:chExt cx="48" cy="48"/>
          </a:xfrm>
        </p:grpSpPr>
        <p:sp>
          <p:nvSpPr>
            <p:cNvPr id="201807" name="Line 171"/>
            <p:cNvSpPr>
              <a:spLocks noChangeShapeType="1"/>
            </p:cNvSpPr>
            <p:nvPr/>
          </p:nvSpPr>
          <p:spPr bwMode="auto">
            <a:xfrm>
              <a:off x="624" y="3216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808" name="Line 172"/>
            <p:cNvSpPr>
              <a:spLocks noChangeShapeType="1"/>
            </p:cNvSpPr>
            <p:nvPr/>
          </p:nvSpPr>
          <p:spPr bwMode="auto">
            <a:xfrm rot="5400000">
              <a:off x="624" y="3216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1757" name="Group 173"/>
          <p:cNvGrpSpPr>
            <a:grpSpLocks/>
          </p:cNvGrpSpPr>
          <p:nvPr/>
        </p:nvGrpSpPr>
        <p:grpSpPr bwMode="auto">
          <a:xfrm>
            <a:off x="8077200" y="3257550"/>
            <a:ext cx="125413" cy="125413"/>
            <a:chOff x="624" y="3216"/>
            <a:chExt cx="48" cy="48"/>
          </a:xfrm>
        </p:grpSpPr>
        <p:sp>
          <p:nvSpPr>
            <p:cNvPr id="201805" name="Line 174"/>
            <p:cNvSpPr>
              <a:spLocks noChangeShapeType="1"/>
            </p:cNvSpPr>
            <p:nvPr/>
          </p:nvSpPr>
          <p:spPr bwMode="auto">
            <a:xfrm>
              <a:off x="624" y="3216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806" name="Line 175"/>
            <p:cNvSpPr>
              <a:spLocks noChangeShapeType="1"/>
            </p:cNvSpPr>
            <p:nvPr/>
          </p:nvSpPr>
          <p:spPr bwMode="auto">
            <a:xfrm rot="5400000">
              <a:off x="624" y="3216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1758" name="Group 176"/>
          <p:cNvGrpSpPr>
            <a:grpSpLocks/>
          </p:cNvGrpSpPr>
          <p:nvPr/>
        </p:nvGrpSpPr>
        <p:grpSpPr bwMode="auto">
          <a:xfrm>
            <a:off x="6324600" y="3255963"/>
            <a:ext cx="125413" cy="125412"/>
            <a:chOff x="624" y="3216"/>
            <a:chExt cx="48" cy="48"/>
          </a:xfrm>
        </p:grpSpPr>
        <p:sp>
          <p:nvSpPr>
            <p:cNvPr id="201803" name="Line 177"/>
            <p:cNvSpPr>
              <a:spLocks noChangeShapeType="1"/>
            </p:cNvSpPr>
            <p:nvPr/>
          </p:nvSpPr>
          <p:spPr bwMode="auto">
            <a:xfrm>
              <a:off x="624" y="3216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804" name="Line 178"/>
            <p:cNvSpPr>
              <a:spLocks noChangeShapeType="1"/>
            </p:cNvSpPr>
            <p:nvPr/>
          </p:nvSpPr>
          <p:spPr bwMode="auto">
            <a:xfrm rot="5400000">
              <a:off x="624" y="3216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1759" name="Group 179"/>
          <p:cNvGrpSpPr>
            <a:grpSpLocks/>
          </p:cNvGrpSpPr>
          <p:nvPr/>
        </p:nvGrpSpPr>
        <p:grpSpPr bwMode="auto">
          <a:xfrm>
            <a:off x="6172200" y="3683000"/>
            <a:ext cx="125413" cy="125413"/>
            <a:chOff x="624" y="3216"/>
            <a:chExt cx="48" cy="48"/>
          </a:xfrm>
        </p:grpSpPr>
        <p:sp>
          <p:nvSpPr>
            <p:cNvPr id="201801" name="Line 180"/>
            <p:cNvSpPr>
              <a:spLocks noChangeShapeType="1"/>
            </p:cNvSpPr>
            <p:nvPr/>
          </p:nvSpPr>
          <p:spPr bwMode="auto">
            <a:xfrm>
              <a:off x="624" y="3216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802" name="Line 181"/>
            <p:cNvSpPr>
              <a:spLocks noChangeShapeType="1"/>
            </p:cNvSpPr>
            <p:nvPr/>
          </p:nvSpPr>
          <p:spPr bwMode="auto">
            <a:xfrm rot="5400000">
              <a:off x="624" y="3216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1760" name="Group 182"/>
          <p:cNvGrpSpPr>
            <a:grpSpLocks/>
          </p:cNvGrpSpPr>
          <p:nvPr/>
        </p:nvGrpSpPr>
        <p:grpSpPr bwMode="auto">
          <a:xfrm>
            <a:off x="6172200" y="2782888"/>
            <a:ext cx="125413" cy="125412"/>
            <a:chOff x="624" y="3216"/>
            <a:chExt cx="48" cy="48"/>
          </a:xfrm>
        </p:grpSpPr>
        <p:sp>
          <p:nvSpPr>
            <p:cNvPr id="201799" name="Line 183"/>
            <p:cNvSpPr>
              <a:spLocks noChangeShapeType="1"/>
            </p:cNvSpPr>
            <p:nvPr/>
          </p:nvSpPr>
          <p:spPr bwMode="auto">
            <a:xfrm>
              <a:off x="624" y="3216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1800" name="Line 184"/>
            <p:cNvSpPr>
              <a:spLocks noChangeShapeType="1"/>
            </p:cNvSpPr>
            <p:nvPr/>
          </p:nvSpPr>
          <p:spPr bwMode="auto">
            <a:xfrm rot="5400000">
              <a:off x="624" y="3216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1761" name="Oval 185"/>
          <p:cNvSpPr>
            <a:spLocks noChangeArrowheads="1"/>
          </p:cNvSpPr>
          <p:nvPr/>
        </p:nvSpPr>
        <p:spPr bwMode="auto">
          <a:xfrm>
            <a:off x="5562600" y="3273425"/>
            <a:ext cx="90488" cy="904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2" name="Oval 186"/>
          <p:cNvSpPr>
            <a:spLocks noChangeArrowheads="1"/>
          </p:cNvSpPr>
          <p:nvPr/>
        </p:nvSpPr>
        <p:spPr bwMode="auto">
          <a:xfrm>
            <a:off x="7239000" y="3987800"/>
            <a:ext cx="90488" cy="904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3" name="Oval 187"/>
          <p:cNvSpPr>
            <a:spLocks noChangeArrowheads="1"/>
          </p:cNvSpPr>
          <p:nvPr/>
        </p:nvSpPr>
        <p:spPr bwMode="auto">
          <a:xfrm>
            <a:off x="7615238" y="3273425"/>
            <a:ext cx="90487" cy="904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4" name="Oval 188"/>
          <p:cNvSpPr>
            <a:spLocks noChangeArrowheads="1"/>
          </p:cNvSpPr>
          <p:nvPr/>
        </p:nvSpPr>
        <p:spPr bwMode="auto">
          <a:xfrm>
            <a:off x="7239000" y="2463800"/>
            <a:ext cx="90488" cy="904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5" name="Oval 189"/>
          <p:cNvSpPr>
            <a:spLocks noChangeArrowheads="1"/>
          </p:cNvSpPr>
          <p:nvPr/>
        </p:nvSpPr>
        <p:spPr bwMode="auto">
          <a:xfrm>
            <a:off x="6907213" y="2117725"/>
            <a:ext cx="792162" cy="792163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6" name="Oval 190"/>
          <p:cNvSpPr>
            <a:spLocks noChangeArrowheads="1"/>
          </p:cNvSpPr>
          <p:nvPr/>
        </p:nvSpPr>
        <p:spPr bwMode="auto">
          <a:xfrm>
            <a:off x="7239000" y="2859088"/>
            <a:ext cx="90488" cy="904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67" name="Text Box 191"/>
          <p:cNvSpPr txBox="1">
            <a:spLocks noChangeArrowheads="1"/>
          </p:cNvSpPr>
          <p:nvPr/>
        </p:nvSpPr>
        <p:spPr bwMode="auto">
          <a:xfrm>
            <a:off x="7205663" y="212725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Z</a:t>
            </a:r>
            <a:r>
              <a:rPr kumimoji="1" lang="en-US" altLang="zh-CN" sz="16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01768" name="Text Box 192"/>
          <p:cNvSpPr txBox="1">
            <a:spLocks noChangeArrowheads="1"/>
          </p:cNvSpPr>
          <p:nvPr/>
        </p:nvSpPr>
        <p:spPr bwMode="auto">
          <a:xfrm>
            <a:off x="7315200" y="406400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Z</a:t>
            </a:r>
            <a:r>
              <a:rPr kumimoji="1" lang="en-US" altLang="zh-CN" sz="16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01769" name="Text Box 193"/>
          <p:cNvSpPr txBox="1">
            <a:spLocks noChangeArrowheads="1"/>
          </p:cNvSpPr>
          <p:nvPr/>
        </p:nvSpPr>
        <p:spPr bwMode="auto">
          <a:xfrm>
            <a:off x="7634288" y="3302000"/>
            <a:ext cx="2143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Z</a:t>
            </a:r>
            <a:r>
              <a:rPr kumimoji="1" lang="en-US" altLang="zh-CN" sz="1600" b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01770" name="Text Box 194"/>
          <p:cNvSpPr txBox="1">
            <a:spLocks noChangeArrowheads="1"/>
          </p:cNvSpPr>
          <p:nvPr/>
        </p:nvSpPr>
        <p:spPr bwMode="auto">
          <a:xfrm>
            <a:off x="5486400" y="330200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Z</a:t>
            </a:r>
            <a:r>
              <a:rPr kumimoji="1" lang="en-US" altLang="zh-CN" sz="1600" b="1" baseline="-25000">
                <a:latin typeface="Times New Roman" pitchFamily="18" charset="0"/>
              </a:rPr>
              <a:t>4</a:t>
            </a:r>
          </a:p>
        </p:txBody>
      </p:sp>
      <p:sp>
        <p:nvSpPr>
          <p:cNvPr id="201771" name="Text Box 195"/>
          <p:cNvSpPr txBox="1">
            <a:spLocks noChangeArrowheads="1"/>
          </p:cNvSpPr>
          <p:nvPr/>
        </p:nvSpPr>
        <p:spPr bwMode="auto">
          <a:xfrm>
            <a:off x="8077200" y="330200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p</a:t>
            </a:r>
            <a:r>
              <a:rPr kumimoji="1" lang="en-US" altLang="zh-CN" sz="1600" b="1" baseline="-25000">
                <a:latin typeface="Times New Roman" pitchFamily="18" charset="0"/>
              </a:rPr>
              <a:t>5</a:t>
            </a:r>
          </a:p>
        </p:txBody>
      </p:sp>
      <p:sp>
        <p:nvSpPr>
          <p:cNvPr id="201772" name="Text Box 196"/>
          <p:cNvSpPr txBox="1">
            <a:spLocks noChangeArrowheads="1"/>
          </p:cNvSpPr>
          <p:nvPr/>
        </p:nvSpPr>
        <p:spPr bwMode="auto">
          <a:xfrm>
            <a:off x="6248400" y="330200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p</a:t>
            </a:r>
            <a:r>
              <a:rPr kumimoji="1" lang="en-US" altLang="zh-CN" sz="16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01773" name="Text Box 197"/>
          <p:cNvSpPr txBox="1">
            <a:spLocks noChangeArrowheads="1"/>
          </p:cNvSpPr>
          <p:nvPr/>
        </p:nvSpPr>
        <p:spPr bwMode="auto">
          <a:xfrm>
            <a:off x="5867400" y="261620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p</a:t>
            </a:r>
            <a:r>
              <a:rPr kumimoji="1" lang="en-US" altLang="zh-CN" sz="16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01774" name="Text Box 198"/>
          <p:cNvSpPr txBox="1">
            <a:spLocks noChangeArrowheads="1"/>
          </p:cNvSpPr>
          <p:nvPr/>
        </p:nvSpPr>
        <p:spPr bwMode="auto">
          <a:xfrm>
            <a:off x="5976938" y="3611563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p</a:t>
            </a:r>
            <a:r>
              <a:rPr kumimoji="1" lang="en-US" altLang="zh-CN" sz="1600" b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01775" name="Text Box 199"/>
          <p:cNvSpPr txBox="1">
            <a:spLocks noChangeArrowheads="1"/>
          </p:cNvSpPr>
          <p:nvPr/>
        </p:nvSpPr>
        <p:spPr bwMode="auto">
          <a:xfrm>
            <a:off x="5943600" y="330200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p</a:t>
            </a:r>
            <a:r>
              <a:rPr kumimoji="1" lang="en-US" altLang="zh-CN" sz="1600" b="1" baseline="-25000">
                <a:latin typeface="Times New Roman" pitchFamily="18" charset="0"/>
              </a:rPr>
              <a:t>4</a:t>
            </a:r>
          </a:p>
        </p:txBody>
      </p:sp>
      <p:sp>
        <p:nvSpPr>
          <p:cNvPr id="201776" name="Line 200"/>
          <p:cNvSpPr>
            <a:spLocks noChangeShapeType="1"/>
          </p:cNvSpPr>
          <p:nvPr/>
        </p:nvSpPr>
        <p:spPr bwMode="auto">
          <a:xfrm>
            <a:off x="7286625" y="2540000"/>
            <a:ext cx="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1777" name="Line 201"/>
          <p:cNvSpPr>
            <a:spLocks noChangeShapeType="1"/>
          </p:cNvSpPr>
          <p:nvPr/>
        </p:nvSpPr>
        <p:spPr bwMode="auto">
          <a:xfrm>
            <a:off x="6248400" y="2844800"/>
            <a:ext cx="914400" cy="76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1778" name="Line 202"/>
          <p:cNvSpPr>
            <a:spLocks noChangeShapeType="1"/>
          </p:cNvSpPr>
          <p:nvPr/>
        </p:nvSpPr>
        <p:spPr bwMode="auto">
          <a:xfrm flipV="1">
            <a:off x="6400800" y="2997200"/>
            <a:ext cx="8382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1779" name="Line 203"/>
          <p:cNvSpPr>
            <a:spLocks noChangeShapeType="1"/>
          </p:cNvSpPr>
          <p:nvPr/>
        </p:nvSpPr>
        <p:spPr bwMode="auto">
          <a:xfrm flipV="1">
            <a:off x="6248400" y="3073400"/>
            <a:ext cx="99060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1780" name="Line 204"/>
          <p:cNvSpPr>
            <a:spLocks noChangeShapeType="1"/>
          </p:cNvSpPr>
          <p:nvPr/>
        </p:nvSpPr>
        <p:spPr bwMode="auto">
          <a:xfrm flipV="1">
            <a:off x="7286625" y="2997200"/>
            <a:ext cx="0" cy="990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1781" name="Line 205"/>
          <p:cNvSpPr>
            <a:spLocks noChangeShapeType="1"/>
          </p:cNvSpPr>
          <p:nvPr/>
        </p:nvSpPr>
        <p:spPr bwMode="auto">
          <a:xfrm flipH="1" flipV="1">
            <a:off x="7391400" y="2997200"/>
            <a:ext cx="304800" cy="304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1782" name="Text Box 206"/>
          <p:cNvSpPr txBox="1">
            <a:spLocks noChangeArrowheads="1"/>
          </p:cNvSpPr>
          <p:nvPr/>
        </p:nvSpPr>
        <p:spPr bwMode="auto">
          <a:xfrm>
            <a:off x="7620000" y="2921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</a:rPr>
              <a:t>-</a:t>
            </a:r>
            <a:r>
              <a:rPr kumimoji="1" lang="en-US" altLang="zh-CN" sz="1600" b="1" i="1">
                <a:latin typeface="Times New Roman" pitchFamily="18" charset="0"/>
              </a:rPr>
              <a:t>Z</a:t>
            </a:r>
            <a:r>
              <a:rPr kumimoji="1" lang="en-US" altLang="zh-CN" sz="1600" b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01783" name="Text Box 208"/>
          <p:cNvSpPr txBox="1">
            <a:spLocks noChangeArrowheads="1"/>
          </p:cNvSpPr>
          <p:nvPr/>
        </p:nvSpPr>
        <p:spPr bwMode="auto">
          <a:xfrm>
            <a:off x="7391400" y="2463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</a:rPr>
              <a:t>-</a:t>
            </a:r>
            <a:r>
              <a:rPr kumimoji="1" lang="en-US" altLang="zh-CN" sz="1600" b="1" i="1">
                <a:latin typeface="Times New Roman" pitchFamily="18" charset="0"/>
              </a:rPr>
              <a:t>Z</a:t>
            </a:r>
            <a:r>
              <a:rPr kumimoji="1" lang="en-US" altLang="zh-CN" sz="16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01784" name="Text Box 209"/>
          <p:cNvSpPr txBox="1">
            <a:spLocks noChangeArrowheads="1"/>
          </p:cNvSpPr>
          <p:nvPr/>
        </p:nvSpPr>
        <p:spPr bwMode="auto">
          <a:xfrm>
            <a:off x="7696200" y="20066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Q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'</a:t>
            </a:r>
          </a:p>
        </p:txBody>
      </p:sp>
      <p:sp>
        <p:nvSpPr>
          <p:cNvPr id="201785" name="Line 210"/>
          <p:cNvSpPr>
            <a:spLocks noChangeShapeType="1"/>
          </p:cNvSpPr>
          <p:nvPr/>
        </p:nvSpPr>
        <p:spPr bwMode="auto">
          <a:xfrm flipH="1">
            <a:off x="7696200" y="2235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01786" name="Text Box 211"/>
          <p:cNvSpPr txBox="1">
            <a:spLocks noChangeArrowheads="1"/>
          </p:cNvSpPr>
          <p:nvPr/>
        </p:nvSpPr>
        <p:spPr bwMode="auto">
          <a:xfrm>
            <a:off x="7243763" y="2840038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solidFill>
                  <a:srgbClr val="0000FF"/>
                </a:solidFill>
                <a:latin typeface="Times New Roman" pitchFamily="18" charset="0"/>
              </a:rPr>
              <a:t>O</a:t>
            </a:r>
            <a:r>
              <a:rPr kumimoji="1"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'</a:t>
            </a:r>
          </a:p>
        </p:txBody>
      </p:sp>
      <p:sp>
        <p:nvSpPr>
          <p:cNvPr id="201787" name="Text Box 212"/>
          <p:cNvSpPr txBox="1">
            <a:spLocks noChangeArrowheads="1"/>
          </p:cNvSpPr>
          <p:nvPr/>
        </p:nvSpPr>
        <p:spPr bwMode="auto">
          <a:xfrm>
            <a:off x="8534400" y="330200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σ</a:t>
            </a:r>
            <a:endParaRPr kumimoji="1" lang="en-US" altLang="zh-CN" sz="1600" b="1" i="1" baseline="-25000">
              <a:latin typeface="Times New Roman" pitchFamily="18" charset="0"/>
            </a:endParaRPr>
          </a:p>
        </p:txBody>
      </p:sp>
      <p:sp>
        <p:nvSpPr>
          <p:cNvPr id="201788" name="Text Box 213"/>
          <p:cNvSpPr txBox="1">
            <a:spLocks noChangeArrowheads="1"/>
          </p:cNvSpPr>
          <p:nvPr/>
        </p:nvSpPr>
        <p:spPr bwMode="auto">
          <a:xfrm>
            <a:off x="6477000" y="15494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jω</a:t>
            </a:r>
          </a:p>
        </p:txBody>
      </p:sp>
      <p:sp>
        <p:nvSpPr>
          <p:cNvPr id="201789" name="Text Box 214"/>
          <p:cNvSpPr txBox="1">
            <a:spLocks noChangeArrowheads="1"/>
          </p:cNvSpPr>
          <p:nvPr/>
        </p:nvSpPr>
        <p:spPr bwMode="auto">
          <a:xfrm>
            <a:off x="6324600" y="2540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</a:rPr>
              <a:t>-</a:t>
            </a:r>
            <a:r>
              <a:rPr kumimoji="1" lang="en-US" altLang="zh-CN" sz="1600" b="1" i="1">
                <a:latin typeface="Times New Roman" pitchFamily="18" charset="0"/>
              </a:rPr>
              <a:t>p</a:t>
            </a:r>
            <a:r>
              <a:rPr kumimoji="1" lang="en-US" altLang="zh-CN" sz="16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01790" name="Text Box 215"/>
          <p:cNvSpPr txBox="1">
            <a:spLocks noChangeArrowheads="1"/>
          </p:cNvSpPr>
          <p:nvPr/>
        </p:nvSpPr>
        <p:spPr bwMode="auto">
          <a:xfrm>
            <a:off x="6477000" y="349885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</a:rPr>
              <a:t>-</a:t>
            </a:r>
            <a:r>
              <a:rPr kumimoji="1" lang="en-US" altLang="zh-CN" sz="1600" b="1" i="1">
                <a:latin typeface="Times New Roman" pitchFamily="18" charset="0"/>
              </a:rPr>
              <a:t>p</a:t>
            </a:r>
            <a:r>
              <a:rPr kumimoji="1" lang="en-US" altLang="zh-CN" sz="1600" b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01791" name="Text Box 216"/>
          <p:cNvSpPr txBox="1">
            <a:spLocks noChangeArrowheads="1"/>
          </p:cNvSpPr>
          <p:nvPr/>
        </p:nvSpPr>
        <p:spPr bwMode="auto">
          <a:xfrm>
            <a:off x="7315200" y="35306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</a:rPr>
              <a:t>-</a:t>
            </a:r>
            <a:r>
              <a:rPr kumimoji="1" lang="en-US" altLang="zh-CN" sz="1600" b="1" i="1">
                <a:latin typeface="Times New Roman" pitchFamily="18" charset="0"/>
              </a:rPr>
              <a:t>Z</a:t>
            </a:r>
            <a:r>
              <a:rPr kumimoji="1" lang="en-US" altLang="zh-CN" sz="1600" b="1" baseline="-25000">
                <a:latin typeface="Times New Roman" pitchFamily="18" charset="0"/>
              </a:rPr>
              <a:t>2</a:t>
            </a:r>
          </a:p>
        </p:txBody>
      </p:sp>
      <p:grpSp>
        <p:nvGrpSpPr>
          <p:cNvPr id="201792" name="Group 226"/>
          <p:cNvGrpSpPr>
            <a:grpSpLocks/>
          </p:cNvGrpSpPr>
          <p:nvPr/>
        </p:nvGrpSpPr>
        <p:grpSpPr bwMode="auto">
          <a:xfrm>
            <a:off x="669925" y="4357688"/>
            <a:ext cx="8013700" cy="1135062"/>
            <a:chOff x="192" y="3264"/>
            <a:chExt cx="4261" cy="721"/>
          </a:xfrm>
        </p:grpSpPr>
        <p:sp>
          <p:nvSpPr>
            <p:cNvPr id="201797" name="Text Box 165"/>
            <p:cNvSpPr txBox="1">
              <a:spLocks noChangeArrowheads="1"/>
            </p:cNvSpPr>
            <p:nvPr/>
          </p:nvSpPr>
          <p:spPr bwMode="auto">
            <a:xfrm>
              <a:off x="565" y="3678"/>
              <a:ext cx="3888" cy="307"/>
            </a:xfrm>
            <a:prstGeom prst="rect">
              <a:avLst/>
            </a:prstGeom>
            <a:solidFill>
              <a:srgbClr val="FFFF66"/>
            </a:solidFill>
            <a:ln w="57150" cmpd="thickThin">
              <a:solidFill>
                <a:srgbClr val="FF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  </a:t>
              </a:r>
              <a:r>
                <a:rPr kumimoji="1" lang="en-US" altLang="zh-CN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22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</a:t>
              </a:r>
              <a:r>
                <a:rPr kumimoji="1" lang="en-US" altLang="zh-CN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-</a:t>
              </a:r>
              <a:r>
                <a:rPr kumimoji="1" lang="en-US" altLang="zh-CN" sz="22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Z</a:t>
              </a:r>
              <a:r>
                <a:rPr kumimoji="1" lang="en-US" altLang="zh-CN" sz="2200" b="1" baseline="-25000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</a:t>
              </a:r>
              <a:r>
                <a:rPr kumimoji="1" lang="en-US" altLang="zh-CN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 </a:t>
              </a:r>
              <a:r>
                <a:rPr kumimoji="1" lang="zh-CN" altLang="en-US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顺时针旋转</a:t>
              </a:r>
              <a:r>
                <a:rPr kumimoji="1" lang="en-US" altLang="zh-CN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360°</a:t>
              </a:r>
              <a:r>
                <a:rPr kumimoji="1" lang="zh-CN" altLang="en-US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，则</a:t>
              </a:r>
              <a:r>
                <a:rPr kumimoji="1" lang="en-US" altLang="zh-CN" sz="22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B</a:t>
              </a:r>
              <a:r>
                <a:rPr kumimoji="1" lang="en-US" altLang="zh-CN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22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</a:t>
              </a:r>
              <a:r>
                <a:rPr kumimoji="1" lang="en-US" altLang="zh-CN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1" lang="zh-CN" altLang="en-US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也顺时针旋转</a:t>
              </a:r>
              <a:r>
                <a:rPr kumimoji="1" lang="en-US" altLang="zh-CN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360°</a:t>
              </a:r>
              <a:r>
                <a:rPr kumimoji="1" lang="zh-CN" altLang="en-US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。</a:t>
              </a:r>
            </a:p>
          </p:txBody>
        </p:sp>
        <p:sp>
          <p:nvSpPr>
            <p:cNvPr id="201798" name="Text Box 219"/>
            <p:cNvSpPr txBox="1">
              <a:spLocks noChangeArrowheads="1"/>
            </p:cNvSpPr>
            <p:nvPr/>
          </p:nvSpPr>
          <p:spPr bwMode="auto">
            <a:xfrm>
              <a:off x="192" y="3264"/>
              <a:ext cx="452" cy="27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结论</a:t>
              </a:r>
              <a:r>
                <a:rPr kumimoji="1" lang="en-US" altLang="zh-CN" sz="22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:</a:t>
              </a:r>
            </a:p>
          </p:txBody>
        </p:sp>
      </p:grpSp>
      <p:grpSp>
        <p:nvGrpSpPr>
          <p:cNvPr id="8" name="Group 225"/>
          <p:cNvGrpSpPr>
            <a:grpSpLocks/>
          </p:cNvGrpSpPr>
          <p:nvPr/>
        </p:nvGrpSpPr>
        <p:grpSpPr bwMode="auto">
          <a:xfrm>
            <a:off x="784225" y="3055938"/>
            <a:ext cx="4302125" cy="1160462"/>
            <a:chOff x="528" y="2538"/>
            <a:chExt cx="2710" cy="731"/>
          </a:xfrm>
        </p:grpSpPr>
        <p:graphicFrame>
          <p:nvGraphicFramePr>
            <p:cNvPr id="201750" name="Object 22"/>
            <p:cNvGraphicFramePr>
              <a:graphicFrameLocks noChangeAspect="1"/>
            </p:cNvGraphicFramePr>
            <p:nvPr/>
          </p:nvGraphicFramePr>
          <p:xfrm>
            <a:off x="1102" y="2538"/>
            <a:ext cx="2117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80" name="Equation" r:id="rId3" imgW="2145960" imgH="444240" progId="Equation.DSMT4">
                    <p:embed/>
                  </p:oleObj>
                </mc:Choice>
                <mc:Fallback>
                  <p:oleObj name="Equation" r:id="rId3" imgW="2145960" imgH="44424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2" y="2538"/>
                          <a:ext cx="2117" cy="437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796" name="Text Box 218"/>
            <p:cNvSpPr txBox="1">
              <a:spLocks noChangeArrowheads="1"/>
            </p:cNvSpPr>
            <p:nvPr/>
          </p:nvSpPr>
          <p:spPr bwMode="auto">
            <a:xfrm>
              <a:off x="528" y="2592"/>
              <a:ext cx="647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注意：</a:t>
              </a:r>
              <a:endPara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graphicFrame>
          <p:nvGraphicFramePr>
            <p:cNvPr id="201751" name="Object 23"/>
            <p:cNvGraphicFramePr>
              <a:graphicFrameLocks noChangeAspect="1"/>
            </p:cNvGraphicFramePr>
            <p:nvPr/>
          </p:nvGraphicFramePr>
          <p:xfrm>
            <a:off x="984" y="3018"/>
            <a:ext cx="225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81" name="Equation" r:id="rId5" imgW="2286000" imgH="253800" progId="Equation.DSMT4">
                    <p:embed/>
                  </p:oleObj>
                </mc:Choice>
                <mc:Fallback>
                  <p:oleObj name="Equation" r:id="rId5" imgW="2286000" imgH="25380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" y="3018"/>
                          <a:ext cx="2254" cy="25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1794" name="Text Box 43"/>
          <p:cNvSpPr txBox="1">
            <a:spLocks noChangeArrowheads="1"/>
          </p:cNvSpPr>
          <p:nvPr/>
        </p:nvSpPr>
        <p:spPr bwMode="auto">
          <a:xfrm>
            <a:off x="6481763" y="2909888"/>
            <a:ext cx="4302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</a:rPr>
              <a:t>-</a:t>
            </a:r>
            <a:r>
              <a:rPr kumimoji="1" lang="en-US" altLang="zh-CN" sz="1600" b="1" i="1">
                <a:latin typeface="Times New Roman" pitchFamily="18" charset="0"/>
              </a:rPr>
              <a:t>p</a:t>
            </a:r>
            <a:r>
              <a:rPr kumimoji="1" lang="en-US" altLang="zh-CN" sz="1600" b="1" baseline="-25000">
                <a:latin typeface="Times New Roman" pitchFamily="18" charset="0"/>
              </a:rPr>
              <a:t>1</a:t>
            </a:r>
            <a:endParaRPr kumimoji="1" lang="en-US" altLang="zh-CN" sz="1600" b="1" i="1" baseline="-25000">
              <a:latin typeface="Times New Roman" pitchFamily="18" charset="0"/>
            </a:endParaRPr>
          </a:p>
        </p:txBody>
      </p:sp>
      <p:sp>
        <p:nvSpPr>
          <p:cNvPr id="201795" name="标题 26"/>
          <p:cNvSpPr>
            <a:spLocks/>
          </p:cNvSpPr>
          <p:nvPr/>
        </p:nvSpPr>
        <p:spPr bwMode="auto">
          <a:xfrm>
            <a:off x="979488" y="160338"/>
            <a:ext cx="743108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 dirty="0" err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 dirty="0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600" b="1" dirty="0">
                <a:solidFill>
                  <a:srgbClr val="CC0066"/>
                </a:solidFill>
                <a:latin typeface="Arial Black" pitchFamily="34" charset="0"/>
                <a:ea typeface="华文新魏" pitchFamily="2" charset="-122"/>
              </a:rPr>
              <a:t>——</a:t>
            </a:r>
            <a:r>
              <a:rPr lang="zh-CN" altLang="en-US" sz="2800" b="1" dirty="0">
                <a:solidFill>
                  <a:srgbClr val="CC0066"/>
                </a:solidFill>
                <a:latin typeface="Arial Black" pitchFamily="34" charset="0"/>
                <a:ea typeface="黑体" pitchFamily="2" charset="-122"/>
              </a:rPr>
              <a:t>数学基础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1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1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766" name="Group 74"/>
          <p:cNvGrpSpPr>
            <a:grpSpLocks/>
          </p:cNvGrpSpPr>
          <p:nvPr/>
        </p:nvGrpSpPr>
        <p:grpSpPr bwMode="auto">
          <a:xfrm>
            <a:off x="5078413" y="1184275"/>
            <a:ext cx="3505200" cy="2895600"/>
            <a:chOff x="3456" y="1344"/>
            <a:chExt cx="2208" cy="1824"/>
          </a:xfrm>
        </p:grpSpPr>
        <p:sp>
          <p:nvSpPr>
            <p:cNvPr id="202788" name="Rectangle 3"/>
            <p:cNvSpPr>
              <a:spLocks noChangeArrowheads="1"/>
            </p:cNvSpPr>
            <p:nvPr/>
          </p:nvSpPr>
          <p:spPr bwMode="auto">
            <a:xfrm>
              <a:off x="3456" y="1344"/>
              <a:ext cx="2208" cy="182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89" name="Line 4"/>
            <p:cNvSpPr>
              <a:spLocks noChangeShapeType="1"/>
            </p:cNvSpPr>
            <p:nvPr/>
          </p:nvSpPr>
          <p:spPr bwMode="auto">
            <a:xfrm>
              <a:off x="3504" y="2459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90" name="Line 5"/>
            <p:cNvSpPr>
              <a:spLocks noChangeShapeType="1"/>
            </p:cNvSpPr>
            <p:nvPr/>
          </p:nvSpPr>
          <p:spPr bwMode="auto">
            <a:xfrm flipV="1">
              <a:off x="4128" y="1392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02791" name="Group 6"/>
            <p:cNvGrpSpPr>
              <a:grpSpLocks/>
            </p:cNvGrpSpPr>
            <p:nvPr/>
          </p:nvGrpSpPr>
          <p:grpSpPr bwMode="auto">
            <a:xfrm>
              <a:off x="3840" y="2419"/>
              <a:ext cx="79" cy="79"/>
              <a:chOff x="624" y="3216"/>
              <a:chExt cx="48" cy="48"/>
            </a:xfrm>
          </p:grpSpPr>
          <p:sp>
            <p:nvSpPr>
              <p:cNvPr id="202836" name="Line 7"/>
              <p:cNvSpPr>
                <a:spLocks noChangeShapeType="1"/>
              </p:cNvSpPr>
              <p:nvPr/>
            </p:nvSpPr>
            <p:spPr bwMode="auto">
              <a:xfrm>
                <a:off x="624" y="3216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2837" name="Line 8"/>
              <p:cNvSpPr>
                <a:spLocks noChangeShapeType="1"/>
              </p:cNvSpPr>
              <p:nvPr/>
            </p:nvSpPr>
            <p:spPr bwMode="auto">
              <a:xfrm rot="5400000">
                <a:off x="624" y="3216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2792" name="Group 9"/>
            <p:cNvGrpSpPr>
              <a:grpSpLocks/>
            </p:cNvGrpSpPr>
            <p:nvPr/>
          </p:nvGrpSpPr>
          <p:grpSpPr bwMode="auto">
            <a:xfrm>
              <a:off x="5184" y="2420"/>
              <a:ext cx="79" cy="79"/>
              <a:chOff x="624" y="3216"/>
              <a:chExt cx="48" cy="48"/>
            </a:xfrm>
          </p:grpSpPr>
          <p:sp>
            <p:nvSpPr>
              <p:cNvPr id="202834" name="Line 10"/>
              <p:cNvSpPr>
                <a:spLocks noChangeShapeType="1"/>
              </p:cNvSpPr>
              <p:nvPr/>
            </p:nvSpPr>
            <p:spPr bwMode="auto">
              <a:xfrm>
                <a:off x="624" y="3216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2835" name="Line 11"/>
              <p:cNvSpPr>
                <a:spLocks noChangeShapeType="1"/>
              </p:cNvSpPr>
              <p:nvPr/>
            </p:nvSpPr>
            <p:spPr bwMode="auto">
              <a:xfrm rot="5400000">
                <a:off x="624" y="3216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2793" name="Group 12"/>
            <p:cNvGrpSpPr>
              <a:grpSpLocks/>
            </p:cNvGrpSpPr>
            <p:nvPr/>
          </p:nvGrpSpPr>
          <p:grpSpPr bwMode="auto">
            <a:xfrm>
              <a:off x="4080" y="2419"/>
              <a:ext cx="79" cy="79"/>
              <a:chOff x="624" y="3216"/>
              <a:chExt cx="48" cy="48"/>
            </a:xfrm>
          </p:grpSpPr>
          <p:sp>
            <p:nvSpPr>
              <p:cNvPr id="202832" name="Line 13"/>
              <p:cNvSpPr>
                <a:spLocks noChangeShapeType="1"/>
              </p:cNvSpPr>
              <p:nvPr/>
            </p:nvSpPr>
            <p:spPr bwMode="auto">
              <a:xfrm>
                <a:off x="624" y="3216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2833" name="Line 14"/>
              <p:cNvSpPr>
                <a:spLocks noChangeShapeType="1"/>
              </p:cNvSpPr>
              <p:nvPr/>
            </p:nvSpPr>
            <p:spPr bwMode="auto">
              <a:xfrm rot="5400000">
                <a:off x="624" y="3216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2794" name="Group 15"/>
            <p:cNvGrpSpPr>
              <a:grpSpLocks/>
            </p:cNvGrpSpPr>
            <p:nvPr/>
          </p:nvGrpSpPr>
          <p:grpSpPr bwMode="auto">
            <a:xfrm>
              <a:off x="3984" y="2688"/>
              <a:ext cx="79" cy="79"/>
              <a:chOff x="624" y="3216"/>
              <a:chExt cx="48" cy="48"/>
            </a:xfrm>
          </p:grpSpPr>
          <p:sp>
            <p:nvSpPr>
              <p:cNvPr id="202830" name="Line 16"/>
              <p:cNvSpPr>
                <a:spLocks noChangeShapeType="1"/>
              </p:cNvSpPr>
              <p:nvPr/>
            </p:nvSpPr>
            <p:spPr bwMode="auto">
              <a:xfrm>
                <a:off x="624" y="3216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2831" name="Line 17"/>
              <p:cNvSpPr>
                <a:spLocks noChangeShapeType="1"/>
              </p:cNvSpPr>
              <p:nvPr/>
            </p:nvSpPr>
            <p:spPr bwMode="auto">
              <a:xfrm rot="5400000">
                <a:off x="624" y="3216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2795" name="Group 18"/>
            <p:cNvGrpSpPr>
              <a:grpSpLocks/>
            </p:cNvGrpSpPr>
            <p:nvPr/>
          </p:nvGrpSpPr>
          <p:grpSpPr bwMode="auto">
            <a:xfrm>
              <a:off x="3984" y="2121"/>
              <a:ext cx="79" cy="79"/>
              <a:chOff x="624" y="3216"/>
              <a:chExt cx="48" cy="48"/>
            </a:xfrm>
          </p:grpSpPr>
          <p:sp>
            <p:nvSpPr>
              <p:cNvPr id="202828" name="Line 19"/>
              <p:cNvSpPr>
                <a:spLocks noChangeShapeType="1"/>
              </p:cNvSpPr>
              <p:nvPr/>
            </p:nvSpPr>
            <p:spPr bwMode="auto">
              <a:xfrm>
                <a:off x="624" y="3216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2829" name="Line 20"/>
              <p:cNvSpPr>
                <a:spLocks noChangeShapeType="1"/>
              </p:cNvSpPr>
              <p:nvPr/>
            </p:nvSpPr>
            <p:spPr bwMode="auto">
              <a:xfrm rot="5400000">
                <a:off x="624" y="3216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02796" name="Oval 21"/>
            <p:cNvSpPr>
              <a:spLocks noChangeArrowheads="1"/>
            </p:cNvSpPr>
            <p:nvPr/>
          </p:nvSpPr>
          <p:spPr bwMode="auto">
            <a:xfrm>
              <a:off x="3600" y="2430"/>
              <a:ext cx="57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97" name="Oval 22"/>
            <p:cNvSpPr>
              <a:spLocks noChangeArrowheads="1"/>
            </p:cNvSpPr>
            <p:nvPr/>
          </p:nvSpPr>
          <p:spPr bwMode="auto">
            <a:xfrm>
              <a:off x="4656" y="2880"/>
              <a:ext cx="57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98" name="Oval 23"/>
            <p:cNvSpPr>
              <a:spLocks noChangeArrowheads="1"/>
            </p:cNvSpPr>
            <p:nvPr/>
          </p:nvSpPr>
          <p:spPr bwMode="auto">
            <a:xfrm>
              <a:off x="4893" y="2430"/>
              <a:ext cx="57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99" name="Oval 24"/>
            <p:cNvSpPr>
              <a:spLocks noChangeArrowheads="1"/>
            </p:cNvSpPr>
            <p:nvPr/>
          </p:nvSpPr>
          <p:spPr bwMode="auto">
            <a:xfrm>
              <a:off x="4656" y="1920"/>
              <a:ext cx="57" cy="5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00" name="Oval 25"/>
            <p:cNvSpPr>
              <a:spLocks noChangeArrowheads="1"/>
            </p:cNvSpPr>
            <p:nvPr/>
          </p:nvSpPr>
          <p:spPr bwMode="auto">
            <a:xfrm>
              <a:off x="4447" y="1702"/>
              <a:ext cx="499" cy="499"/>
            </a:xfrm>
            <a:prstGeom prst="ellips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01" name="Oval 26"/>
            <p:cNvSpPr>
              <a:spLocks noChangeArrowheads="1"/>
            </p:cNvSpPr>
            <p:nvPr/>
          </p:nvSpPr>
          <p:spPr bwMode="auto">
            <a:xfrm>
              <a:off x="4656" y="2169"/>
              <a:ext cx="57" cy="5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802" name="Text Box 27"/>
            <p:cNvSpPr txBox="1">
              <a:spLocks noChangeArrowheads="1"/>
            </p:cNvSpPr>
            <p:nvPr/>
          </p:nvSpPr>
          <p:spPr bwMode="auto">
            <a:xfrm>
              <a:off x="4635" y="1708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solidFill>
                    <a:srgbClr val="FF00FF"/>
                  </a:solidFill>
                  <a:latin typeface="Times New Roman" pitchFamily="18" charset="0"/>
                </a:rPr>
                <a:t>Z</a:t>
              </a:r>
              <a:r>
                <a:rPr kumimoji="1" lang="en-US" altLang="zh-CN" sz="1600" b="1" baseline="-25000">
                  <a:solidFill>
                    <a:srgbClr val="FF00FF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2803" name="Text Box 28"/>
            <p:cNvSpPr txBox="1">
              <a:spLocks noChangeArrowheads="1"/>
            </p:cNvSpPr>
            <p:nvPr/>
          </p:nvSpPr>
          <p:spPr bwMode="auto">
            <a:xfrm>
              <a:off x="4704" y="2928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solidFill>
                    <a:srgbClr val="FF00FF"/>
                  </a:solidFill>
                  <a:latin typeface="Times New Roman" pitchFamily="18" charset="0"/>
                </a:rPr>
                <a:t>Z</a:t>
              </a:r>
              <a:r>
                <a:rPr kumimoji="1" lang="en-US" altLang="zh-CN" sz="1600" b="1" baseline="-25000">
                  <a:solidFill>
                    <a:srgbClr val="FF00FF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02804" name="Text Box 29"/>
            <p:cNvSpPr txBox="1">
              <a:spLocks noChangeArrowheads="1"/>
            </p:cNvSpPr>
            <p:nvPr/>
          </p:nvSpPr>
          <p:spPr bwMode="auto">
            <a:xfrm>
              <a:off x="4905" y="2466"/>
              <a:ext cx="1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Z</a:t>
              </a:r>
              <a:r>
                <a:rPr kumimoji="1" lang="en-US" altLang="zh-CN" sz="1600" b="1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02805" name="Text Box 30"/>
            <p:cNvSpPr txBox="1">
              <a:spLocks noChangeArrowheads="1"/>
            </p:cNvSpPr>
            <p:nvPr/>
          </p:nvSpPr>
          <p:spPr bwMode="auto">
            <a:xfrm>
              <a:off x="3552" y="2448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Z</a:t>
              </a:r>
              <a:r>
                <a:rPr kumimoji="1" lang="en-US" altLang="zh-CN" sz="1600" b="1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02806" name="Text Box 31"/>
            <p:cNvSpPr txBox="1">
              <a:spLocks noChangeArrowheads="1"/>
            </p:cNvSpPr>
            <p:nvPr/>
          </p:nvSpPr>
          <p:spPr bwMode="auto">
            <a:xfrm>
              <a:off x="5184" y="2448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solidFill>
                    <a:srgbClr val="FF00FF"/>
                  </a:solidFill>
                  <a:latin typeface="Times New Roman" pitchFamily="18" charset="0"/>
                </a:rPr>
                <a:t>p</a:t>
              </a:r>
              <a:r>
                <a:rPr kumimoji="1" lang="en-US" altLang="zh-CN" sz="1600" b="1" baseline="-25000">
                  <a:solidFill>
                    <a:srgbClr val="FF00FF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02807" name="Text Box 32"/>
            <p:cNvSpPr txBox="1">
              <a:spLocks noChangeArrowheads="1"/>
            </p:cNvSpPr>
            <p:nvPr/>
          </p:nvSpPr>
          <p:spPr bwMode="auto">
            <a:xfrm>
              <a:off x="4032" y="2448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p</a:t>
              </a:r>
              <a:r>
                <a:rPr kumimoji="1" lang="en-US" altLang="zh-CN" sz="1600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2808" name="Text Box 33"/>
            <p:cNvSpPr txBox="1">
              <a:spLocks noChangeArrowheads="1"/>
            </p:cNvSpPr>
            <p:nvPr/>
          </p:nvSpPr>
          <p:spPr bwMode="auto">
            <a:xfrm>
              <a:off x="3792" y="2016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p</a:t>
              </a:r>
              <a:r>
                <a:rPr kumimoji="1" lang="en-US" altLang="zh-CN" sz="1600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02809" name="Text Box 34"/>
            <p:cNvSpPr txBox="1">
              <a:spLocks noChangeArrowheads="1"/>
            </p:cNvSpPr>
            <p:nvPr/>
          </p:nvSpPr>
          <p:spPr bwMode="auto">
            <a:xfrm>
              <a:off x="3861" y="2643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p</a:t>
              </a:r>
              <a:r>
                <a:rPr kumimoji="1" lang="en-US" altLang="zh-CN" sz="1600" b="1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02810" name="Text Box 35"/>
            <p:cNvSpPr txBox="1">
              <a:spLocks noChangeArrowheads="1"/>
            </p:cNvSpPr>
            <p:nvPr/>
          </p:nvSpPr>
          <p:spPr bwMode="auto">
            <a:xfrm>
              <a:off x="3840" y="2448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p</a:t>
              </a:r>
              <a:r>
                <a:rPr kumimoji="1" lang="en-US" altLang="zh-CN" sz="1600" b="1" baseline="-250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02811" name="Line 36"/>
            <p:cNvSpPr>
              <a:spLocks noChangeShapeType="1"/>
            </p:cNvSpPr>
            <p:nvPr/>
          </p:nvSpPr>
          <p:spPr bwMode="auto">
            <a:xfrm>
              <a:off x="4686" y="1968"/>
              <a:ext cx="0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812" name="Line 37"/>
            <p:cNvSpPr>
              <a:spLocks noChangeShapeType="1"/>
            </p:cNvSpPr>
            <p:nvPr/>
          </p:nvSpPr>
          <p:spPr bwMode="auto">
            <a:xfrm>
              <a:off x="4032" y="2160"/>
              <a:ext cx="576" cy="4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813" name="Line 38"/>
            <p:cNvSpPr>
              <a:spLocks noChangeShapeType="1"/>
            </p:cNvSpPr>
            <p:nvPr/>
          </p:nvSpPr>
          <p:spPr bwMode="auto">
            <a:xfrm flipV="1">
              <a:off x="4128" y="2256"/>
              <a:ext cx="528" cy="19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814" name="Line 39"/>
            <p:cNvSpPr>
              <a:spLocks noChangeShapeType="1"/>
            </p:cNvSpPr>
            <p:nvPr/>
          </p:nvSpPr>
          <p:spPr bwMode="auto">
            <a:xfrm flipV="1">
              <a:off x="4032" y="2304"/>
              <a:ext cx="624" cy="43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815" name="Line 40"/>
            <p:cNvSpPr>
              <a:spLocks noChangeShapeType="1"/>
            </p:cNvSpPr>
            <p:nvPr/>
          </p:nvSpPr>
          <p:spPr bwMode="auto">
            <a:xfrm flipV="1">
              <a:off x="4686" y="2256"/>
              <a:ext cx="0" cy="62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816" name="Line 41"/>
            <p:cNvSpPr>
              <a:spLocks noChangeShapeType="1"/>
            </p:cNvSpPr>
            <p:nvPr/>
          </p:nvSpPr>
          <p:spPr bwMode="auto">
            <a:xfrm flipH="1" flipV="1">
              <a:off x="4752" y="2256"/>
              <a:ext cx="192" cy="19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817" name="Text Box 42"/>
            <p:cNvSpPr txBox="1">
              <a:spLocks noChangeArrowheads="1"/>
            </p:cNvSpPr>
            <p:nvPr/>
          </p:nvSpPr>
          <p:spPr bwMode="auto">
            <a:xfrm>
              <a:off x="4896" y="220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-</a:t>
              </a:r>
              <a:r>
                <a:rPr kumimoji="1" lang="en-US" altLang="zh-CN" sz="1600" b="1" i="1">
                  <a:solidFill>
                    <a:srgbClr val="FF00FF"/>
                  </a:solidFill>
                  <a:latin typeface="Times New Roman" pitchFamily="18" charset="0"/>
                </a:rPr>
                <a:t>Z</a:t>
              </a:r>
              <a:r>
                <a:rPr kumimoji="1" lang="en-US" altLang="zh-CN" sz="1600" b="1" baseline="-25000">
                  <a:solidFill>
                    <a:srgbClr val="FF00FF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02818" name="Text Box 43"/>
            <p:cNvSpPr txBox="1">
              <a:spLocks noChangeArrowheads="1"/>
            </p:cNvSpPr>
            <p:nvPr/>
          </p:nvSpPr>
          <p:spPr bwMode="auto">
            <a:xfrm>
              <a:off x="4176" y="2236"/>
              <a:ext cx="27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-</a:t>
              </a:r>
              <a:r>
                <a:rPr kumimoji="1" lang="en-US" altLang="zh-CN" sz="1600" b="1" i="1">
                  <a:latin typeface="Times New Roman" pitchFamily="18" charset="0"/>
                </a:rPr>
                <a:t>p</a:t>
              </a:r>
              <a:r>
                <a:rPr kumimoji="1" lang="en-US" altLang="zh-CN" sz="1600" b="1" baseline="-25000">
                  <a:latin typeface="Times New Roman" pitchFamily="18" charset="0"/>
                </a:rPr>
                <a:t>1</a:t>
              </a:r>
              <a:endParaRPr kumimoji="1" lang="en-US" altLang="zh-CN" sz="1600" b="1" i="1" baseline="-25000">
                <a:latin typeface="Times New Roman" pitchFamily="18" charset="0"/>
              </a:endParaRPr>
            </a:p>
          </p:txBody>
        </p:sp>
        <p:sp>
          <p:nvSpPr>
            <p:cNvPr id="202819" name="Text Box 44"/>
            <p:cNvSpPr txBox="1">
              <a:spLocks noChangeArrowheads="1"/>
            </p:cNvSpPr>
            <p:nvPr/>
          </p:nvSpPr>
          <p:spPr bwMode="auto">
            <a:xfrm>
              <a:off x="4752" y="19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-</a:t>
              </a:r>
              <a:r>
                <a:rPr kumimoji="1" lang="en-US" altLang="zh-CN" sz="1600" b="1" i="1">
                  <a:latin typeface="Times New Roman" pitchFamily="18" charset="0"/>
                </a:rPr>
                <a:t>Z</a:t>
              </a:r>
              <a:r>
                <a:rPr kumimoji="1" lang="en-US" altLang="zh-CN" sz="1600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2820" name="Text Box 45"/>
            <p:cNvSpPr txBox="1">
              <a:spLocks noChangeArrowheads="1"/>
            </p:cNvSpPr>
            <p:nvPr/>
          </p:nvSpPr>
          <p:spPr bwMode="auto">
            <a:xfrm>
              <a:off x="4944" y="1632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Q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'</a:t>
              </a:r>
            </a:p>
          </p:txBody>
        </p:sp>
        <p:sp>
          <p:nvSpPr>
            <p:cNvPr id="202821" name="Line 46"/>
            <p:cNvSpPr>
              <a:spLocks noChangeShapeType="1"/>
            </p:cNvSpPr>
            <p:nvPr/>
          </p:nvSpPr>
          <p:spPr bwMode="auto">
            <a:xfrm flipH="1">
              <a:off x="4944" y="1776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822" name="Text Box 47"/>
            <p:cNvSpPr txBox="1">
              <a:spLocks noChangeArrowheads="1"/>
            </p:cNvSpPr>
            <p:nvPr/>
          </p:nvSpPr>
          <p:spPr bwMode="auto">
            <a:xfrm>
              <a:off x="4659" y="2157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0000FF"/>
                  </a:solidFill>
                  <a:latin typeface="Times New Roman" pitchFamily="18" charset="0"/>
                </a:rPr>
                <a:t>O</a:t>
              </a:r>
              <a:r>
                <a:rPr kumimoji="1" lang="en-US" altLang="zh-CN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'</a:t>
              </a:r>
            </a:p>
          </p:txBody>
        </p:sp>
        <p:sp>
          <p:nvSpPr>
            <p:cNvPr id="202823" name="Text Box 48"/>
            <p:cNvSpPr txBox="1">
              <a:spLocks noChangeArrowheads="1"/>
            </p:cNvSpPr>
            <p:nvPr/>
          </p:nvSpPr>
          <p:spPr bwMode="auto">
            <a:xfrm>
              <a:off x="5472" y="2448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σ</a:t>
              </a:r>
              <a:endParaRPr kumimoji="1" lang="en-US" altLang="zh-CN" sz="1600" b="1" i="1" baseline="-25000">
                <a:latin typeface="Times New Roman" pitchFamily="18" charset="0"/>
              </a:endParaRPr>
            </a:p>
          </p:txBody>
        </p:sp>
        <p:sp>
          <p:nvSpPr>
            <p:cNvPr id="202824" name="Text Box 49"/>
            <p:cNvSpPr txBox="1">
              <a:spLocks noChangeArrowheads="1"/>
            </p:cNvSpPr>
            <p:nvPr/>
          </p:nvSpPr>
          <p:spPr bwMode="auto">
            <a:xfrm>
              <a:off x="4176" y="134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jω</a:t>
              </a:r>
            </a:p>
          </p:txBody>
        </p:sp>
        <p:sp>
          <p:nvSpPr>
            <p:cNvPr id="202825" name="Text Box 51"/>
            <p:cNvSpPr txBox="1">
              <a:spLocks noChangeArrowheads="1"/>
            </p:cNvSpPr>
            <p:nvPr/>
          </p:nvSpPr>
          <p:spPr bwMode="auto">
            <a:xfrm>
              <a:off x="4080" y="196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-</a:t>
              </a:r>
              <a:r>
                <a:rPr kumimoji="1" lang="en-US" altLang="zh-CN" sz="1600" b="1" i="1">
                  <a:latin typeface="Times New Roman" pitchFamily="18" charset="0"/>
                </a:rPr>
                <a:t>p</a:t>
              </a:r>
              <a:r>
                <a:rPr kumimoji="1" lang="en-US" altLang="zh-CN" sz="1600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02826" name="Text Box 52"/>
            <p:cNvSpPr txBox="1">
              <a:spLocks noChangeArrowheads="1"/>
            </p:cNvSpPr>
            <p:nvPr/>
          </p:nvSpPr>
          <p:spPr bwMode="auto">
            <a:xfrm>
              <a:off x="4176" y="257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-</a:t>
              </a:r>
              <a:r>
                <a:rPr kumimoji="1" lang="en-US" altLang="zh-CN" sz="1600" b="1" i="1">
                  <a:latin typeface="Times New Roman" pitchFamily="18" charset="0"/>
                </a:rPr>
                <a:t>p</a:t>
              </a:r>
              <a:r>
                <a:rPr kumimoji="1" lang="en-US" altLang="zh-CN" sz="1600" b="1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02827" name="Text Box 53"/>
            <p:cNvSpPr txBox="1">
              <a:spLocks noChangeArrowheads="1"/>
            </p:cNvSpPr>
            <p:nvPr/>
          </p:nvSpPr>
          <p:spPr bwMode="auto">
            <a:xfrm>
              <a:off x="4704" y="2592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</a:rPr>
                <a:t>-</a:t>
              </a:r>
              <a:r>
                <a:rPr kumimoji="1" lang="en-US" altLang="zh-CN" sz="1600" b="1" i="1">
                  <a:latin typeface="Times New Roman" pitchFamily="18" charset="0"/>
                </a:rPr>
                <a:t>Z</a:t>
              </a:r>
              <a:r>
                <a:rPr kumimoji="1" lang="en-US" altLang="zh-CN" sz="1600" b="1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8050213" y="3546475"/>
            <a:ext cx="381000" cy="412750"/>
            <a:chOff x="5328" y="2880"/>
            <a:chExt cx="240" cy="260"/>
          </a:xfrm>
        </p:grpSpPr>
        <p:sp>
          <p:nvSpPr>
            <p:cNvPr id="202786" name="Text Box 55"/>
            <p:cNvSpPr txBox="1">
              <a:spLocks noChangeArrowheads="1"/>
            </p:cNvSpPr>
            <p:nvPr/>
          </p:nvSpPr>
          <p:spPr bwMode="auto">
            <a:xfrm>
              <a:off x="5376" y="2928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</a:rPr>
                <a:t>Q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"</a:t>
              </a:r>
            </a:p>
          </p:txBody>
        </p:sp>
        <p:sp>
          <p:nvSpPr>
            <p:cNvPr id="202787" name="Line 56"/>
            <p:cNvSpPr>
              <a:spLocks noChangeShapeType="1"/>
            </p:cNvSpPr>
            <p:nvPr/>
          </p:nvSpPr>
          <p:spPr bwMode="auto">
            <a:xfrm flipH="1" flipV="1">
              <a:off x="5328" y="2880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27" name="Text Box 59"/>
          <p:cNvSpPr txBox="1">
            <a:spLocks noChangeArrowheads="1"/>
          </p:cNvSpPr>
          <p:nvPr/>
        </p:nvSpPr>
        <p:spPr bwMode="auto">
          <a:xfrm>
            <a:off x="506413" y="1143000"/>
            <a:ext cx="44958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现在考虑一包含零点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200" b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200" b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200" b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和极点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200" b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闭环曲线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Q″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7228" name="Text Box 60"/>
          <p:cNvSpPr txBox="1">
            <a:spLocks noChangeArrowheads="1"/>
          </p:cNvSpPr>
          <p:nvPr/>
        </p:nvSpPr>
        <p:spPr bwMode="auto">
          <a:xfrm>
            <a:off x="550863" y="2179638"/>
            <a:ext cx="4495800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当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点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O″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沿着</a:t>
            </a:r>
            <a:r>
              <a:rPr kumimoji="1" lang="zh-CN" altLang="en-US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闭合曲线</a:t>
            </a:r>
            <a:r>
              <a:rPr kumimoji="1" lang="en-US" altLang="zh-CN" sz="22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Q″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顺时针旋转一周时，从每个被包围零极点出发的有向线段顺时针旋转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360°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02770" name="Text Box 61"/>
          <p:cNvSpPr txBox="1">
            <a:spLocks noChangeArrowheads="1"/>
          </p:cNvSpPr>
          <p:nvPr/>
        </p:nvSpPr>
        <p:spPr bwMode="auto">
          <a:xfrm>
            <a:off x="506413" y="4143375"/>
            <a:ext cx="83264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的净旋转角等于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200" b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的旋转角度减去零点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200" b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200" b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, 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和</a:t>
            </a:r>
            <a:r>
              <a:rPr kumimoji="1" lang="en-US" altLang="zh-CN" sz="2200" b="1" i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Z</a:t>
            </a:r>
            <a:r>
              <a:rPr kumimoji="1" lang="en-US" altLang="zh-CN" sz="2200" b="1" baseline="-2500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r>
              <a:rPr kumimoji="1" lang="zh-CN" altLang="en-US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的旋转角度。</a:t>
            </a:r>
            <a:endParaRPr kumimoji="1" lang="en-US" altLang="zh-CN" sz="2200" b="1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1028700" y="4694238"/>
            <a:ext cx="7824788" cy="771525"/>
            <a:chOff x="1056" y="3600"/>
            <a:chExt cx="4128" cy="486"/>
          </a:xfrm>
        </p:grpSpPr>
        <p:sp>
          <p:nvSpPr>
            <p:cNvPr id="202784" name="AutoShape 62"/>
            <p:cNvSpPr>
              <a:spLocks noChangeArrowheads="1"/>
            </p:cNvSpPr>
            <p:nvPr/>
          </p:nvSpPr>
          <p:spPr bwMode="auto">
            <a:xfrm>
              <a:off x="1056" y="3744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202785" name="Text Box 63"/>
            <p:cNvSpPr txBox="1">
              <a:spLocks noChangeArrowheads="1"/>
            </p:cNvSpPr>
            <p:nvPr/>
          </p:nvSpPr>
          <p:spPr bwMode="auto">
            <a:xfrm>
              <a:off x="1392" y="3600"/>
              <a:ext cx="3792" cy="48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2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B</a:t>
              </a:r>
              <a:r>
                <a:rPr kumimoji="1" lang="en-US" altLang="zh-CN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22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</a:t>
              </a:r>
              <a:r>
                <a:rPr kumimoji="1" lang="en-US" altLang="zh-CN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)=1+</a:t>
              </a:r>
              <a:r>
                <a:rPr kumimoji="1" lang="en-US" altLang="zh-CN" sz="22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G</a:t>
              </a:r>
              <a:r>
                <a:rPr kumimoji="1" lang="en-US" altLang="zh-CN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22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</a:t>
              </a:r>
              <a:r>
                <a:rPr kumimoji="1" lang="en-US" altLang="zh-CN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1" lang="en-US" altLang="zh-CN" sz="22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H</a:t>
              </a:r>
              <a:r>
                <a:rPr kumimoji="1" lang="en-US" altLang="zh-CN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</a:t>
              </a:r>
              <a:r>
                <a:rPr kumimoji="1" lang="en-US" altLang="zh-CN" sz="22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s</a:t>
              </a:r>
              <a:r>
                <a:rPr kumimoji="1" lang="en-US" altLang="zh-CN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</a:t>
              </a:r>
              <a:r>
                <a:rPr kumimoji="1" lang="zh-CN" altLang="en-US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的旋转角度为</a:t>
              </a:r>
              <a:r>
                <a:rPr kumimoji="1" lang="en-US" altLang="zh-CN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 </a:t>
              </a:r>
              <a:r>
                <a:rPr kumimoji="1" lang="en-US" altLang="zh-CN" sz="2200" b="1">
                  <a:solidFill>
                    <a:srgbClr val="FF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360°–3×360°= –720°</a:t>
              </a:r>
              <a:r>
                <a:rPr kumimoji="1" lang="en-US" altLang="zh-CN" sz="22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</a:t>
              </a:r>
            </a:p>
            <a:p>
              <a:r>
                <a:rPr kumimoji="1" lang="en-US" altLang="zh-CN" sz="2200" b="1">
                  <a:solidFill>
                    <a:srgbClr val="FF33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——???</a:t>
              </a:r>
              <a:endPara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10" name="Group 73"/>
          <p:cNvGrpSpPr>
            <a:grpSpLocks/>
          </p:cNvGrpSpPr>
          <p:nvPr/>
        </p:nvGrpSpPr>
        <p:grpSpPr bwMode="auto">
          <a:xfrm>
            <a:off x="6983413" y="1412875"/>
            <a:ext cx="914400" cy="2362200"/>
            <a:chOff x="4656" y="1440"/>
            <a:chExt cx="576" cy="1488"/>
          </a:xfrm>
        </p:grpSpPr>
        <p:sp>
          <p:nvSpPr>
            <p:cNvPr id="202780" name="Line 68"/>
            <p:cNvSpPr>
              <a:spLocks noChangeShapeType="1"/>
            </p:cNvSpPr>
            <p:nvPr/>
          </p:nvSpPr>
          <p:spPr bwMode="auto">
            <a:xfrm flipV="1">
              <a:off x="4704" y="1488"/>
              <a:ext cx="279" cy="1440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81" name="Line 69"/>
            <p:cNvSpPr>
              <a:spLocks noChangeShapeType="1"/>
            </p:cNvSpPr>
            <p:nvPr/>
          </p:nvSpPr>
          <p:spPr bwMode="auto">
            <a:xfrm flipV="1">
              <a:off x="4656" y="1440"/>
              <a:ext cx="277" cy="480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82" name="Line 70"/>
            <p:cNvSpPr>
              <a:spLocks noChangeShapeType="1"/>
            </p:cNvSpPr>
            <p:nvPr/>
          </p:nvSpPr>
          <p:spPr bwMode="auto">
            <a:xfrm flipV="1">
              <a:off x="4944" y="1536"/>
              <a:ext cx="96" cy="912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2783" name="Line 71"/>
            <p:cNvSpPr>
              <a:spLocks noChangeShapeType="1"/>
            </p:cNvSpPr>
            <p:nvPr/>
          </p:nvSpPr>
          <p:spPr bwMode="auto">
            <a:xfrm flipH="1" flipV="1">
              <a:off x="5088" y="1488"/>
              <a:ext cx="144" cy="96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6373813" y="1412875"/>
            <a:ext cx="1954212" cy="2703513"/>
            <a:chOff x="4272" y="1440"/>
            <a:chExt cx="1231" cy="1703"/>
          </a:xfrm>
        </p:grpSpPr>
        <p:sp>
          <p:nvSpPr>
            <p:cNvPr id="202778" name="Freeform 50"/>
            <p:cNvSpPr>
              <a:spLocks/>
            </p:cNvSpPr>
            <p:nvPr/>
          </p:nvSpPr>
          <p:spPr bwMode="auto">
            <a:xfrm>
              <a:off x="4272" y="1440"/>
              <a:ext cx="1231" cy="1703"/>
            </a:xfrm>
            <a:custGeom>
              <a:avLst/>
              <a:gdLst>
                <a:gd name="T0" fmla="*/ 490 w 1231"/>
                <a:gd name="T1" fmla="*/ 8 h 1703"/>
                <a:gd name="T2" fmla="*/ 847 w 1231"/>
                <a:gd name="T3" fmla="*/ 77 h 1703"/>
                <a:gd name="T4" fmla="*/ 1183 w 1231"/>
                <a:gd name="T5" fmla="*/ 413 h 1703"/>
                <a:gd name="T6" fmla="*/ 1135 w 1231"/>
                <a:gd name="T7" fmla="*/ 1181 h 1703"/>
                <a:gd name="T8" fmla="*/ 847 w 1231"/>
                <a:gd name="T9" fmla="*/ 1544 h 1703"/>
                <a:gd name="T10" fmla="*/ 408 w 1231"/>
                <a:gd name="T11" fmla="*/ 1682 h 1703"/>
                <a:gd name="T12" fmla="*/ 127 w 1231"/>
                <a:gd name="T13" fmla="*/ 1421 h 1703"/>
                <a:gd name="T14" fmla="*/ 8 w 1231"/>
                <a:gd name="T15" fmla="*/ 712 h 1703"/>
                <a:gd name="T16" fmla="*/ 175 w 1231"/>
                <a:gd name="T17" fmla="*/ 125 h 1703"/>
                <a:gd name="T18" fmla="*/ 490 w 1231"/>
                <a:gd name="T19" fmla="*/ 8 h 170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1"/>
                <a:gd name="T31" fmla="*/ 0 h 1703"/>
                <a:gd name="T32" fmla="*/ 1231 w 1231"/>
                <a:gd name="T33" fmla="*/ 1703 h 170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1" h="1703">
                  <a:moveTo>
                    <a:pt x="490" y="8"/>
                  </a:moveTo>
                  <a:cubicBezTo>
                    <a:pt x="602" y="0"/>
                    <a:pt x="732" y="10"/>
                    <a:pt x="847" y="77"/>
                  </a:cubicBezTo>
                  <a:cubicBezTo>
                    <a:pt x="962" y="144"/>
                    <a:pt x="1135" y="229"/>
                    <a:pt x="1183" y="413"/>
                  </a:cubicBezTo>
                  <a:cubicBezTo>
                    <a:pt x="1231" y="597"/>
                    <a:pt x="1191" y="992"/>
                    <a:pt x="1135" y="1181"/>
                  </a:cubicBezTo>
                  <a:cubicBezTo>
                    <a:pt x="1079" y="1370"/>
                    <a:pt x="968" y="1460"/>
                    <a:pt x="847" y="1544"/>
                  </a:cubicBezTo>
                  <a:cubicBezTo>
                    <a:pt x="726" y="1628"/>
                    <a:pt x="528" y="1703"/>
                    <a:pt x="408" y="1682"/>
                  </a:cubicBezTo>
                  <a:cubicBezTo>
                    <a:pt x="288" y="1661"/>
                    <a:pt x="194" y="1583"/>
                    <a:pt x="127" y="1421"/>
                  </a:cubicBezTo>
                  <a:cubicBezTo>
                    <a:pt x="60" y="1259"/>
                    <a:pt x="0" y="928"/>
                    <a:pt x="8" y="712"/>
                  </a:cubicBezTo>
                  <a:cubicBezTo>
                    <a:pt x="16" y="496"/>
                    <a:pt x="95" y="242"/>
                    <a:pt x="175" y="125"/>
                  </a:cubicBezTo>
                  <a:cubicBezTo>
                    <a:pt x="255" y="8"/>
                    <a:pt x="378" y="16"/>
                    <a:pt x="490" y="8"/>
                  </a:cubicBez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2779" name="Line 75"/>
            <p:cNvSpPr>
              <a:spLocks noChangeShapeType="1"/>
            </p:cNvSpPr>
            <p:nvPr/>
          </p:nvSpPr>
          <p:spPr bwMode="auto">
            <a:xfrm>
              <a:off x="5472" y="1920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67"/>
          <p:cNvGrpSpPr>
            <a:grpSpLocks/>
          </p:cNvGrpSpPr>
          <p:nvPr/>
        </p:nvGrpSpPr>
        <p:grpSpPr bwMode="auto">
          <a:xfrm>
            <a:off x="7516813" y="1260475"/>
            <a:ext cx="533400" cy="336550"/>
            <a:chOff x="4944" y="1344"/>
            <a:chExt cx="336" cy="212"/>
          </a:xfrm>
        </p:grpSpPr>
        <p:sp>
          <p:nvSpPr>
            <p:cNvPr id="202776" name="Text Box 58"/>
            <p:cNvSpPr txBox="1">
              <a:spLocks noChangeArrowheads="1"/>
            </p:cNvSpPr>
            <p:nvPr/>
          </p:nvSpPr>
          <p:spPr bwMode="auto">
            <a:xfrm>
              <a:off x="5088" y="1344"/>
              <a:ext cx="1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>
                  <a:solidFill>
                    <a:srgbClr val="FF00FF"/>
                  </a:solidFill>
                  <a:latin typeface="Times New Roman" pitchFamily="18" charset="0"/>
                </a:rPr>
                <a:t>O</a:t>
              </a:r>
              <a:r>
                <a:rPr kumimoji="1" lang="en-US" altLang="zh-CN" sz="1600" b="1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"</a:t>
              </a:r>
            </a:p>
          </p:txBody>
        </p:sp>
        <p:sp>
          <p:nvSpPr>
            <p:cNvPr id="202777" name="Oval 57"/>
            <p:cNvSpPr>
              <a:spLocks noChangeArrowheads="1"/>
            </p:cNvSpPr>
            <p:nvPr/>
          </p:nvSpPr>
          <p:spPr bwMode="auto">
            <a:xfrm>
              <a:off x="4944" y="1440"/>
              <a:ext cx="57" cy="5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5" name="Object 13"/>
          <p:cNvGraphicFramePr>
            <a:graphicFrameLocks noChangeAspect="1"/>
          </p:cNvGraphicFramePr>
          <p:nvPr/>
        </p:nvGraphicFramePr>
        <p:xfrm>
          <a:off x="639763" y="5588000"/>
          <a:ext cx="42973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80" name="Equation" r:id="rId3" imgW="2286000" imgH="253800" progId="Equation.DSMT4">
                  <p:embed/>
                </p:oleObj>
              </mc:Choice>
              <mc:Fallback>
                <p:oleObj name="Equation" r:id="rId3" imgW="2286000" imgH="2538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5588000"/>
                        <a:ext cx="4297362" cy="479425"/>
                      </a:xfrm>
                      <a:prstGeom prst="rect">
                        <a:avLst/>
                      </a:prstGeom>
                      <a:solidFill>
                        <a:srgbClr val="FF99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75" name="标题 26"/>
          <p:cNvSpPr>
            <a:spLocks/>
          </p:cNvSpPr>
          <p:nvPr/>
        </p:nvSpPr>
        <p:spPr bwMode="auto">
          <a:xfrm>
            <a:off x="979488" y="160338"/>
            <a:ext cx="743108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600" b="1">
                <a:solidFill>
                  <a:srgbClr val="CC0066"/>
                </a:solidFill>
                <a:latin typeface="Arial Black" pitchFamily="34" charset="0"/>
                <a:ea typeface="华文新魏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Arial Black" pitchFamily="34" charset="0"/>
                <a:ea typeface="黑体" pitchFamily="2" charset="-122"/>
              </a:rPr>
              <a:t>数学基础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0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7" grpId="0" autoUpdateAnimBg="0"/>
      <p:bldP spid="7228" grpId="0" autoUpdateAnimBg="0"/>
      <p:bldP spid="20277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30213" y="1019175"/>
            <a:ext cx="83058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点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O″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沿着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闭合曲线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Q″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顺时针运动一周时，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)=1+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H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旋转的圈数为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–2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，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i.e.</a:t>
            </a:r>
            <a:endParaRPr kumimoji="1" lang="en-US" altLang="zh-CN" sz="2000" b="1" i="1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312322" name="Rectangle 4"/>
          <p:cNvSpPr>
            <a:spLocks noChangeArrowheads="1"/>
          </p:cNvSpPr>
          <p:nvPr/>
        </p:nvSpPr>
        <p:spPr bwMode="auto">
          <a:xfrm>
            <a:off x="5307013" y="2895600"/>
            <a:ext cx="3505200" cy="28956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23" name="Line 5"/>
          <p:cNvSpPr>
            <a:spLocks noChangeShapeType="1"/>
          </p:cNvSpPr>
          <p:nvPr/>
        </p:nvSpPr>
        <p:spPr bwMode="auto">
          <a:xfrm>
            <a:off x="5383213" y="4665663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2324" name="Line 6"/>
          <p:cNvSpPr>
            <a:spLocks noChangeShapeType="1"/>
          </p:cNvSpPr>
          <p:nvPr/>
        </p:nvSpPr>
        <p:spPr bwMode="auto">
          <a:xfrm flipV="1">
            <a:off x="6373813" y="29718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12325" name="Group 7"/>
          <p:cNvGrpSpPr>
            <a:grpSpLocks/>
          </p:cNvGrpSpPr>
          <p:nvPr/>
        </p:nvGrpSpPr>
        <p:grpSpPr bwMode="auto">
          <a:xfrm>
            <a:off x="5916613" y="4602163"/>
            <a:ext cx="125412" cy="125412"/>
            <a:chOff x="624" y="3216"/>
            <a:chExt cx="48" cy="48"/>
          </a:xfrm>
        </p:grpSpPr>
        <p:sp>
          <p:nvSpPr>
            <p:cNvPr id="312383" name="Line 8"/>
            <p:cNvSpPr>
              <a:spLocks noChangeShapeType="1"/>
            </p:cNvSpPr>
            <p:nvPr/>
          </p:nvSpPr>
          <p:spPr bwMode="auto">
            <a:xfrm>
              <a:off x="624" y="3216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2384" name="Line 9"/>
            <p:cNvSpPr>
              <a:spLocks noChangeShapeType="1"/>
            </p:cNvSpPr>
            <p:nvPr/>
          </p:nvSpPr>
          <p:spPr bwMode="auto">
            <a:xfrm rot="5400000">
              <a:off x="624" y="3216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2326" name="Group 13"/>
          <p:cNvGrpSpPr>
            <a:grpSpLocks/>
          </p:cNvGrpSpPr>
          <p:nvPr/>
        </p:nvGrpSpPr>
        <p:grpSpPr bwMode="auto">
          <a:xfrm>
            <a:off x="6297613" y="4602163"/>
            <a:ext cx="125412" cy="125412"/>
            <a:chOff x="624" y="3216"/>
            <a:chExt cx="48" cy="48"/>
          </a:xfrm>
        </p:grpSpPr>
        <p:sp>
          <p:nvSpPr>
            <p:cNvPr id="312381" name="Line 14"/>
            <p:cNvSpPr>
              <a:spLocks noChangeShapeType="1"/>
            </p:cNvSpPr>
            <p:nvPr/>
          </p:nvSpPr>
          <p:spPr bwMode="auto">
            <a:xfrm>
              <a:off x="624" y="3216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2382" name="Line 15"/>
            <p:cNvSpPr>
              <a:spLocks noChangeShapeType="1"/>
            </p:cNvSpPr>
            <p:nvPr/>
          </p:nvSpPr>
          <p:spPr bwMode="auto">
            <a:xfrm rot="5400000">
              <a:off x="624" y="3216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2327" name="Group 16"/>
          <p:cNvGrpSpPr>
            <a:grpSpLocks/>
          </p:cNvGrpSpPr>
          <p:nvPr/>
        </p:nvGrpSpPr>
        <p:grpSpPr bwMode="auto">
          <a:xfrm>
            <a:off x="6145213" y="5029200"/>
            <a:ext cx="125412" cy="125413"/>
            <a:chOff x="624" y="3216"/>
            <a:chExt cx="48" cy="48"/>
          </a:xfrm>
        </p:grpSpPr>
        <p:sp>
          <p:nvSpPr>
            <p:cNvPr id="312379" name="Line 17"/>
            <p:cNvSpPr>
              <a:spLocks noChangeShapeType="1"/>
            </p:cNvSpPr>
            <p:nvPr/>
          </p:nvSpPr>
          <p:spPr bwMode="auto">
            <a:xfrm>
              <a:off x="624" y="3216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2380" name="Line 18"/>
            <p:cNvSpPr>
              <a:spLocks noChangeShapeType="1"/>
            </p:cNvSpPr>
            <p:nvPr/>
          </p:nvSpPr>
          <p:spPr bwMode="auto">
            <a:xfrm rot="5400000">
              <a:off x="624" y="3216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2328" name="Group 19"/>
          <p:cNvGrpSpPr>
            <a:grpSpLocks/>
          </p:cNvGrpSpPr>
          <p:nvPr/>
        </p:nvGrpSpPr>
        <p:grpSpPr bwMode="auto">
          <a:xfrm>
            <a:off x="6145213" y="4129088"/>
            <a:ext cx="125412" cy="125412"/>
            <a:chOff x="624" y="3216"/>
            <a:chExt cx="48" cy="48"/>
          </a:xfrm>
        </p:grpSpPr>
        <p:sp>
          <p:nvSpPr>
            <p:cNvPr id="312377" name="Line 20"/>
            <p:cNvSpPr>
              <a:spLocks noChangeShapeType="1"/>
            </p:cNvSpPr>
            <p:nvPr/>
          </p:nvSpPr>
          <p:spPr bwMode="auto">
            <a:xfrm>
              <a:off x="624" y="3216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2378" name="Line 21"/>
            <p:cNvSpPr>
              <a:spLocks noChangeShapeType="1"/>
            </p:cNvSpPr>
            <p:nvPr/>
          </p:nvSpPr>
          <p:spPr bwMode="auto">
            <a:xfrm rot="5400000">
              <a:off x="624" y="3216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2329" name="Oval 22"/>
          <p:cNvSpPr>
            <a:spLocks noChangeArrowheads="1"/>
          </p:cNvSpPr>
          <p:nvPr/>
        </p:nvSpPr>
        <p:spPr bwMode="auto">
          <a:xfrm>
            <a:off x="5535613" y="4619625"/>
            <a:ext cx="90487" cy="904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30" name="Oval 23"/>
          <p:cNvSpPr>
            <a:spLocks noChangeArrowheads="1"/>
          </p:cNvSpPr>
          <p:nvPr/>
        </p:nvSpPr>
        <p:spPr bwMode="auto">
          <a:xfrm>
            <a:off x="7212013" y="5334000"/>
            <a:ext cx="90487" cy="904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31" name="Oval 24"/>
          <p:cNvSpPr>
            <a:spLocks noChangeArrowheads="1"/>
          </p:cNvSpPr>
          <p:nvPr/>
        </p:nvSpPr>
        <p:spPr bwMode="auto">
          <a:xfrm>
            <a:off x="7588250" y="4619625"/>
            <a:ext cx="90488" cy="904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32" name="Oval 25"/>
          <p:cNvSpPr>
            <a:spLocks noChangeArrowheads="1"/>
          </p:cNvSpPr>
          <p:nvPr/>
        </p:nvSpPr>
        <p:spPr bwMode="auto">
          <a:xfrm>
            <a:off x="7212013" y="3810000"/>
            <a:ext cx="90487" cy="904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33" name="Oval 26"/>
          <p:cNvSpPr>
            <a:spLocks noChangeArrowheads="1"/>
          </p:cNvSpPr>
          <p:nvPr/>
        </p:nvSpPr>
        <p:spPr bwMode="auto">
          <a:xfrm>
            <a:off x="6880225" y="3463925"/>
            <a:ext cx="792163" cy="792163"/>
          </a:xfrm>
          <a:prstGeom prst="ellips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34" name="Oval 27"/>
          <p:cNvSpPr>
            <a:spLocks noChangeArrowheads="1"/>
          </p:cNvSpPr>
          <p:nvPr/>
        </p:nvSpPr>
        <p:spPr bwMode="auto">
          <a:xfrm>
            <a:off x="7212013" y="4205288"/>
            <a:ext cx="90487" cy="9048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35" name="Text Box 28"/>
          <p:cNvSpPr txBox="1">
            <a:spLocks noChangeArrowheads="1"/>
          </p:cNvSpPr>
          <p:nvPr/>
        </p:nvSpPr>
        <p:spPr bwMode="auto">
          <a:xfrm>
            <a:off x="7178675" y="347345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Z</a:t>
            </a:r>
            <a:r>
              <a:rPr kumimoji="1" lang="en-US" altLang="zh-CN" sz="16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312336" name="Text Box 29"/>
          <p:cNvSpPr txBox="1">
            <a:spLocks noChangeArrowheads="1"/>
          </p:cNvSpPr>
          <p:nvPr/>
        </p:nvSpPr>
        <p:spPr bwMode="auto">
          <a:xfrm>
            <a:off x="7288213" y="541020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Z</a:t>
            </a:r>
            <a:r>
              <a:rPr kumimoji="1" lang="en-US" altLang="zh-CN" sz="16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312337" name="Text Box 30"/>
          <p:cNvSpPr txBox="1">
            <a:spLocks noChangeArrowheads="1"/>
          </p:cNvSpPr>
          <p:nvPr/>
        </p:nvSpPr>
        <p:spPr bwMode="auto">
          <a:xfrm>
            <a:off x="7607300" y="4676775"/>
            <a:ext cx="214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Z</a:t>
            </a:r>
            <a:r>
              <a:rPr kumimoji="1" lang="en-US" altLang="zh-CN" sz="1600" b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312338" name="Text Box 31"/>
          <p:cNvSpPr txBox="1">
            <a:spLocks noChangeArrowheads="1"/>
          </p:cNvSpPr>
          <p:nvPr/>
        </p:nvSpPr>
        <p:spPr bwMode="auto">
          <a:xfrm>
            <a:off x="5459413" y="464820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Z</a:t>
            </a:r>
            <a:r>
              <a:rPr kumimoji="1" lang="en-US" altLang="zh-CN" sz="1600" b="1" baseline="-25000">
                <a:latin typeface="Times New Roman" pitchFamily="18" charset="0"/>
              </a:rPr>
              <a:t>4</a:t>
            </a:r>
          </a:p>
        </p:txBody>
      </p:sp>
      <p:sp>
        <p:nvSpPr>
          <p:cNvPr id="312339" name="Text Box 33"/>
          <p:cNvSpPr txBox="1">
            <a:spLocks noChangeArrowheads="1"/>
          </p:cNvSpPr>
          <p:nvPr/>
        </p:nvSpPr>
        <p:spPr bwMode="auto">
          <a:xfrm>
            <a:off x="6221413" y="464820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p</a:t>
            </a:r>
            <a:r>
              <a:rPr kumimoji="1" lang="en-US" altLang="zh-CN" sz="16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312340" name="Text Box 34"/>
          <p:cNvSpPr txBox="1">
            <a:spLocks noChangeArrowheads="1"/>
          </p:cNvSpPr>
          <p:nvPr/>
        </p:nvSpPr>
        <p:spPr bwMode="auto">
          <a:xfrm>
            <a:off x="5840413" y="396240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p</a:t>
            </a:r>
            <a:r>
              <a:rPr kumimoji="1" lang="en-US" altLang="zh-CN" sz="16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312341" name="Text Box 35"/>
          <p:cNvSpPr txBox="1">
            <a:spLocks noChangeArrowheads="1"/>
          </p:cNvSpPr>
          <p:nvPr/>
        </p:nvSpPr>
        <p:spPr bwMode="auto">
          <a:xfrm>
            <a:off x="5949950" y="4957763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p</a:t>
            </a:r>
            <a:r>
              <a:rPr kumimoji="1" lang="en-US" altLang="zh-CN" sz="1600" b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312342" name="Text Box 36"/>
          <p:cNvSpPr txBox="1">
            <a:spLocks noChangeArrowheads="1"/>
          </p:cNvSpPr>
          <p:nvPr/>
        </p:nvSpPr>
        <p:spPr bwMode="auto">
          <a:xfrm>
            <a:off x="5916613" y="464820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p</a:t>
            </a:r>
            <a:r>
              <a:rPr kumimoji="1" lang="en-US" altLang="zh-CN" sz="1600" b="1" baseline="-25000">
                <a:latin typeface="Times New Roman" pitchFamily="18" charset="0"/>
              </a:rPr>
              <a:t>4</a:t>
            </a:r>
          </a:p>
        </p:txBody>
      </p:sp>
      <p:sp>
        <p:nvSpPr>
          <p:cNvPr id="312343" name="Line 37"/>
          <p:cNvSpPr>
            <a:spLocks noChangeShapeType="1"/>
          </p:cNvSpPr>
          <p:nvPr/>
        </p:nvSpPr>
        <p:spPr bwMode="auto">
          <a:xfrm>
            <a:off x="7259638" y="3886200"/>
            <a:ext cx="0" cy="381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2344" name="Line 38"/>
          <p:cNvSpPr>
            <a:spLocks noChangeShapeType="1"/>
          </p:cNvSpPr>
          <p:nvPr/>
        </p:nvSpPr>
        <p:spPr bwMode="auto">
          <a:xfrm>
            <a:off x="6221413" y="4191000"/>
            <a:ext cx="914400" cy="76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2345" name="Line 39"/>
          <p:cNvSpPr>
            <a:spLocks noChangeShapeType="1"/>
          </p:cNvSpPr>
          <p:nvPr/>
        </p:nvSpPr>
        <p:spPr bwMode="auto">
          <a:xfrm flipV="1">
            <a:off x="6373813" y="4343400"/>
            <a:ext cx="8382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2346" name="Line 40"/>
          <p:cNvSpPr>
            <a:spLocks noChangeShapeType="1"/>
          </p:cNvSpPr>
          <p:nvPr/>
        </p:nvSpPr>
        <p:spPr bwMode="auto">
          <a:xfrm flipV="1">
            <a:off x="6221413" y="4419600"/>
            <a:ext cx="990600" cy="685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2347" name="Line 41"/>
          <p:cNvSpPr>
            <a:spLocks noChangeShapeType="1"/>
          </p:cNvSpPr>
          <p:nvPr/>
        </p:nvSpPr>
        <p:spPr bwMode="auto">
          <a:xfrm flipV="1">
            <a:off x="7259638" y="4343400"/>
            <a:ext cx="0" cy="9906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2348" name="Line 42"/>
          <p:cNvSpPr>
            <a:spLocks noChangeShapeType="1"/>
          </p:cNvSpPr>
          <p:nvPr/>
        </p:nvSpPr>
        <p:spPr bwMode="auto">
          <a:xfrm flipH="1" flipV="1">
            <a:off x="7364413" y="4343400"/>
            <a:ext cx="304800" cy="3048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2349" name="Text Box 43"/>
          <p:cNvSpPr txBox="1">
            <a:spLocks noChangeArrowheads="1"/>
          </p:cNvSpPr>
          <p:nvPr/>
        </p:nvSpPr>
        <p:spPr bwMode="auto">
          <a:xfrm>
            <a:off x="7593013" y="42672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</a:rPr>
              <a:t>-</a:t>
            </a:r>
            <a:r>
              <a:rPr kumimoji="1" lang="en-US" altLang="zh-CN" sz="1600" b="1" i="1">
                <a:latin typeface="Times New Roman" pitchFamily="18" charset="0"/>
              </a:rPr>
              <a:t>Z</a:t>
            </a:r>
            <a:r>
              <a:rPr kumimoji="1" lang="en-US" altLang="zh-CN" sz="1600" b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312350" name="Text Box 45"/>
          <p:cNvSpPr txBox="1">
            <a:spLocks noChangeArrowheads="1"/>
          </p:cNvSpPr>
          <p:nvPr/>
        </p:nvSpPr>
        <p:spPr bwMode="auto">
          <a:xfrm>
            <a:off x="7364413" y="3810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</a:rPr>
              <a:t>-</a:t>
            </a:r>
            <a:r>
              <a:rPr kumimoji="1" lang="en-US" altLang="zh-CN" sz="1600" b="1" i="1">
                <a:latin typeface="Times New Roman" pitchFamily="18" charset="0"/>
              </a:rPr>
              <a:t>Z</a:t>
            </a:r>
            <a:r>
              <a:rPr kumimoji="1" lang="en-US" altLang="zh-CN" sz="1600" b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312351" name="Text Box 46"/>
          <p:cNvSpPr txBox="1">
            <a:spLocks noChangeArrowheads="1"/>
          </p:cNvSpPr>
          <p:nvPr/>
        </p:nvSpPr>
        <p:spPr bwMode="auto">
          <a:xfrm>
            <a:off x="7669213" y="33528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Q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'</a:t>
            </a:r>
          </a:p>
        </p:txBody>
      </p:sp>
      <p:sp>
        <p:nvSpPr>
          <p:cNvPr id="312352" name="Line 47"/>
          <p:cNvSpPr>
            <a:spLocks noChangeShapeType="1"/>
          </p:cNvSpPr>
          <p:nvPr/>
        </p:nvSpPr>
        <p:spPr bwMode="auto">
          <a:xfrm flipH="1">
            <a:off x="7669213" y="3581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2353" name="Text Box 48"/>
          <p:cNvSpPr txBox="1">
            <a:spLocks noChangeArrowheads="1"/>
          </p:cNvSpPr>
          <p:nvPr/>
        </p:nvSpPr>
        <p:spPr bwMode="auto">
          <a:xfrm>
            <a:off x="7267575" y="423545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solidFill>
                  <a:srgbClr val="FF00FF"/>
                </a:solidFill>
                <a:latin typeface="Times New Roman" pitchFamily="18" charset="0"/>
              </a:rPr>
              <a:t>O</a:t>
            </a:r>
            <a:r>
              <a:rPr kumimoji="1" lang="en-US" altLang="zh-CN" sz="1600" b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'</a:t>
            </a:r>
          </a:p>
        </p:txBody>
      </p:sp>
      <p:sp>
        <p:nvSpPr>
          <p:cNvPr id="312354" name="Text Box 50"/>
          <p:cNvSpPr txBox="1">
            <a:spLocks noChangeArrowheads="1"/>
          </p:cNvSpPr>
          <p:nvPr/>
        </p:nvSpPr>
        <p:spPr bwMode="auto">
          <a:xfrm>
            <a:off x="6450013" y="28956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jω</a:t>
            </a:r>
          </a:p>
        </p:txBody>
      </p:sp>
      <p:sp>
        <p:nvSpPr>
          <p:cNvPr id="312355" name="Freeform 51"/>
          <p:cNvSpPr>
            <a:spLocks/>
          </p:cNvSpPr>
          <p:nvPr/>
        </p:nvSpPr>
        <p:spPr bwMode="auto">
          <a:xfrm>
            <a:off x="6629400" y="3078163"/>
            <a:ext cx="2030413" cy="2703512"/>
          </a:xfrm>
          <a:custGeom>
            <a:avLst/>
            <a:gdLst>
              <a:gd name="T0" fmla="*/ 2147483647 w 1231"/>
              <a:gd name="T1" fmla="*/ 2147483647 h 1703"/>
              <a:gd name="T2" fmla="*/ 2147483647 w 1231"/>
              <a:gd name="T3" fmla="*/ 2147483647 h 1703"/>
              <a:gd name="T4" fmla="*/ 2147483647 w 1231"/>
              <a:gd name="T5" fmla="*/ 2147483647 h 1703"/>
              <a:gd name="T6" fmla="*/ 2147483647 w 1231"/>
              <a:gd name="T7" fmla="*/ 2147483647 h 1703"/>
              <a:gd name="T8" fmla="*/ 2147483647 w 1231"/>
              <a:gd name="T9" fmla="*/ 2147483647 h 1703"/>
              <a:gd name="T10" fmla="*/ 2147483647 w 1231"/>
              <a:gd name="T11" fmla="*/ 2147483647 h 1703"/>
              <a:gd name="T12" fmla="*/ 2147483647 w 1231"/>
              <a:gd name="T13" fmla="*/ 2147483647 h 1703"/>
              <a:gd name="T14" fmla="*/ 2147483647 w 1231"/>
              <a:gd name="T15" fmla="*/ 2147483647 h 1703"/>
              <a:gd name="T16" fmla="*/ 2147483647 w 1231"/>
              <a:gd name="T17" fmla="*/ 2147483647 h 1703"/>
              <a:gd name="T18" fmla="*/ 2147483647 w 1231"/>
              <a:gd name="T19" fmla="*/ 2147483647 h 170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31"/>
              <a:gd name="T31" fmla="*/ 0 h 1703"/>
              <a:gd name="T32" fmla="*/ 1231 w 1231"/>
              <a:gd name="T33" fmla="*/ 1703 h 170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31" h="1703">
                <a:moveTo>
                  <a:pt x="490" y="8"/>
                </a:moveTo>
                <a:cubicBezTo>
                  <a:pt x="602" y="0"/>
                  <a:pt x="732" y="10"/>
                  <a:pt x="847" y="77"/>
                </a:cubicBezTo>
                <a:cubicBezTo>
                  <a:pt x="962" y="144"/>
                  <a:pt x="1135" y="229"/>
                  <a:pt x="1183" y="413"/>
                </a:cubicBezTo>
                <a:cubicBezTo>
                  <a:pt x="1231" y="597"/>
                  <a:pt x="1191" y="992"/>
                  <a:pt x="1135" y="1181"/>
                </a:cubicBezTo>
                <a:cubicBezTo>
                  <a:pt x="1079" y="1370"/>
                  <a:pt x="968" y="1460"/>
                  <a:pt x="847" y="1544"/>
                </a:cubicBezTo>
                <a:cubicBezTo>
                  <a:pt x="726" y="1628"/>
                  <a:pt x="528" y="1703"/>
                  <a:pt x="408" y="1682"/>
                </a:cubicBezTo>
                <a:cubicBezTo>
                  <a:pt x="288" y="1661"/>
                  <a:pt x="194" y="1583"/>
                  <a:pt x="127" y="1421"/>
                </a:cubicBezTo>
                <a:cubicBezTo>
                  <a:pt x="60" y="1259"/>
                  <a:pt x="0" y="928"/>
                  <a:pt x="8" y="712"/>
                </a:cubicBezTo>
                <a:cubicBezTo>
                  <a:pt x="16" y="496"/>
                  <a:pt x="95" y="242"/>
                  <a:pt x="175" y="125"/>
                </a:cubicBezTo>
                <a:cubicBezTo>
                  <a:pt x="255" y="8"/>
                  <a:pt x="378" y="16"/>
                  <a:pt x="490" y="8"/>
                </a:cubicBezTo>
                <a:close/>
              </a:path>
            </a:pathLst>
          </a:cu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2356" name="Text Box 52"/>
          <p:cNvSpPr txBox="1">
            <a:spLocks noChangeArrowheads="1"/>
          </p:cNvSpPr>
          <p:nvPr/>
        </p:nvSpPr>
        <p:spPr bwMode="auto">
          <a:xfrm>
            <a:off x="6297613" y="38862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</a:rPr>
              <a:t>-</a:t>
            </a:r>
            <a:r>
              <a:rPr kumimoji="1" lang="en-US" altLang="zh-CN" sz="1600" b="1" i="1">
                <a:latin typeface="Times New Roman" pitchFamily="18" charset="0"/>
              </a:rPr>
              <a:t>p</a:t>
            </a:r>
            <a:r>
              <a:rPr kumimoji="1" lang="en-US" altLang="zh-CN" sz="16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312357" name="Text Box 53"/>
          <p:cNvSpPr txBox="1">
            <a:spLocks noChangeArrowheads="1"/>
          </p:cNvSpPr>
          <p:nvPr/>
        </p:nvSpPr>
        <p:spPr bwMode="auto">
          <a:xfrm>
            <a:off x="6450013" y="484505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</a:rPr>
              <a:t>-</a:t>
            </a:r>
            <a:r>
              <a:rPr kumimoji="1" lang="en-US" altLang="zh-CN" sz="1600" b="1" i="1">
                <a:latin typeface="Times New Roman" pitchFamily="18" charset="0"/>
              </a:rPr>
              <a:t>p</a:t>
            </a:r>
            <a:r>
              <a:rPr kumimoji="1" lang="en-US" altLang="zh-CN" sz="1600" b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312358" name="Text Box 54"/>
          <p:cNvSpPr txBox="1">
            <a:spLocks noChangeArrowheads="1"/>
          </p:cNvSpPr>
          <p:nvPr/>
        </p:nvSpPr>
        <p:spPr bwMode="auto">
          <a:xfrm>
            <a:off x="7288213" y="4876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</a:rPr>
              <a:t>-</a:t>
            </a:r>
            <a:r>
              <a:rPr kumimoji="1" lang="en-US" altLang="zh-CN" sz="1600" b="1" i="1">
                <a:latin typeface="Times New Roman" pitchFamily="18" charset="0"/>
              </a:rPr>
              <a:t>Z</a:t>
            </a:r>
            <a:r>
              <a:rPr kumimoji="1" lang="en-US" altLang="zh-CN" sz="16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312359" name="Line 55"/>
          <p:cNvSpPr>
            <a:spLocks noChangeShapeType="1"/>
          </p:cNvSpPr>
          <p:nvPr/>
        </p:nvSpPr>
        <p:spPr bwMode="auto">
          <a:xfrm flipH="1">
            <a:off x="8202613" y="5229225"/>
            <a:ext cx="76200" cy="76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2360" name="Text Box 56"/>
          <p:cNvSpPr txBox="1">
            <a:spLocks noChangeArrowheads="1"/>
          </p:cNvSpPr>
          <p:nvPr/>
        </p:nvSpPr>
        <p:spPr bwMode="auto">
          <a:xfrm>
            <a:off x="8355013" y="54102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</a:rPr>
              <a:t>Q</a:t>
            </a: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"</a:t>
            </a:r>
          </a:p>
        </p:txBody>
      </p:sp>
      <p:sp>
        <p:nvSpPr>
          <p:cNvPr id="312361" name="Line 57"/>
          <p:cNvSpPr>
            <a:spLocks noChangeShapeType="1"/>
          </p:cNvSpPr>
          <p:nvPr/>
        </p:nvSpPr>
        <p:spPr bwMode="auto">
          <a:xfrm flipH="1" flipV="1">
            <a:off x="8278813" y="5334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2362" name="Oval 58"/>
          <p:cNvSpPr>
            <a:spLocks noChangeArrowheads="1"/>
          </p:cNvSpPr>
          <p:nvPr/>
        </p:nvSpPr>
        <p:spPr bwMode="auto">
          <a:xfrm>
            <a:off x="7364413" y="3048000"/>
            <a:ext cx="90487" cy="90488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63" name="Text Box 59"/>
          <p:cNvSpPr txBox="1">
            <a:spLocks noChangeArrowheads="1"/>
          </p:cNvSpPr>
          <p:nvPr/>
        </p:nvSpPr>
        <p:spPr bwMode="auto">
          <a:xfrm>
            <a:off x="7364413" y="30480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solidFill>
                  <a:srgbClr val="FF00FF"/>
                </a:solidFill>
                <a:latin typeface="Times New Roman" pitchFamily="18" charset="0"/>
              </a:rPr>
              <a:t>O</a:t>
            </a:r>
            <a:r>
              <a:rPr kumimoji="1" lang="en-US" altLang="zh-CN" sz="1600" b="1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rPr>
              <a:t>"</a:t>
            </a:r>
          </a:p>
        </p:txBody>
      </p:sp>
      <p:sp>
        <p:nvSpPr>
          <p:cNvPr id="8255" name="Text Box 63"/>
          <p:cNvSpPr txBox="1">
            <a:spLocks noChangeArrowheads="1"/>
          </p:cNvSpPr>
          <p:nvPr/>
        </p:nvSpPr>
        <p:spPr bwMode="auto">
          <a:xfrm>
            <a:off x="430213" y="2905125"/>
            <a:ext cx="46482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若闭合曲线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Q″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仅包含一个极点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</a:t>
            </a:r>
            <a:r>
              <a:rPr kumimoji="1" lang="en-US" altLang="zh-CN" sz="2000" b="1" baseline="-2500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时，随着</a:t>
            </a:r>
            <a:r>
              <a:rPr kumimoji="1" lang="zh-CN" altLang="en-US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点</a:t>
            </a:r>
            <a:r>
              <a:rPr kumimoji="1" lang="en-US" altLang="zh-CN" sz="20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O″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顺时针旋转一周，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逆时针旋转的圈数</a:t>
            </a: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en-US" altLang="zh-CN" sz="2000" b="1" i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N</a:t>
            </a: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=1</a:t>
            </a:r>
            <a:r>
              <a:rPr kumimoji="1" lang="zh-CN" altLang="en-US" sz="2000" b="1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  <a:endParaRPr kumimoji="1" lang="en-US" altLang="zh-CN" sz="20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8256" name="Text Box 64"/>
          <p:cNvSpPr txBox="1">
            <a:spLocks noChangeArrowheads="1"/>
          </p:cNvSpPr>
          <p:nvPr/>
        </p:nvSpPr>
        <p:spPr bwMode="auto">
          <a:xfrm>
            <a:off x="430213" y="4249738"/>
            <a:ext cx="4648200" cy="155257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对于任意的闭合曲线，当闭合曲线上任意一点沿着闭合曲线旋转一周时，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000" b="1" i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中</a:t>
            </a:r>
            <a:r>
              <a:rPr kumimoji="1" lang="zh-CN" altLang="en-US" sz="2000" b="1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所有闭合曲线外的极点和零点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对应的旋转角度为</a:t>
            </a:r>
            <a:r>
              <a: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0</a:t>
            </a:r>
            <a:r>
              <a:rPr kumimoji="1" lang="zh-CN" altLang="en-US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。</a:t>
            </a:r>
            <a:endParaRPr kumimoji="1" lang="en-US" altLang="zh-CN" sz="2000" b="1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312366" name="Group 10"/>
          <p:cNvGrpSpPr>
            <a:grpSpLocks/>
          </p:cNvGrpSpPr>
          <p:nvPr/>
        </p:nvGrpSpPr>
        <p:grpSpPr bwMode="auto">
          <a:xfrm>
            <a:off x="8050213" y="4603750"/>
            <a:ext cx="125412" cy="125413"/>
            <a:chOff x="624" y="3216"/>
            <a:chExt cx="48" cy="48"/>
          </a:xfrm>
        </p:grpSpPr>
        <p:sp>
          <p:nvSpPr>
            <p:cNvPr id="312375" name="Line 11"/>
            <p:cNvSpPr>
              <a:spLocks noChangeShapeType="1"/>
            </p:cNvSpPr>
            <p:nvPr/>
          </p:nvSpPr>
          <p:spPr bwMode="auto">
            <a:xfrm>
              <a:off x="624" y="3216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2376" name="Line 12"/>
            <p:cNvSpPr>
              <a:spLocks noChangeShapeType="1"/>
            </p:cNvSpPr>
            <p:nvPr/>
          </p:nvSpPr>
          <p:spPr bwMode="auto">
            <a:xfrm rot="5400000">
              <a:off x="624" y="3216"/>
              <a:ext cx="48" cy="4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2367" name="Text Box 32"/>
          <p:cNvSpPr txBox="1">
            <a:spLocks noChangeArrowheads="1"/>
          </p:cNvSpPr>
          <p:nvPr/>
        </p:nvSpPr>
        <p:spPr bwMode="auto">
          <a:xfrm>
            <a:off x="8050213" y="464820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p</a:t>
            </a:r>
            <a:r>
              <a:rPr kumimoji="1" lang="en-US" altLang="zh-CN" sz="1600" b="1" baseline="-25000">
                <a:latin typeface="Times New Roman" pitchFamily="18" charset="0"/>
              </a:rPr>
              <a:t>5</a:t>
            </a:r>
          </a:p>
        </p:txBody>
      </p:sp>
      <p:sp>
        <p:nvSpPr>
          <p:cNvPr id="312368" name="Text Box 49"/>
          <p:cNvSpPr txBox="1">
            <a:spLocks noChangeArrowheads="1"/>
          </p:cNvSpPr>
          <p:nvPr/>
        </p:nvSpPr>
        <p:spPr bwMode="auto">
          <a:xfrm>
            <a:off x="8507413" y="4648200"/>
            <a:ext cx="228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  <a:cs typeface="Times New Roman" pitchFamily="18" charset="0"/>
              </a:rPr>
              <a:t>σ</a:t>
            </a:r>
            <a:endParaRPr kumimoji="1" lang="en-US" altLang="zh-CN" sz="1600" b="1" i="1" baseline="-25000">
              <a:latin typeface="Times New Roman" pitchFamily="18" charset="0"/>
            </a:endParaRPr>
          </a:p>
        </p:txBody>
      </p:sp>
      <p:sp>
        <p:nvSpPr>
          <p:cNvPr id="8266" name="Freeform 74"/>
          <p:cNvSpPr>
            <a:spLocks/>
          </p:cNvSpPr>
          <p:nvPr/>
        </p:nvSpPr>
        <p:spPr bwMode="auto">
          <a:xfrm>
            <a:off x="7974013" y="4267200"/>
            <a:ext cx="533400" cy="685800"/>
          </a:xfrm>
          <a:custGeom>
            <a:avLst/>
            <a:gdLst>
              <a:gd name="T0" fmla="*/ 2147483647 w 1231"/>
              <a:gd name="T1" fmla="*/ 2147483647 h 1703"/>
              <a:gd name="T2" fmla="*/ 2147483647 w 1231"/>
              <a:gd name="T3" fmla="*/ 2147483647 h 1703"/>
              <a:gd name="T4" fmla="*/ 2147483647 w 1231"/>
              <a:gd name="T5" fmla="*/ 2147483647 h 1703"/>
              <a:gd name="T6" fmla="*/ 2147483647 w 1231"/>
              <a:gd name="T7" fmla="*/ 2147483647 h 1703"/>
              <a:gd name="T8" fmla="*/ 2147483647 w 1231"/>
              <a:gd name="T9" fmla="*/ 2147483647 h 1703"/>
              <a:gd name="T10" fmla="*/ 2147483647 w 1231"/>
              <a:gd name="T11" fmla="*/ 2147483647 h 1703"/>
              <a:gd name="T12" fmla="*/ 2147483647 w 1231"/>
              <a:gd name="T13" fmla="*/ 2147483647 h 1703"/>
              <a:gd name="T14" fmla="*/ 2147483647 w 1231"/>
              <a:gd name="T15" fmla="*/ 2147483647 h 1703"/>
              <a:gd name="T16" fmla="*/ 2147483647 w 1231"/>
              <a:gd name="T17" fmla="*/ 2147483647 h 1703"/>
              <a:gd name="T18" fmla="*/ 2147483647 w 1231"/>
              <a:gd name="T19" fmla="*/ 2147483647 h 170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31"/>
              <a:gd name="T31" fmla="*/ 0 h 1703"/>
              <a:gd name="T32" fmla="*/ 1231 w 1231"/>
              <a:gd name="T33" fmla="*/ 1703 h 170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31" h="1703">
                <a:moveTo>
                  <a:pt x="490" y="8"/>
                </a:moveTo>
                <a:cubicBezTo>
                  <a:pt x="602" y="0"/>
                  <a:pt x="732" y="10"/>
                  <a:pt x="847" y="77"/>
                </a:cubicBezTo>
                <a:cubicBezTo>
                  <a:pt x="962" y="144"/>
                  <a:pt x="1135" y="229"/>
                  <a:pt x="1183" y="413"/>
                </a:cubicBezTo>
                <a:cubicBezTo>
                  <a:pt x="1231" y="597"/>
                  <a:pt x="1191" y="992"/>
                  <a:pt x="1135" y="1181"/>
                </a:cubicBezTo>
                <a:cubicBezTo>
                  <a:pt x="1079" y="1370"/>
                  <a:pt x="968" y="1460"/>
                  <a:pt x="847" y="1544"/>
                </a:cubicBezTo>
                <a:cubicBezTo>
                  <a:pt x="726" y="1628"/>
                  <a:pt x="528" y="1703"/>
                  <a:pt x="408" y="1682"/>
                </a:cubicBezTo>
                <a:cubicBezTo>
                  <a:pt x="288" y="1661"/>
                  <a:pt x="194" y="1583"/>
                  <a:pt x="127" y="1421"/>
                </a:cubicBezTo>
                <a:cubicBezTo>
                  <a:pt x="60" y="1259"/>
                  <a:pt x="0" y="928"/>
                  <a:pt x="8" y="712"/>
                </a:cubicBezTo>
                <a:cubicBezTo>
                  <a:pt x="16" y="496"/>
                  <a:pt x="95" y="242"/>
                  <a:pt x="175" y="125"/>
                </a:cubicBezTo>
                <a:cubicBezTo>
                  <a:pt x="255" y="8"/>
                  <a:pt x="378" y="16"/>
                  <a:pt x="490" y="8"/>
                </a:cubicBezTo>
                <a:close/>
              </a:path>
            </a:pathLst>
          </a:cu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2370" name="Text Box 43"/>
          <p:cNvSpPr txBox="1">
            <a:spLocks noChangeArrowheads="1"/>
          </p:cNvSpPr>
          <p:nvPr/>
        </p:nvSpPr>
        <p:spPr bwMode="auto">
          <a:xfrm>
            <a:off x="6416675" y="4284663"/>
            <a:ext cx="4302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i="1">
                <a:latin typeface="Times New Roman" pitchFamily="18" charset="0"/>
              </a:rPr>
              <a:t>s</a:t>
            </a:r>
            <a:r>
              <a:rPr kumimoji="1" lang="en-US" altLang="zh-CN" sz="1600" b="1">
                <a:latin typeface="Times New Roman" pitchFamily="18" charset="0"/>
              </a:rPr>
              <a:t>-</a:t>
            </a:r>
            <a:r>
              <a:rPr kumimoji="1" lang="en-US" altLang="zh-CN" sz="1600" b="1" i="1">
                <a:latin typeface="Times New Roman" pitchFamily="18" charset="0"/>
              </a:rPr>
              <a:t>p</a:t>
            </a:r>
            <a:r>
              <a:rPr kumimoji="1" lang="en-US" altLang="zh-CN" sz="1600" b="1" baseline="-25000">
                <a:latin typeface="Times New Roman" pitchFamily="18" charset="0"/>
              </a:rPr>
              <a:t>1</a:t>
            </a:r>
            <a:endParaRPr kumimoji="1" lang="en-US" altLang="zh-CN" sz="1600" b="1" i="1" baseline="-25000">
              <a:latin typeface="Times New Roman" pitchFamily="18" charset="0"/>
            </a:endParaRPr>
          </a:p>
        </p:txBody>
      </p:sp>
      <p:sp>
        <p:nvSpPr>
          <p:cNvPr id="312371" name="标题 26"/>
          <p:cNvSpPr>
            <a:spLocks/>
          </p:cNvSpPr>
          <p:nvPr/>
        </p:nvSpPr>
        <p:spPr bwMode="auto">
          <a:xfrm>
            <a:off x="979488" y="160338"/>
            <a:ext cx="743108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600" b="1">
                <a:solidFill>
                  <a:srgbClr val="CC0066"/>
                </a:solidFill>
                <a:latin typeface="Arial Black" pitchFamily="34" charset="0"/>
                <a:ea typeface="华文新魏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Arial Black" pitchFamily="34" charset="0"/>
                <a:ea typeface="黑体" pitchFamily="2" charset="-122"/>
              </a:rPr>
              <a:t>数学基础</a:t>
            </a:r>
          </a:p>
        </p:txBody>
      </p:sp>
      <p:grpSp>
        <p:nvGrpSpPr>
          <p:cNvPr id="203856" name="Group 80"/>
          <p:cNvGrpSpPr>
            <a:grpSpLocks/>
          </p:cNvGrpSpPr>
          <p:nvPr/>
        </p:nvGrpSpPr>
        <p:grpSpPr bwMode="auto">
          <a:xfrm>
            <a:off x="495300" y="1952625"/>
            <a:ext cx="6962775" cy="954088"/>
            <a:chOff x="312" y="1230"/>
            <a:chExt cx="4386" cy="601"/>
          </a:xfrm>
        </p:grpSpPr>
        <p:sp>
          <p:nvSpPr>
            <p:cNvPr id="312373" name="Text Box 62"/>
            <p:cNvSpPr txBox="1">
              <a:spLocks noChangeArrowheads="1"/>
            </p:cNvSpPr>
            <p:nvPr/>
          </p:nvSpPr>
          <p:spPr bwMode="auto">
            <a:xfrm>
              <a:off x="312" y="1575"/>
              <a:ext cx="2928" cy="256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其中负号表示顺时针（</a:t>
              </a:r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cw</a:t>
              </a:r>
              <a:r>
                <a:rPr kumimoji="1" lang="zh-CN" altLang="en-US" sz="2000" b="1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）旋转的角度</a:t>
              </a:r>
              <a:endPara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  <p:sp>
          <p:nvSpPr>
            <p:cNvPr id="312374" name="Text Box 62"/>
            <p:cNvSpPr txBox="1">
              <a:spLocks noChangeArrowheads="1"/>
            </p:cNvSpPr>
            <p:nvPr/>
          </p:nvSpPr>
          <p:spPr bwMode="auto">
            <a:xfrm>
              <a:off x="828" y="1230"/>
              <a:ext cx="3870" cy="266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FF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 i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N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 = (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被包围的极点数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 - (</a:t>
              </a:r>
              <a:r>
                <a:rPr kumimoji="1" lang="zh-CN" altLang="en-US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被包围的零点数</a:t>
              </a:r>
              <a:r>
                <a:rPr kumimoji="1" lang="en-US" altLang="zh-CN" sz="2000" b="1"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 = 1 – 3 = -2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255" grpId="0" autoUpdateAnimBg="0"/>
      <p:bldP spid="8256" grpId="0" animBg="1" autoUpdateAnimBg="0"/>
      <p:bldP spid="826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5" name="Text Box 3"/>
          <p:cNvSpPr txBox="1">
            <a:spLocks noChangeArrowheads="1"/>
          </p:cNvSpPr>
          <p:nvPr/>
        </p:nvSpPr>
        <p:spPr bwMode="auto">
          <a:xfrm>
            <a:off x="381000" y="1244600"/>
            <a:ext cx="685482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考虑一包围整个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右半平面的闭合曲线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Q</a:t>
            </a:r>
            <a:endParaRPr kumimoji="1" lang="en-US" altLang="zh-CN" sz="2200" b="1">
              <a:solidFill>
                <a:srgbClr val="FF33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86200" y="1841500"/>
            <a:ext cx="4191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闭合曲线</a:t>
            </a:r>
            <a:r>
              <a:rPr kumimoji="1" lang="en-US" altLang="zh-CN" sz="22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Q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包围了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所有具有正实部的极点和零点。</a:t>
            </a:r>
            <a:endParaRPr kumimoji="1" lang="en-US" altLang="zh-CN" sz="22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81000" y="2022475"/>
            <a:ext cx="3352800" cy="3140075"/>
            <a:chOff x="480" y="2054"/>
            <a:chExt cx="2112" cy="1978"/>
          </a:xfrm>
        </p:grpSpPr>
        <p:sp>
          <p:nvSpPr>
            <p:cNvPr id="313374" name="Rectangle 27"/>
            <p:cNvSpPr>
              <a:spLocks noChangeArrowheads="1"/>
            </p:cNvSpPr>
            <p:nvPr/>
          </p:nvSpPr>
          <p:spPr bwMode="auto">
            <a:xfrm>
              <a:off x="480" y="2064"/>
              <a:ext cx="2112" cy="1968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375" name="Line 5"/>
            <p:cNvSpPr>
              <a:spLocks noChangeShapeType="1"/>
            </p:cNvSpPr>
            <p:nvPr/>
          </p:nvSpPr>
          <p:spPr bwMode="auto">
            <a:xfrm>
              <a:off x="672" y="3072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3376" name="Line 6"/>
            <p:cNvSpPr>
              <a:spLocks noChangeShapeType="1"/>
            </p:cNvSpPr>
            <p:nvPr/>
          </p:nvSpPr>
          <p:spPr bwMode="auto">
            <a:xfrm flipV="1">
              <a:off x="1200" y="2112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3377" name="Text Box 7"/>
            <p:cNvSpPr txBox="1">
              <a:spLocks noChangeArrowheads="1"/>
            </p:cNvSpPr>
            <p:nvPr/>
          </p:nvSpPr>
          <p:spPr bwMode="auto">
            <a:xfrm>
              <a:off x="2352" y="3072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σ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313378" name="Text Box 8"/>
            <p:cNvSpPr txBox="1">
              <a:spLocks noChangeArrowheads="1"/>
            </p:cNvSpPr>
            <p:nvPr/>
          </p:nvSpPr>
          <p:spPr bwMode="auto">
            <a:xfrm>
              <a:off x="960" y="2054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jω</a:t>
              </a:r>
              <a:endParaRPr kumimoji="1" lang="en-US" altLang="zh-CN" sz="1600" b="1" i="1">
                <a:latin typeface="Times New Roman" pitchFamily="18" charset="0"/>
              </a:endParaRPr>
            </a:p>
          </p:txBody>
        </p:sp>
        <p:sp>
          <p:nvSpPr>
            <p:cNvPr id="313379" name="Text Box 9"/>
            <p:cNvSpPr txBox="1">
              <a:spLocks noChangeArrowheads="1"/>
            </p:cNvSpPr>
            <p:nvPr/>
          </p:nvSpPr>
          <p:spPr bwMode="auto">
            <a:xfrm>
              <a:off x="768" y="2304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=+</a:t>
              </a:r>
              <a:r>
                <a:rPr kumimoji="1" lang="en-US" altLang="zh-CN" sz="14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400" b="1">
                  <a:latin typeface="Times New Roman" pitchFamily="18" charset="0"/>
                  <a:cs typeface="Times New Roman" pitchFamily="18" charset="0"/>
                </a:rPr>
                <a:t>∞</a:t>
              </a:r>
              <a:endParaRPr kumimoji="1" lang="en-US" altLang="zh-CN" sz="1400" b="1">
                <a:latin typeface="Times New Roman" pitchFamily="18" charset="0"/>
              </a:endParaRPr>
            </a:p>
          </p:txBody>
        </p:sp>
        <p:sp>
          <p:nvSpPr>
            <p:cNvPr id="313380" name="Text Box 10"/>
            <p:cNvSpPr txBox="1">
              <a:spLocks noChangeArrowheads="1"/>
            </p:cNvSpPr>
            <p:nvPr/>
          </p:nvSpPr>
          <p:spPr bwMode="auto">
            <a:xfrm>
              <a:off x="768" y="3580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=-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∞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524000" y="2724150"/>
            <a:ext cx="838200" cy="914400"/>
            <a:chOff x="1200" y="2496"/>
            <a:chExt cx="528" cy="576"/>
          </a:xfrm>
        </p:grpSpPr>
        <p:sp>
          <p:nvSpPr>
            <p:cNvPr id="313372" name="Line 18"/>
            <p:cNvSpPr>
              <a:spLocks noChangeShapeType="1"/>
            </p:cNvSpPr>
            <p:nvPr/>
          </p:nvSpPr>
          <p:spPr bwMode="auto">
            <a:xfrm flipV="1">
              <a:off x="1200" y="2496"/>
              <a:ext cx="4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3373" name="Text Box 24"/>
            <p:cNvSpPr txBox="1">
              <a:spLocks noChangeArrowheads="1"/>
            </p:cNvSpPr>
            <p:nvPr/>
          </p:nvSpPr>
          <p:spPr bwMode="auto">
            <a:xfrm>
              <a:off x="1344" y="2832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kumimoji="1" lang="en-US" altLang="zh-CN" sz="1600" b="1" i="1">
                  <a:latin typeface="Times New Roman" pitchFamily="18" charset="0"/>
                  <a:cs typeface="Times New Roman" pitchFamily="18" charset="0"/>
                </a:rPr>
                <a:t>re</a:t>
              </a:r>
              <a:r>
                <a:rPr kumimoji="1" lang="en-US" altLang="zh-CN" sz="1600" b="1" i="1" baseline="30000">
                  <a:latin typeface="Times New Roman" pitchFamily="18" charset="0"/>
                  <a:cs typeface="Times New Roman" pitchFamily="18" charset="0"/>
                </a:rPr>
                <a:t>jθ</a:t>
              </a:r>
              <a:endParaRPr kumimoji="1" lang="en-US" altLang="zh-CN" sz="1600" b="1" i="1" baseline="30000">
                <a:latin typeface="Times New Roman" pitchFamily="18" charset="0"/>
              </a:endParaRP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1524000" y="2495550"/>
            <a:ext cx="1371600" cy="2301875"/>
            <a:chOff x="1200" y="2352"/>
            <a:chExt cx="864" cy="1450"/>
          </a:xfrm>
        </p:grpSpPr>
        <p:sp>
          <p:nvSpPr>
            <p:cNvPr id="313364" name="Line 13"/>
            <p:cNvSpPr>
              <a:spLocks noChangeShapeType="1"/>
            </p:cNvSpPr>
            <p:nvPr/>
          </p:nvSpPr>
          <p:spPr bwMode="auto">
            <a:xfrm flipV="1">
              <a:off x="1200" y="2352"/>
              <a:ext cx="0" cy="144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3365" name="Line 14"/>
            <p:cNvSpPr>
              <a:spLocks noChangeShapeType="1"/>
            </p:cNvSpPr>
            <p:nvPr/>
          </p:nvSpPr>
          <p:spPr bwMode="auto">
            <a:xfrm flipV="1">
              <a:off x="1200" y="2688"/>
              <a:ext cx="0" cy="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3366" name="Line 15"/>
            <p:cNvSpPr>
              <a:spLocks noChangeShapeType="1"/>
            </p:cNvSpPr>
            <p:nvPr/>
          </p:nvSpPr>
          <p:spPr bwMode="auto">
            <a:xfrm flipV="1">
              <a:off x="1200" y="3216"/>
              <a:ext cx="0" cy="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13367" name="Group 41"/>
            <p:cNvGrpSpPr>
              <a:grpSpLocks/>
            </p:cNvGrpSpPr>
            <p:nvPr/>
          </p:nvGrpSpPr>
          <p:grpSpPr bwMode="auto">
            <a:xfrm>
              <a:off x="1200" y="2352"/>
              <a:ext cx="864" cy="1450"/>
              <a:chOff x="1200" y="2352"/>
              <a:chExt cx="864" cy="1450"/>
            </a:xfrm>
          </p:grpSpPr>
          <p:sp>
            <p:nvSpPr>
              <p:cNvPr id="313368" name="Arc 11"/>
              <p:cNvSpPr>
                <a:spLocks/>
              </p:cNvSpPr>
              <p:nvPr/>
            </p:nvSpPr>
            <p:spPr bwMode="auto">
              <a:xfrm>
                <a:off x="1200" y="2352"/>
                <a:ext cx="726" cy="1450"/>
              </a:xfrm>
              <a:custGeom>
                <a:avLst/>
                <a:gdLst>
                  <a:gd name="T0" fmla="*/ 0 w 21630"/>
                  <a:gd name="T1" fmla="*/ 0 h 43200"/>
                  <a:gd name="T2" fmla="*/ 0 w 21630"/>
                  <a:gd name="T3" fmla="*/ 0 h 43200"/>
                  <a:gd name="T4" fmla="*/ 0 w 2163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630"/>
                  <a:gd name="T10" fmla="*/ 0 h 43200"/>
                  <a:gd name="T11" fmla="*/ 21630 w 2163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30" h="43200" fill="none" extrusionOk="0">
                    <a:moveTo>
                      <a:pt x="29" y="0"/>
                    </a:moveTo>
                    <a:cubicBezTo>
                      <a:pt x="11959" y="0"/>
                      <a:pt x="21630" y="9670"/>
                      <a:pt x="21630" y="21600"/>
                    </a:cubicBezTo>
                    <a:cubicBezTo>
                      <a:pt x="21630" y="33529"/>
                      <a:pt x="11959" y="43200"/>
                      <a:pt x="30" y="43200"/>
                    </a:cubicBezTo>
                    <a:cubicBezTo>
                      <a:pt x="20" y="43200"/>
                      <a:pt x="10" y="43199"/>
                      <a:pt x="0" y="43199"/>
                    </a:cubicBezTo>
                  </a:path>
                  <a:path w="21630" h="43200" stroke="0" extrusionOk="0">
                    <a:moveTo>
                      <a:pt x="29" y="0"/>
                    </a:moveTo>
                    <a:cubicBezTo>
                      <a:pt x="11959" y="0"/>
                      <a:pt x="21630" y="9670"/>
                      <a:pt x="21630" y="21600"/>
                    </a:cubicBezTo>
                    <a:cubicBezTo>
                      <a:pt x="21630" y="33529"/>
                      <a:pt x="11959" y="43200"/>
                      <a:pt x="30" y="43200"/>
                    </a:cubicBezTo>
                    <a:cubicBezTo>
                      <a:pt x="20" y="43200"/>
                      <a:pt x="10" y="43199"/>
                      <a:pt x="0" y="43199"/>
                    </a:cubicBezTo>
                    <a:lnTo>
                      <a:pt x="30" y="21600"/>
                    </a:lnTo>
                    <a:close/>
                  </a:path>
                </a:pathLst>
              </a:cu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3369" name="Line 17"/>
              <p:cNvSpPr>
                <a:spLocks noChangeShapeType="1"/>
              </p:cNvSpPr>
              <p:nvPr/>
            </p:nvSpPr>
            <p:spPr bwMode="auto">
              <a:xfrm rot="10800000" flipV="1">
                <a:off x="1728" y="3504"/>
                <a:ext cx="48" cy="48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3370" name="Line 19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48" cy="9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3371" name="Text Box 25"/>
              <p:cNvSpPr txBox="1">
                <a:spLocks noChangeArrowheads="1"/>
              </p:cNvSpPr>
              <p:nvPr/>
            </p:nvSpPr>
            <p:spPr bwMode="auto">
              <a:xfrm>
                <a:off x="1920" y="2592"/>
                <a:ext cx="14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18000" rIns="18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1600" b="1">
                    <a:solidFill>
                      <a:srgbClr val="FF00FF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kumimoji="1" lang="en-US" altLang="zh-CN" sz="1600" b="1">
                  <a:solidFill>
                    <a:srgbClr val="FF00FF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9242" name="Text Box 26"/>
          <p:cNvSpPr txBox="1">
            <a:spLocks noChangeArrowheads="1"/>
          </p:cNvSpPr>
          <p:nvPr/>
        </p:nvSpPr>
        <p:spPr bwMode="auto">
          <a:xfrm>
            <a:off x="2681288" y="333375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rIns="1800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 b="1">
                <a:latin typeface="Times New Roman" pitchFamily="18" charset="0"/>
                <a:cs typeface="Times New Roman" pitchFamily="18" charset="0"/>
              </a:rPr>
              <a:t>+∞</a:t>
            </a:r>
            <a:endParaRPr kumimoji="1" lang="en-US" altLang="zh-CN" sz="1600" b="1">
              <a:latin typeface="Times New Roman" pitchFamily="18" charset="0"/>
            </a:endParaRP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1752600" y="2266950"/>
            <a:ext cx="381000" cy="336550"/>
            <a:chOff x="1344" y="2208"/>
            <a:chExt cx="240" cy="212"/>
          </a:xfrm>
        </p:grpSpPr>
        <p:sp>
          <p:nvSpPr>
            <p:cNvPr id="313362" name="Text Box 20"/>
            <p:cNvSpPr txBox="1">
              <a:spLocks noChangeArrowheads="1"/>
            </p:cNvSpPr>
            <p:nvPr/>
          </p:nvSpPr>
          <p:spPr bwMode="auto">
            <a:xfrm>
              <a:off x="1440" y="2208"/>
              <a:ext cx="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rIns="1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1600" b="1">
                  <a:latin typeface="Times New Roman" pitchFamily="18" charset="0"/>
                  <a:cs typeface="Times New Roman" pitchFamily="18" charset="0"/>
                </a:rPr>
                <a:t>O</a:t>
              </a:r>
              <a:endParaRPr kumimoji="1" lang="en-US" altLang="zh-CN" sz="1600" b="1">
                <a:latin typeface="Times New Roman" pitchFamily="18" charset="0"/>
              </a:endParaRPr>
            </a:p>
          </p:txBody>
        </p:sp>
        <p:sp>
          <p:nvSpPr>
            <p:cNvPr id="313363" name="Oval 21"/>
            <p:cNvSpPr>
              <a:spLocks noChangeArrowheads="1"/>
            </p:cNvSpPr>
            <p:nvPr/>
          </p:nvSpPr>
          <p:spPr bwMode="auto">
            <a:xfrm>
              <a:off x="1344" y="2352"/>
              <a:ext cx="57" cy="5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905000" y="3562350"/>
            <a:ext cx="506413" cy="125413"/>
            <a:chOff x="1440" y="3024"/>
            <a:chExt cx="319" cy="79"/>
          </a:xfrm>
        </p:grpSpPr>
        <p:sp>
          <p:nvSpPr>
            <p:cNvPr id="313358" name="Oval 22"/>
            <p:cNvSpPr>
              <a:spLocks noChangeArrowheads="1"/>
            </p:cNvSpPr>
            <p:nvPr/>
          </p:nvSpPr>
          <p:spPr bwMode="auto">
            <a:xfrm>
              <a:off x="1440" y="3024"/>
              <a:ext cx="57" cy="57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3359" name="Group 36"/>
            <p:cNvGrpSpPr>
              <a:grpSpLocks/>
            </p:cNvGrpSpPr>
            <p:nvPr/>
          </p:nvGrpSpPr>
          <p:grpSpPr bwMode="auto">
            <a:xfrm>
              <a:off x="1680" y="3024"/>
              <a:ext cx="79" cy="79"/>
              <a:chOff x="624" y="3216"/>
              <a:chExt cx="48" cy="48"/>
            </a:xfrm>
          </p:grpSpPr>
          <p:sp>
            <p:nvSpPr>
              <p:cNvPr id="313360" name="Line 37"/>
              <p:cNvSpPr>
                <a:spLocks noChangeShapeType="1"/>
              </p:cNvSpPr>
              <p:nvPr/>
            </p:nvSpPr>
            <p:spPr bwMode="auto">
              <a:xfrm>
                <a:off x="624" y="3216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3361" name="Line 38"/>
              <p:cNvSpPr>
                <a:spLocks noChangeShapeType="1"/>
              </p:cNvSpPr>
              <p:nvPr/>
            </p:nvSpPr>
            <p:spPr bwMode="auto">
              <a:xfrm rot="5400000">
                <a:off x="624" y="3216"/>
                <a:ext cx="48" cy="4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3962400" y="3028950"/>
            <a:ext cx="4343400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</a:t>
            </a:r>
            <a:r>
              <a:rPr kumimoji="1" lang="zh-CN" altLang="en-US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为了运用幅角定理，闭合曲线</a:t>
            </a:r>
            <a:r>
              <a:rPr kumimoji="1" lang="en-US" altLang="zh-CN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Q</a:t>
            </a:r>
            <a:r>
              <a:rPr kumimoji="1" lang="zh-CN" altLang="en-US" sz="22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不能经过</a:t>
            </a:r>
            <a:r>
              <a:rPr kumimoji="1" lang="en-US" altLang="zh-CN" sz="22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B</a:t>
            </a:r>
            <a:r>
              <a:rPr kumimoji="1" lang="en-US" altLang="zh-CN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kumimoji="1" lang="en-US" altLang="zh-CN" sz="2200" b="1" i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s</a:t>
            </a:r>
            <a:r>
              <a:rPr kumimoji="1" lang="en-US" altLang="zh-CN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</a:t>
            </a:r>
            <a:r>
              <a:rPr kumimoji="1" lang="zh-CN" altLang="en-US" sz="22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的任一极点和零点。</a:t>
            </a:r>
            <a:r>
              <a:rPr kumimoji="1" lang="zh-CN" altLang="en-US" sz="2200" b="1" dirty="0">
                <a:solidFill>
                  <a:srgbClr val="FF33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kumimoji="1" lang="zh-CN" altLang="en-US" sz="2200" b="1" dirty="0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＜注意复习：复变函数中的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幅角定理（映射定理）</a:t>
            </a:r>
            <a:r>
              <a:rPr kumimoji="1" lang="zh-CN" altLang="en-US" sz="2200" b="1" dirty="0">
                <a:solidFill>
                  <a:srgbClr val="A50021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＞</a:t>
            </a:r>
            <a:endParaRPr kumimoji="1" lang="en-US" altLang="zh-CN" sz="2200" b="1" dirty="0">
              <a:solidFill>
                <a:srgbClr val="A50021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</a:pPr>
            <a:endParaRPr kumimoji="1" lang="en-US" altLang="zh-CN" sz="2200" b="1" dirty="0">
              <a:solidFill>
                <a:srgbClr val="A50021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2362200" y="4445000"/>
            <a:ext cx="4352925" cy="915988"/>
            <a:chOff x="1728" y="3580"/>
            <a:chExt cx="2742" cy="577"/>
          </a:xfrm>
        </p:grpSpPr>
        <p:sp>
          <p:nvSpPr>
            <p:cNvPr id="313356" name="Line 43"/>
            <p:cNvSpPr>
              <a:spLocks noChangeShapeType="1"/>
            </p:cNvSpPr>
            <p:nvPr/>
          </p:nvSpPr>
          <p:spPr bwMode="auto">
            <a:xfrm>
              <a:off x="1728" y="3580"/>
              <a:ext cx="1302" cy="4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357" name="Text Box 44"/>
            <p:cNvSpPr txBox="1">
              <a:spLocks noChangeArrowheads="1"/>
            </p:cNvSpPr>
            <p:nvPr/>
          </p:nvSpPr>
          <p:spPr bwMode="auto">
            <a:xfrm>
              <a:off x="3030" y="3907"/>
              <a:ext cx="1440" cy="25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Nyquist </a:t>
              </a:r>
              <a:r>
                <a:rPr kumimoji="1" lang="zh-CN" altLang="en-US" sz="2000" b="1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闭合曲线</a:t>
              </a:r>
              <a:endParaRPr kumimoji="1" lang="en-US" altLang="zh-CN" sz="20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endParaRPr>
            </a:p>
          </p:txBody>
        </p:sp>
      </p:grpSp>
      <p:sp>
        <p:nvSpPr>
          <p:cNvPr id="313355" name="标题 26"/>
          <p:cNvSpPr>
            <a:spLocks/>
          </p:cNvSpPr>
          <p:nvPr/>
        </p:nvSpPr>
        <p:spPr bwMode="auto">
          <a:xfrm>
            <a:off x="979488" y="160338"/>
            <a:ext cx="743108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Nyquist</a:t>
            </a:r>
            <a:r>
              <a:rPr lang="zh-CN" altLang="en-US" sz="3200" b="1">
                <a:solidFill>
                  <a:srgbClr val="CC0066"/>
                </a:solidFill>
                <a:latin typeface="Times New Roman" pitchFamily="18" charset="0"/>
                <a:ea typeface="黑体" pitchFamily="2" charset="-122"/>
              </a:rPr>
              <a:t>稳定性判据</a:t>
            </a:r>
            <a:r>
              <a:rPr lang="en-US" altLang="zh-CN" sz="3600" b="1">
                <a:solidFill>
                  <a:srgbClr val="CC0066"/>
                </a:solidFill>
                <a:latin typeface="Arial Black" pitchFamily="34" charset="0"/>
                <a:ea typeface="华文新魏" pitchFamily="2" charset="-122"/>
              </a:rPr>
              <a:t>——</a:t>
            </a:r>
            <a:r>
              <a:rPr lang="zh-CN" altLang="en-US" sz="2800" b="1">
                <a:solidFill>
                  <a:srgbClr val="CC0066"/>
                </a:solidFill>
                <a:latin typeface="Arial Black" pitchFamily="34" charset="0"/>
                <a:ea typeface="黑体" pitchFamily="2" charset="-122"/>
              </a:rPr>
              <a:t>数学基础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42" grpId="0" autoUpdateAnimBg="0"/>
      <p:bldP spid="9256" grpId="0" autoUpdateAnimBg="0"/>
    </p:bldLst>
  </p:timing>
</p:sld>
</file>

<file path=ppt/theme/theme1.xml><?xml version="1.0" encoding="utf-8"?>
<a:theme xmlns:a="http://schemas.openxmlformats.org/drawingml/2006/main" name="信息学院模板">
  <a:themeElements>
    <a:clrScheme name="信息学院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信息学院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息学院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息学院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息学院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息学院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信息学院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信息学院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信息学院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信息学院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信息学院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信息学院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信息学院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48699</TotalTime>
  <Words>6230</Words>
  <Application>Microsoft Office PowerPoint</Application>
  <PresentationFormat>全屏显示(4:3)</PresentationFormat>
  <Paragraphs>986</Paragraphs>
  <Slides>57</Slides>
  <Notes>5</Notes>
  <HiddenSlides>3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9" baseType="lpstr">
      <vt:lpstr>仿宋_GB2312</vt:lpstr>
      <vt:lpstr>黑体</vt:lpstr>
      <vt:lpstr>华文新魏</vt:lpstr>
      <vt:lpstr>楷体_GB2312</vt:lpstr>
      <vt:lpstr>宋体</vt:lpstr>
      <vt:lpstr>Arial</vt:lpstr>
      <vt:lpstr>Arial Black</vt:lpstr>
      <vt:lpstr>Symbol</vt:lpstr>
      <vt:lpstr>Times New Roman</vt:lpstr>
      <vt:lpstr>Wingdings</vt:lpstr>
      <vt:lpstr>信息学院模板</vt:lpstr>
      <vt:lpstr>Equation</vt:lpstr>
      <vt:lpstr>PowerPoint 演示文稿</vt:lpstr>
      <vt:lpstr>PowerPoint 演示文稿</vt:lpstr>
      <vt:lpstr>Nyquist稳定性判据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回顾：极坐标图（示例）</vt:lpstr>
      <vt:lpstr>PowerPoint 演示文稿</vt:lpstr>
      <vt:lpstr>Nyquist稳定性判据——示例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iipc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绪论</dc:title>
  <dc:creator>wanghui</dc:creator>
  <cp:lastModifiedBy>Jengo</cp:lastModifiedBy>
  <cp:revision>767</cp:revision>
  <cp:lastPrinted>2019-05-23T09:31:01Z</cp:lastPrinted>
  <dcterms:created xsi:type="dcterms:W3CDTF">2011-01-22T12:34:13Z</dcterms:created>
  <dcterms:modified xsi:type="dcterms:W3CDTF">2020-06-01T10:37:46Z</dcterms:modified>
</cp:coreProperties>
</file>