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47"/>
  </p:notesMasterIdLst>
  <p:handoutMasterIdLst>
    <p:handoutMasterId r:id="rId48"/>
  </p:handoutMasterIdLst>
  <p:sldIdLst>
    <p:sldId id="1315" r:id="rId2"/>
    <p:sldId id="1314" r:id="rId3"/>
    <p:sldId id="1286" r:id="rId4"/>
    <p:sldId id="1287" r:id="rId5"/>
    <p:sldId id="1288" r:id="rId6"/>
    <p:sldId id="1289" r:id="rId7"/>
    <p:sldId id="1290" r:id="rId8"/>
    <p:sldId id="1291" r:id="rId9"/>
    <p:sldId id="1292" r:id="rId10"/>
    <p:sldId id="1293" r:id="rId11"/>
    <p:sldId id="1294" r:id="rId12"/>
    <p:sldId id="1295" r:id="rId13"/>
    <p:sldId id="1296" r:id="rId14"/>
    <p:sldId id="1340" r:id="rId15"/>
    <p:sldId id="1341" r:id="rId16"/>
    <p:sldId id="1299" r:id="rId17"/>
    <p:sldId id="1300" r:id="rId18"/>
    <p:sldId id="1301" r:id="rId19"/>
    <p:sldId id="1302" r:id="rId20"/>
    <p:sldId id="1303" r:id="rId21"/>
    <p:sldId id="1304" r:id="rId22"/>
    <p:sldId id="1305" r:id="rId23"/>
    <p:sldId id="1306" r:id="rId24"/>
    <p:sldId id="1317" r:id="rId25"/>
    <p:sldId id="1307" r:id="rId26"/>
    <p:sldId id="1308" r:id="rId27"/>
    <p:sldId id="1309" r:id="rId28"/>
    <p:sldId id="1311" r:id="rId29"/>
    <p:sldId id="1342" r:id="rId30"/>
    <p:sldId id="1312" r:id="rId31"/>
    <p:sldId id="1318" r:id="rId32"/>
    <p:sldId id="1319" r:id="rId33"/>
    <p:sldId id="1320" r:id="rId34"/>
    <p:sldId id="1321" r:id="rId35"/>
    <p:sldId id="1328" r:id="rId36"/>
    <p:sldId id="1330" r:id="rId37"/>
    <p:sldId id="1329" r:id="rId38"/>
    <p:sldId id="1331" r:id="rId39"/>
    <p:sldId id="1339" r:id="rId40"/>
    <p:sldId id="1334" r:id="rId41"/>
    <p:sldId id="1335" r:id="rId42"/>
    <p:sldId id="1336" r:id="rId43"/>
    <p:sldId id="1337" r:id="rId44"/>
    <p:sldId id="1338" r:id="rId45"/>
    <p:sldId id="1343" r:id="rId4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92F98"/>
    <a:srgbClr val="0000FF"/>
    <a:srgbClr val="FFFF99"/>
    <a:srgbClr val="33CCFF"/>
    <a:srgbClr val="003399"/>
    <a:srgbClr val="0033CC"/>
    <a:srgbClr val="0066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04" autoAdjust="0"/>
  </p:normalViewPr>
  <p:slideViewPr>
    <p:cSldViewPr snapToGrid="0">
      <p:cViewPr varScale="1">
        <p:scale>
          <a:sx n="96" d="100"/>
          <a:sy n="96" d="100"/>
        </p:scale>
        <p:origin x="2145" y="51"/>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74" d="100"/>
          <a:sy n="74" d="100"/>
        </p:scale>
        <p:origin x="-2864" y="-12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78.emf"/><Relationship Id="rId18" Type="http://schemas.openxmlformats.org/officeDocument/2006/relationships/image" Target="../media/image83.wmf"/><Relationship Id="rId3" Type="http://schemas.openxmlformats.org/officeDocument/2006/relationships/image" Target="../media/image68.emf"/><Relationship Id="rId21" Type="http://schemas.openxmlformats.org/officeDocument/2006/relationships/image" Target="../media/image86.wmf"/><Relationship Id="rId7" Type="http://schemas.openxmlformats.org/officeDocument/2006/relationships/image" Target="../media/image72.wmf"/><Relationship Id="rId12" Type="http://schemas.openxmlformats.org/officeDocument/2006/relationships/image" Target="../media/image77.emf"/><Relationship Id="rId17" Type="http://schemas.openxmlformats.org/officeDocument/2006/relationships/image" Target="../media/image82.emf"/><Relationship Id="rId2" Type="http://schemas.openxmlformats.org/officeDocument/2006/relationships/image" Target="../media/image67.emf"/><Relationship Id="rId16" Type="http://schemas.openxmlformats.org/officeDocument/2006/relationships/image" Target="../media/image81.emf"/><Relationship Id="rId20" Type="http://schemas.openxmlformats.org/officeDocument/2006/relationships/image" Target="../media/image85.wmf"/><Relationship Id="rId1" Type="http://schemas.openxmlformats.org/officeDocument/2006/relationships/image" Target="../media/image66.emf"/><Relationship Id="rId6" Type="http://schemas.openxmlformats.org/officeDocument/2006/relationships/image" Target="../media/image71.emf"/><Relationship Id="rId11" Type="http://schemas.openxmlformats.org/officeDocument/2006/relationships/image" Target="../media/image76.emf"/><Relationship Id="rId5" Type="http://schemas.openxmlformats.org/officeDocument/2006/relationships/image" Target="../media/image70.emf"/><Relationship Id="rId15" Type="http://schemas.openxmlformats.org/officeDocument/2006/relationships/image" Target="../media/image80.emf"/><Relationship Id="rId10" Type="http://schemas.openxmlformats.org/officeDocument/2006/relationships/image" Target="../media/image75.emf"/><Relationship Id="rId19" Type="http://schemas.openxmlformats.org/officeDocument/2006/relationships/image" Target="../media/image84.wmf"/><Relationship Id="rId4" Type="http://schemas.openxmlformats.org/officeDocument/2006/relationships/image" Target="../media/image69.emf"/><Relationship Id="rId9" Type="http://schemas.openxmlformats.org/officeDocument/2006/relationships/image" Target="../media/image74.emf"/><Relationship Id="rId14" Type="http://schemas.openxmlformats.org/officeDocument/2006/relationships/image" Target="../media/image7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image" Target="../media/image92.emf"/><Relationship Id="rId7" Type="http://schemas.openxmlformats.org/officeDocument/2006/relationships/image" Target="../media/image96.emf"/><Relationship Id="rId12" Type="http://schemas.openxmlformats.org/officeDocument/2006/relationships/image" Target="../media/image101.emf"/><Relationship Id="rId2" Type="http://schemas.openxmlformats.org/officeDocument/2006/relationships/image" Target="../media/image91.emf"/><Relationship Id="rId1" Type="http://schemas.openxmlformats.org/officeDocument/2006/relationships/image" Target="../media/image90.emf"/><Relationship Id="rId6" Type="http://schemas.openxmlformats.org/officeDocument/2006/relationships/image" Target="../media/image95.emf"/><Relationship Id="rId11" Type="http://schemas.openxmlformats.org/officeDocument/2006/relationships/image" Target="../media/image100.emf"/><Relationship Id="rId5" Type="http://schemas.openxmlformats.org/officeDocument/2006/relationships/image" Target="../media/image94.emf"/><Relationship Id="rId10" Type="http://schemas.openxmlformats.org/officeDocument/2006/relationships/image" Target="../media/image99.emf"/><Relationship Id="rId4" Type="http://schemas.openxmlformats.org/officeDocument/2006/relationships/image" Target="../media/image93.emf"/><Relationship Id="rId9" Type="http://schemas.openxmlformats.org/officeDocument/2006/relationships/image" Target="../media/image9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0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9" Type="http://schemas.openxmlformats.org/officeDocument/2006/relationships/image" Target="../media/image11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6.emf"/><Relationship Id="rId7" Type="http://schemas.openxmlformats.org/officeDocument/2006/relationships/image" Target="../media/image130.emf"/><Relationship Id="rId2" Type="http://schemas.openxmlformats.org/officeDocument/2006/relationships/image" Target="../media/image125.emf"/><Relationship Id="rId1" Type="http://schemas.openxmlformats.org/officeDocument/2006/relationships/image" Target="../media/image124.emf"/><Relationship Id="rId6" Type="http://schemas.openxmlformats.org/officeDocument/2006/relationships/image" Target="../media/image129.emf"/><Relationship Id="rId5" Type="http://schemas.openxmlformats.org/officeDocument/2006/relationships/image" Target="../media/image128.emf"/><Relationship Id="rId4" Type="http://schemas.openxmlformats.org/officeDocument/2006/relationships/image" Target="../media/image1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image" Target="../media/image18.emf"/><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37.emf"/><Relationship Id="rId3" Type="http://schemas.openxmlformats.org/officeDocument/2006/relationships/image" Target="../media/image27.emf"/><Relationship Id="rId7" Type="http://schemas.openxmlformats.org/officeDocument/2006/relationships/image" Target="../media/image31.emf"/><Relationship Id="rId12" Type="http://schemas.openxmlformats.org/officeDocument/2006/relationships/image" Target="../media/image36.emf"/><Relationship Id="rId2" Type="http://schemas.openxmlformats.org/officeDocument/2006/relationships/image" Target="../media/image26.emf"/><Relationship Id="rId16" Type="http://schemas.openxmlformats.org/officeDocument/2006/relationships/image" Target="../media/image40.emf"/><Relationship Id="rId1" Type="http://schemas.openxmlformats.org/officeDocument/2006/relationships/image" Target="../media/image25.emf"/><Relationship Id="rId6" Type="http://schemas.openxmlformats.org/officeDocument/2006/relationships/image" Target="../media/image30.emf"/><Relationship Id="rId11" Type="http://schemas.openxmlformats.org/officeDocument/2006/relationships/image" Target="../media/image35.emf"/><Relationship Id="rId5" Type="http://schemas.openxmlformats.org/officeDocument/2006/relationships/image" Target="../media/image29.emf"/><Relationship Id="rId15" Type="http://schemas.openxmlformats.org/officeDocument/2006/relationships/image" Target="../media/image39.emf"/><Relationship Id="rId10" Type="http://schemas.openxmlformats.org/officeDocument/2006/relationships/image" Target="../media/image34.emf"/><Relationship Id="rId4" Type="http://schemas.openxmlformats.org/officeDocument/2006/relationships/image" Target="../media/image28.emf"/><Relationship Id="rId9" Type="http://schemas.openxmlformats.org/officeDocument/2006/relationships/image" Target="../media/image33.emf"/><Relationship Id="rId14"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53.emf"/><Relationship Id="rId18" Type="http://schemas.openxmlformats.org/officeDocument/2006/relationships/image" Target="../media/image58.wmf"/><Relationship Id="rId3" Type="http://schemas.openxmlformats.org/officeDocument/2006/relationships/image" Target="../media/image43.emf"/><Relationship Id="rId7" Type="http://schemas.openxmlformats.org/officeDocument/2006/relationships/image" Target="../media/image47.emf"/><Relationship Id="rId12" Type="http://schemas.openxmlformats.org/officeDocument/2006/relationships/image" Target="../media/image52.emf"/><Relationship Id="rId17" Type="http://schemas.openxmlformats.org/officeDocument/2006/relationships/image" Target="../media/image57.wmf"/><Relationship Id="rId2" Type="http://schemas.openxmlformats.org/officeDocument/2006/relationships/image" Target="../media/image42.emf"/><Relationship Id="rId16" Type="http://schemas.openxmlformats.org/officeDocument/2006/relationships/image" Target="../media/image56.wmf"/><Relationship Id="rId1" Type="http://schemas.openxmlformats.org/officeDocument/2006/relationships/image" Target="../media/image41.emf"/><Relationship Id="rId6" Type="http://schemas.openxmlformats.org/officeDocument/2006/relationships/image" Target="../media/image46.emf"/><Relationship Id="rId11" Type="http://schemas.openxmlformats.org/officeDocument/2006/relationships/image" Target="../media/image51.emf"/><Relationship Id="rId5" Type="http://schemas.openxmlformats.org/officeDocument/2006/relationships/image" Target="../media/image45.emf"/><Relationship Id="rId15" Type="http://schemas.openxmlformats.org/officeDocument/2006/relationships/image" Target="../media/image55.emf"/><Relationship Id="rId10" Type="http://schemas.openxmlformats.org/officeDocument/2006/relationships/image" Target="../media/image50.emf"/><Relationship Id="rId4" Type="http://schemas.openxmlformats.org/officeDocument/2006/relationships/image" Target="../media/image44.emf"/><Relationship Id="rId9" Type="http://schemas.openxmlformats.org/officeDocument/2006/relationships/image" Target="../media/image49.emf"/><Relationship Id="rId14" Type="http://schemas.openxmlformats.org/officeDocument/2006/relationships/image" Target="../media/image5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2763"/>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kumimoji="1" sz="1300">
                <a:latin typeface="Times New Roman" pitchFamily="18" charset="0"/>
                <a:ea typeface="宋体" pitchFamily="2" charset="-122"/>
              </a:defRPr>
            </a:lvl1pPr>
          </a:lstStyle>
          <a:p>
            <a:pPr>
              <a:defRPr/>
            </a:pPr>
            <a:r>
              <a:rPr lang="zh-TW" altLang="en-US"/>
              <a:t>自动控制原理</a:t>
            </a:r>
            <a:endParaRPr lang="en-US" altLang="zh-CN"/>
          </a:p>
        </p:txBody>
      </p:sp>
      <p:sp>
        <p:nvSpPr>
          <p:cNvPr id="3075" name="Rectangle 3"/>
          <p:cNvSpPr>
            <a:spLocks noGrp="1" noChangeArrowheads="1"/>
          </p:cNvSpPr>
          <p:nvPr>
            <p:ph type="dt" sz="quarter" idx="1"/>
          </p:nvPr>
        </p:nvSpPr>
        <p:spPr bwMode="auto">
          <a:xfrm>
            <a:off x="4022725" y="0"/>
            <a:ext cx="3076575" cy="512763"/>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kumimoji="1" sz="1300">
                <a:latin typeface="Times New Roman" pitchFamily="18" charset="0"/>
                <a:ea typeface="宋体" pitchFamily="2" charset="-122"/>
              </a:defRPr>
            </a:lvl1pPr>
          </a:lstStyle>
          <a:p>
            <a:pPr>
              <a:defRPr/>
            </a:pPr>
            <a:fld id="{F3433FAB-0AA4-45D6-8A38-AC897B1B34E0}" type="datetime1">
              <a:rPr lang="en-US" altLang="zh-CN"/>
              <a:pPr>
                <a:defRPr/>
              </a:pPr>
              <a:t>6/1/2022</a:t>
            </a:fld>
            <a:endParaRPr lang="en-US" altLang="zh-CN"/>
          </a:p>
        </p:txBody>
      </p:sp>
      <p:sp>
        <p:nvSpPr>
          <p:cNvPr id="3076" name="Rectangle 4"/>
          <p:cNvSpPr>
            <a:spLocks noGrp="1" noChangeArrowheads="1"/>
          </p:cNvSpPr>
          <p:nvPr>
            <p:ph type="ftr" sz="quarter" idx="2"/>
          </p:nvPr>
        </p:nvSpPr>
        <p:spPr bwMode="auto">
          <a:xfrm>
            <a:off x="0" y="9721850"/>
            <a:ext cx="3076575" cy="512763"/>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kumimoji="1" sz="1300">
                <a:latin typeface="Times New Roman" charset="0"/>
                <a:ea typeface="宋体" charset="0"/>
                <a:cs typeface="宋体"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kumimoji="1" sz="1300">
                <a:latin typeface="Times New Roman" pitchFamily="18" charset="0"/>
                <a:ea typeface="宋体" pitchFamily="2" charset="-122"/>
              </a:defRPr>
            </a:lvl1pPr>
          </a:lstStyle>
          <a:p>
            <a:pPr>
              <a:defRPr/>
            </a:pPr>
            <a:fld id="{F161B8D6-548B-4249-AD73-07A34AF9C4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2763"/>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kumimoji="1" sz="1300">
                <a:latin typeface="Times New Roman" pitchFamily="18" charset="0"/>
                <a:ea typeface="宋体" pitchFamily="2" charset="-122"/>
              </a:defRPr>
            </a:lvl1pPr>
          </a:lstStyle>
          <a:p>
            <a:pPr>
              <a:defRPr/>
            </a:pPr>
            <a:r>
              <a:rPr lang="zh-TW" altLang="en-US"/>
              <a:t>自动控制原理</a:t>
            </a:r>
            <a:endParaRPr lang="en-US" altLang="zh-CN"/>
          </a:p>
        </p:txBody>
      </p:sp>
      <p:sp>
        <p:nvSpPr>
          <p:cNvPr id="2051" name="Rectangle 3"/>
          <p:cNvSpPr>
            <a:spLocks noGrp="1" noChangeArrowheads="1"/>
          </p:cNvSpPr>
          <p:nvPr>
            <p:ph type="dt" idx="1"/>
          </p:nvPr>
        </p:nvSpPr>
        <p:spPr bwMode="auto">
          <a:xfrm>
            <a:off x="4022725" y="0"/>
            <a:ext cx="3076575" cy="512763"/>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kumimoji="1" sz="1300">
                <a:latin typeface="Times New Roman" pitchFamily="18" charset="0"/>
                <a:ea typeface="宋体" pitchFamily="2" charset="-122"/>
              </a:defRPr>
            </a:lvl1pPr>
          </a:lstStyle>
          <a:p>
            <a:pPr>
              <a:defRPr/>
            </a:pPr>
            <a:fld id="{64272515-FA0E-4F69-9C71-D54A2AC0C710}" type="datetime1">
              <a:rPr lang="en-US" altLang="zh-CN"/>
              <a:pPr>
                <a:defRPr/>
              </a:pPr>
              <a:t>6/1/2022</a:t>
            </a:fld>
            <a:endParaRPr lang="en-US" altLang="zh-CN"/>
          </a:p>
        </p:txBody>
      </p:sp>
      <p:sp>
        <p:nvSpPr>
          <p:cNvPr id="6148" name="Rectangle 4"/>
          <p:cNvSpPr>
            <a:spLocks noGrp="1" noRot="1" noChangeAspect="1" noChangeArrowheads="1"/>
          </p:cNvSpPr>
          <p:nvPr>
            <p:ph type="sldImg" idx="2"/>
          </p:nvPr>
        </p:nvSpPr>
        <p:spPr bwMode="auto">
          <a:xfrm>
            <a:off x="990600" y="766763"/>
            <a:ext cx="5116513" cy="3838575"/>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47738" y="4860925"/>
            <a:ext cx="5203825" cy="460692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kumimoji="1" sz="1300">
                <a:latin typeface="Times New Roman" charset="0"/>
                <a:ea typeface="宋体" charset="0"/>
                <a:cs typeface="宋体"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kumimoji="1" sz="1300">
                <a:latin typeface="Times New Roman" pitchFamily="18" charset="0"/>
                <a:ea typeface="宋体" pitchFamily="2" charset="-122"/>
              </a:defRPr>
            </a:lvl1pPr>
          </a:lstStyle>
          <a:p>
            <a:pPr>
              <a:defRPr/>
            </a:pPr>
            <a:fld id="{6623207A-9C28-4629-9783-C6DC228EE1B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zh-TW" altLang="en-US"/>
              <a:t>自动控制原理</a:t>
            </a:r>
            <a:endParaRPr lang="en-US" altLang="zh-CN"/>
          </a:p>
        </p:txBody>
      </p:sp>
      <p:sp>
        <p:nvSpPr>
          <p:cNvPr id="5" name="灯片编号占位符 4"/>
          <p:cNvSpPr>
            <a:spLocks noGrp="1"/>
          </p:cNvSpPr>
          <p:nvPr>
            <p:ph type="sldNum" sz="quarter" idx="11"/>
          </p:nvPr>
        </p:nvSpPr>
        <p:spPr/>
        <p:txBody>
          <a:bodyPr/>
          <a:lstStyle/>
          <a:p>
            <a:pPr>
              <a:defRPr/>
            </a:pPr>
            <a:fld id="{6623207A-9C28-4629-9783-C6DC228EE1BA}" type="slidenum">
              <a:rPr lang="en-US" altLang="zh-CN" smtClean="0"/>
              <a:pPr>
                <a:defRPr/>
              </a:pPr>
              <a:t>11</a:t>
            </a:fld>
            <a:endParaRPr lang="en-US" altLang="zh-CN"/>
          </a:p>
        </p:txBody>
      </p:sp>
    </p:spTree>
    <p:extLst>
      <p:ext uri="{BB962C8B-B14F-4D97-AF65-F5344CB8AC3E}">
        <p14:creationId xmlns:p14="http://schemas.microsoft.com/office/powerpoint/2010/main" val="289163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zh-TW" altLang="en-US"/>
              <a:t>自动控制原理</a:t>
            </a:r>
            <a:endParaRPr lang="en-US" altLang="zh-CN"/>
          </a:p>
        </p:txBody>
      </p:sp>
      <p:sp>
        <p:nvSpPr>
          <p:cNvPr id="5" name="灯片编号占位符 4"/>
          <p:cNvSpPr>
            <a:spLocks noGrp="1"/>
          </p:cNvSpPr>
          <p:nvPr>
            <p:ph type="sldNum" sz="quarter" idx="11"/>
          </p:nvPr>
        </p:nvSpPr>
        <p:spPr/>
        <p:txBody>
          <a:bodyPr/>
          <a:lstStyle/>
          <a:p>
            <a:pPr>
              <a:defRPr/>
            </a:pPr>
            <a:fld id="{6623207A-9C28-4629-9783-C6DC228EE1BA}" type="slidenum">
              <a:rPr lang="en-US" altLang="zh-CN" smtClean="0"/>
              <a:pPr>
                <a:defRPr/>
              </a:pPr>
              <a:t>15</a:t>
            </a:fld>
            <a:endParaRPr lang="en-US" altLang="zh-CN"/>
          </a:p>
        </p:txBody>
      </p:sp>
    </p:spTree>
    <p:extLst>
      <p:ext uri="{BB962C8B-B14F-4D97-AF65-F5344CB8AC3E}">
        <p14:creationId xmlns:p14="http://schemas.microsoft.com/office/powerpoint/2010/main" val="227742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无零点或极点在原点</a:t>
            </a:r>
            <a:endParaRPr lang="en-US" altLang="zh-CN"/>
          </a:p>
          <a:p>
            <a:r>
              <a:rPr lang="en-US" altLang="zh-CN" dirty="0"/>
              <a:t>-3DB</a:t>
            </a:r>
            <a:r>
              <a:rPr lang="zh-CN" altLang="en-US" dirty="0"/>
              <a:t>对应为</a:t>
            </a:r>
            <a:r>
              <a:rPr lang="en-US" altLang="zh-CN" dirty="0"/>
              <a:t>0.707</a:t>
            </a:r>
            <a:endParaRPr lang="zh-CN" altLang="en-US" dirty="0"/>
          </a:p>
        </p:txBody>
      </p:sp>
      <p:sp>
        <p:nvSpPr>
          <p:cNvPr id="4" name="页眉占位符 3"/>
          <p:cNvSpPr>
            <a:spLocks noGrp="1"/>
          </p:cNvSpPr>
          <p:nvPr>
            <p:ph type="hdr" sz="quarter" idx="10"/>
          </p:nvPr>
        </p:nvSpPr>
        <p:spPr/>
        <p:txBody>
          <a:bodyPr/>
          <a:lstStyle/>
          <a:p>
            <a:pPr>
              <a:defRPr/>
            </a:pPr>
            <a:r>
              <a:rPr lang="zh-TW" altLang="en-US"/>
              <a:t>自动控制原理</a:t>
            </a:r>
            <a:endParaRPr lang="en-US" altLang="zh-CN"/>
          </a:p>
        </p:txBody>
      </p:sp>
      <p:sp>
        <p:nvSpPr>
          <p:cNvPr id="5" name="灯片编号占位符 4"/>
          <p:cNvSpPr>
            <a:spLocks noGrp="1"/>
          </p:cNvSpPr>
          <p:nvPr>
            <p:ph type="sldNum" sz="quarter" idx="11"/>
          </p:nvPr>
        </p:nvSpPr>
        <p:spPr/>
        <p:txBody>
          <a:bodyPr/>
          <a:lstStyle/>
          <a:p>
            <a:pPr>
              <a:defRPr/>
            </a:pPr>
            <a:fld id="{6623207A-9C28-4629-9783-C6DC228EE1BA}" type="slidenum">
              <a:rPr lang="en-US" altLang="zh-CN" smtClean="0"/>
              <a:pPr>
                <a:defRPr/>
              </a:pPr>
              <a:t>28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1" name="幻灯片图像占位符 1"/>
          <p:cNvSpPr>
            <a:spLocks noGrp="1" noRot="1" noChangeAspect="1" noTextEdit="1"/>
          </p:cNvSpPr>
          <p:nvPr>
            <p:ph type="sldImg"/>
          </p:nvPr>
        </p:nvSpPr>
        <p:spPr>
          <a:ln/>
        </p:spPr>
      </p:sp>
      <p:sp>
        <p:nvSpPr>
          <p:cNvPr id="353282" name="备注占位符 2"/>
          <p:cNvSpPr>
            <a:spLocks noGrp="1"/>
          </p:cNvSpPr>
          <p:nvPr>
            <p:ph type="body" idx="1"/>
          </p:nvPr>
        </p:nvSpPr>
        <p:spPr>
          <a:noFill/>
          <a:ln/>
        </p:spPr>
        <p:txBody>
          <a:bodyPr/>
          <a:lstStyle/>
          <a:p>
            <a:pPr marL="342900" indent="-342900">
              <a:lnSpc>
                <a:spcPct val="120000"/>
              </a:lnSpc>
              <a:spcBef>
                <a:spcPct val="15000"/>
              </a:spcBef>
              <a:buClr>
                <a:schemeClr val="accent2"/>
              </a:buClr>
              <a:buFont typeface="Wingdings" pitchFamily="2" charset="2"/>
              <a:buNone/>
            </a:pPr>
            <a:r>
              <a:rPr lang="zh-CN" altLang="en-US" b="1">
                <a:solidFill>
                  <a:schemeClr val="tx2"/>
                </a:solidFill>
                <a:latin typeface="黑体" pitchFamily="2" charset="-122"/>
                <a:ea typeface="黑体" pitchFamily="2" charset="-122"/>
              </a:rPr>
              <a:t>设计一个自动控制系统一般经过以下三步：</a:t>
            </a:r>
            <a:endParaRPr lang="en-US" altLang="zh-CN" b="1">
              <a:solidFill>
                <a:schemeClr val="tx2"/>
              </a:solidFill>
              <a:latin typeface="黑体" pitchFamily="2" charset="-122"/>
              <a:ea typeface="黑体" pitchFamily="2" charset="-122"/>
            </a:endParaRPr>
          </a:p>
          <a:p>
            <a:pPr marL="342900" indent="-342900">
              <a:lnSpc>
                <a:spcPct val="120000"/>
              </a:lnSpc>
              <a:spcBef>
                <a:spcPct val="15000"/>
              </a:spcBef>
              <a:buClr>
                <a:schemeClr val="hlink"/>
              </a:buClr>
              <a:buFont typeface="Wingdings" pitchFamily="2" charset="2"/>
              <a:buChar char="v"/>
            </a:pPr>
            <a:r>
              <a:rPr lang="zh-CN" altLang="en-US" b="1">
                <a:latin typeface="黑体" pitchFamily="2" charset="-122"/>
                <a:ea typeface="黑体" pitchFamily="2" charset="-122"/>
              </a:rPr>
              <a:t>根据任务要求，选定控制对象；</a:t>
            </a:r>
          </a:p>
          <a:p>
            <a:pPr marL="342900" indent="-342900">
              <a:lnSpc>
                <a:spcPct val="120000"/>
              </a:lnSpc>
              <a:spcBef>
                <a:spcPct val="15000"/>
              </a:spcBef>
              <a:buClr>
                <a:schemeClr val="hlink"/>
              </a:buClr>
              <a:buFont typeface="Wingdings" pitchFamily="2" charset="2"/>
              <a:buChar char="v"/>
            </a:pPr>
            <a:r>
              <a:rPr lang="zh-CN" altLang="en-US" b="1">
                <a:latin typeface="黑体" pitchFamily="2" charset="-122"/>
                <a:ea typeface="黑体" pitchFamily="2" charset="-122"/>
              </a:rPr>
              <a:t>根据性能指标的要求，确定系统的控制规律，并设计控制器；</a:t>
            </a:r>
          </a:p>
          <a:p>
            <a:pPr marL="342900" indent="-342900">
              <a:lnSpc>
                <a:spcPct val="120000"/>
              </a:lnSpc>
              <a:spcBef>
                <a:spcPct val="15000"/>
              </a:spcBef>
              <a:buClr>
                <a:schemeClr val="hlink"/>
              </a:buClr>
              <a:buFont typeface="Wingdings" pitchFamily="2" charset="2"/>
              <a:buChar char="v"/>
            </a:pPr>
            <a:r>
              <a:rPr lang="zh-CN" altLang="en-US" b="1">
                <a:latin typeface="黑体" pitchFamily="2" charset="-122"/>
                <a:ea typeface="黑体" pitchFamily="2" charset="-122"/>
              </a:rPr>
              <a:t>将选定的控制对象和控制器组成控制系统，如果构成的系统不能满足或不能全部满足设计要求的性能指标，还必须增加合适的元件，按一定的方式连接到原系统中，使重新组合起来的系统全面满足设计要求。  </a:t>
            </a:r>
          </a:p>
        </p:txBody>
      </p:sp>
      <p:sp>
        <p:nvSpPr>
          <p:cNvPr id="353283" name="灯片编号占位符 3"/>
          <p:cNvSpPr txBox="1">
            <a:spLocks noGrp="1"/>
          </p:cNvSpPr>
          <p:nvPr/>
        </p:nvSpPr>
        <p:spPr bwMode="auto">
          <a:xfrm>
            <a:off x="4022725" y="9721850"/>
            <a:ext cx="3076575" cy="512763"/>
          </a:xfrm>
          <a:prstGeom prst="rect">
            <a:avLst/>
          </a:prstGeom>
          <a:noFill/>
          <a:ln w="9525">
            <a:noFill/>
            <a:miter lim="800000"/>
            <a:headEnd/>
            <a:tailEnd/>
          </a:ln>
        </p:spPr>
        <p:txBody>
          <a:bodyPr lIns="99048" tIns="49524" rIns="99048" bIns="49524" anchor="b"/>
          <a:lstStyle/>
          <a:p>
            <a:pPr algn="r" defTabSz="952500"/>
            <a:fld id="{24BC137A-12D6-4035-AFEB-3DFF97B2B150}" type="slidenum">
              <a:rPr kumimoji="1" lang="zh-CN" altLang="en-US" sz="1300">
                <a:latin typeface="Times New Roman" pitchFamily="18" charset="0"/>
              </a:rPr>
              <a:pPr algn="r" defTabSz="952500"/>
              <a:t>33</a:t>
            </a:fld>
            <a:endParaRPr kumimoji="1" lang="en-US" altLang="zh-CN" sz="130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幻灯片图像占位符 1"/>
          <p:cNvSpPr>
            <a:spLocks noGrp="1" noRot="1" noChangeAspect="1" noTextEdit="1"/>
          </p:cNvSpPr>
          <p:nvPr>
            <p:ph type="sldImg"/>
          </p:nvPr>
        </p:nvSpPr>
        <p:spPr>
          <a:ln/>
        </p:spPr>
      </p:sp>
      <p:sp>
        <p:nvSpPr>
          <p:cNvPr id="357378" name="备注占位符 2"/>
          <p:cNvSpPr>
            <a:spLocks noGrp="1"/>
          </p:cNvSpPr>
          <p:nvPr>
            <p:ph type="body" idx="1"/>
          </p:nvPr>
        </p:nvSpPr>
        <p:spPr>
          <a:noFill/>
          <a:ln/>
        </p:spPr>
        <p:txBody>
          <a:bodyPr/>
          <a:lstStyle/>
          <a:p>
            <a:r>
              <a:rPr lang="zh-CN" altLang="en-US"/>
              <a:t>三个频段的划分并没有严格的界限，但它反应了对控制系统性能的影响的主要方面，为进一步确定开环频域指标与系统性能之间的关系，指出了原则和方向。低频段取决于开环增益和开环积分环节的数目，通常是指开环对数幅频特性在第一个转折以前的区段。中频段是指开环幅频特性曲线在幅值穿越频率附近的区段。高频段是指开环幅频特性曲线在中频段以后的区段 </a:t>
            </a:r>
            <a:r>
              <a:rPr lang="en-US" altLang="zh-CN"/>
              <a:t>&gt;10wc</a:t>
            </a:r>
            <a:r>
              <a:rPr lang="zh-CN" altLang="en-US"/>
              <a:t>，这部分特性是由开环传递函数小时间常数环节决定的。</a:t>
            </a:r>
          </a:p>
        </p:txBody>
      </p:sp>
      <p:sp>
        <p:nvSpPr>
          <p:cNvPr id="357379" name="灯片编号占位符 3"/>
          <p:cNvSpPr txBox="1">
            <a:spLocks noGrp="1"/>
          </p:cNvSpPr>
          <p:nvPr/>
        </p:nvSpPr>
        <p:spPr bwMode="auto">
          <a:xfrm>
            <a:off x="4022725" y="9721850"/>
            <a:ext cx="3076575" cy="512763"/>
          </a:xfrm>
          <a:prstGeom prst="rect">
            <a:avLst/>
          </a:prstGeom>
          <a:noFill/>
          <a:ln w="9525">
            <a:noFill/>
            <a:miter lim="800000"/>
            <a:headEnd/>
            <a:tailEnd/>
          </a:ln>
        </p:spPr>
        <p:txBody>
          <a:bodyPr lIns="99048" tIns="49524" rIns="99048" bIns="49524" anchor="b"/>
          <a:lstStyle/>
          <a:p>
            <a:pPr algn="r" defTabSz="952500"/>
            <a:fld id="{9D59D9D9-559D-459F-A078-FAEB054DEDC5}" type="slidenum">
              <a:rPr kumimoji="1" lang="zh-CN" altLang="en-US" sz="1300">
                <a:latin typeface="Times New Roman" pitchFamily="18" charset="0"/>
              </a:rPr>
              <a:pPr algn="r" defTabSz="952500"/>
              <a:t>36</a:t>
            </a:fld>
            <a:endParaRPr kumimoji="1" lang="en-US" altLang="zh-CN" sz="130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幻灯片图像占位符 1"/>
          <p:cNvSpPr>
            <a:spLocks noGrp="1" noRot="1" noChangeAspect="1" noTextEdit="1"/>
          </p:cNvSpPr>
          <p:nvPr>
            <p:ph type="sldImg"/>
          </p:nvPr>
        </p:nvSpPr>
        <p:spPr>
          <a:ln/>
        </p:spPr>
      </p:sp>
      <p:sp>
        <p:nvSpPr>
          <p:cNvPr id="359426" name="备注占位符 2"/>
          <p:cNvSpPr>
            <a:spLocks noGrp="1"/>
          </p:cNvSpPr>
          <p:nvPr>
            <p:ph type="body" idx="1"/>
          </p:nvPr>
        </p:nvSpPr>
        <p:spPr>
          <a:noFill/>
          <a:ln/>
        </p:spPr>
        <p:txBody>
          <a:bodyPr/>
          <a:lstStyle/>
          <a:p>
            <a:r>
              <a:rPr lang="zh-CN" altLang="en-US"/>
              <a:t>（</a:t>
            </a:r>
            <a:r>
              <a:rPr lang="en-US" altLang="zh-CN"/>
              <a:t>1</a:t>
            </a:r>
            <a:r>
              <a:rPr lang="zh-CN" altLang="en-US"/>
              <a:t>）中频段的斜率以</a:t>
            </a:r>
            <a:r>
              <a:rPr lang="en-US" altLang="zh-CN"/>
              <a:t>-20</a:t>
            </a:r>
            <a:r>
              <a:rPr lang="zh-CN" altLang="en-US"/>
              <a:t> 为宜</a:t>
            </a:r>
          </a:p>
          <a:p>
            <a:r>
              <a:rPr lang="zh-CN" altLang="en-US"/>
              <a:t>（</a:t>
            </a:r>
            <a:r>
              <a:rPr lang="en-US" altLang="zh-CN"/>
              <a:t>2</a:t>
            </a:r>
            <a:r>
              <a:rPr lang="zh-CN" altLang="en-US"/>
              <a:t>）低频段和高频段可以有更大的斜率。低频段 位置高、斜率大，则可以提高系统的稳态精度；高频段斜率大，则可以排除高频干扰，但中频段必须有足够的带宽，以保证系统的相位裕量。中频段带宽越宽，相位裕量越大。</a:t>
            </a:r>
          </a:p>
          <a:p>
            <a:r>
              <a:rPr lang="zh-CN" altLang="en-US"/>
              <a:t>（</a:t>
            </a:r>
            <a:r>
              <a:rPr lang="en-US" altLang="zh-CN"/>
              <a:t>3</a:t>
            </a:r>
            <a:r>
              <a:rPr lang="zh-CN" altLang="en-US"/>
              <a:t>）中频段幅值穿越频率 的选择，取决于动态过程响应速度的要求。一般，要求提高系统的响应速度， 应选大一些，但 过大又会降低系统的抗干扰能力。</a:t>
            </a:r>
          </a:p>
          <a:p>
            <a:endParaRPr lang="zh-CN" altLang="en-US"/>
          </a:p>
        </p:txBody>
      </p:sp>
      <p:sp>
        <p:nvSpPr>
          <p:cNvPr id="359427" name="灯片编号占位符 3"/>
          <p:cNvSpPr txBox="1">
            <a:spLocks noGrp="1"/>
          </p:cNvSpPr>
          <p:nvPr/>
        </p:nvSpPr>
        <p:spPr bwMode="auto">
          <a:xfrm>
            <a:off x="4022725" y="9721850"/>
            <a:ext cx="3076575" cy="512763"/>
          </a:xfrm>
          <a:prstGeom prst="rect">
            <a:avLst/>
          </a:prstGeom>
          <a:noFill/>
          <a:ln w="9525">
            <a:noFill/>
            <a:miter lim="800000"/>
            <a:headEnd/>
            <a:tailEnd/>
          </a:ln>
        </p:spPr>
        <p:txBody>
          <a:bodyPr lIns="99048" tIns="49524" rIns="99048" bIns="49524" anchor="b"/>
          <a:lstStyle/>
          <a:p>
            <a:pPr algn="r" defTabSz="952500"/>
            <a:fld id="{879AF4D6-D2BB-4508-80E8-34462CE7B34D}" type="slidenum">
              <a:rPr kumimoji="1" lang="zh-CN" altLang="en-US" sz="1300">
                <a:latin typeface="Times New Roman" pitchFamily="18" charset="0"/>
              </a:rPr>
              <a:pPr algn="r" defTabSz="952500"/>
              <a:t>37</a:t>
            </a:fld>
            <a:endParaRPr kumimoji="1" lang="en-US" altLang="zh-CN" sz="130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3" name="幻灯片图像占位符 1"/>
          <p:cNvSpPr>
            <a:spLocks noGrp="1" noRot="1" noChangeAspect="1" noTextEdit="1"/>
          </p:cNvSpPr>
          <p:nvPr>
            <p:ph type="sldImg"/>
          </p:nvPr>
        </p:nvSpPr>
        <p:spPr>
          <a:ln/>
        </p:spPr>
      </p:sp>
      <p:sp>
        <p:nvSpPr>
          <p:cNvPr id="361474" name="备注占位符 2"/>
          <p:cNvSpPr>
            <a:spLocks noGrp="1"/>
          </p:cNvSpPr>
          <p:nvPr>
            <p:ph type="body" idx="1"/>
          </p:nvPr>
        </p:nvSpPr>
        <p:spPr>
          <a:noFill/>
          <a:ln/>
        </p:spPr>
        <p:txBody>
          <a:bodyPr/>
          <a:lstStyle/>
          <a:p>
            <a:r>
              <a:rPr lang="zh-CN" altLang="en-US"/>
              <a:t>无源：无须外加电源即可在有信号时工作。</a:t>
            </a:r>
            <a:endParaRPr lang="en-US" altLang="zh-CN"/>
          </a:p>
          <a:p>
            <a:r>
              <a:rPr lang="zh-CN" altLang="en-US"/>
              <a:t>有源：除了输入信号，还需要有外加电源才能工作。</a:t>
            </a:r>
          </a:p>
        </p:txBody>
      </p:sp>
      <p:sp>
        <p:nvSpPr>
          <p:cNvPr id="361475" name="页眉占位符 3"/>
          <p:cNvSpPr txBox="1">
            <a:spLocks noGrp="1"/>
          </p:cNvSpPr>
          <p:nvPr/>
        </p:nvSpPr>
        <p:spPr bwMode="auto">
          <a:xfrm>
            <a:off x="0" y="0"/>
            <a:ext cx="3076575" cy="512763"/>
          </a:xfrm>
          <a:prstGeom prst="rect">
            <a:avLst/>
          </a:prstGeom>
          <a:noFill/>
          <a:ln w="9525">
            <a:noFill/>
            <a:miter lim="800000"/>
            <a:headEnd/>
            <a:tailEnd/>
          </a:ln>
        </p:spPr>
        <p:txBody>
          <a:bodyPr lIns="99048" tIns="49524" rIns="99048" bIns="49524"/>
          <a:lstStyle/>
          <a:p>
            <a:pPr defTabSz="990600"/>
            <a:r>
              <a:rPr kumimoji="1" lang="zh-TW" altLang="en-US" sz="1300">
                <a:latin typeface="Times New Roman" pitchFamily="18" charset="0"/>
              </a:rPr>
              <a:t>自动控制原理</a:t>
            </a:r>
            <a:endParaRPr kumimoji="1" lang="en-US" altLang="zh-CN" sz="1300">
              <a:latin typeface="Times New Roman" pitchFamily="18" charset="0"/>
            </a:endParaRPr>
          </a:p>
        </p:txBody>
      </p:sp>
      <p:sp>
        <p:nvSpPr>
          <p:cNvPr id="361476" name="灯片编号占位符 4"/>
          <p:cNvSpPr txBox="1">
            <a:spLocks noGrp="1"/>
          </p:cNvSpPr>
          <p:nvPr/>
        </p:nvSpPr>
        <p:spPr bwMode="auto">
          <a:xfrm>
            <a:off x="4022725" y="9721850"/>
            <a:ext cx="3076575" cy="512763"/>
          </a:xfrm>
          <a:prstGeom prst="rect">
            <a:avLst/>
          </a:prstGeom>
          <a:noFill/>
          <a:ln w="9525">
            <a:noFill/>
            <a:miter lim="800000"/>
            <a:headEnd/>
            <a:tailEnd/>
          </a:ln>
        </p:spPr>
        <p:txBody>
          <a:bodyPr lIns="99048" tIns="49524" rIns="99048" bIns="49524" anchor="b"/>
          <a:lstStyle/>
          <a:p>
            <a:pPr algn="r" defTabSz="990600"/>
            <a:fld id="{9DF5F20C-5B25-4B24-A067-8FA8A3594881}" type="slidenum">
              <a:rPr kumimoji="1" lang="en-US" altLang="zh-CN" sz="1300">
                <a:latin typeface="Times New Roman" pitchFamily="18" charset="0"/>
              </a:rPr>
              <a:pPr algn="r" defTabSz="990600"/>
              <a:t>38</a:t>
            </a:fld>
            <a:endParaRPr kumimoji="1" lang="en-US" altLang="zh-CN" sz="13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3" name="幻灯片图像占位符 1"/>
          <p:cNvSpPr>
            <a:spLocks noGrp="1" noRot="1" noChangeAspect="1" noTextEdit="1"/>
          </p:cNvSpPr>
          <p:nvPr>
            <p:ph type="sldImg"/>
          </p:nvPr>
        </p:nvSpPr>
        <p:spPr>
          <a:ln/>
        </p:spPr>
      </p:sp>
      <p:sp>
        <p:nvSpPr>
          <p:cNvPr id="366594" name="备注占位符 2"/>
          <p:cNvSpPr>
            <a:spLocks noGrp="1"/>
          </p:cNvSpPr>
          <p:nvPr>
            <p:ph type="body" idx="1"/>
          </p:nvPr>
        </p:nvSpPr>
        <p:spPr>
          <a:noFill/>
          <a:ln/>
        </p:spPr>
        <p:txBody>
          <a:bodyPr/>
          <a:lstStyle/>
          <a:p>
            <a:pPr>
              <a:lnSpc>
                <a:spcPct val="125000"/>
              </a:lnSpc>
              <a:buFont typeface="Wingdings" pitchFamily="2" charset="2"/>
              <a:buNone/>
            </a:pPr>
            <a:endParaRPr lang="zh-CN" altLang="en-US"/>
          </a:p>
        </p:txBody>
      </p:sp>
      <p:sp>
        <p:nvSpPr>
          <p:cNvPr id="366595" name="页眉占位符 3"/>
          <p:cNvSpPr txBox="1">
            <a:spLocks noGrp="1"/>
          </p:cNvSpPr>
          <p:nvPr/>
        </p:nvSpPr>
        <p:spPr bwMode="auto">
          <a:xfrm>
            <a:off x="0" y="0"/>
            <a:ext cx="3076575" cy="512763"/>
          </a:xfrm>
          <a:prstGeom prst="rect">
            <a:avLst/>
          </a:prstGeom>
          <a:noFill/>
          <a:ln w="9525">
            <a:noFill/>
            <a:miter lim="800000"/>
            <a:headEnd/>
            <a:tailEnd/>
          </a:ln>
        </p:spPr>
        <p:txBody>
          <a:bodyPr lIns="99048" tIns="49524" rIns="99048" bIns="49524"/>
          <a:lstStyle/>
          <a:p>
            <a:pPr defTabSz="990600"/>
            <a:r>
              <a:rPr kumimoji="1" lang="zh-TW" altLang="en-US" sz="1300">
                <a:latin typeface="Times New Roman" pitchFamily="18" charset="0"/>
              </a:rPr>
              <a:t>自动控制原理</a:t>
            </a:r>
            <a:endParaRPr kumimoji="1" lang="en-US" altLang="zh-CN" sz="1300">
              <a:latin typeface="Times New Roman" pitchFamily="18" charset="0"/>
            </a:endParaRPr>
          </a:p>
        </p:txBody>
      </p:sp>
      <p:sp>
        <p:nvSpPr>
          <p:cNvPr id="366596" name="灯片编号占位符 4"/>
          <p:cNvSpPr txBox="1">
            <a:spLocks noGrp="1"/>
          </p:cNvSpPr>
          <p:nvPr/>
        </p:nvSpPr>
        <p:spPr bwMode="auto">
          <a:xfrm>
            <a:off x="4022725" y="9721850"/>
            <a:ext cx="3076575" cy="512763"/>
          </a:xfrm>
          <a:prstGeom prst="rect">
            <a:avLst/>
          </a:prstGeom>
          <a:noFill/>
          <a:ln w="9525">
            <a:noFill/>
            <a:miter lim="800000"/>
            <a:headEnd/>
            <a:tailEnd/>
          </a:ln>
        </p:spPr>
        <p:txBody>
          <a:bodyPr lIns="99048" tIns="49524" rIns="99048" bIns="49524" anchor="b"/>
          <a:lstStyle/>
          <a:p>
            <a:pPr algn="r" defTabSz="990600"/>
            <a:fld id="{302FBD5C-29E3-486F-8FB4-04D3AC971A5E}" type="slidenum">
              <a:rPr kumimoji="1" lang="en-US" altLang="zh-CN" sz="1300">
                <a:latin typeface="Times New Roman" pitchFamily="18" charset="0"/>
              </a:rPr>
              <a:pPr algn="r" defTabSz="990600"/>
              <a:t>42</a:t>
            </a:fld>
            <a:endParaRPr kumimoji="1" lang="en-US" altLang="zh-CN" sz="130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1" name="幻灯片图像占位符 1"/>
          <p:cNvSpPr>
            <a:spLocks noGrp="1" noRot="1" noChangeAspect="1" noTextEdit="1"/>
          </p:cNvSpPr>
          <p:nvPr>
            <p:ph type="sldImg"/>
          </p:nvPr>
        </p:nvSpPr>
        <p:spPr>
          <a:ln/>
        </p:spPr>
      </p:sp>
      <p:sp>
        <p:nvSpPr>
          <p:cNvPr id="368642" name="备注占位符 2"/>
          <p:cNvSpPr>
            <a:spLocks noGrp="1"/>
          </p:cNvSpPr>
          <p:nvPr>
            <p:ph type="body" idx="1"/>
          </p:nvPr>
        </p:nvSpPr>
        <p:spPr>
          <a:noFill/>
          <a:ln/>
        </p:spPr>
        <p:txBody>
          <a:bodyPr/>
          <a:lstStyle/>
          <a:p>
            <a:pPr>
              <a:lnSpc>
                <a:spcPct val="125000"/>
              </a:lnSpc>
              <a:buFont typeface="Wingdings" pitchFamily="2" charset="2"/>
              <a:buNone/>
            </a:pPr>
            <a:r>
              <a:rPr lang="zh-CN" altLang="en-US"/>
              <a:t>反馈校正后回路：</a:t>
            </a:r>
            <a:r>
              <a:rPr lang="en-US" altLang="zh-CN"/>
              <a:t>Y/R1=G2/</a:t>
            </a:r>
            <a:r>
              <a:rPr lang="zh-CN" altLang="en-US"/>
              <a:t>（</a:t>
            </a:r>
            <a:r>
              <a:rPr lang="en-US" altLang="zh-CN"/>
              <a:t>1+G2×GC</a:t>
            </a:r>
            <a:r>
              <a:rPr lang="zh-CN" altLang="en-US"/>
              <a:t>），如果</a:t>
            </a:r>
            <a:r>
              <a:rPr lang="en-US" altLang="zh-CN"/>
              <a:t>G2×GC&gt;&gt;1</a:t>
            </a:r>
            <a:r>
              <a:rPr lang="zh-CN" altLang="en-US"/>
              <a:t>，则</a:t>
            </a:r>
            <a:r>
              <a:rPr lang="en-US" altLang="zh-CN"/>
              <a:t>Y/R1=1/Gc</a:t>
            </a:r>
            <a:r>
              <a:rPr lang="zh-CN" altLang="en-US"/>
              <a:t>，与</a:t>
            </a:r>
            <a:r>
              <a:rPr lang="en-US" altLang="zh-CN"/>
              <a:t>G2</a:t>
            </a:r>
            <a:r>
              <a:rPr lang="zh-CN" altLang="en-US"/>
              <a:t>无关，可以</a:t>
            </a:r>
            <a:r>
              <a:rPr lang="zh-CN" altLang="en-US" b="1">
                <a:solidFill>
                  <a:srgbClr val="3333FF"/>
                </a:solidFill>
                <a:latin typeface="黑体" pitchFamily="2" charset="-122"/>
                <a:ea typeface="黑体" pitchFamily="2" charset="-122"/>
              </a:rPr>
              <a:t>可消</a:t>
            </a:r>
          </a:p>
          <a:p>
            <a:pPr>
              <a:lnSpc>
                <a:spcPct val="125000"/>
              </a:lnSpc>
              <a:buFont typeface="Wingdings" pitchFamily="2" charset="2"/>
              <a:buNone/>
            </a:pPr>
            <a:r>
              <a:rPr lang="zh-CN" altLang="en-US" b="1">
                <a:solidFill>
                  <a:srgbClr val="3333FF"/>
                </a:solidFill>
                <a:latin typeface="黑体" pitchFamily="2" charset="-122"/>
                <a:ea typeface="黑体" pitchFamily="2" charset="-122"/>
              </a:rPr>
              <a:t>除原系统中不可变部分参数波动对系统性能的影响</a:t>
            </a:r>
            <a:endParaRPr lang="zh-CN" altLang="en-US"/>
          </a:p>
        </p:txBody>
      </p:sp>
      <p:sp>
        <p:nvSpPr>
          <p:cNvPr id="368643" name="页眉占位符 3"/>
          <p:cNvSpPr txBox="1">
            <a:spLocks noGrp="1"/>
          </p:cNvSpPr>
          <p:nvPr/>
        </p:nvSpPr>
        <p:spPr bwMode="auto">
          <a:xfrm>
            <a:off x="0" y="0"/>
            <a:ext cx="3076575" cy="512763"/>
          </a:xfrm>
          <a:prstGeom prst="rect">
            <a:avLst/>
          </a:prstGeom>
          <a:noFill/>
          <a:ln w="9525">
            <a:noFill/>
            <a:miter lim="800000"/>
            <a:headEnd/>
            <a:tailEnd/>
          </a:ln>
        </p:spPr>
        <p:txBody>
          <a:bodyPr lIns="99048" tIns="49524" rIns="99048" bIns="49524"/>
          <a:lstStyle/>
          <a:p>
            <a:pPr defTabSz="990600"/>
            <a:r>
              <a:rPr kumimoji="1" lang="zh-TW" altLang="en-US" sz="1300">
                <a:latin typeface="Times New Roman" pitchFamily="18" charset="0"/>
              </a:rPr>
              <a:t>自动控制原理</a:t>
            </a:r>
            <a:endParaRPr kumimoji="1" lang="en-US" altLang="zh-CN" sz="1300">
              <a:latin typeface="Times New Roman" pitchFamily="18" charset="0"/>
            </a:endParaRPr>
          </a:p>
        </p:txBody>
      </p:sp>
      <p:sp>
        <p:nvSpPr>
          <p:cNvPr id="368644" name="灯片编号占位符 4"/>
          <p:cNvSpPr txBox="1">
            <a:spLocks noGrp="1"/>
          </p:cNvSpPr>
          <p:nvPr/>
        </p:nvSpPr>
        <p:spPr bwMode="auto">
          <a:xfrm>
            <a:off x="4022725" y="9721850"/>
            <a:ext cx="3076575" cy="512763"/>
          </a:xfrm>
          <a:prstGeom prst="rect">
            <a:avLst/>
          </a:prstGeom>
          <a:noFill/>
          <a:ln w="9525">
            <a:noFill/>
            <a:miter lim="800000"/>
            <a:headEnd/>
            <a:tailEnd/>
          </a:ln>
        </p:spPr>
        <p:txBody>
          <a:bodyPr lIns="99048" tIns="49524" rIns="99048" bIns="49524" anchor="b"/>
          <a:lstStyle/>
          <a:p>
            <a:pPr algn="r" defTabSz="990600"/>
            <a:fld id="{554E9E3D-2610-4A9A-B176-7DF36F05E050}" type="slidenum">
              <a:rPr kumimoji="1" lang="en-US" altLang="zh-CN" sz="1300">
                <a:latin typeface="Times New Roman" pitchFamily="18" charset="0"/>
              </a:rPr>
              <a:pPr algn="r" defTabSz="990600"/>
              <a:t>43</a:t>
            </a:fld>
            <a:endParaRPr kumimoji="1" lang="en-US" altLang="zh-CN" sz="13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Line 6"/>
          <p:cNvSpPr>
            <a:spLocks noChangeShapeType="1"/>
          </p:cNvSpPr>
          <p:nvPr/>
        </p:nvSpPr>
        <p:spPr bwMode="auto">
          <a:xfrm>
            <a:off x="468313" y="950913"/>
            <a:ext cx="7488237" cy="0"/>
          </a:xfrm>
          <a:prstGeom prst="line">
            <a:avLst/>
          </a:prstGeom>
          <a:noFill/>
          <a:ln w="25400">
            <a:solidFill>
              <a:srgbClr val="0000FF"/>
            </a:solidFill>
            <a:round/>
            <a:headEnd/>
            <a:tailEnd/>
          </a:ln>
          <a:effectLst>
            <a:outerShdw dist="17961" dir="2700000" algn="ctr" rotWithShape="0">
              <a:srgbClr val="339933"/>
            </a:outerShdw>
          </a:effectLst>
        </p:spPr>
        <p:txBody>
          <a:bodyPr/>
          <a:lstStyle/>
          <a:p>
            <a:pPr>
              <a:defRPr/>
            </a:pPr>
            <a:endParaRPr lang="zh-CN" altLang="en-US">
              <a:ea typeface="宋体" charset="-122"/>
            </a:endParaRPr>
          </a:p>
        </p:txBody>
      </p:sp>
      <p:sp>
        <p:nvSpPr>
          <p:cNvPr id="5" name="文本框 1"/>
          <p:cNvSpPr txBox="1">
            <a:spLocks noChangeArrowheads="1"/>
          </p:cNvSpPr>
          <p:nvPr userDrawn="1"/>
        </p:nvSpPr>
        <p:spPr bwMode="auto">
          <a:xfrm>
            <a:off x="0" y="6608763"/>
            <a:ext cx="2724150" cy="277812"/>
          </a:xfrm>
          <a:prstGeom prst="rect">
            <a:avLst/>
          </a:prstGeom>
          <a:solidFill>
            <a:srgbClr val="CCFFCC"/>
          </a:solidFill>
          <a:ln w="9525">
            <a:noFill/>
            <a:miter lim="800000"/>
            <a:headEnd/>
            <a:tailEnd/>
          </a:ln>
        </p:spPr>
        <p:txBody>
          <a:bodyPr>
            <a:spAutoFit/>
          </a:bodyPr>
          <a:lstStyle/>
          <a:p>
            <a:pPr>
              <a:defRPr/>
            </a:pPr>
            <a:r>
              <a:rPr kumimoji="1" lang="zh-CN" altLang="en-US" sz="1200" i="1">
                <a:ea typeface="宋体" charset="-122"/>
              </a:rPr>
              <a:t>自动控制原理</a:t>
            </a:r>
            <a:r>
              <a:rPr kumimoji="1" lang="en-US" altLang="zh-CN" sz="1200" i="1">
                <a:ea typeface="宋体" charset="-122"/>
              </a:rPr>
              <a:t> </a:t>
            </a:r>
            <a:r>
              <a:rPr kumimoji="1" lang="zh-CN" altLang="en-US" sz="1200" i="1">
                <a:ea typeface="宋体" charset="-122"/>
              </a:rPr>
              <a:t>浙江大学控制系</a:t>
            </a:r>
            <a:r>
              <a:rPr kumimoji="1" lang="en-US" altLang="zh-CN" sz="1200" i="1">
                <a:ea typeface="宋体" charset="-122"/>
              </a:rPr>
              <a:t> 2014</a:t>
            </a:r>
            <a:endParaRPr kumimoji="1" lang="zh-CN" altLang="en-US" sz="1200" i="1">
              <a:ea typeface="宋体" charset="-122"/>
            </a:endParaRPr>
          </a:p>
        </p:txBody>
      </p:sp>
      <p:pic>
        <p:nvPicPr>
          <p:cNvPr id="6" name="Picture 8" descr="StandXB"/>
          <p:cNvPicPr>
            <a:picLocks noChangeAspect="1" noChangeArrowheads="1"/>
          </p:cNvPicPr>
          <p:nvPr userDrawn="1"/>
        </p:nvPicPr>
        <p:blipFill>
          <a:blip r:embed="rId2" cstate="print"/>
          <a:srcRect/>
          <a:stretch>
            <a:fillRect/>
          </a:stretch>
        </p:blipFill>
        <p:spPr bwMode="auto">
          <a:xfrm>
            <a:off x="8624888" y="0"/>
            <a:ext cx="519112" cy="498475"/>
          </a:xfrm>
          <a:prstGeom prst="rect">
            <a:avLst/>
          </a:prstGeom>
          <a:noFill/>
          <a:ln w="9525">
            <a:noFill/>
            <a:miter lim="800000"/>
            <a:headEnd/>
            <a:tailEnd/>
          </a:ln>
        </p:spPr>
      </p:pic>
      <p:pic>
        <p:nvPicPr>
          <p:cNvPr id="7" name="图片 10" descr="系徽.jpg"/>
          <p:cNvPicPr>
            <a:picLocks noChangeAspect="1"/>
          </p:cNvPicPr>
          <p:nvPr userDrawn="1"/>
        </p:nvPicPr>
        <p:blipFill>
          <a:blip r:embed="rId3" cstate="print"/>
          <a:srcRect/>
          <a:stretch>
            <a:fillRect/>
          </a:stretch>
        </p:blipFill>
        <p:spPr bwMode="auto">
          <a:xfrm>
            <a:off x="8397875" y="6338888"/>
            <a:ext cx="746125" cy="519112"/>
          </a:xfrm>
          <a:prstGeom prst="rect">
            <a:avLst/>
          </a:prstGeom>
          <a:noFill/>
          <a:ln w="9525">
            <a:noFill/>
            <a:miter lim="800000"/>
            <a:headEnd/>
            <a:tailEnd/>
          </a:ln>
        </p:spPr>
      </p:pic>
      <p:sp>
        <p:nvSpPr>
          <p:cNvPr id="8" name="Rectangle 3"/>
          <p:cNvSpPr txBox="1">
            <a:spLocks noChangeArrowheads="1"/>
          </p:cNvSpPr>
          <p:nvPr userDrawn="1"/>
        </p:nvSpPr>
        <p:spPr bwMode="auto">
          <a:xfrm>
            <a:off x="496888" y="147638"/>
            <a:ext cx="7934325" cy="717550"/>
          </a:xfrm>
          <a:prstGeom prst="rect">
            <a:avLst/>
          </a:prstGeom>
          <a:noFill/>
          <a:ln>
            <a:noFill/>
          </a:ln>
          <a:extLst>
            <a:ext uri="{FAA26D3D-D897-4be2-8F04-BA451C77F1D7}"/>
          </a:extLst>
        </p:spPr>
        <p:txBody>
          <a:bodyPr anchor="ctr"/>
          <a:lstStyle>
            <a:lvl1pPr algn="l" rtl="0" eaLnBrk="0" fontAlgn="base" hangingPunct="0">
              <a:spcBef>
                <a:spcPct val="0"/>
              </a:spcBef>
              <a:spcAft>
                <a:spcPct val="0"/>
              </a:spcAft>
              <a:defRPr sz="3600" b="1">
                <a:solidFill>
                  <a:srgbClr val="CC6600"/>
                </a:solidFill>
                <a:latin typeface="+mj-lt"/>
                <a:ea typeface="+mj-ea"/>
                <a:cs typeface="宋体" charset="-122"/>
              </a:defRPr>
            </a:lvl1pPr>
            <a:lvl2pPr algn="l" rtl="0" eaLnBrk="0" fontAlgn="base" hangingPunct="0">
              <a:spcBef>
                <a:spcPct val="0"/>
              </a:spcBef>
              <a:spcAft>
                <a:spcPct val="0"/>
              </a:spcAft>
              <a:defRPr sz="3600" b="1">
                <a:solidFill>
                  <a:srgbClr val="CC6600"/>
                </a:solidFill>
                <a:latin typeface="Arial" pitchFamily="34" charset="0"/>
                <a:ea typeface="宋体" pitchFamily="2" charset="-122"/>
                <a:cs typeface="宋体" charset="-122"/>
              </a:defRPr>
            </a:lvl2pPr>
            <a:lvl3pPr algn="l" rtl="0" eaLnBrk="0" fontAlgn="base" hangingPunct="0">
              <a:spcBef>
                <a:spcPct val="0"/>
              </a:spcBef>
              <a:spcAft>
                <a:spcPct val="0"/>
              </a:spcAft>
              <a:defRPr sz="3600" b="1">
                <a:solidFill>
                  <a:srgbClr val="CC6600"/>
                </a:solidFill>
                <a:latin typeface="Arial" pitchFamily="34" charset="0"/>
                <a:ea typeface="宋体" pitchFamily="2" charset="-122"/>
                <a:cs typeface="宋体" charset="-122"/>
              </a:defRPr>
            </a:lvl3pPr>
            <a:lvl4pPr algn="l" rtl="0" eaLnBrk="0" fontAlgn="base" hangingPunct="0">
              <a:spcBef>
                <a:spcPct val="0"/>
              </a:spcBef>
              <a:spcAft>
                <a:spcPct val="0"/>
              </a:spcAft>
              <a:defRPr sz="3600" b="1">
                <a:solidFill>
                  <a:srgbClr val="CC6600"/>
                </a:solidFill>
                <a:latin typeface="Arial" pitchFamily="34" charset="0"/>
                <a:ea typeface="宋体" pitchFamily="2" charset="-122"/>
                <a:cs typeface="宋体" charset="-122"/>
              </a:defRPr>
            </a:lvl4pPr>
            <a:lvl5pPr algn="l" rtl="0" eaLnBrk="0" fontAlgn="base" hangingPunct="0">
              <a:spcBef>
                <a:spcPct val="0"/>
              </a:spcBef>
              <a:spcAft>
                <a:spcPct val="0"/>
              </a:spcAft>
              <a:defRPr sz="3600" b="1">
                <a:solidFill>
                  <a:srgbClr val="CC6600"/>
                </a:solidFill>
                <a:latin typeface="Arial" pitchFamily="34" charset="0"/>
                <a:ea typeface="宋体" pitchFamily="2" charset="-122"/>
                <a:cs typeface="宋体" charset="-122"/>
              </a:defRPr>
            </a:lvl5pPr>
            <a:lvl6pPr marL="457200" algn="l" rtl="0" fontAlgn="base">
              <a:spcBef>
                <a:spcPct val="0"/>
              </a:spcBef>
              <a:spcAft>
                <a:spcPct val="0"/>
              </a:spcAft>
              <a:defRPr sz="3600" b="1">
                <a:solidFill>
                  <a:srgbClr val="CC6600"/>
                </a:solidFill>
                <a:latin typeface="Arial" pitchFamily="34" charset="0"/>
                <a:ea typeface="宋体" pitchFamily="2" charset="-122"/>
              </a:defRPr>
            </a:lvl6pPr>
            <a:lvl7pPr marL="914400" algn="l" rtl="0" fontAlgn="base">
              <a:spcBef>
                <a:spcPct val="0"/>
              </a:spcBef>
              <a:spcAft>
                <a:spcPct val="0"/>
              </a:spcAft>
              <a:defRPr sz="3600" b="1">
                <a:solidFill>
                  <a:srgbClr val="CC6600"/>
                </a:solidFill>
                <a:latin typeface="Arial" pitchFamily="34" charset="0"/>
                <a:ea typeface="宋体" pitchFamily="2" charset="-122"/>
              </a:defRPr>
            </a:lvl7pPr>
            <a:lvl8pPr marL="1371600" algn="l" rtl="0" fontAlgn="base">
              <a:spcBef>
                <a:spcPct val="0"/>
              </a:spcBef>
              <a:spcAft>
                <a:spcPct val="0"/>
              </a:spcAft>
              <a:defRPr sz="3600" b="1">
                <a:solidFill>
                  <a:srgbClr val="CC6600"/>
                </a:solidFill>
                <a:latin typeface="Arial" pitchFamily="34" charset="0"/>
                <a:ea typeface="宋体" pitchFamily="2" charset="-122"/>
              </a:defRPr>
            </a:lvl8pPr>
            <a:lvl9pPr marL="1828800" algn="l" rtl="0" fontAlgn="base">
              <a:spcBef>
                <a:spcPct val="0"/>
              </a:spcBef>
              <a:spcAft>
                <a:spcPct val="0"/>
              </a:spcAft>
              <a:defRPr sz="3600" b="1">
                <a:solidFill>
                  <a:srgbClr val="CC6600"/>
                </a:solidFill>
                <a:latin typeface="Arial" pitchFamily="34" charset="0"/>
                <a:ea typeface="宋体" pitchFamily="2" charset="-122"/>
              </a:defRPr>
            </a:lvl9pPr>
          </a:lstStyle>
          <a:p>
            <a:pPr eaLnBrk="1" hangingPunct="1">
              <a:defRPr/>
            </a:pPr>
            <a:endParaRPr lang="en-US" altLang="zh-CN" sz="2400" b="0" dirty="0">
              <a:solidFill>
                <a:srgbClr val="CC0066"/>
              </a:solidFill>
              <a:latin typeface="+mn-lt"/>
              <a:cs typeface="黑体"/>
            </a:endParaRPr>
          </a:p>
        </p:txBody>
      </p:sp>
      <p:sp>
        <p:nvSpPr>
          <p:cNvPr id="3" name="内容占位符 2"/>
          <p:cNvSpPr>
            <a:spLocks noGrp="1"/>
          </p:cNvSpPr>
          <p:nvPr>
            <p:ph idx="1"/>
          </p:nvPr>
        </p:nvSpPr>
        <p:spPr>
          <a:xfrm>
            <a:off x="515938" y="1149350"/>
            <a:ext cx="8185556" cy="4686300"/>
          </a:xfrm>
        </p:spPr>
        <p:txBody>
          <a:bodyPr/>
          <a:lstStyle>
            <a:lvl1pPr>
              <a:defRPr>
                <a:latin typeface="黑体"/>
                <a:ea typeface="黑体"/>
                <a:cs typeface="黑体"/>
              </a:defRPr>
            </a:lvl1pPr>
            <a:lvl2pPr>
              <a:defRPr b="0" i="0">
                <a:latin typeface="+mn-ea"/>
                <a:ea typeface="+mn-ea"/>
              </a:defRPr>
            </a:lvl2pPr>
            <a:lvl3pPr>
              <a:defRPr b="1">
                <a:latin typeface="仿宋_GB2312"/>
                <a:ea typeface="仿宋_GB2312"/>
                <a:cs typeface="仿宋_GB2312"/>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sp>
        <p:nvSpPr>
          <p:cNvPr id="4" name="Line 6"/>
          <p:cNvSpPr>
            <a:spLocks noChangeShapeType="1"/>
          </p:cNvSpPr>
          <p:nvPr/>
        </p:nvSpPr>
        <p:spPr bwMode="auto">
          <a:xfrm>
            <a:off x="468313" y="950913"/>
            <a:ext cx="7488237" cy="0"/>
          </a:xfrm>
          <a:prstGeom prst="line">
            <a:avLst/>
          </a:prstGeom>
          <a:noFill/>
          <a:ln w="25400">
            <a:solidFill>
              <a:srgbClr val="0000FF"/>
            </a:solidFill>
            <a:round/>
            <a:headEnd/>
            <a:tailEnd/>
          </a:ln>
          <a:effectLst>
            <a:outerShdw dist="17961" dir="2700000" algn="ctr" rotWithShape="0">
              <a:srgbClr val="339933"/>
            </a:outerShdw>
          </a:effectLst>
        </p:spPr>
        <p:txBody>
          <a:bodyPr/>
          <a:lstStyle/>
          <a:p>
            <a:pPr>
              <a:defRPr/>
            </a:pPr>
            <a:endParaRPr lang="zh-CN" altLang="en-US">
              <a:ea typeface="宋体" charset="-122"/>
            </a:endParaRPr>
          </a:p>
        </p:txBody>
      </p:sp>
      <p:pic>
        <p:nvPicPr>
          <p:cNvPr id="5" name="Picture 8" descr="StandXB"/>
          <p:cNvPicPr>
            <a:picLocks noChangeAspect="1" noChangeArrowheads="1"/>
          </p:cNvPicPr>
          <p:nvPr userDrawn="1"/>
        </p:nvPicPr>
        <p:blipFill>
          <a:blip r:embed="rId2" cstate="print"/>
          <a:srcRect/>
          <a:stretch>
            <a:fillRect/>
          </a:stretch>
        </p:blipFill>
        <p:spPr bwMode="auto">
          <a:xfrm>
            <a:off x="461963" y="333375"/>
            <a:ext cx="519112" cy="498475"/>
          </a:xfrm>
          <a:prstGeom prst="rect">
            <a:avLst/>
          </a:prstGeom>
          <a:noFill/>
          <a:ln w="9525">
            <a:noFill/>
            <a:miter lim="800000"/>
            <a:headEnd/>
            <a:tailEnd/>
          </a:ln>
        </p:spPr>
      </p:pic>
      <p:sp>
        <p:nvSpPr>
          <p:cNvPr id="2" name="标题 1"/>
          <p:cNvSpPr>
            <a:spLocks noGrp="1"/>
          </p:cNvSpPr>
          <p:nvPr>
            <p:ph type="title"/>
          </p:nvPr>
        </p:nvSpPr>
        <p:spPr>
          <a:xfrm>
            <a:off x="511619" y="228600"/>
            <a:ext cx="7430597" cy="792163"/>
          </a:xfrm>
        </p:spPr>
        <p:txBody>
          <a:bodyPr/>
          <a:lstStyle>
            <a:lvl1pPr>
              <a:defRPr>
                <a:latin typeface="+mn-l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mn-lt"/>
                <a:ea typeface="+mj-ea"/>
              </a:defRPr>
            </a:lvl1pPr>
            <a:lvl2pPr>
              <a:defRPr>
                <a:latin typeface="+mn-lt"/>
                <a:ea typeface="+mj-ea"/>
              </a:defRPr>
            </a:lvl2pPr>
            <a:lvl3pPr>
              <a:defRPr>
                <a:latin typeface="+mn-lt"/>
                <a:ea typeface="+mj-ea"/>
              </a:defRPr>
            </a:lvl3pPr>
            <a:lvl4pPr>
              <a:defRPr>
                <a:latin typeface="+mn-lt"/>
                <a:ea typeface="+mj-ea"/>
              </a:defRPr>
            </a:lvl4pPr>
            <a:lvl5pPr>
              <a:defRPr>
                <a:latin typeface="+mn-lt"/>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1663" y="188913"/>
            <a:ext cx="8229600" cy="5792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3132138" y="6381750"/>
            <a:ext cx="2133600" cy="360363"/>
          </a:xfrm>
          <a:prstGeom prst="rect">
            <a:avLst/>
          </a:prstGeom>
        </p:spPr>
        <p:txBody>
          <a:bodyPr/>
          <a:lstStyle>
            <a:lvl1pPr>
              <a:defRPr>
                <a:latin typeface="Arial" charset="0"/>
                <a:ea typeface="宋体" pitchFamily="2" charset="-122"/>
              </a:defRPr>
            </a:lvl1pPr>
          </a:lstStyle>
          <a:p>
            <a:pPr>
              <a:defRPr/>
            </a:pPr>
            <a:fld id="{E966315C-C5E9-4EF9-BB7B-8542BD29286A}" type="datetime1">
              <a:rPr lang="en-US" altLang="zh-CN"/>
              <a:pPr>
                <a:defRPr/>
              </a:pPr>
              <a:t>6/1/2022</a:t>
            </a:fld>
            <a:endParaRPr lang="en-US" altLang="zh-CN"/>
          </a:p>
        </p:txBody>
      </p:sp>
      <p:sp>
        <p:nvSpPr>
          <p:cNvPr id="4" name="灯片编号占位符 3"/>
          <p:cNvSpPr>
            <a:spLocks noGrp="1"/>
          </p:cNvSpPr>
          <p:nvPr>
            <p:ph type="sldNum" sz="quarter" idx="11"/>
          </p:nvPr>
        </p:nvSpPr>
        <p:spPr>
          <a:xfrm>
            <a:off x="5795963" y="6308725"/>
            <a:ext cx="1196975" cy="260350"/>
          </a:xfrm>
          <a:prstGeom prst="rect">
            <a:avLst/>
          </a:prstGeom>
        </p:spPr>
        <p:txBody>
          <a:bodyPr/>
          <a:lstStyle>
            <a:lvl1pPr>
              <a:defRPr>
                <a:latin typeface="Arial" charset="0"/>
                <a:ea typeface="宋体" pitchFamily="2" charset="-122"/>
              </a:defRPr>
            </a:lvl1pPr>
          </a:lstStyle>
          <a:p>
            <a:pPr>
              <a:defRPr/>
            </a:pPr>
            <a:fld id="{92AEE9DD-B46C-4D4C-B556-24BE35DDEC78}"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Rectangle 3"/>
          <p:cNvSpPr txBox="1">
            <a:spLocks noChangeArrowheads="1"/>
          </p:cNvSpPr>
          <p:nvPr userDrawn="1"/>
        </p:nvSpPr>
        <p:spPr bwMode="auto">
          <a:xfrm>
            <a:off x="496888" y="147638"/>
            <a:ext cx="7934325" cy="717550"/>
          </a:xfrm>
          <a:prstGeom prst="rect">
            <a:avLst/>
          </a:prstGeom>
          <a:noFill/>
          <a:ln>
            <a:noFill/>
          </a:ln>
          <a:extLst>
            <a:ext uri="{FAA26D3D-D897-4be2-8F04-BA451C77F1D7}"/>
          </a:extLst>
        </p:spPr>
        <p:txBody>
          <a:bodyPr anchor="ctr"/>
          <a:lstStyle>
            <a:lvl1pPr algn="l" rtl="0" eaLnBrk="0" fontAlgn="base" hangingPunct="0">
              <a:spcBef>
                <a:spcPct val="0"/>
              </a:spcBef>
              <a:spcAft>
                <a:spcPct val="0"/>
              </a:spcAft>
              <a:defRPr sz="3600" b="1">
                <a:solidFill>
                  <a:srgbClr val="CC6600"/>
                </a:solidFill>
                <a:latin typeface="+mj-lt"/>
                <a:ea typeface="+mj-ea"/>
                <a:cs typeface="宋体" charset="-122"/>
              </a:defRPr>
            </a:lvl1pPr>
            <a:lvl2pPr algn="l" rtl="0" eaLnBrk="0" fontAlgn="base" hangingPunct="0">
              <a:spcBef>
                <a:spcPct val="0"/>
              </a:spcBef>
              <a:spcAft>
                <a:spcPct val="0"/>
              </a:spcAft>
              <a:defRPr sz="3600" b="1">
                <a:solidFill>
                  <a:srgbClr val="CC6600"/>
                </a:solidFill>
                <a:latin typeface="Arial" pitchFamily="34" charset="0"/>
                <a:ea typeface="宋体" pitchFamily="2" charset="-122"/>
                <a:cs typeface="宋体" charset="-122"/>
              </a:defRPr>
            </a:lvl2pPr>
            <a:lvl3pPr algn="l" rtl="0" eaLnBrk="0" fontAlgn="base" hangingPunct="0">
              <a:spcBef>
                <a:spcPct val="0"/>
              </a:spcBef>
              <a:spcAft>
                <a:spcPct val="0"/>
              </a:spcAft>
              <a:defRPr sz="3600" b="1">
                <a:solidFill>
                  <a:srgbClr val="CC6600"/>
                </a:solidFill>
                <a:latin typeface="Arial" pitchFamily="34" charset="0"/>
                <a:ea typeface="宋体" pitchFamily="2" charset="-122"/>
                <a:cs typeface="宋体" charset="-122"/>
              </a:defRPr>
            </a:lvl3pPr>
            <a:lvl4pPr algn="l" rtl="0" eaLnBrk="0" fontAlgn="base" hangingPunct="0">
              <a:spcBef>
                <a:spcPct val="0"/>
              </a:spcBef>
              <a:spcAft>
                <a:spcPct val="0"/>
              </a:spcAft>
              <a:defRPr sz="3600" b="1">
                <a:solidFill>
                  <a:srgbClr val="CC6600"/>
                </a:solidFill>
                <a:latin typeface="Arial" pitchFamily="34" charset="0"/>
                <a:ea typeface="宋体" pitchFamily="2" charset="-122"/>
                <a:cs typeface="宋体" charset="-122"/>
              </a:defRPr>
            </a:lvl4pPr>
            <a:lvl5pPr algn="l" rtl="0" eaLnBrk="0" fontAlgn="base" hangingPunct="0">
              <a:spcBef>
                <a:spcPct val="0"/>
              </a:spcBef>
              <a:spcAft>
                <a:spcPct val="0"/>
              </a:spcAft>
              <a:defRPr sz="3600" b="1">
                <a:solidFill>
                  <a:srgbClr val="CC6600"/>
                </a:solidFill>
                <a:latin typeface="Arial" pitchFamily="34" charset="0"/>
                <a:ea typeface="宋体" pitchFamily="2" charset="-122"/>
                <a:cs typeface="宋体" charset="-122"/>
              </a:defRPr>
            </a:lvl5pPr>
            <a:lvl6pPr marL="457200" algn="l" rtl="0" fontAlgn="base">
              <a:spcBef>
                <a:spcPct val="0"/>
              </a:spcBef>
              <a:spcAft>
                <a:spcPct val="0"/>
              </a:spcAft>
              <a:defRPr sz="3600" b="1">
                <a:solidFill>
                  <a:srgbClr val="CC6600"/>
                </a:solidFill>
                <a:latin typeface="Arial" pitchFamily="34" charset="0"/>
                <a:ea typeface="宋体" pitchFamily="2" charset="-122"/>
              </a:defRPr>
            </a:lvl6pPr>
            <a:lvl7pPr marL="914400" algn="l" rtl="0" fontAlgn="base">
              <a:spcBef>
                <a:spcPct val="0"/>
              </a:spcBef>
              <a:spcAft>
                <a:spcPct val="0"/>
              </a:spcAft>
              <a:defRPr sz="3600" b="1">
                <a:solidFill>
                  <a:srgbClr val="CC6600"/>
                </a:solidFill>
                <a:latin typeface="Arial" pitchFamily="34" charset="0"/>
                <a:ea typeface="宋体" pitchFamily="2" charset="-122"/>
              </a:defRPr>
            </a:lvl7pPr>
            <a:lvl8pPr marL="1371600" algn="l" rtl="0" fontAlgn="base">
              <a:spcBef>
                <a:spcPct val="0"/>
              </a:spcBef>
              <a:spcAft>
                <a:spcPct val="0"/>
              </a:spcAft>
              <a:defRPr sz="3600" b="1">
                <a:solidFill>
                  <a:srgbClr val="CC6600"/>
                </a:solidFill>
                <a:latin typeface="Arial" pitchFamily="34" charset="0"/>
                <a:ea typeface="宋体" pitchFamily="2" charset="-122"/>
              </a:defRPr>
            </a:lvl8pPr>
            <a:lvl9pPr marL="1828800" algn="l" rtl="0" fontAlgn="base">
              <a:spcBef>
                <a:spcPct val="0"/>
              </a:spcBef>
              <a:spcAft>
                <a:spcPct val="0"/>
              </a:spcAft>
              <a:defRPr sz="3600" b="1">
                <a:solidFill>
                  <a:srgbClr val="CC6600"/>
                </a:solidFill>
                <a:latin typeface="Arial" pitchFamily="34" charset="0"/>
                <a:ea typeface="宋体" pitchFamily="2" charset="-122"/>
              </a:defRPr>
            </a:lvl9pPr>
          </a:lstStyle>
          <a:p>
            <a:pPr eaLnBrk="1" hangingPunct="1">
              <a:defRPr/>
            </a:pPr>
            <a:endParaRPr lang="en-US" altLang="zh-CN" sz="2400" b="0" dirty="0">
              <a:solidFill>
                <a:srgbClr val="CC0066"/>
              </a:solidFill>
              <a:latin typeface="+mn-lt"/>
              <a:cs typeface="黑体"/>
            </a:endParaRPr>
          </a:p>
        </p:txBody>
      </p:sp>
      <p:sp>
        <p:nvSpPr>
          <p:cNvPr id="3" name="内容占位符 2"/>
          <p:cNvSpPr>
            <a:spLocks noGrp="1"/>
          </p:cNvSpPr>
          <p:nvPr>
            <p:ph idx="1"/>
          </p:nvPr>
        </p:nvSpPr>
        <p:spPr>
          <a:xfrm>
            <a:off x="515938" y="1149350"/>
            <a:ext cx="8185556" cy="4686300"/>
          </a:xfrm>
        </p:spPr>
        <p:txBody>
          <a:bodyPr/>
          <a:lstStyle>
            <a:lvl1pPr>
              <a:defRPr>
                <a:latin typeface="黑体"/>
                <a:ea typeface="黑体"/>
                <a:cs typeface="黑体"/>
              </a:defRPr>
            </a:lvl1pPr>
            <a:lvl2pPr>
              <a:defRPr b="0" i="0">
                <a:latin typeface="+mn-ea"/>
                <a:ea typeface="+mn-ea"/>
              </a:defRPr>
            </a:lvl2pPr>
            <a:lvl3pPr>
              <a:defRPr b="1">
                <a:latin typeface="仿宋_GB2312"/>
                <a:ea typeface="仿宋_GB2312"/>
                <a:cs typeface="仿宋_GB2312"/>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95400" y="228600"/>
            <a:ext cx="62484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浙江大学编辑母版标题样式</a:t>
            </a:r>
          </a:p>
        </p:txBody>
      </p:sp>
      <p:sp>
        <p:nvSpPr>
          <p:cNvPr id="1027" name="Rectangle 3"/>
          <p:cNvSpPr>
            <a:spLocks noGrp="1" noChangeArrowheads="1"/>
          </p:cNvSpPr>
          <p:nvPr>
            <p:ph type="body" idx="1"/>
          </p:nvPr>
        </p:nvSpPr>
        <p:spPr bwMode="auto">
          <a:xfrm>
            <a:off x="515938" y="1149350"/>
            <a:ext cx="82296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欢迎你单击此处编辑母版文本样式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Line 6"/>
          <p:cNvSpPr>
            <a:spLocks noChangeShapeType="1"/>
          </p:cNvSpPr>
          <p:nvPr/>
        </p:nvSpPr>
        <p:spPr bwMode="auto">
          <a:xfrm>
            <a:off x="468313" y="950913"/>
            <a:ext cx="7488237" cy="0"/>
          </a:xfrm>
          <a:prstGeom prst="line">
            <a:avLst/>
          </a:prstGeom>
          <a:noFill/>
          <a:ln w="25400">
            <a:solidFill>
              <a:srgbClr val="0000FF"/>
            </a:solidFill>
            <a:round/>
            <a:headEnd/>
            <a:tailEnd/>
          </a:ln>
          <a:effectLst>
            <a:outerShdw dist="17961" dir="2700000" algn="ctr" rotWithShape="0">
              <a:srgbClr val="339933"/>
            </a:outerShdw>
          </a:effectLst>
        </p:spPr>
        <p:txBody>
          <a:bodyPr/>
          <a:lstStyle/>
          <a:p>
            <a:pPr>
              <a:defRPr/>
            </a:pPr>
            <a:endParaRPr lang="zh-CN" altLang="en-US">
              <a:ea typeface="宋体" charset="-122"/>
            </a:endParaRPr>
          </a:p>
        </p:txBody>
      </p:sp>
      <p:sp>
        <p:nvSpPr>
          <p:cNvPr id="1029" name="文本框 1"/>
          <p:cNvSpPr txBox="1">
            <a:spLocks noChangeArrowheads="1"/>
          </p:cNvSpPr>
          <p:nvPr userDrawn="1"/>
        </p:nvSpPr>
        <p:spPr bwMode="auto">
          <a:xfrm>
            <a:off x="0" y="6608763"/>
            <a:ext cx="2724150" cy="277812"/>
          </a:xfrm>
          <a:prstGeom prst="rect">
            <a:avLst/>
          </a:prstGeom>
          <a:solidFill>
            <a:srgbClr val="CCFFCC"/>
          </a:solidFill>
          <a:ln w="9525">
            <a:noFill/>
            <a:miter lim="800000"/>
            <a:headEnd/>
            <a:tailEnd/>
          </a:ln>
        </p:spPr>
        <p:txBody>
          <a:bodyPr>
            <a:spAutoFit/>
          </a:bodyPr>
          <a:lstStyle/>
          <a:p>
            <a:pPr>
              <a:defRPr/>
            </a:pPr>
            <a:r>
              <a:rPr kumimoji="1" lang="zh-CN" altLang="en-US" sz="1200" i="1">
                <a:ea typeface="宋体" charset="-122"/>
              </a:rPr>
              <a:t>自动控制原理</a:t>
            </a:r>
            <a:r>
              <a:rPr kumimoji="1" lang="en-US" altLang="zh-CN" sz="1200" i="1">
                <a:ea typeface="宋体" charset="-122"/>
              </a:rPr>
              <a:t> </a:t>
            </a:r>
            <a:r>
              <a:rPr kumimoji="1" lang="zh-CN" altLang="en-US" sz="1200" i="1">
                <a:ea typeface="宋体" charset="-122"/>
              </a:rPr>
              <a:t>浙江大学控制系</a:t>
            </a:r>
            <a:r>
              <a:rPr kumimoji="1" lang="en-US" altLang="zh-CN" sz="1200" i="1">
                <a:ea typeface="宋体" charset="-122"/>
              </a:rPr>
              <a:t> 2014</a:t>
            </a:r>
            <a:endParaRPr kumimoji="1" lang="zh-CN" altLang="en-US" sz="1200" i="1">
              <a:ea typeface="宋体" charset="-122"/>
            </a:endParaRPr>
          </a:p>
        </p:txBody>
      </p:sp>
      <p:pic>
        <p:nvPicPr>
          <p:cNvPr id="1030" name="Picture 8" descr="StandXB"/>
          <p:cNvPicPr>
            <a:picLocks noChangeAspect="1" noChangeArrowheads="1"/>
          </p:cNvPicPr>
          <p:nvPr userDrawn="1"/>
        </p:nvPicPr>
        <p:blipFill>
          <a:blip r:embed="rId6" cstate="print"/>
          <a:srcRect/>
          <a:stretch>
            <a:fillRect/>
          </a:stretch>
        </p:blipFill>
        <p:spPr bwMode="auto">
          <a:xfrm>
            <a:off x="8624888" y="0"/>
            <a:ext cx="519112" cy="498475"/>
          </a:xfrm>
          <a:prstGeom prst="rect">
            <a:avLst/>
          </a:prstGeom>
          <a:noFill/>
          <a:ln w="9525">
            <a:noFill/>
            <a:miter lim="800000"/>
            <a:headEnd/>
            <a:tailEnd/>
          </a:ln>
        </p:spPr>
      </p:pic>
      <p:pic>
        <p:nvPicPr>
          <p:cNvPr id="1031" name="图片 10" descr="系徽.jpg"/>
          <p:cNvPicPr>
            <a:picLocks noChangeAspect="1"/>
          </p:cNvPicPr>
          <p:nvPr userDrawn="1"/>
        </p:nvPicPr>
        <p:blipFill>
          <a:blip r:embed="rId7" cstate="print"/>
          <a:srcRect/>
          <a:stretch>
            <a:fillRect/>
          </a:stretch>
        </p:blipFill>
        <p:spPr bwMode="auto">
          <a:xfrm>
            <a:off x="8397875" y="6338888"/>
            <a:ext cx="746125" cy="5191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hf sldNum="0" hdr="0" ftr="0" dt="0"/>
  <p:txStyles>
    <p:titleStyle>
      <a:lvl1pPr algn="l" rtl="0" eaLnBrk="0" fontAlgn="base" hangingPunct="0">
        <a:spcBef>
          <a:spcPct val="0"/>
        </a:spcBef>
        <a:spcAft>
          <a:spcPct val="0"/>
        </a:spcAft>
        <a:defRPr sz="3600" b="1">
          <a:solidFill>
            <a:srgbClr val="800000"/>
          </a:solidFill>
          <a:latin typeface="黑体"/>
          <a:ea typeface="黑体"/>
          <a:cs typeface="黑体"/>
        </a:defRPr>
      </a:lvl1pPr>
      <a:lvl2pPr algn="l" rtl="0" eaLnBrk="0" fontAlgn="base" hangingPunct="0">
        <a:spcBef>
          <a:spcPct val="0"/>
        </a:spcBef>
        <a:spcAft>
          <a:spcPct val="0"/>
        </a:spcAft>
        <a:defRPr sz="3600" b="1">
          <a:solidFill>
            <a:srgbClr val="800000"/>
          </a:solidFill>
          <a:latin typeface="黑体" charset="0"/>
          <a:ea typeface="黑体" charset="0"/>
          <a:cs typeface="黑体" charset="0"/>
        </a:defRPr>
      </a:lvl2pPr>
      <a:lvl3pPr algn="l" rtl="0" eaLnBrk="0" fontAlgn="base" hangingPunct="0">
        <a:spcBef>
          <a:spcPct val="0"/>
        </a:spcBef>
        <a:spcAft>
          <a:spcPct val="0"/>
        </a:spcAft>
        <a:defRPr sz="3600" b="1">
          <a:solidFill>
            <a:srgbClr val="800000"/>
          </a:solidFill>
          <a:latin typeface="黑体" charset="0"/>
          <a:ea typeface="黑体" charset="0"/>
          <a:cs typeface="黑体" charset="0"/>
        </a:defRPr>
      </a:lvl3pPr>
      <a:lvl4pPr algn="l" rtl="0" eaLnBrk="0" fontAlgn="base" hangingPunct="0">
        <a:spcBef>
          <a:spcPct val="0"/>
        </a:spcBef>
        <a:spcAft>
          <a:spcPct val="0"/>
        </a:spcAft>
        <a:defRPr sz="3600" b="1">
          <a:solidFill>
            <a:srgbClr val="800000"/>
          </a:solidFill>
          <a:latin typeface="黑体" charset="0"/>
          <a:ea typeface="黑体" charset="0"/>
          <a:cs typeface="黑体" charset="0"/>
        </a:defRPr>
      </a:lvl4pPr>
      <a:lvl5pPr algn="l" rtl="0" eaLnBrk="0" fontAlgn="base" hangingPunct="0">
        <a:spcBef>
          <a:spcPct val="0"/>
        </a:spcBef>
        <a:spcAft>
          <a:spcPct val="0"/>
        </a:spcAft>
        <a:defRPr sz="3600" b="1">
          <a:solidFill>
            <a:srgbClr val="800000"/>
          </a:solidFill>
          <a:latin typeface="黑体" charset="0"/>
          <a:ea typeface="黑体" charset="0"/>
          <a:cs typeface="黑体" charset="0"/>
        </a:defRPr>
      </a:lvl5pPr>
      <a:lvl6pPr marL="457200" algn="l" rtl="0" fontAlgn="base">
        <a:spcBef>
          <a:spcPct val="0"/>
        </a:spcBef>
        <a:spcAft>
          <a:spcPct val="0"/>
        </a:spcAft>
        <a:defRPr sz="3600" b="1">
          <a:solidFill>
            <a:srgbClr val="CC6600"/>
          </a:solidFill>
          <a:latin typeface="Arial" pitchFamily="34" charset="0"/>
          <a:ea typeface="宋体" pitchFamily="2" charset="-122"/>
        </a:defRPr>
      </a:lvl6pPr>
      <a:lvl7pPr marL="914400" algn="l" rtl="0" fontAlgn="base">
        <a:spcBef>
          <a:spcPct val="0"/>
        </a:spcBef>
        <a:spcAft>
          <a:spcPct val="0"/>
        </a:spcAft>
        <a:defRPr sz="3600" b="1">
          <a:solidFill>
            <a:srgbClr val="CC6600"/>
          </a:solidFill>
          <a:latin typeface="Arial" pitchFamily="34" charset="0"/>
          <a:ea typeface="宋体" pitchFamily="2" charset="-122"/>
        </a:defRPr>
      </a:lvl7pPr>
      <a:lvl8pPr marL="1371600" algn="l" rtl="0" fontAlgn="base">
        <a:spcBef>
          <a:spcPct val="0"/>
        </a:spcBef>
        <a:spcAft>
          <a:spcPct val="0"/>
        </a:spcAft>
        <a:defRPr sz="3600" b="1">
          <a:solidFill>
            <a:srgbClr val="CC6600"/>
          </a:solidFill>
          <a:latin typeface="Arial" pitchFamily="34" charset="0"/>
          <a:ea typeface="宋体" pitchFamily="2" charset="-122"/>
        </a:defRPr>
      </a:lvl8pPr>
      <a:lvl9pPr marL="1828800" algn="l" rtl="0" fontAlgn="base">
        <a:spcBef>
          <a:spcPct val="0"/>
        </a:spcBef>
        <a:spcAft>
          <a:spcPct val="0"/>
        </a:spcAft>
        <a:defRPr sz="3600" b="1">
          <a:solidFill>
            <a:srgbClr val="CC6600"/>
          </a:solidFill>
          <a:latin typeface="Arial" pitchFamily="34" charset="0"/>
          <a:ea typeface="宋体" pitchFamily="2" charset="-122"/>
        </a:defRPr>
      </a:lvl9pPr>
    </p:titleStyle>
    <p:bodyStyle>
      <a:lvl1pPr marL="444500" indent="-444500" algn="l" rtl="0" eaLnBrk="0" fontAlgn="base" hangingPunct="0">
        <a:spcBef>
          <a:spcPct val="20000"/>
        </a:spcBef>
        <a:spcAft>
          <a:spcPct val="0"/>
        </a:spcAft>
        <a:buFont typeface="Wingdings" pitchFamily="2" charset="2"/>
        <a:buChar char="Ø"/>
        <a:defRPr sz="3200" b="1">
          <a:solidFill>
            <a:schemeClr val="tx1"/>
          </a:solidFill>
          <a:latin typeface="+mn-lt"/>
          <a:ea typeface="宋体" charset="0"/>
          <a:cs typeface="楷体_GB2312" charset="-122"/>
        </a:defRPr>
      </a:lvl1pPr>
      <a:lvl2pPr marL="833438" indent="-209550" algn="l" rtl="0" eaLnBrk="0" fontAlgn="base" hangingPunct="0">
        <a:spcBef>
          <a:spcPct val="20000"/>
        </a:spcBef>
        <a:spcAft>
          <a:spcPct val="0"/>
        </a:spcAft>
        <a:buChar char="–"/>
        <a:defRPr kumimoji="1" sz="2800">
          <a:solidFill>
            <a:schemeClr val="tx1"/>
          </a:solidFill>
          <a:latin typeface="+mn-lt"/>
          <a:ea typeface="+mj-ea"/>
          <a:cs typeface="宋体" charset="-122"/>
        </a:defRPr>
      </a:lvl2pPr>
      <a:lvl3pPr marL="1241425" indent="-228600" algn="l" rtl="0" eaLnBrk="0" fontAlgn="base" hangingPunct="0">
        <a:spcBef>
          <a:spcPct val="20000"/>
        </a:spcBef>
        <a:spcAft>
          <a:spcPct val="0"/>
        </a:spcAft>
        <a:buFont typeface="Wingdings" pitchFamily="2" charset="2"/>
        <a:buChar char="Ø"/>
        <a:defRPr kumimoji="1" sz="2400">
          <a:solidFill>
            <a:schemeClr val="tx1"/>
          </a:solidFill>
          <a:latin typeface="+mn-lt"/>
          <a:ea typeface="+mj-ea"/>
          <a:cs typeface="宋体" charset="-122"/>
        </a:defRPr>
      </a:lvl3pPr>
      <a:lvl4pPr marL="1649413" indent="-228600" algn="l" rtl="0" eaLnBrk="0" fontAlgn="base" hangingPunct="0">
        <a:spcBef>
          <a:spcPct val="20000"/>
        </a:spcBef>
        <a:spcAft>
          <a:spcPct val="0"/>
        </a:spcAft>
        <a:buFont typeface="Wingdings" pitchFamily="2" charset="2"/>
        <a:buChar char="p"/>
        <a:defRPr kumimoji="1" sz="2000">
          <a:solidFill>
            <a:schemeClr val="tx1"/>
          </a:solidFill>
          <a:latin typeface="+mn-lt"/>
          <a:ea typeface="+mj-ea"/>
          <a:cs typeface="宋体"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mj-ea"/>
          <a:cs typeface="宋体" charset="-122"/>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xml"/><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17.wmf"/><Relationship Id="rId5" Type="http://schemas.openxmlformats.org/officeDocument/2006/relationships/image" Target="../media/image14.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emf"/></Relationships>
</file>

<file path=ppt/slides/_rels/slide12.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2.emf"/><Relationship Id="rId2" Type="http://schemas.openxmlformats.org/officeDocument/2006/relationships/slideLayout" Target="../slideLayouts/slideLayout2.xml"/><Relationship Id="rId16" Type="http://schemas.openxmlformats.org/officeDocument/2006/relationships/image" Target="../media/image24.emf"/><Relationship Id="rId1" Type="http://schemas.openxmlformats.org/officeDocument/2006/relationships/vmlDrawing" Target="../drawings/vmlDrawing6.vml"/><Relationship Id="rId6" Type="http://schemas.openxmlformats.org/officeDocument/2006/relationships/image" Target="../media/image19.e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8.bin"/><Relationship Id="rId14" Type="http://schemas.openxmlformats.org/officeDocument/2006/relationships/image" Target="../media/image23.emf"/></Relationships>
</file>

<file path=ppt/slides/_rels/slide13.xml.rels><?xml version="1.0" encoding="UTF-8" standalone="yes"?>
<Relationships xmlns="http://schemas.openxmlformats.org/package/2006/relationships"><Relationship Id="rId13" Type="http://schemas.openxmlformats.org/officeDocument/2006/relationships/oleObject" Target="../embeddings/oleObject27.bin"/><Relationship Id="rId18" Type="http://schemas.openxmlformats.org/officeDocument/2006/relationships/image" Target="../media/image32.emf"/><Relationship Id="rId26" Type="http://schemas.openxmlformats.org/officeDocument/2006/relationships/image" Target="../media/image36.emf"/><Relationship Id="rId3" Type="http://schemas.openxmlformats.org/officeDocument/2006/relationships/oleObject" Target="../embeddings/oleObject22.bin"/><Relationship Id="rId21" Type="http://schemas.openxmlformats.org/officeDocument/2006/relationships/oleObject" Target="../embeddings/oleObject31.bin"/><Relationship Id="rId34" Type="http://schemas.openxmlformats.org/officeDocument/2006/relationships/image" Target="../media/image40.emf"/><Relationship Id="rId7" Type="http://schemas.openxmlformats.org/officeDocument/2006/relationships/oleObject" Target="../embeddings/oleObject24.bin"/><Relationship Id="rId12" Type="http://schemas.openxmlformats.org/officeDocument/2006/relationships/image" Target="../media/image29.emf"/><Relationship Id="rId17" Type="http://schemas.openxmlformats.org/officeDocument/2006/relationships/oleObject" Target="../embeddings/oleObject29.bin"/><Relationship Id="rId25" Type="http://schemas.openxmlformats.org/officeDocument/2006/relationships/oleObject" Target="../embeddings/oleObject33.bin"/><Relationship Id="rId33" Type="http://schemas.openxmlformats.org/officeDocument/2006/relationships/oleObject" Target="../embeddings/oleObject37.bin"/><Relationship Id="rId2" Type="http://schemas.openxmlformats.org/officeDocument/2006/relationships/slideLayout" Target="../slideLayouts/slideLayout2.xml"/><Relationship Id="rId16" Type="http://schemas.openxmlformats.org/officeDocument/2006/relationships/image" Target="../media/image31.emf"/><Relationship Id="rId20" Type="http://schemas.openxmlformats.org/officeDocument/2006/relationships/image" Target="../media/image33.emf"/><Relationship Id="rId29" Type="http://schemas.openxmlformats.org/officeDocument/2006/relationships/oleObject" Target="../embeddings/oleObject35.bin"/><Relationship Id="rId1" Type="http://schemas.openxmlformats.org/officeDocument/2006/relationships/vmlDrawing" Target="../drawings/vmlDrawing7.vml"/><Relationship Id="rId6" Type="http://schemas.openxmlformats.org/officeDocument/2006/relationships/image" Target="../media/image26.emf"/><Relationship Id="rId11" Type="http://schemas.openxmlformats.org/officeDocument/2006/relationships/oleObject" Target="../embeddings/oleObject26.bin"/><Relationship Id="rId24" Type="http://schemas.openxmlformats.org/officeDocument/2006/relationships/image" Target="../media/image35.emf"/><Relationship Id="rId32" Type="http://schemas.openxmlformats.org/officeDocument/2006/relationships/image" Target="../media/image39.emf"/><Relationship Id="rId5" Type="http://schemas.openxmlformats.org/officeDocument/2006/relationships/oleObject" Target="../embeddings/oleObject23.bin"/><Relationship Id="rId15" Type="http://schemas.openxmlformats.org/officeDocument/2006/relationships/oleObject" Target="../embeddings/oleObject28.bin"/><Relationship Id="rId23" Type="http://schemas.openxmlformats.org/officeDocument/2006/relationships/oleObject" Target="../embeddings/oleObject32.bin"/><Relationship Id="rId28" Type="http://schemas.openxmlformats.org/officeDocument/2006/relationships/image" Target="../media/image37.emf"/><Relationship Id="rId10" Type="http://schemas.openxmlformats.org/officeDocument/2006/relationships/image" Target="../media/image28.emf"/><Relationship Id="rId19" Type="http://schemas.openxmlformats.org/officeDocument/2006/relationships/oleObject" Target="../embeddings/oleObject30.bin"/><Relationship Id="rId31" Type="http://schemas.openxmlformats.org/officeDocument/2006/relationships/oleObject" Target="../embeddings/oleObject36.bin"/><Relationship Id="rId4" Type="http://schemas.openxmlformats.org/officeDocument/2006/relationships/image" Target="../media/image25.emf"/><Relationship Id="rId9" Type="http://schemas.openxmlformats.org/officeDocument/2006/relationships/oleObject" Target="../embeddings/oleObject25.bin"/><Relationship Id="rId14" Type="http://schemas.openxmlformats.org/officeDocument/2006/relationships/image" Target="../media/image30.emf"/><Relationship Id="rId22" Type="http://schemas.openxmlformats.org/officeDocument/2006/relationships/image" Target="../media/image34.emf"/><Relationship Id="rId27" Type="http://schemas.openxmlformats.org/officeDocument/2006/relationships/oleObject" Target="../embeddings/oleObject34.bin"/><Relationship Id="rId30" Type="http://schemas.openxmlformats.org/officeDocument/2006/relationships/image" Target="../media/image38.emf"/><Relationship Id="rId8" Type="http://schemas.openxmlformats.org/officeDocument/2006/relationships/image" Target="../media/image27.emf"/></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43.bin"/><Relationship Id="rId18" Type="http://schemas.openxmlformats.org/officeDocument/2006/relationships/image" Target="../media/image48.wmf"/><Relationship Id="rId26" Type="http://schemas.openxmlformats.org/officeDocument/2006/relationships/image" Target="../media/image52.emf"/><Relationship Id="rId21" Type="http://schemas.openxmlformats.org/officeDocument/2006/relationships/oleObject" Target="../embeddings/oleObject47.bin"/><Relationship Id="rId34" Type="http://schemas.openxmlformats.org/officeDocument/2006/relationships/image" Target="../media/image56.wmf"/><Relationship Id="rId7" Type="http://schemas.openxmlformats.org/officeDocument/2006/relationships/oleObject" Target="../embeddings/oleObject40.bin"/><Relationship Id="rId12" Type="http://schemas.openxmlformats.org/officeDocument/2006/relationships/image" Target="../media/image45.emf"/><Relationship Id="rId17" Type="http://schemas.openxmlformats.org/officeDocument/2006/relationships/oleObject" Target="../embeddings/oleObject45.bin"/><Relationship Id="rId25" Type="http://schemas.openxmlformats.org/officeDocument/2006/relationships/oleObject" Target="../embeddings/oleObject49.bin"/><Relationship Id="rId33" Type="http://schemas.openxmlformats.org/officeDocument/2006/relationships/oleObject" Target="../embeddings/oleObject53.bin"/><Relationship Id="rId38"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image" Target="../media/image47.emf"/><Relationship Id="rId20" Type="http://schemas.openxmlformats.org/officeDocument/2006/relationships/image" Target="../media/image49.emf"/><Relationship Id="rId29" Type="http://schemas.openxmlformats.org/officeDocument/2006/relationships/oleObject" Target="../embeddings/oleObject51.bin"/><Relationship Id="rId1" Type="http://schemas.openxmlformats.org/officeDocument/2006/relationships/vmlDrawing" Target="../drawings/vmlDrawing8.vml"/><Relationship Id="rId6" Type="http://schemas.openxmlformats.org/officeDocument/2006/relationships/image" Target="../media/image42.emf"/><Relationship Id="rId11" Type="http://schemas.openxmlformats.org/officeDocument/2006/relationships/oleObject" Target="../embeddings/oleObject42.bin"/><Relationship Id="rId24" Type="http://schemas.openxmlformats.org/officeDocument/2006/relationships/image" Target="../media/image51.emf"/><Relationship Id="rId32" Type="http://schemas.openxmlformats.org/officeDocument/2006/relationships/image" Target="../media/image55.emf"/><Relationship Id="rId37" Type="http://schemas.openxmlformats.org/officeDocument/2006/relationships/oleObject" Target="../embeddings/oleObject55.bin"/><Relationship Id="rId5" Type="http://schemas.openxmlformats.org/officeDocument/2006/relationships/oleObject" Target="../embeddings/oleObject39.bin"/><Relationship Id="rId15" Type="http://schemas.openxmlformats.org/officeDocument/2006/relationships/oleObject" Target="../embeddings/oleObject44.bin"/><Relationship Id="rId23" Type="http://schemas.openxmlformats.org/officeDocument/2006/relationships/oleObject" Target="../embeddings/oleObject48.bin"/><Relationship Id="rId28" Type="http://schemas.openxmlformats.org/officeDocument/2006/relationships/image" Target="../media/image53.emf"/><Relationship Id="rId36" Type="http://schemas.openxmlformats.org/officeDocument/2006/relationships/image" Target="../media/image57.wmf"/><Relationship Id="rId10" Type="http://schemas.openxmlformats.org/officeDocument/2006/relationships/image" Target="../media/image44.emf"/><Relationship Id="rId19" Type="http://schemas.openxmlformats.org/officeDocument/2006/relationships/oleObject" Target="../embeddings/oleObject46.bin"/><Relationship Id="rId31" Type="http://schemas.openxmlformats.org/officeDocument/2006/relationships/oleObject" Target="../embeddings/oleObject52.bin"/><Relationship Id="rId4" Type="http://schemas.openxmlformats.org/officeDocument/2006/relationships/image" Target="../media/image41.emf"/><Relationship Id="rId9" Type="http://schemas.openxmlformats.org/officeDocument/2006/relationships/oleObject" Target="../embeddings/oleObject41.bin"/><Relationship Id="rId14" Type="http://schemas.openxmlformats.org/officeDocument/2006/relationships/image" Target="../media/image46.emf"/><Relationship Id="rId22" Type="http://schemas.openxmlformats.org/officeDocument/2006/relationships/image" Target="../media/image50.emf"/><Relationship Id="rId27" Type="http://schemas.openxmlformats.org/officeDocument/2006/relationships/oleObject" Target="../embeddings/oleObject50.bin"/><Relationship Id="rId30" Type="http://schemas.openxmlformats.org/officeDocument/2006/relationships/image" Target="../media/image54.emf"/><Relationship Id="rId35" Type="http://schemas.openxmlformats.org/officeDocument/2006/relationships/oleObject" Target="../embeddings/oleObject54.bin"/><Relationship Id="rId8" Type="http://schemas.openxmlformats.org/officeDocument/2006/relationships/image" Target="../media/image43.emf"/><Relationship Id="rId3" Type="http://schemas.openxmlformats.org/officeDocument/2006/relationships/oleObject" Target="../embeddings/oleObject3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3.wmf"/><Relationship Id="rId18" Type="http://schemas.openxmlformats.org/officeDocument/2006/relationships/oleObject" Target="../embeddings/oleObject64.bin"/><Relationship Id="rId3" Type="http://schemas.openxmlformats.org/officeDocument/2006/relationships/notesSlide" Target="../notesSlides/notesSlide2.xml"/><Relationship Id="rId21" Type="http://schemas.openxmlformats.org/officeDocument/2006/relationships/image" Target="../media/image65.wmf"/><Relationship Id="rId7" Type="http://schemas.openxmlformats.org/officeDocument/2006/relationships/image" Target="../media/image60.wmf"/><Relationship Id="rId12" Type="http://schemas.openxmlformats.org/officeDocument/2006/relationships/oleObject" Target="../embeddings/oleObject60.bin"/><Relationship Id="rId17"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oleObject" Target="../embeddings/oleObject62.bin"/><Relationship Id="rId20" Type="http://schemas.openxmlformats.org/officeDocument/2006/relationships/oleObject" Target="../embeddings/oleObject66.bin"/><Relationship Id="rId1" Type="http://schemas.openxmlformats.org/officeDocument/2006/relationships/vmlDrawing" Target="../drawings/vmlDrawing9.vml"/><Relationship Id="rId6" Type="http://schemas.openxmlformats.org/officeDocument/2006/relationships/oleObject" Target="../embeddings/oleObject57.bin"/><Relationship Id="rId11" Type="http://schemas.openxmlformats.org/officeDocument/2006/relationships/image" Target="../media/image62.wmf"/><Relationship Id="rId5" Type="http://schemas.openxmlformats.org/officeDocument/2006/relationships/image" Target="../media/image59.wmf"/><Relationship Id="rId15" Type="http://schemas.openxmlformats.org/officeDocument/2006/relationships/image" Target="../media/image64.wmf"/><Relationship Id="rId10" Type="http://schemas.openxmlformats.org/officeDocument/2006/relationships/oleObject" Target="../embeddings/oleObject59.bin"/><Relationship Id="rId19" Type="http://schemas.openxmlformats.org/officeDocument/2006/relationships/oleObject" Target="../embeddings/oleObject65.bin"/><Relationship Id="rId4" Type="http://schemas.openxmlformats.org/officeDocument/2006/relationships/oleObject" Target="../embeddings/oleObject56.bin"/><Relationship Id="rId9" Type="http://schemas.openxmlformats.org/officeDocument/2006/relationships/image" Target="../media/image61.wmf"/><Relationship Id="rId14" Type="http://schemas.openxmlformats.org/officeDocument/2006/relationships/oleObject" Target="../embeddings/oleObject61.bin"/></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72.bin"/><Relationship Id="rId18" Type="http://schemas.openxmlformats.org/officeDocument/2006/relationships/image" Target="../media/image73.emf"/><Relationship Id="rId26" Type="http://schemas.openxmlformats.org/officeDocument/2006/relationships/image" Target="../media/image77.emf"/><Relationship Id="rId39" Type="http://schemas.openxmlformats.org/officeDocument/2006/relationships/oleObject" Target="../embeddings/oleObject85.bin"/><Relationship Id="rId21" Type="http://schemas.openxmlformats.org/officeDocument/2006/relationships/oleObject" Target="../embeddings/oleObject76.bin"/><Relationship Id="rId34" Type="http://schemas.openxmlformats.org/officeDocument/2006/relationships/image" Target="../media/image81.emf"/><Relationship Id="rId42" Type="http://schemas.openxmlformats.org/officeDocument/2006/relationships/image" Target="../media/image85.wmf"/><Relationship Id="rId7" Type="http://schemas.openxmlformats.org/officeDocument/2006/relationships/oleObject" Target="../embeddings/oleObject69.bin"/><Relationship Id="rId2" Type="http://schemas.openxmlformats.org/officeDocument/2006/relationships/slideLayout" Target="../slideLayouts/slideLayout2.xml"/><Relationship Id="rId16" Type="http://schemas.openxmlformats.org/officeDocument/2006/relationships/image" Target="../media/image72.wmf"/><Relationship Id="rId20" Type="http://schemas.openxmlformats.org/officeDocument/2006/relationships/image" Target="../media/image74.emf"/><Relationship Id="rId29" Type="http://schemas.openxmlformats.org/officeDocument/2006/relationships/oleObject" Target="../embeddings/oleObject80.bin"/><Relationship Id="rId41" Type="http://schemas.openxmlformats.org/officeDocument/2006/relationships/oleObject" Target="../embeddings/oleObject86.bin"/><Relationship Id="rId1" Type="http://schemas.openxmlformats.org/officeDocument/2006/relationships/vmlDrawing" Target="../drawings/vmlDrawing10.vml"/><Relationship Id="rId6" Type="http://schemas.openxmlformats.org/officeDocument/2006/relationships/image" Target="../media/image67.emf"/><Relationship Id="rId11" Type="http://schemas.openxmlformats.org/officeDocument/2006/relationships/oleObject" Target="../embeddings/oleObject71.bin"/><Relationship Id="rId24" Type="http://schemas.openxmlformats.org/officeDocument/2006/relationships/image" Target="../media/image76.emf"/><Relationship Id="rId32" Type="http://schemas.openxmlformats.org/officeDocument/2006/relationships/image" Target="../media/image80.emf"/><Relationship Id="rId37" Type="http://schemas.openxmlformats.org/officeDocument/2006/relationships/oleObject" Target="../embeddings/oleObject84.bin"/><Relationship Id="rId40" Type="http://schemas.openxmlformats.org/officeDocument/2006/relationships/image" Target="../media/image84.wmf"/><Relationship Id="rId5" Type="http://schemas.openxmlformats.org/officeDocument/2006/relationships/oleObject" Target="../embeddings/oleObject68.bin"/><Relationship Id="rId15" Type="http://schemas.openxmlformats.org/officeDocument/2006/relationships/oleObject" Target="../embeddings/oleObject73.bin"/><Relationship Id="rId23" Type="http://schemas.openxmlformats.org/officeDocument/2006/relationships/oleObject" Target="../embeddings/oleObject77.bin"/><Relationship Id="rId28" Type="http://schemas.openxmlformats.org/officeDocument/2006/relationships/image" Target="../media/image78.emf"/><Relationship Id="rId36" Type="http://schemas.openxmlformats.org/officeDocument/2006/relationships/image" Target="../media/image82.emf"/><Relationship Id="rId10" Type="http://schemas.openxmlformats.org/officeDocument/2006/relationships/image" Target="../media/image69.emf"/><Relationship Id="rId19" Type="http://schemas.openxmlformats.org/officeDocument/2006/relationships/oleObject" Target="../embeddings/oleObject75.bin"/><Relationship Id="rId31" Type="http://schemas.openxmlformats.org/officeDocument/2006/relationships/oleObject" Target="../embeddings/oleObject81.bin"/><Relationship Id="rId44" Type="http://schemas.openxmlformats.org/officeDocument/2006/relationships/image" Target="../media/image86.wmf"/><Relationship Id="rId4" Type="http://schemas.openxmlformats.org/officeDocument/2006/relationships/image" Target="../media/image66.emf"/><Relationship Id="rId9" Type="http://schemas.openxmlformats.org/officeDocument/2006/relationships/oleObject" Target="../embeddings/oleObject70.bin"/><Relationship Id="rId14" Type="http://schemas.openxmlformats.org/officeDocument/2006/relationships/image" Target="../media/image71.emf"/><Relationship Id="rId22" Type="http://schemas.openxmlformats.org/officeDocument/2006/relationships/image" Target="../media/image75.emf"/><Relationship Id="rId27" Type="http://schemas.openxmlformats.org/officeDocument/2006/relationships/oleObject" Target="../embeddings/oleObject79.bin"/><Relationship Id="rId30" Type="http://schemas.openxmlformats.org/officeDocument/2006/relationships/image" Target="../media/image79.emf"/><Relationship Id="rId35" Type="http://schemas.openxmlformats.org/officeDocument/2006/relationships/oleObject" Target="../embeddings/oleObject83.bin"/><Relationship Id="rId43" Type="http://schemas.openxmlformats.org/officeDocument/2006/relationships/oleObject" Target="../embeddings/oleObject87.bin"/><Relationship Id="rId8" Type="http://schemas.openxmlformats.org/officeDocument/2006/relationships/image" Target="../media/image68.emf"/><Relationship Id="rId3" Type="http://schemas.openxmlformats.org/officeDocument/2006/relationships/oleObject" Target="../embeddings/oleObject67.bin"/><Relationship Id="rId12" Type="http://schemas.openxmlformats.org/officeDocument/2006/relationships/image" Target="../media/image70.emf"/><Relationship Id="rId17" Type="http://schemas.openxmlformats.org/officeDocument/2006/relationships/oleObject" Target="../embeddings/oleObject74.bin"/><Relationship Id="rId25" Type="http://schemas.openxmlformats.org/officeDocument/2006/relationships/oleObject" Target="../embeddings/oleObject78.bin"/><Relationship Id="rId33" Type="http://schemas.openxmlformats.org/officeDocument/2006/relationships/oleObject" Target="../embeddings/oleObject82.bin"/><Relationship Id="rId38" Type="http://schemas.openxmlformats.org/officeDocument/2006/relationships/image" Target="../media/image83.wmf"/></Relationships>
</file>

<file path=ppt/slides/_rels/slide17.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8.emf"/><Relationship Id="rId5" Type="http://schemas.openxmlformats.org/officeDocument/2006/relationships/oleObject" Target="../embeddings/oleObject89.bin"/><Relationship Id="rId4" Type="http://schemas.openxmlformats.org/officeDocument/2006/relationships/image" Target="../media/image8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oleObject" Target="../embeddings/oleObject96.bin"/><Relationship Id="rId18" Type="http://schemas.openxmlformats.org/officeDocument/2006/relationships/image" Target="../media/image97.emf"/><Relationship Id="rId26" Type="http://schemas.openxmlformats.org/officeDocument/2006/relationships/image" Target="../media/image101.emf"/><Relationship Id="rId3" Type="http://schemas.openxmlformats.org/officeDocument/2006/relationships/oleObject" Target="../embeddings/oleObject91.bin"/><Relationship Id="rId21" Type="http://schemas.openxmlformats.org/officeDocument/2006/relationships/oleObject" Target="../embeddings/oleObject100.bin"/><Relationship Id="rId7" Type="http://schemas.openxmlformats.org/officeDocument/2006/relationships/oleObject" Target="../embeddings/oleObject93.bin"/><Relationship Id="rId12" Type="http://schemas.openxmlformats.org/officeDocument/2006/relationships/image" Target="../media/image94.emf"/><Relationship Id="rId17" Type="http://schemas.openxmlformats.org/officeDocument/2006/relationships/oleObject" Target="../embeddings/oleObject98.bin"/><Relationship Id="rId25" Type="http://schemas.openxmlformats.org/officeDocument/2006/relationships/oleObject" Target="../embeddings/oleObject102.bin"/><Relationship Id="rId2" Type="http://schemas.openxmlformats.org/officeDocument/2006/relationships/slideLayout" Target="../slideLayouts/slideLayout2.xml"/><Relationship Id="rId16" Type="http://schemas.openxmlformats.org/officeDocument/2006/relationships/image" Target="../media/image96.emf"/><Relationship Id="rId20" Type="http://schemas.openxmlformats.org/officeDocument/2006/relationships/image" Target="../media/image98.emf"/><Relationship Id="rId1" Type="http://schemas.openxmlformats.org/officeDocument/2006/relationships/vmlDrawing" Target="../drawings/vmlDrawing12.vml"/><Relationship Id="rId6" Type="http://schemas.openxmlformats.org/officeDocument/2006/relationships/image" Target="../media/image91.emf"/><Relationship Id="rId11" Type="http://schemas.openxmlformats.org/officeDocument/2006/relationships/oleObject" Target="../embeddings/oleObject95.bin"/><Relationship Id="rId24" Type="http://schemas.openxmlformats.org/officeDocument/2006/relationships/image" Target="../media/image100.emf"/><Relationship Id="rId5" Type="http://schemas.openxmlformats.org/officeDocument/2006/relationships/oleObject" Target="../embeddings/oleObject92.bin"/><Relationship Id="rId15" Type="http://schemas.openxmlformats.org/officeDocument/2006/relationships/oleObject" Target="../embeddings/oleObject97.bin"/><Relationship Id="rId23" Type="http://schemas.openxmlformats.org/officeDocument/2006/relationships/oleObject" Target="../embeddings/oleObject101.bin"/><Relationship Id="rId10" Type="http://schemas.openxmlformats.org/officeDocument/2006/relationships/image" Target="../media/image93.emf"/><Relationship Id="rId19" Type="http://schemas.openxmlformats.org/officeDocument/2006/relationships/oleObject" Target="../embeddings/oleObject99.bin"/><Relationship Id="rId4" Type="http://schemas.openxmlformats.org/officeDocument/2006/relationships/image" Target="../media/image90.emf"/><Relationship Id="rId9" Type="http://schemas.openxmlformats.org/officeDocument/2006/relationships/oleObject" Target="../embeddings/oleObject94.bin"/><Relationship Id="rId14" Type="http://schemas.openxmlformats.org/officeDocument/2006/relationships/image" Target="../media/image95.emf"/><Relationship Id="rId22" Type="http://schemas.openxmlformats.org/officeDocument/2006/relationships/image" Target="../media/image9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03.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oleObject" Target="../embeddings/oleObject108.bin"/><Relationship Id="rId7" Type="http://schemas.openxmlformats.org/officeDocument/2006/relationships/image" Target="../media/image110.jpe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08.wmf"/><Relationship Id="rId11" Type="http://schemas.openxmlformats.org/officeDocument/2006/relationships/image" Target="../media/image106.wmf"/><Relationship Id="rId5" Type="http://schemas.openxmlformats.org/officeDocument/2006/relationships/oleObject" Target="../embeddings/oleObject109.bin"/><Relationship Id="rId10" Type="http://schemas.openxmlformats.org/officeDocument/2006/relationships/oleObject" Target="../embeddings/oleObject111.bin"/><Relationship Id="rId4" Type="http://schemas.openxmlformats.org/officeDocument/2006/relationships/image" Target="../media/image107.wmf"/><Relationship Id="rId9" Type="http://schemas.openxmlformats.org/officeDocument/2006/relationships/image" Target="../media/image109.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17.bin"/><Relationship Id="rId18" Type="http://schemas.openxmlformats.org/officeDocument/2006/relationships/image" Target="../media/image118.emf"/><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15.wmf"/><Relationship Id="rId17" Type="http://schemas.openxmlformats.org/officeDocument/2006/relationships/oleObject" Target="../embeddings/oleObject119.bin"/><Relationship Id="rId2" Type="http://schemas.openxmlformats.org/officeDocument/2006/relationships/slideLayout" Target="../slideLayouts/slideLayout2.xml"/><Relationship Id="rId16" Type="http://schemas.openxmlformats.org/officeDocument/2006/relationships/image" Target="../media/image117.wmf"/><Relationship Id="rId20" Type="http://schemas.openxmlformats.org/officeDocument/2006/relationships/image" Target="../media/image119.emf"/><Relationship Id="rId1" Type="http://schemas.openxmlformats.org/officeDocument/2006/relationships/vmlDrawing" Target="../drawings/vmlDrawing15.vml"/><Relationship Id="rId6" Type="http://schemas.openxmlformats.org/officeDocument/2006/relationships/image" Target="../media/image112.wmf"/><Relationship Id="rId11" Type="http://schemas.openxmlformats.org/officeDocument/2006/relationships/oleObject" Target="../embeddings/oleObject116.bin"/><Relationship Id="rId5" Type="http://schemas.openxmlformats.org/officeDocument/2006/relationships/oleObject" Target="../embeddings/oleObject113.bin"/><Relationship Id="rId15" Type="http://schemas.openxmlformats.org/officeDocument/2006/relationships/oleObject" Target="../embeddings/oleObject118.bin"/><Relationship Id="rId10" Type="http://schemas.openxmlformats.org/officeDocument/2006/relationships/image" Target="../media/image114.wmf"/><Relationship Id="rId19" Type="http://schemas.openxmlformats.org/officeDocument/2006/relationships/oleObject" Target="../embeddings/oleObject120.bin"/><Relationship Id="rId4" Type="http://schemas.openxmlformats.org/officeDocument/2006/relationships/image" Target="../media/image111.wmf"/><Relationship Id="rId9" Type="http://schemas.openxmlformats.org/officeDocument/2006/relationships/oleObject" Target="../embeddings/oleObject115.bin"/><Relationship Id="rId14" Type="http://schemas.openxmlformats.org/officeDocument/2006/relationships/image" Target="../media/image1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21.wmf"/><Relationship Id="rId5" Type="http://schemas.openxmlformats.org/officeDocument/2006/relationships/oleObject" Target="../embeddings/oleObject122.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2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26.emf"/><Relationship Id="rId13" Type="http://schemas.openxmlformats.org/officeDocument/2006/relationships/oleObject" Target="../embeddings/oleObject130.bin"/><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28.emf"/><Relationship Id="rId2" Type="http://schemas.openxmlformats.org/officeDocument/2006/relationships/slideLayout" Target="../slideLayouts/slideLayout2.xml"/><Relationship Id="rId16" Type="http://schemas.openxmlformats.org/officeDocument/2006/relationships/image" Target="../media/image130.emf"/><Relationship Id="rId1" Type="http://schemas.openxmlformats.org/officeDocument/2006/relationships/vmlDrawing" Target="../drawings/vmlDrawing17.vml"/><Relationship Id="rId6" Type="http://schemas.openxmlformats.org/officeDocument/2006/relationships/image" Target="../media/image125.e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127.emf"/><Relationship Id="rId4" Type="http://schemas.openxmlformats.org/officeDocument/2006/relationships/image" Target="../media/image124.emf"/><Relationship Id="rId9" Type="http://schemas.openxmlformats.org/officeDocument/2006/relationships/oleObject" Target="../embeddings/oleObject128.bin"/><Relationship Id="rId14" Type="http://schemas.openxmlformats.org/officeDocument/2006/relationships/image" Target="../media/image12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31.wmf"/><Relationship Id="rId4" Type="http://schemas.openxmlformats.org/officeDocument/2006/relationships/oleObject" Target="../embeddings/oleObject13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3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34.bin"/><Relationship Id="rId5" Type="http://schemas.openxmlformats.org/officeDocument/2006/relationships/image" Target="../media/image132.wmf"/><Relationship Id="rId4" Type="http://schemas.openxmlformats.org/officeDocument/2006/relationships/oleObject" Target="../embeddings/oleObject13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5"/>
          <p:cNvSpPr>
            <a:spLocks noChangeArrowheads="1"/>
          </p:cNvSpPr>
          <p:nvPr/>
        </p:nvSpPr>
        <p:spPr bwMode="auto">
          <a:xfrm>
            <a:off x="2987675" y="4076700"/>
            <a:ext cx="647700" cy="431800"/>
          </a:xfrm>
          <a:prstGeom prst="rect">
            <a:avLst/>
          </a:prstGeom>
          <a:solidFill>
            <a:schemeClr val="bg1"/>
          </a:solidFill>
          <a:ln w="9525">
            <a:noFill/>
            <a:miter lim="800000"/>
            <a:headEnd/>
            <a:tailEnd/>
          </a:ln>
        </p:spPr>
        <p:txBody>
          <a:bodyPr wrap="none" anchor="ctr"/>
          <a:lstStyle/>
          <a:p>
            <a:endParaRPr lang="zh-CN" altLang="en-US"/>
          </a:p>
        </p:txBody>
      </p:sp>
      <p:pic>
        <p:nvPicPr>
          <p:cNvPr id="10242" name="Picture 19" descr="图片1"/>
          <p:cNvPicPr>
            <a:picLocks noChangeAspect="1" noChangeArrowheads="1"/>
          </p:cNvPicPr>
          <p:nvPr/>
        </p:nvPicPr>
        <p:blipFill>
          <a:blip r:embed="rId2" cstate="print"/>
          <a:srcRect/>
          <a:stretch>
            <a:fillRect/>
          </a:stretch>
        </p:blipFill>
        <p:spPr bwMode="auto">
          <a:xfrm>
            <a:off x="0" y="4149725"/>
            <a:ext cx="9144000" cy="2708275"/>
          </a:xfrm>
          <a:prstGeom prst="rect">
            <a:avLst/>
          </a:prstGeom>
          <a:noFill/>
          <a:ln w="9525">
            <a:noFill/>
            <a:miter lim="800000"/>
            <a:headEnd/>
            <a:tailEnd/>
          </a:ln>
        </p:spPr>
      </p:pic>
      <p:sp>
        <p:nvSpPr>
          <p:cNvPr id="297988" name="Text Box 21"/>
          <p:cNvSpPr txBox="1">
            <a:spLocks noChangeArrowheads="1"/>
          </p:cNvSpPr>
          <p:nvPr/>
        </p:nvSpPr>
        <p:spPr bwMode="auto">
          <a:xfrm>
            <a:off x="966788" y="215900"/>
            <a:ext cx="6802437" cy="641350"/>
          </a:xfrm>
          <a:prstGeom prst="rect">
            <a:avLst/>
          </a:prstGeom>
          <a:noFill/>
          <a:ln w="9525">
            <a:noFill/>
            <a:miter lim="800000"/>
            <a:headEnd/>
            <a:tailEnd/>
          </a:ln>
        </p:spPr>
        <p:txBody>
          <a:bodyPr>
            <a:spAutoFit/>
          </a:bodyPr>
          <a:lstStyle/>
          <a:p>
            <a:pPr>
              <a:spcBef>
                <a:spcPct val="50000"/>
              </a:spcBef>
              <a:defRPr/>
            </a:pPr>
            <a:r>
              <a:rPr lang="zh-CN" altLang="en-US" sz="3600" b="1" dirty="0">
                <a:solidFill>
                  <a:srgbClr val="CC0066"/>
                </a:solidFill>
                <a:effectLst>
                  <a:outerShdw blurRad="38100" dist="38100" dir="2700000" algn="tl">
                    <a:srgbClr val="C0C0C0"/>
                  </a:outerShdw>
                </a:effectLst>
                <a:ea typeface="黑体" pitchFamily="2" charset="-122"/>
              </a:rPr>
              <a:t>自动控制理论</a:t>
            </a:r>
          </a:p>
        </p:txBody>
      </p:sp>
      <p:sp>
        <p:nvSpPr>
          <p:cNvPr id="8194" name="Text Box 5"/>
          <p:cNvSpPr txBox="1">
            <a:spLocks noChangeArrowheads="1"/>
          </p:cNvSpPr>
          <p:nvPr/>
        </p:nvSpPr>
        <p:spPr bwMode="auto">
          <a:xfrm>
            <a:off x="3700463" y="4559300"/>
            <a:ext cx="3643312" cy="369888"/>
          </a:xfrm>
          <a:prstGeom prst="rect">
            <a:avLst/>
          </a:prstGeom>
          <a:solidFill>
            <a:schemeClr val="bg1"/>
          </a:solidFill>
          <a:ln w="9525">
            <a:solidFill>
              <a:schemeClr val="bg1"/>
            </a:solidFill>
            <a:miter lim="800000"/>
            <a:headEnd/>
            <a:tailEnd/>
          </a:ln>
        </p:spPr>
        <p:txBody>
          <a:bodyPr>
            <a:spAutoFit/>
          </a:bodyPr>
          <a:lstStyle/>
          <a:p>
            <a:pPr algn="r">
              <a:defRPr/>
            </a:pPr>
            <a:r>
              <a:rPr lang="zh-CN" altLang="en-US" dirty="0">
                <a:solidFill>
                  <a:srgbClr val="CC00CC"/>
                </a:solidFill>
                <a:latin typeface="楷体_GB2312" pitchFamily="49" charset="-122"/>
                <a:ea typeface="楷体_GB2312" pitchFamily="49" charset="-122"/>
              </a:rPr>
              <a:t>浙江大学控制科学与工程学院</a:t>
            </a:r>
            <a:endParaRPr lang="en-US" altLang="zh-CN" dirty="0">
              <a:solidFill>
                <a:srgbClr val="CC00CC"/>
              </a:solidFill>
              <a:latin typeface="+mj-lt"/>
              <a:ea typeface="楷体_GB2312" pitchFamily="49" charset="-122"/>
            </a:endParaRPr>
          </a:p>
        </p:txBody>
      </p:sp>
      <p:sp>
        <p:nvSpPr>
          <p:cNvPr id="7" name="Rectangle 2"/>
          <p:cNvSpPr txBox="1">
            <a:spLocks noChangeArrowheads="1"/>
          </p:cNvSpPr>
          <p:nvPr/>
        </p:nvSpPr>
        <p:spPr bwMode="auto">
          <a:xfrm>
            <a:off x="523875" y="1590675"/>
            <a:ext cx="8047038" cy="989013"/>
          </a:xfrm>
          <a:prstGeom prst="rect">
            <a:avLst/>
          </a:prstGeom>
          <a:noFill/>
          <a:ln w="9525">
            <a:noFill/>
            <a:miter lim="800000"/>
            <a:headEnd/>
            <a:tailEnd/>
          </a:ln>
        </p:spPr>
        <p:txBody>
          <a:bodyPr anchor="ctr"/>
          <a:lstStyle/>
          <a:p>
            <a:pPr>
              <a:lnSpc>
                <a:spcPct val="130000"/>
              </a:lnSpc>
              <a:defRPr/>
            </a:pPr>
            <a:r>
              <a:rPr lang="zh-CN" altLang="en-US" sz="3200" b="1">
                <a:solidFill>
                  <a:srgbClr val="CC0066"/>
                </a:solidFill>
                <a:effectLst>
                  <a:outerShdw blurRad="38100" dist="38100" dir="2700000" algn="tl">
                    <a:srgbClr val="C0C0C0"/>
                  </a:outerShdw>
                </a:effectLst>
                <a:latin typeface="黑体" pitchFamily="2" charset="-122"/>
                <a:ea typeface="黑体" pitchFamily="2" charset="-122"/>
              </a:rPr>
              <a:t>第六章 </a:t>
            </a:r>
            <a:r>
              <a:rPr lang="en-US" altLang="zh-CN" sz="3200" b="1">
                <a:solidFill>
                  <a:srgbClr val="CC0066"/>
                </a:solidFill>
                <a:effectLst>
                  <a:outerShdw blurRad="38100" dist="38100" dir="2700000" algn="tl">
                    <a:srgbClr val="C0C0C0"/>
                  </a:outerShdw>
                </a:effectLst>
                <a:latin typeface="Arial Black" pitchFamily="34" charset="0"/>
                <a:ea typeface="宋体" charset="-122"/>
              </a:rPr>
              <a:t>CHAPTER 6</a:t>
            </a:r>
            <a:endParaRPr lang="zh-CN" altLang="en-US" sz="4000">
              <a:solidFill>
                <a:srgbClr val="CC0066"/>
              </a:solidFill>
              <a:effectLst>
                <a:outerShdw blurRad="38100" dist="38100" dir="2700000" algn="tl">
                  <a:srgbClr val="C0C0C0"/>
                </a:outerShdw>
              </a:effectLst>
              <a:latin typeface="黑体" pitchFamily="2" charset="-122"/>
              <a:ea typeface="黑体" pitchFamily="2" charset="-122"/>
            </a:endParaRPr>
          </a:p>
        </p:txBody>
      </p:sp>
      <p:sp>
        <p:nvSpPr>
          <p:cNvPr id="8" name="Rectangle 2"/>
          <p:cNvSpPr txBox="1">
            <a:spLocks noChangeArrowheads="1"/>
          </p:cNvSpPr>
          <p:nvPr/>
        </p:nvSpPr>
        <p:spPr bwMode="auto">
          <a:xfrm>
            <a:off x="493713" y="2598738"/>
            <a:ext cx="8331200" cy="1143000"/>
          </a:xfrm>
          <a:prstGeom prst="rect">
            <a:avLst/>
          </a:prstGeom>
          <a:noFill/>
          <a:ln w="9525">
            <a:noFill/>
            <a:miter lim="800000"/>
            <a:headEnd/>
            <a:tailEnd/>
          </a:ln>
        </p:spPr>
        <p:txBody>
          <a:bodyPr anchor="ctr"/>
          <a:lstStyle/>
          <a:p>
            <a:pPr>
              <a:lnSpc>
                <a:spcPct val="130000"/>
              </a:lnSpc>
              <a:defRPr/>
            </a:pPr>
            <a:r>
              <a:rPr lang="zh-CN" altLang="en-US" sz="3200" b="1">
                <a:solidFill>
                  <a:srgbClr val="CC0066"/>
                </a:solidFill>
                <a:effectLst>
                  <a:outerShdw blurRad="38100" dist="38100" dir="2700000" algn="tl">
                    <a:srgbClr val="C0C0C0"/>
                  </a:outerShdw>
                </a:effectLst>
                <a:latin typeface="黑体" pitchFamily="2" charset="-122"/>
                <a:ea typeface="黑体" pitchFamily="2" charset="-122"/>
              </a:rPr>
              <a:t>频率特性分析法 </a:t>
            </a:r>
            <a:r>
              <a:rPr lang="en-US" altLang="zh-CN" sz="3200" b="1">
                <a:solidFill>
                  <a:srgbClr val="CC0066"/>
                </a:solidFill>
                <a:effectLst>
                  <a:outerShdw blurRad="38100" dist="38100" dir="2700000" algn="tl">
                    <a:srgbClr val="C0C0C0"/>
                  </a:outerShdw>
                </a:effectLst>
                <a:latin typeface="Arial Black" pitchFamily="34" charset="0"/>
                <a:ea typeface="宋体" charset="-122"/>
              </a:rPr>
              <a:t>Frequency Response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1" name="Rectangle 4"/>
          <p:cNvSpPr>
            <a:spLocks noGrp="1" noChangeArrowheads="1"/>
          </p:cNvSpPr>
          <p:nvPr>
            <p:ph idx="1"/>
          </p:nvPr>
        </p:nvSpPr>
        <p:spPr>
          <a:xfrm>
            <a:off x="515938" y="1042988"/>
            <a:ext cx="7935912" cy="4686300"/>
          </a:xfrm>
        </p:spPr>
        <p:txBody>
          <a:bodyPr/>
          <a:lstStyle/>
          <a:p>
            <a:pPr marL="0" indent="0" eaLnBrk="1" hangingPunct="1">
              <a:lnSpc>
                <a:spcPct val="130000"/>
              </a:lnSpc>
              <a:buFont typeface="Wingdings" pitchFamily="2" charset="2"/>
              <a:buNone/>
              <a:defRPr/>
            </a:pPr>
            <a:r>
              <a:rPr lang="zh-CN" altLang="en-US" sz="2400">
                <a:cs typeface="楷体_GB2312" pitchFamily="49" charset="-122"/>
              </a:rPr>
              <a:t>求解系统相位裕度和幅值裕度的方法</a:t>
            </a:r>
            <a:r>
              <a:rPr lang="en-US" altLang="zh-CN" sz="2400">
                <a:cs typeface="楷体_GB2312" pitchFamily="49" charset="-122"/>
              </a:rPr>
              <a:t>——</a:t>
            </a:r>
            <a:r>
              <a:rPr lang="zh-CN" altLang="en-US" sz="2400">
                <a:cs typeface="楷体_GB2312" pitchFamily="49" charset="-122"/>
              </a:rPr>
              <a:t>解析法、极坐标图法和</a:t>
            </a:r>
            <a:r>
              <a:rPr lang="en-US" altLang="zh-CN" sz="2400">
                <a:latin typeface="Times New Roman" pitchFamily="18" charset="0"/>
                <a:cs typeface="楷体_GB2312" pitchFamily="49" charset="-122"/>
              </a:rPr>
              <a:t>Bode</a:t>
            </a:r>
            <a:r>
              <a:rPr lang="zh-CN" altLang="en-US" sz="2400">
                <a:latin typeface="Times New Roman" pitchFamily="18" charset="0"/>
                <a:cs typeface="楷体_GB2312" pitchFamily="49" charset="-122"/>
              </a:rPr>
              <a:t>图法</a:t>
            </a:r>
            <a:r>
              <a:rPr lang="zh-CN" altLang="en-US" sz="2400">
                <a:cs typeface="楷体_GB2312" pitchFamily="49" charset="-122"/>
              </a:rPr>
              <a:t>。</a:t>
            </a:r>
          </a:p>
          <a:p>
            <a:pPr marL="0" indent="0" eaLnBrk="1" hangingPunct="1">
              <a:spcBef>
                <a:spcPct val="60000"/>
              </a:spcBef>
              <a:buFont typeface="Wingdings" pitchFamily="2" charset="2"/>
              <a:buNone/>
              <a:defRPr/>
            </a:pPr>
            <a:r>
              <a:rPr lang="zh-CN" altLang="en-US" sz="2400">
                <a:solidFill>
                  <a:srgbClr val="FF00FF"/>
                </a:solidFill>
                <a:cs typeface="楷体_GB2312" pitchFamily="49" charset="-122"/>
              </a:rPr>
              <a:t>（一）  解析法</a:t>
            </a:r>
            <a:r>
              <a:rPr lang="zh-CN" altLang="en-US" sz="2400">
                <a:cs typeface="楷体_GB2312" pitchFamily="49" charset="-122"/>
              </a:rPr>
              <a:t>  </a:t>
            </a:r>
          </a:p>
          <a:p>
            <a:pPr marL="0" indent="0" eaLnBrk="1" hangingPunct="1">
              <a:spcBef>
                <a:spcPct val="60000"/>
              </a:spcBef>
              <a:buFont typeface="Wingdings" pitchFamily="2" charset="2"/>
              <a:buNone/>
              <a:defRPr/>
            </a:pPr>
            <a:r>
              <a:rPr lang="zh-CN" altLang="en-US" sz="2400">
                <a:cs typeface="楷体_GB2312" pitchFamily="49" charset="-122"/>
              </a:rPr>
              <a:t>           根据系统的开环频率特性，由</a:t>
            </a:r>
          </a:p>
          <a:p>
            <a:pPr marL="0" indent="0" eaLnBrk="1" hangingPunct="1">
              <a:lnSpc>
                <a:spcPct val="130000"/>
              </a:lnSpc>
              <a:spcBef>
                <a:spcPct val="50000"/>
              </a:spcBef>
              <a:buFont typeface="Wingdings" pitchFamily="2" charset="2"/>
              <a:buNone/>
              <a:defRPr/>
            </a:pPr>
            <a:r>
              <a:rPr lang="zh-CN" altLang="en-US" sz="2400">
                <a:cs typeface="楷体_GB2312" pitchFamily="49" charset="-122"/>
              </a:rPr>
              <a:t> </a:t>
            </a:r>
            <a:endParaRPr lang="zh-CN" altLang="en-US" sz="2400">
              <a:latin typeface="楷体_GB2312" pitchFamily="49" charset="-122"/>
              <a:cs typeface="楷体_GB2312" pitchFamily="49" charset="-122"/>
            </a:endParaRPr>
          </a:p>
        </p:txBody>
      </p:sp>
      <p:grpSp>
        <p:nvGrpSpPr>
          <p:cNvPr id="2" name="Group 22"/>
          <p:cNvGrpSpPr>
            <a:grpSpLocks/>
          </p:cNvGrpSpPr>
          <p:nvPr/>
        </p:nvGrpSpPr>
        <p:grpSpPr bwMode="auto">
          <a:xfrm>
            <a:off x="1141413" y="3273425"/>
            <a:ext cx="6554787" cy="1062038"/>
            <a:chOff x="768" y="2358"/>
            <a:chExt cx="4129" cy="669"/>
          </a:xfrm>
        </p:grpSpPr>
        <p:graphicFrame>
          <p:nvGraphicFramePr>
            <p:cNvPr id="267269" name="Object 11"/>
            <p:cNvGraphicFramePr>
              <a:graphicFrameLocks noChangeAspect="1"/>
            </p:cNvGraphicFramePr>
            <p:nvPr/>
          </p:nvGraphicFramePr>
          <p:xfrm>
            <a:off x="1077" y="2730"/>
            <a:ext cx="2372" cy="240"/>
          </p:xfrm>
          <a:graphic>
            <a:graphicData uri="http://schemas.openxmlformats.org/presentationml/2006/ole">
              <mc:AlternateContent xmlns:mc="http://schemas.openxmlformats.org/markup-compatibility/2006">
                <mc:Choice xmlns:v="urn:schemas-microsoft-com:vml" Requires="v">
                  <p:oleObj spid="_x0000_s267376" name="Equation" r:id="rId3" imgW="2260440" imgH="241200" progId="Equation.DSMT4">
                    <p:embed/>
                  </p:oleObj>
                </mc:Choice>
                <mc:Fallback>
                  <p:oleObj name="Equation" r:id="rId3" imgW="2260440" imgH="241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 y="2730"/>
                          <a:ext cx="2372" cy="240"/>
                        </a:xfrm>
                        <a:prstGeom prst="rect">
                          <a:avLst/>
                        </a:prstGeom>
                        <a:solidFill>
                          <a:srgbClr val="FFFF66"/>
                        </a:solidFill>
                      </p:spPr>
                    </p:pic>
                  </p:oleObj>
                </mc:Fallback>
              </mc:AlternateContent>
            </a:graphicData>
          </a:graphic>
        </p:graphicFrame>
        <p:sp>
          <p:nvSpPr>
            <p:cNvPr id="267278" name="Text Box 12"/>
            <p:cNvSpPr txBox="1">
              <a:spLocks noChangeArrowheads="1"/>
            </p:cNvSpPr>
            <p:nvPr/>
          </p:nvSpPr>
          <p:spPr bwMode="auto">
            <a:xfrm>
              <a:off x="768" y="2736"/>
              <a:ext cx="384" cy="291"/>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黑体" pitchFamily="2" charset="-122"/>
                  <a:cs typeface="Times New Roman" pitchFamily="18" charset="0"/>
                </a:rPr>
                <a:t>和</a:t>
              </a:r>
            </a:p>
          </p:txBody>
        </p:sp>
        <p:graphicFrame>
          <p:nvGraphicFramePr>
            <p:cNvPr id="267270" name="Object 13"/>
            <p:cNvGraphicFramePr>
              <a:graphicFrameLocks noChangeAspect="1"/>
            </p:cNvGraphicFramePr>
            <p:nvPr/>
          </p:nvGraphicFramePr>
          <p:xfrm>
            <a:off x="1101" y="2358"/>
            <a:ext cx="2292" cy="240"/>
          </p:xfrm>
          <a:graphic>
            <a:graphicData uri="http://schemas.openxmlformats.org/presentationml/2006/ole">
              <mc:AlternateContent xmlns:mc="http://schemas.openxmlformats.org/markup-compatibility/2006">
                <mc:Choice xmlns:v="urn:schemas-microsoft-com:vml" Requires="v">
                  <p:oleObj spid="_x0000_s267377" name="Equation" r:id="rId5" imgW="2425680" imgH="253800" progId="Equation.DSMT4">
                    <p:embed/>
                  </p:oleObj>
                </mc:Choice>
                <mc:Fallback>
                  <p:oleObj name="Equation" r:id="rId5" imgW="2425680" imgH="2538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 y="2358"/>
                          <a:ext cx="2292" cy="240"/>
                        </a:xfrm>
                        <a:prstGeom prst="rect">
                          <a:avLst/>
                        </a:prstGeom>
                        <a:solidFill>
                          <a:srgbClr val="FFFF66"/>
                        </a:solidFill>
                      </p:spPr>
                    </p:pic>
                  </p:oleObj>
                </mc:Fallback>
              </mc:AlternateContent>
            </a:graphicData>
          </a:graphic>
        </p:graphicFrame>
        <p:sp>
          <p:nvSpPr>
            <p:cNvPr id="267279" name="Text Box 14"/>
            <p:cNvSpPr txBox="1">
              <a:spLocks noChangeArrowheads="1"/>
            </p:cNvSpPr>
            <p:nvPr/>
          </p:nvSpPr>
          <p:spPr bwMode="auto">
            <a:xfrm>
              <a:off x="3513" y="2718"/>
              <a:ext cx="1384" cy="291"/>
            </a:xfrm>
            <a:prstGeom prst="rect">
              <a:avLst/>
            </a:prstGeom>
            <a:noFill/>
            <a:ln w="9525">
              <a:noFill/>
              <a:miter lim="800000"/>
              <a:headEnd/>
              <a:tailEnd/>
            </a:ln>
          </p:spPr>
          <p:txBody>
            <a:bodyPr lIns="18000" rIns="18000">
              <a:spAutoFit/>
            </a:bodyPr>
            <a:lstStyle/>
            <a:p>
              <a:pPr>
                <a:spcBef>
                  <a:spcPct val="50000"/>
                </a:spcBef>
              </a:pPr>
              <a:r>
                <a:rPr kumimoji="1" lang="zh-CN" altLang="en-US" sz="2400" b="1">
                  <a:latin typeface="Times New Roman" pitchFamily="18" charset="0"/>
                  <a:ea typeface="黑体" pitchFamily="2" charset="-122"/>
                  <a:cs typeface="Times New Roman" pitchFamily="18" charset="0"/>
                </a:rPr>
                <a:t>求出相位裕度。</a:t>
              </a:r>
            </a:p>
          </p:txBody>
        </p:sp>
      </p:grpSp>
      <p:grpSp>
        <p:nvGrpSpPr>
          <p:cNvPr id="3" name="Group 21"/>
          <p:cNvGrpSpPr>
            <a:grpSpLocks/>
          </p:cNvGrpSpPr>
          <p:nvPr/>
        </p:nvGrpSpPr>
        <p:grpSpPr bwMode="auto">
          <a:xfrm>
            <a:off x="1141413" y="4416425"/>
            <a:ext cx="6418262" cy="1819275"/>
            <a:chOff x="672" y="3067"/>
            <a:chExt cx="4043" cy="1146"/>
          </a:xfrm>
        </p:grpSpPr>
        <p:sp>
          <p:nvSpPr>
            <p:cNvPr id="267275" name="Rectangle 15"/>
            <p:cNvSpPr>
              <a:spLocks noChangeArrowheads="1"/>
            </p:cNvSpPr>
            <p:nvPr/>
          </p:nvSpPr>
          <p:spPr bwMode="auto">
            <a:xfrm>
              <a:off x="672" y="3072"/>
              <a:ext cx="311" cy="291"/>
            </a:xfrm>
            <a:prstGeom prst="rect">
              <a:avLst/>
            </a:prstGeom>
            <a:noFill/>
            <a:ln w="9525">
              <a:noFill/>
              <a:miter lim="800000"/>
              <a:headEnd/>
              <a:tailEnd/>
            </a:ln>
          </p:spPr>
          <p:txBody>
            <a:bodyPr wrap="none">
              <a:spAutoFit/>
            </a:bodyPr>
            <a:lstStyle/>
            <a:p>
              <a:pPr>
                <a:spcBef>
                  <a:spcPct val="60000"/>
                </a:spcBef>
              </a:pPr>
              <a:r>
                <a:rPr kumimoji="1" lang="zh-CN" altLang="en-US" sz="2400" b="1">
                  <a:latin typeface="Times New Roman" pitchFamily="18" charset="0"/>
                  <a:ea typeface="黑体" pitchFamily="2" charset="-122"/>
                  <a:cs typeface="Times New Roman" pitchFamily="18" charset="0"/>
                </a:rPr>
                <a:t>由</a:t>
              </a:r>
            </a:p>
          </p:txBody>
        </p:sp>
        <p:graphicFrame>
          <p:nvGraphicFramePr>
            <p:cNvPr id="267266" name="Object 16"/>
            <p:cNvGraphicFramePr>
              <a:graphicFrameLocks noChangeAspect="1"/>
            </p:cNvGraphicFramePr>
            <p:nvPr/>
          </p:nvGraphicFramePr>
          <p:xfrm>
            <a:off x="1043" y="3067"/>
            <a:ext cx="3221" cy="274"/>
          </p:xfrm>
          <a:graphic>
            <a:graphicData uri="http://schemas.openxmlformats.org/presentationml/2006/ole">
              <mc:AlternateContent xmlns:mc="http://schemas.openxmlformats.org/markup-compatibility/2006">
                <mc:Choice xmlns:v="urn:schemas-microsoft-com:vml" Requires="v">
                  <p:oleObj spid="_x0000_s267378" name="Equation" r:id="rId7" imgW="2857320" imgH="241200" progId="Equation.DSMT4">
                    <p:embed/>
                  </p:oleObj>
                </mc:Choice>
                <mc:Fallback>
                  <p:oleObj name="Equation" r:id="rId7" imgW="2857320" imgH="2412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 y="3067"/>
                          <a:ext cx="3221" cy="274"/>
                        </a:xfrm>
                        <a:prstGeom prst="rect">
                          <a:avLst/>
                        </a:prstGeom>
                        <a:solidFill>
                          <a:srgbClr val="66FFFF"/>
                        </a:solidFill>
                      </p:spPr>
                    </p:pic>
                  </p:oleObj>
                </mc:Fallback>
              </mc:AlternateContent>
            </a:graphicData>
          </a:graphic>
        </p:graphicFrame>
        <p:graphicFrame>
          <p:nvGraphicFramePr>
            <p:cNvPr id="267267" name="Object 17"/>
            <p:cNvGraphicFramePr>
              <a:graphicFrameLocks noChangeAspect="1"/>
            </p:cNvGraphicFramePr>
            <p:nvPr/>
          </p:nvGraphicFramePr>
          <p:xfrm>
            <a:off x="1059" y="3411"/>
            <a:ext cx="1363" cy="436"/>
          </p:xfrm>
          <a:graphic>
            <a:graphicData uri="http://schemas.openxmlformats.org/presentationml/2006/ole">
              <mc:AlternateContent xmlns:mc="http://schemas.openxmlformats.org/markup-compatibility/2006">
                <mc:Choice xmlns:v="urn:schemas-microsoft-com:vml" Requires="v">
                  <p:oleObj spid="_x0000_s267379" name="Equation" r:id="rId9" imgW="1333440" imgH="457200" progId="Equation.DSMT4">
                    <p:embed/>
                  </p:oleObj>
                </mc:Choice>
                <mc:Fallback>
                  <p:oleObj name="Equation" r:id="rId9" imgW="1333440" imgH="4572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9" y="3411"/>
                          <a:ext cx="1363" cy="436"/>
                        </a:xfrm>
                        <a:prstGeom prst="rect">
                          <a:avLst/>
                        </a:prstGeom>
                        <a:solidFill>
                          <a:srgbClr val="66FFFF"/>
                        </a:solidFill>
                      </p:spPr>
                    </p:pic>
                  </p:oleObj>
                </mc:Fallback>
              </mc:AlternateContent>
            </a:graphicData>
          </a:graphic>
        </p:graphicFrame>
        <p:graphicFrame>
          <p:nvGraphicFramePr>
            <p:cNvPr id="267268" name="Object 18"/>
            <p:cNvGraphicFramePr>
              <a:graphicFrameLocks noChangeAspect="1"/>
            </p:cNvGraphicFramePr>
            <p:nvPr/>
          </p:nvGraphicFramePr>
          <p:xfrm>
            <a:off x="960" y="3960"/>
            <a:ext cx="2371" cy="240"/>
          </p:xfrm>
          <a:graphic>
            <a:graphicData uri="http://schemas.openxmlformats.org/presentationml/2006/ole">
              <mc:AlternateContent xmlns:mc="http://schemas.openxmlformats.org/markup-compatibility/2006">
                <mc:Choice xmlns:v="urn:schemas-microsoft-com:vml" Requires="v">
                  <p:oleObj spid="_x0000_s267380" name="Equation" r:id="rId11" imgW="2171520" imgH="253800" progId="Equation.DSMT4">
                    <p:embed/>
                  </p:oleObj>
                </mc:Choice>
                <mc:Fallback>
                  <p:oleObj name="Equation" r:id="rId11" imgW="2171520" imgH="2538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0" y="3960"/>
                          <a:ext cx="2371" cy="240"/>
                        </a:xfrm>
                        <a:prstGeom prst="rect">
                          <a:avLst/>
                        </a:prstGeom>
                        <a:solidFill>
                          <a:srgbClr val="66FFFF"/>
                        </a:solidFill>
                      </p:spPr>
                    </p:pic>
                  </p:oleObj>
                </mc:Fallback>
              </mc:AlternateContent>
            </a:graphicData>
          </a:graphic>
        </p:graphicFrame>
        <p:sp>
          <p:nvSpPr>
            <p:cNvPr id="267276" name="Rectangle 19"/>
            <p:cNvSpPr>
              <a:spLocks noChangeArrowheads="1"/>
            </p:cNvSpPr>
            <p:nvPr/>
          </p:nvSpPr>
          <p:spPr bwMode="auto">
            <a:xfrm>
              <a:off x="3328" y="3922"/>
              <a:ext cx="1387" cy="291"/>
            </a:xfrm>
            <a:prstGeom prst="rect">
              <a:avLst/>
            </a:prstGeom>
            <a:noFill/>
            <a:ln w="9525">
              <a:noFill/>
              <a:miter lim="800000"/>
              <a:headEnd/>
              <a:tailEnd/>
            </a:ln>
          </p:spPr>
          <p:txBody>
            <a:bodyPr wrap="none" lIns="18000" rIns="18000">
              <a:spAutoFit/>
            </a:bodyPr>
            <a:lstStyle/>
            <a:p>
              <a:pPr>
                <a:spcBef>
                  <a:spcPct val="60000"/>
                </a:spcBef>
              </a:pPr>
              <a:r>
                <a:rPr kumimoji="1" lang="zh-CN" altLang="en-US" sz="2400" b="1">
                  <a:latin typeface="Times New Roman" pitchFamily="18" charset="0"/>
                  <a:ea typeface="黑体" pitchFamily="2" charset="-122"/>
                  <a:cs typeface="Times New Roman" pitchFamily="18" charset="0"/>
                </a:rPr>
                <a:t>求出幅值裕度。</a:t>
              </a:r>
            </a:p>
          </p:txBody>
        </p:sp>
        <p:sp>
          <p:nvSpPr>
            <p:cNvPr id="267277" name="Rectangle 20"/>
            <p:cNvSpPr>
              <a:spLocks noChangeArrowheads="1"/>
            </p:cNvSpPr>
            <p:nvPr/>
          </p:nvSpPr>
          <p:spPr bwMode="auto">
            <a:xfrm>
              <a:off x="672" y="3898"/>
              <a:ext cx="311" cy="291"/>
            </a:xfrm>
            <a:prstGeom prst="rect">
              <a:avLst/>
            </a:prstGeom>
            <a:noFill/>
            <a:ln w="9525">
              <a:noFill/>
              <a:miter lim="800000"/>
              <a:headEnd/>
              <a:tailEnd/>
            </a:ln>
          </p:spPr>
          <p:txBody>
            <a:bodyPr wrap="none">
              <a:spAutoFit/>
            </a:bodyPr>
            <a:lstStyle/>
            <a:p>
              <a:pPr>
                <a:spcBef>
                  <a:spcPct val="60000"/>
                </a:spcBef>
              </a:pPr>
              <a:r>
                <a:rPr kumimoji="1" lang="zh-CN" altLang="en-US" sz="2400" b="1">
                  <a:latin typeface="Times New Roman" pitchFamily="18" charset="0"/>
                  <a:ea typeface="黑体" pitchFamily="2" charset="-122"/>
                  <a:cs typeface="Times New Roman" pitchFamily="18" charset="0"/>
                </a:rPr>
                <a:t>或</a:t>
              </a:r>
            </a:p>
          </p:txBody>
        </p:sp>
      </p:grpSp>
      <p:sp>
        <p:nvSpPr>
          <p:cNvPr id="267274"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相位裕度和幅值裕度的求解</a:t>
            </a:r>
            <a:r>
              <a:rPr lang="en-US" altLang="zh-CN" sz="3200" b="1">
                <a:solidFill>
                  <a:srgbClr val="CC0066"/>
                </a:solidFill>
                <a:latin typeface="Times New Roman" pitchFamily="18" charset="0"/>
                <a:ea typeface="黑体" pitchFamily="2" charset="-122"/>
              </a:rPr>
              <a:t>——</a:t>
            </a:r>
            <a:r>
              <a:rPr lang="zh-CN" altLang="en-US" sz="2800" b="1">
                <a:solidFill>
                  <a:srgbClr val="CC0066"/>
                </a:solidFill>
                <a:latin typeface="黑体" pitchFamily="2" charset="-122"/>
                <a:ea typeface="黑体" pitchFamily="2" charset="-122"/>
              </a:rPr>
              <a:t>解析法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428625" y="1204913"/>
            <a:ext cx="8083550" cy="939800"/>
            <a:chOff x="336" y="1578"/>
            <a:chExt cx="5092" cy="592"/>
          </a:xfrm>
        </p:grpSpPr>
        <p:graphicFrame>
          <p:nvGraphicFramePr>
            <p:cNvPr id="268293" name="Object 16"/>
            <p:cNvGraphicFramePr>
              <a:graphicFrameLocks noChangeAspect="1"/>
            </p:cNvGraphicFramePr>
            <p:nvPr/>
          </p:nvGraphicFramePr>
          <p:xfrm>
            <a:off x="3625" y="1578"/>
            <a:ext cx="1803" cy="399"/>
          </p:xfrm>
          <a:graphic>
            <a:graphicData uri="http://schemas.openxmlformats.org/presentationml/2006/ole">
              <mc:AlternateContent xmlns:mc="http://schemas.openxmlformats.org/markup-compatibility/2006">
                <mc:Choice xmlns:v="urn:schemas-microsoft-com:vml" Requires="v">
                  <p:oleObj spid="_x0000_s268378" name="Equation" r:id="rId4" imgW="1726920" imgH="431640" progId="Equation.DSMT4">
                    <p:embed/>
                  </p:oleObj>
                </mc:Choice>
                <mc:Fallback>
                  <p:oleObj name="Equation" r:id="rId4" imgW="1726920" imgH="43164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5" y="1578"/>
                          <a:ext cx="1803" cy="399"/>
                        </a:xfrm>
                        <a:prstGeom prst="rect">
                          <a:avLst/>
                        </a:prstGeom>
                        <a:solidFill>
                          <a:srgbClr val="FFFF66"/>
                        </a:solidFill>
                      </p:spPr>
                    </p:pic>
                  </p:oleObj>
                </mc:Fallback>
              </mc:AlternateContent>
            </a:graphicData>
          </a:graphic>
        </p:graphicFrame>
        <p:sp>
          <p:nvSpPr>
            <p:cNvPr id="268300" name="Rectangle 17"/>
            <p:cNvSpPr>
              <a:spLocks noChangeArrowheads="1"/>
            </p:cNvSpPr>
            <p:nvPr/>
          </p:nvSpPr>
          <p:spPr bwMode="auto">
            <a:xfrm>
              <a:off x="720" y="1920"/>
              <a:ext cx="2853" cy="250"/>
            </a:xfrm>
            <a:prstGeom prst="rect">
              <a:avLst/>
            </a:prstGeom>
            <a:noFill/>
            <a:ln w="9525">
              <a:noFill/>
              <a:miter lim="800000"/>
              <a:headEnd/>
              <a:tailEnd/>
            </a:ln>
          </p:spPr>
          <p:txBody>
            <a:bodyPr wrap="none">
              <a:spAutoFit/>
            </a:bodyPr>
            <a:lstStyle/>
            <a:p>
              <a:pPr>
                <a:spcBef>
                  <a:spcPct val="50000"/>
                </a:spcBef>
              </a:pPr>
              <a:r>
                <a:rPr kumimoji="1" lang="zh-CN" altLang="en-US" sz="2000" b="1">
                  <a:latin typeface="Times New Roman" pitchFamily="18" charset="0"/>
                  <a:ea typeface="黑体" pitchFamily="2" charset="-122"/>
                  <a:cs typeface="Times New Roman" pitchFamily="18" charset="0"/>
                </a:rPr>
                <a:t>试求出该系统的幅值裕度和相位裕度。</a:t>
              </a:r>
            </a:p>
          </p:txBody>
        </p:sp>
        <p:sp>
          <p:nvSpPr>
            <p:cNvPr id="268301" name="Rectangle 18"/>
            <p:cNvSpPr>
              <a:spLocks noChangeArrowheads="1"/>
            </p:cNvSpPr>
            <p:nvPr/>
          </p:nvSpPr>
          <p:spPr bwMode="auto">
            <a:xfrm>
              <a:off x="336" y="1632"/>
              <a:ext cx="3226" cy="250"/>
            </a:xfrm>
            <a:prstGeom prst="rect">
              <a:avLst/>
            </a:prstGeom>
            <a:noFill/>
            <a:ln w="9525">
              <a:noFill/>
              <a:miter lim="800000"/>
              <a:headEnd/>
              <a:tailEnd/>
            </a:ln>
          </p:spPr>
          <p:txBody>
            <a:bodyPr wrap="none">
              <a:spAutoFit/>
            </a:bodyPr>
            <a:lstStyle/>
            <a:p>
              <a:pPr>
                <a:spcBef>
                  <a:spcPct val="60000"/>
                </a:spcBef>
                <a:buClr>
                  <a:schemeClr val="accent2"/>
                </a:buClr>
                <a:buFont typeface="Wingdings" pitchFamily="2" charset="2"/>
                <a:buNone/>
              </a:pPr>
              <a:r>
                <a:rPr kumimoji="1" lang="zh-CN" altLang="en-US" sz="2000" b="1">
                  <a:solidFill>
                    <a:srgbClr val="FF3300"/>
                  </a:solidFill>
                  <a:latin typeface="Times New Roman" pitchFamily="18" charset="0"/>
                  <a:ea typeface="黑体" pitchFamily="2" charset="-122"/>
                  <a:cs typeface="Times New Roman" pitchFamily="18" charset="0"/>
                </a:rPr>
                <a:t>例</a:t>
              </a:r>
              <a:r>
                <a:rPr kumimoji="1" lang="en-US" altLang="zh-CN" sz="2000" b="1">
                  <a:solidFill>
                    <a:srgbClr val="FF3300"/>
                  </a:solidFill>
                  <a:latin typeface="Times New Roman" pitchFamily="18" charset="0"/>
                  <a:ea typeface="黑体" pitchFamily="2" charset="-122"/>
                  <a:cs typeface="Times New Roman" pitchFamily="18" charset="0"/>
                </a:rPr>
                <a:t>6-21</a:t>
              </a:r>
              <a:r>
                <a:rPr kumimoji="1" lang="en-US" altLang="zh-CN" sz="2000" b="1">
                  <a:latin typeface="Times New Roman" pitchFamily="18" charset="0"/>
                  <a:ea typeface="黑体" pitchFamily="2" charset="-122"/>
                  <a:cs typeface="Times New Roman" pitchFamily="18" charset="0"/>
                </a:rPr>
                <a:t> </a:t>
              </a:r>
              <a:r>
                <a:rPr kumimoji="1" lang="zh-CN" altLang="en-US" sz="2000" b="1">
                  <a:latin typeface="Times New Roman" pitchFamily="18" charset="0"/>
                  <a:ea typeface="黑体" pitchFamily="2" charset="-122"/>
                  <a:cs typeface="Times New Roman" pitchFamily="18" charset="0"/>
                </a:rPr>
                <a:t>已知最小相位系统的开环传递函数为 </a:t>
              </a:r>
            </a:p>
          </p:txBody>
        </p:sp>
      </p:grpSp>
      <p:grpSp>
        <p:nvGrpSpPr>
          <p:cNvPr id="3" name="Group 25"/>
          <p:cNvGrpSpPr>
            <a:grpSpLocks/>
          </p:cNvGrpSpPr>
          <p:nvPr/>
        </p:nvGrpSpPr>
        <p:grpSpPr bwMode="auto">
          <a:xfrm>
            <a:off x="571500" y="2430463"/>
            <a:ext cx="6769100" cy="690562"/>
            <a:chOff x="432" y="2347"/>
            <a:chExt cx="4025" cy="346"/>
          </a:xfrm>
        </p:grpSpPr>
        <p:sp>
          <p:nvSpPr>
            <p:cNvPr id="268299" name="Rectangle 20"/>
            <p:cNvSpPr>
              <a:spLocks noChangeArrowheads="1"/>
            </p:cNvSpPr>
            <p:nvPr/>
          </p:nvSpPr>
          <p:spPr bwMode="auto">
            <a:xfrm>
              <a:off x="432" y="2352"/>
              <a:ext cx="1933" cy="184"/>
            </a:xfrm>
            <a:prstGeom prst="rect">
              <a:avLst/>
            </a:prstGeom>
            <a:noFill/>
            <a:ln w="9525">
              <a:noFill/>
              <a:miter lim="800000"/>
              <a:headEnd/>
              <a:tailEnd/>
            </a:ln>
          </p:spPr>
          <p:txBody>
            <a:bodyPr wrap="none">
              <a:spAutoFit/>
            </a:bodyPr>
            <a:lstStyle/>
            <a:p>
              <a:pPr>
                <a:lnSpc>
                  <a:spcPct val="90000"/>
                </a:lnSpc>
                <a:spcBef>
                  <a:spcPct val="20000"/>
                </a:spcBef>
              </a:pPr>
              <a:r>
                <a:rPr kumimoji="1" lang="zh-CN" altLang="en-US" sz="2000" b="1">
                  <a:solidFill>
                    <a:srgbClr val="FF3300"/>
                  </a:solidFill>
                  <a:latin typeface="Times New Roman" pitchFamily="18" charset="0"/>
                  <a:ea typeface="黑体" pitchFamily="2" charset="-122"/>
                  <a:cs typeface="Times New Roman" pitchFamily="18" charset="0"/>
                </a:rPr>
                <a:t>解：</a:t>
              </a:r>
              <a:r>
                <a:rPr kumimoji="1" lang="zh-CN" altLang="en-US" sz="2000" b="1">
                  <a:latin typeface="Times New Roman" pitchFamily="18" charset="0"/>
                  <a:ea typeface="黑体" pitchFamily="2" charset="-122"/>
                  <a:cs typeface="Times New Roman" pitchFamily="18" charset="0"/>
                </a:rPr>
                <a:t>系统的开环频率特性为</a:t>
              </a:r>
            </a:p>
          </p:txBody>
        </p:sp>
        <p:graphicFrame>
          <p:nvGraphicFramePr>
            <p:cNvPr id="268292" name="Object 21"/>
            <p:cNvGraphicFramePr>
              <a:graphicFrameLocks noChangeAspect="1"/>
            </p:cNvGraphicFramePr>
            <p:nvPr/>
          </p:nvGraphicFramePr>
          <p:xfrm>
            <a:off x="2640" y="2347"/>
            <a:ext cx="1817" cy="346"/>
          </p:xfrm>
          <a:graphic>
            <a:graphicData uri="http://schemas.openxmlformats.org/presentationml/2006/ole">
              <mc:AlternateContent xmlns:mc="http://schemas.openxmlformats.org/markup-compatibility/2006">
                <mc:Choice xmlns:v="urn:schemas-microsoft-com:vml" Requires="v">
                  <p:oleObj spid="_x0000_s268379" name="Equation" r:id="rId6" imgW="2234880" imgH="431640" progId="Equation.DSMT4">
                    <p:embed/>
                  </p:oleObj>
                </mc:Choice>
                <mc:Fallback>
                  <p:oleObj name="Equation" r:id="rId6" imgW="2234880" imgH="43164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2347"/>
                          <a:ext cx="1817" cy="346"/>
                        </a:xfrm>
                        <a:prstGeom prst="rect">
                          <a:avLst/>
                        </a:prstGeom>
                        <a:solidFill>
                          <a:srgbClr val="FFFF66"/>
                        </a:solidFill>
                      </p:spPr>
                    </p:pic>
                  </p:oleObj>
                </mc:Fallback>
              </mc:AlternateContent>
            </a:graphicData>
          </a:graphic>
        </p:graphicFrame>
      </p:grpSp>
      <p:grpSp>
        <p:nvGrpSpPr>
          <p:cNvPr id="4" name="Group 26"/>
          <p:cNvGrpSpPr>
            <a:grpSpLocks/>
          </p:cNvGrpSpPr>
          <p:nvPr/>
        </p:nvGrpSpPr>
        <p:grpSpPr bwMode="auto">
          <a:xfrm>
            <a:off x="800100" y="3124200"/>
            <a:ext cx="5727700" cy="2443163"/>
            <a:chOff x="576" y="2832"/>
            <a:chExt cx="3608" cy="1539"/>
          </a:xfrm>
        </p:grpSpPr>
        <p:sp>
          <p:nvSpPr>
            <p:cNvPr id="268298" name="Rectangle 22"/>
            <p:cNvSpPr>
              <a:spLocks noChangeArrowheads="1"/>
            </p:cNvSpPr>
            <p:nvPr/>
          </p:nvSpPr>
          <p:spPr bwMode="auto">
            <a:xfrm>
              <a:off x="576" y="2832"/>
              <a:ext cx="2209" cy="250"/>
            </a:xfrm>
            <a:prstGeom prst="rect">
              <a:avLst/>
            </a:prstGeom>
            <a:noFill/>
            <a:ln w="9525">
              <a:noFill/>
              <a:miter lim="800000"/>
              <a:headEnd/>
              <a:tailEnd/>
            </a:ln>
          </p:spPr>
          <p:txBody>
            <a:bodyPr wrap="none">
              <a:spAutoFit/>
            </a:bodyPr>
            <a:lstStyle/>
            <a:p>
              <a:pPr>
                <a:spcBef>
                  <a:spcPct val="50000"/>
                </a:spcBef>
              </a:pPr>
              <a:r>
                <a:rPr kumimoji="1" lang="zh-CN" altLang="en-US" sz="2000" b="1">
                  <a:latin typeface="Times New Roman" pitchFamily="18" charset="0"/>
                  <a:ea typeface="黑体" pitchFamily="2" charset="-122"/>
                  <a:cs typeface="Times New Roman" pitchFamily="18" charset="0"/>
                </a:rPr>
                <a:t>其幅频特性和相频特性分别是</a:t>
              </a:r>
            </a:p>
          </p:txBody>
        </p:sp>
        <p:graphicFrame>
          <p:nvGraphicFramePr>
            <p:cNvPr id="268290" name="Object 23"/>
            <p:cNvGraphicFramePr>
              <a:graphicFrameLocks/>
            </p:cNvGraphicFramePr>
            <p:nvPr/>
          </p:nvGraphicFramePr>
          <p:xfrm>
            <a:off x="1674" y="3114"/>
            <a:ext cx="2339" cy="474"/>
          </p:xfrm>
          <a:graphic>
            <a:graphicData uri="http://schemas.openxmlformats.org/presentationml/2006/ole">
              <mc:AlternateContent xmlns:mc="http://schemas.openxmlformats.org/markup-compatibility/2006">
                <mc:Choice xmlns:v="urn:schemas-microsoft-com:vml" Requires="v">
                  <p:oleObj spid="_x0000_s268380" name="Equation" r:id="rId8" imgW="2412720" imgH="482400" progId="Equation.DSMT4">
                    <p:embed/>
                  </p:oleObj>
                </mc:Choice>
                <mc:Fallback>
                  <p:oleObj name="Equation" r:id="rId8" imgW="2412720" imgH="482400" progId="Equation.DSMT4">
                    <p:embed/>
                    <p:pic>
                      <p:nvPicPr>
                        <p:cNvPr id="0" name="Object 2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4" y="3114"/>
                          <a:ext cx="2339" cy="474"/>
                        </a:xfrm>
                        <a:prstGeom prst="rect">
                          <a:avLst/>
                        </a:prstGeom>
                        <a:solidFill>
                          <a:srgbClr val="FFFF66"/>
                        </a:solidFill>
                      </p:spPr>
                    </p:pic>
                  </p:oleObj>
                </mc:Fallback>
              </mc:AlternateContent>
            </a:graphicData>
          </a:graphic>
        </p:graphicFrame>
        <p:graphicFrame>
          <p:nvGraphicFramePr>
            <p:cNvPr id="268291" name="Object 24"/>
            <p:cNvGraphicFramePr>
              <a:graphicFrameLocks/>
            </p:cNvGraphicFramePr>
            <p:nvPr>
              <p:extLst>
                <p:ext uri="{D42A27DB-BD31-4B8C-83A1-F6EECF244321}">
                  <p14:modId xmlns:p14="http://schemas.microsoft.com/office/powerpoint/2010/main" val="3407487150"/>
                </p:ext>
              </p:extLst>
            </p:nvPr>
          </p:nvGraphicFramePr>
          <p:xfrm>
            <a:off x="1688" y="3950"/>
            <a:ext cx="2496" cy="421"/>
          </p:xfrm>
          <a:graphic>
            <a:graphicData uri="http://schemas.openxmlformats.org/presentationml/2006/ole">
              <mc:AlternateContent xmlns:mc="http://schemas.openxmlformats.org/markup-compatibility/2006">
                <mc:Choice xmlns:v="urn:schemas-microsoft-com:vml" Requires="v">
                  <p:oleObj spid="_x0000_s268381" name="Equation" r:id="rId10" imgW="2438280" imgH="406080" progId="Equation.DSMT4">
                    <p:embed/>
                  </p:oleObj>
                </mc:Choice>
                <mc:Fallback>
                  <p:oleObj name="Equation" r:id="rId10" imgW="2438280" imgH="406080" progId="Equation.DSMT4">
                    <p:embed/>
                    <p:pic>
                      <p:nvPicPr>
                        <p:cNvPr id="0" name="Object 24"/>
                        <p:cNvPicPr>
                          <a:picLocks noChangeArrowheads="1"/>
                        </p:cNvPicPr>
                        <p:nvPr/>
                      </p:nvPicPr>
                      <p:blipFill>
                        <a:blip r:embed="rId11"/>
                        <a:srcRect/>
                        <a:stretch>
                          <a:fillRect/>
                        </a:stretch>
                      </p:blipFill>
                      <p:spPr bwMode="auto">
                        <a:xfrm>
                          <a:off x="1688" y="3950"/>
                          <a:ext cx="2496" cy="421"/>
                        </a:xfrm>
                        <a:prstGeom prst="rect">
                          <a:avLst/>
                        </a:prstGeom>
                        <a:solidFill>
                          <a:srgbClr val="FFFF66"/>
                        </a:solidFill>
                      </p:spPr>
                    </p:pic>
                  </p:oleObj>
                </mc:Fallback>
              </mc:AlternateContent>
            </a:graphicData>
          </a:graphic>
        </p:graphicFrame>
      </p:grpSp>
      <p:sp>
        <p:nvSpPr>
          <p:cNvPr id="268297"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相位裕度和幅值裕度的求解</a:t>
            </a:r>
            <a:r>
              <a:rPr lang="en-US" altLang="zh-CN" sz="3200" b="1">
                <a:solidFill>
                  <a:srgbClr val="CC0066"/>
                </a:solidFill>
                <a:latin typeface="Times New Roman" pitchFamily="18" charset="0"/>
                <a:ea typeface="黑体" pitchFamily="2" charset="-122"/>
              </a:rPr>
              <a:t>——</a:t>
            </a:r>
            <a:r>
              <a:rPr lang="zh-CN" altLang="en-US" sz="2800" b="1">
                <a:solidFill>
                  <a:srgbClr val="CC0066"/>
                </a:solidFill>
                <a:latin typeface="黑体" pitchFamily="2" charset="-122"/>
                <a:ea typeface="黑体" pitchFamily="2" charset="-122"/>
              </a:rPr>
              <a:t>解析法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1214438" y="1357313"/>
            <a:ext cx="4649787" cy="463550"/>
            <a:chOff x="336" y="1584"/>
            <a:chExt cx="2929" cy="292"/>
          </a:xfrm>
        </p:grpSpPr>
        <p:sp>
          <p:nvSpPr>
            <p:cNvPr id="269332" name="Rectangle 7"/>
            <p:cNvSpPr>
              <a:spLocks noChangeArrowheads="1"/>
            </p:cNvSpPr>
            <p:nvPr/>
          </p:nvSpPr>
          <p:spPr bwMode="auto">
            <a:xfrm>
              <a:off x="336" y="1588"/>
              <a:ext cx="2159" cy="288"/>
            </a:xfrm>
            <a:prstGeom prst="rect">
              <a:avLst/>
            </a:prstGeom>
            <a:solidFill>
              <a:srgbClr val="CCFFFF"/>
            </a:solidFill>
            <a:ln w="9525">
              <a:noFill/>
              <a:miter lim="800000"/>
              <a:headEnd/>
              <a:tailEnd/>
            </a:ln>
          </p:spPr>
          <p:txBody>
            <a:bodyPr wrap="none">
              <a:spAutoFit/>
            </a:bodyPr>
            <a:lstStyle/>
            <a:p>
              <a:pPr>
                <a:lnSpc>
                  <a:spcPct val="120000"/>
                </a:lnSpc>
                <a:spcBef>
                  <a:spcPct val="35000"/>
                </a:spcBef>
              </a:pPr>
              <a:r>
                <a:rPr kumimoji="1" lang="zh-CN" altLang="en-US" sz="2000" b="1">
                  <a:latin typeface="Times New Roman" pitchFamily="18" charset="0"/>
                  <a:ea typeface="黑体" pitchFamily="2" charset="-122"/>
                  <a:cs typeface="Times New Roman" pitchFamily="18" charset="0"/>
                </a:rPr>
                <a:t>令                                       ，得</a:t>
              </a:r>
            </a:p>
          </p:txBody>
        </p:sp>
        <p:graphicFrame>
          <p:nvGraphicFramePr>
            <p:cNvPr id="269319" name="Object 13"/>
            <p:cNvGraphicFramePr>
              <a:graphicFrameLocks noChangeAspect="1"/>
            </p:cNvGraphicFramePr>
            <p:nvPr/>
          </p:nvGraphicFramePr>
          <p:xfrm>
            <a:off x="617" y="1591"/>
            <a:ext cx="1407" cy="274"/>
          </p:xfrm>
          <a:graphic>
            <a:graphicData uri="http://schemas.openxmlformats.org/presentationml/2006/ole">
              <mc:AlternateContent xmlns:mc="http://schemas.openxmlformats.org/markup-compatibility/2006">
                <mc:Choice xmlns:v="urn:schemas-microsoft-com:vml" Requires="v">
                  <p:oleObj spid="_x0000_s269468" name="Equation" r:id="rId3" imgW="1155600" imgH="241200" progId="Equation.DSMT4">
                    <p:embed/>
                  </p:oleObj>
                </mc:Choice>
                <mc:Fallback>
                  <p:oleObj name="Equation" r:id="rId3" imgW="1155600" imgH="2412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 y="1591"/>
                          <a:ext cx="1407" cy="274"/>
                        </a:xfrm>
                        <a:prstGeom prst="rect">
                          <a:avLst/>
                        </a:prstGeom>
                        <a:solidFill>
                          <a:srgbClr val="CCFFFF"/>
                        </a:solidFill>
                      </p:spPr>
                    </p:pic>
                  </p:oleObj>
                </mc:Fallback>
              </mc:AlternateContent>
            </a:graphicData>
          </a:graphic>
        </p:graphicFrame>
        <p:graphicFrame>
          <p:nvGraphicFramePr>
            <p:cNvPr id="269320" name="Object 14"/>
            <p:cNvGraphicFramePr>
              <a:graphicFrameLocks noChangeAspect="1"/>
            </p:cNvGraphicFramePr>
            <p:nvPr/>
          </p:nvGraphicFramePr>
          <p:xfrm>
            <a:off x="2551" y="1584"/>
            <a:ext cx="714" cy="261"/>
          </p:xfrm>
          <a:graphic>
            <a:graphicData uri="http://schemas.openxmlformats.org/presentationml/2006/ole">
              <mc:AlternateContent xmlns:mc="http://schemas.openxmlformats.org/markup-compatibility/2006">
                <mc:Choice xmlns:v="urn:schemas-microsoft-com:vml" Requires="v">
                  <p:oleObj spid="_x0000_s269469" name="Equation" r:id="rId5" imgW="622080" imgH="228600" progId="Equation.DSMT4">
                    <p:embed/>
                  </p:oleObj>
                </mc:Choice>
                <mc:Fallback>
                  <p:oleObj name="Equation" r:id="rId5" imgW="62208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1" y="1584"/>
                          <a:ext cx="714" cy="261"/>
                        </a:xfrm>
                        <a:prstGeom prst="rect">
                          <a:avLst/>
                        </a:prstGeom>
                        <a:solidFill>
                          <a:srgbClr val="CCFFFF"/>
                        </a:solidFill>
                      </p:spPr>
                    </p:pic>
                  </p:oleObj>
                </mc:Fallback>
              </mc:AlternateContent>
            </a:graphicData>
          </a:graphic>
        </p:graphicFrame>
      </p:grpSp>
      <p:grpSp>
        <p:nvGrpSpPr>
          <p:cNvPr id="3" name="Group 26"/>
          <p:cNvGrpSpPr>
            <a:grpSpLocks/>
          </p:cNvGrpSpPr>
          <p:nvPr/>
        </p:nvGrpSpPr>
        <p:grpSpPr bwMode="auto">
          <a:xfrm>
            <a:off x="1214438" y="2728913"/>
            <a:ext cx="4778375" cy="463550"/>
            <a:chOff x="720" y="2400"/>
            <a:chExt cx="3010" cy="292"/>
          </a:xfrm>
        </p:grpSpPr>
        <p:sp>
          <p:nvSpPr>
            <p:cNvPr id="269331" name="Rectangle 19"/>
            <p:cNvSpPr>
              <a:spLocks noChangeArrowheads="1"/>
            </p:cNvSpPr>
            <p:nvPr/>
          </p:nvSpPr>
          <p:spPr bwMode="auto">
            <a:xfrm>
              <a:off x="720" y="2404"/>
              <a:ext cx="2362" cy="288"/>
            </a:xfrm>
            <a:prstGeom prst="rect">
              <a:avLst/>
            </a:prstGeom>
            <a:solidFill>
              <a:srgbClr val="CCFFFF"/>
            </a:solidFill>
            <a:ln w="9525">
              <a:noFill/>
              <a:miter lim="800000"/>
              <a:headEnd/>
              <a:tailEnd/>
            </a:ln>
          </p:spPr>
          <p:txBody>
            <a:bodyPr wrap="none">
              <a:spAutoFit/>
            </a:bodyPr>
            <a:lstStyle/>
            <a:p>
              <a:pPr>
                <a:lnSpc>
                  <a:spcPct val="120000"/>
                </a:lnSpc>
                <a:spcBef>
                  <a:spcPct val="35000"/>
                </a:spcBef>
              </a:pPr>
              <a:r>
                <a:rPr kumimoji="1" lang="zh-CN" altLang="en-US" sz="2000" b="1">
                  <a:latin typeface="Times New Roman" pitchFamily="18" charset="0"/>
                  <a:ea typeface="黑体" pitchFamily="2" charset="-122"/>
                  <a:cs typeface="Times New Roman" pitchFamily="18" charset="0"/>
                </a:rPr>
                <a:t>令                 　　　               ，得</a:t>
              </a:r>
            </a:p>
          </p:txBody>
        </p:sp>
        <p:graphicFrame>
          <p:nvGraphicFramePr>
            <p:cNvPr id="269317" name="Object 22"/>
            <p:cNvGraphicFramePr>
              <a:graphicFrameLocks noChangeAspect="1"/>
            </p:cNvGraphicFramePr>
            <p:nvPr/>
          </p:nvGraphicFramePr>
          <p:xfrm>
            <a:off x="1074" y="2460"/>
            <a:ext cx="1596" cy="216"/>
          </p:xfrm>
          <a:graphic>
            <a:graphicData uri="http://schemas.openxmlformats.org/presentationml/2006/ole">
              <mc:AlternateContent xmlns:mc="http://schemas.openxmlformats.org/markup-compatibility/2006">
                <mc:Choice xmlns:v="urn:schemas-microsoft-com:vml" Requires="v">
                  <p:oleObj spid="_x0000_s269470" name="Equation" r:id="rId7" imgW="1701720" imgH="228600" progId="Equation.DSMT4">
                    <p:embed/>
                  </p:oleObj>
                </mc:Choice>
                <mc:Fallback>
                  <p:oleObj name="Equation" r:id="rId7" imgW="1701720" imgH="228600"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 y="2460"/>
                          <a:ext cx="1596" cy="216"/>
                        </a:xfrm>
                        <a:prstGeom prst="rect">
                          <a:avLst/>
                        </a:prstGeom>
                        <a:solidFill>
                          <a:srgbClr val="CCFFFF"/>
                        </a:solidFill>
                      </p:spPr>
                    </p:pic>
                  </p:oleObj>
                </mc:Fallback>
              </mc:AlternateContent>
            </a:graphicData>
          </a:graphic>
        </p:graphicFrame>
        <p:graphicFrame>
          <p:nvGraphicFramePr>
            <p:cNvPr id="269318" name="Object 23"/>
            <p:cNvGraphicFramePr>
              <a:graphicFrameLocks noChangeAspect="1"/>
            </p:cNvGraphicFramePr>
            <p:nvPr/>
          </p:nvGraphicFramePr>
          <p:xfrm>
            <a:off x="3154" y="2400"/>
            <a:ext cx="576" cy="289"/>
          </p:xfrm>
          <a:graphic>
            <a:graphicData uri="http://schemas.openxmlformats.org/presentationml/2006/ole">
              <mc:AlternateContent xmlns:mc="http://schemas.openxmlformats.org/markup-compatibility/2006">
                <mc:Choice xmlns:v="urn:schemas-microsoft-com:vml" Requires="v">
                  <p:oleObj spid="_x0000_s269471" name="Equation" r:id="rId9" imgW="457200" imgH="228600" progId="Equation.DSMT4">
                    <p:embed/>
                  </p:oleObj>
                </mc:Choice>
                <mc:Fallback>
                  <p:oleObj name="Equation" r:id="rId9" imgW="457200" imgH="228600"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4" y="2400"/>
                          <a:ext cx="576" cy="289"/>
                        </a:xfrm>
                        <a:prstGeom prst="rect">
                          <a:avLst/>
                        </a:prstGeom>
                        <a:solidFill>
                          <a:srgbClr val="CCFFFF"/>
                        </a:solidFill>
                      </p:spPr>
                    </p:pic>
                  </p:oleObj>
                </mc:Fallback>
              </mc:AlternateContent>
            </a:graphicData>
          </a:graphic>
        </p:graphicFrame>
      </p:grpSp>
      <p:grpSp>
        <p:nvGrpSpPr>
          <p:cNvPr id="4" name="Group 32"/>
          <p:cNvGrpSpPr>
            <a:grpSpLocks/>
          </p:cNvGrpSpPr>
          <p:nvPr/>
        </p:nvGrpSpPr>
        <p:grpSpPr bwMode="auto">
          <a:xfrm>
            <a:off x="776288" y="1433513"/>
            <a:ext cx="6229350" cy="1128712"/>
            <a:chOff x="588" y="1584"/>
            <a:chExt cx="3924" cy="711"/>
          </a:xfrm>
        </p:grpSpPr>
        <p:graphicFrame>
          <p:nvGraphicFramePr>
            <p:cNvPr id="269316" name="Object 16"/>
            <p:cNvGraphicFramePr>
              <a:graphicFrameLocks noChangeAspect="1"/>
            </p:cNvGraphicFramePr>
            <p:nvPr/>
          </p:nvGraphicFramePr>
          <p:xfrm>
            <a:off x="588" y="1915"/>
            <a:ext cx="3520" cy="380"/>
          </p:xfrm>
          <a:graphic>
            <a:graphicData uri="http://schemas.openxmlformats.org/presentationml/2006/ole">
              <mc:AlternateContent xmlns:mc="http://schemas.openxmlformats.org/markup-compatibility/2006">
                <mc:Choice xmlns:v="urn:schemas-microsoft-com:vml" Requires="v">
                  <p:oleObj spid="_x0000_s269472" name="Equation" r:id="rId11" imgW="3759120" imgH="406080" progId="Equation.DSMT4">
                    <p:embed/>
                  </p:oleObj>
                </mc:Choice>
                <mc:Fallback>
                  <p:oleObj name="Equation" r:id="rId11" imgW="3759120" imgH="40608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 y="1915"/>
                          <a:ext cx="3520" cy="380"/>
                        </a:xfrm>
                        <a:prstGeom prst="rect">
                          <a:avLst/>
                        </a:prstGeom>
                        <a:solidFill>
                          <a:srgbClr val="FFFF00"/>
                        </a:solidFill>
                      </p:spPr>
                    </p:pic>
                  </p:oleObj>
                </mc:Fallback>
              </mc:AlternateContent>
            </a:graphicData>
          </a:graphic>
        </p:graphicFrame>
        <p:sp>
          <p:nvSpPr>
            <p:cNvPr id="269330" name="AutoShape 27"/>
            <p:cNvSpPr>
              <a:spLocks noChangeArrowheads="1"/>
            </p:cNvSpPr>
            <p:nvPr/>
          </p:nvSpPr>
          <p:spPr bwMode="auto">
            <a:xfrm>
              <a:off x="4224" y="1584"/>
              <a:ext cx="288" cy="528"/>
            </a:xfrm>
            <a:prstGeom prst="curvedLeftArrow">
              <a:avLst>
                <a:gd name="adj1" fmla="val 36667"/>
                <a:gd name="adj2" fmla="val 73333"/>
                <a:gd name="adj3" fmla="val 33333"/>
              </a:avLst>
            </a:prstGeom>
            <a:solidFill>
              <a:srgbClr val="00F000"/>
            </a:solidFill>
            <a:ln w="9525">
              <a:solidFill>
                <a:schemeClr val="tx1"/>
              </a:solidFill>
              <a:miter lim="800000"/>
              <a:headEnd/>
              <a:tailEnd/>
            </a:ln>
          </p:spPr>
          <p:txBody>
            <a:bodyPr wrap="none" anchor="ctr"/>
            <a:lstStyle/>
            <a:p>
              <a:endParaRPr lang="zh-CN" altLang="en-US"/>
            </a:p>
          </p:txBody>
        </p:sp>
      </p:grpSp>
      <p:grpSp>
        <p:nvGrpSpPr>
          <p:cNvPr id="5" name="Group 30"/>
          <p:cNvGrpSpPr>
            <a:grpSpLocks/>
          </p:cNvGrpSpPr>
          <p:nvPr/>
        </p:nvGrpSpPr>
        <p:grpSpPr bwMode="auto">
          <a:xfrm>
            <a:off x="2128838" y="4176713"/>
            <a:ext cx="4041775" cy="396875"/>
            <a:chOff x="624" y="3408"/>
            <a:chExt cx="2546" cy="250"/>
          </a:xfrm>
        </p:grpSpPr>
        <p:graphicFrame>
          <p:nvGraphicFramePr>
            <p:cNvPr id="269315" name="Object 25"/>
            <p:cNvGraphicFramePr>
              <a:graphicFrameLocks noChangeAspect="1"/>
            </p:cNvGraphicFramePr>
            <p:nvPr/>
          </p:nvGraphicFramePr>
          <p:xfrm>
            <a:off x="1183" y="3442"/>
            <a:ext cx="1987" cy="209"/>
          </p:xfrm>
          <a:graphic>
            <a:graphicData uri="http://schemas.openxmlformats.org/presentationml/2006/ole">
              <mc:AlternateContent xmlns:mc="http://schemas.openxmlformats.org/markup-compatibility/2006">
                <mc:Choice xmlns:v="urn:schemas-microsoft-com:vml" Requires="v">
                  <p:oleObj spid="_x0000_s269473" name="Equation" r:id="rId13" imgW="1930320" imgH="203040" progId="Equation.DSMT4">
                    <p:embed/>
                  </p:oleObj>
                </mc:Choice>
                <mc:Fallback>
                  <p:oleObj name="Equation" r:id="rId13" imgW="1930320" imgH="203040"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3" y="3442"/>
                          <a:ext cx="1987" cy="209"/>
                        </a:xfrm>
                        <a:prstGeom prst="rect">
                          <a:avLst/>
                        </a:prstGeom>
                        <a:solidFill>
                          <a:srgbClr val="FFFF66"/>
                        </a:solidFill>
                      </p:spPr>
                    </p:pic>
                  </p:oleObj>
                </mc:Fallback>
              </mc:AlternateContent>
            </a:graphicData>
          </a:graphic>
        </p:graphicFrame>
        <p:sp>
          <p:nvSpPr>
            <p:cNvPr id="269329" name="Text Box 29"/>
            <p:cNvSpPr txBox="1">
              <a:spLocks noChangeArrowheads="1"/>
            </p:cNvSpPr>
            <p:nvPr/>
          </p:nvSpPr>
          <p:spPr bwMode="auto">
            <a:xfrm>
              <a:off x="624" y="3408"/>
              <a:ext cx="384" cy="250"/>
            </a:xfrm>
            <a:prstGeom prst="rect">
              <a:avLst/>
            </a:prstGeom>
            <a:noFill/>
            <a:ln w="9525">
              <a:noFill/>
              <a:miter lim="800000"/>
              <a:headEnd/>
              <a:tailEnd/>
            </a:ln>
          </p:spPr>
          <p:txBody>
            <a:bodyPr>
              <a:spAutoFit/>
            </a:bodyPr>
            <a:lstStyle/>
            <a:p>
              <a:pPr>
                <a:spcBef>
                  <a:spcPct val="50000"/>
                </a:spcBef>
              </a:pPr>
              <a:r>
                <a:rPr kumimoji="1" lang="zh-CN" altLang="en-US" sz="2000" b="1">
                  <a:latin typeface="黑体" pitchFamily="2" charset="-122"/>
                  <a:ea typeface="黑体" pitchFamily="2" charset="-122"/>
                </a:rPr>
                <a:t>或</a:t>
              </a:r>
            </a:p>
          </p:txBody>
        </p:sp>
      </p:grpSp>
      <p:grpSp>
        <p:nvGrpSpPr>
          <p:cNvPr id="6" name="Group 33"/>
          <p:cNvGrpSpPr>
            <a:grpSpLocks/>
          </p:cNvGrpSpPr>
          <p:nvPr/>
        </p:nvGrpSpPr>
        <p:grpSpPr bwMode="auto">
          <a:xfrm>
            <a:off x="2935288" y="2957513"/>
            <a:ext cx="3613150" cy="1085850"/>
            <a:chOff x="1948" y="2544"/>
            <a:chExt cx="2276" cy="684"/>
          </a:xfrm>
        </p:grpSpPr>
        <p:graphicFrame>
          <p:nvGraphicFramePr>
            <p:cNvPr id="269314" name="Object 24"/>
            <p:cNvGraphicFramePr>
              <a:graphicFrameLocks noChangeAspect="1"/>
            </p:cNvGraphicFramePr>
            <p:nvPr/>
          </p:nvGraphicFramePr>
          <p:xfrm>
            <a:off x="1948" y="2729"/>
            <a:ext cx="1897" cy="499"/>
          </p:xfrm>
          <a:graphic>
            <a:graphicData uri="http://schemas.openxmlformats.org/presentationml/2006/ole">
              <mc:AlternateContent xmlns:mc="http://schemas.openxmlformats.org/markup-compatibility/2006">
                <mc:Choice xmlns:v="urn:schemas-microsoft-com:vml" Requires="v">
                  <p:oleObj spid="_x0000_s269474" name="Equation" r:id="rId15" imgW="1739880" imgH="457200" progId="Equation.DSMT4">
                    <p:embed/>
                  </p:oleObj>
                </mc:Choice>
                <mc:Fallback>
                  <p:oleObj name="Equation" r:id="rId15" imgW="1739880" imgH="457200" progId="Equation.DSMT4">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48" y="2729"/>
                          <a:ext cx="1897" cy="499"/>
                        </a:xfrm>
                        <a:prstGeom prst="rect">
                          <a:avLst/>
                        </a:prstGeom>
                        <a:solidFill>
                          <a:srgbClr val="FFFF00"/>
                        </a:solidFill>
                      </p:spPr>
                    </p:pic>
                  </p:oleObj>
                </mc:Fallback>
              </mc:AlternateContent>
            </a:graphicData>
          </a:graphic>
        </p:graphicFrame>
        <p:sp>
          <p:nvSpPr>
            <p:cNvPr id="269328" name="AutoShape 31"/>
            <p:cNvSpPr>
              <a:spLocks noChangeArrowheads="1"/>
            </p:cNvSpPr>
            <p:nvPr/>
          </p:nvSpPr>
          <p:spPr bwMode="auto">
            <a:xfrm>
              <a:off x="3936" y="2544"/>
              <a:ext cx="288" cy="528"/>
            </a:xfrm>
            <a:prstGeom prst="curvedLeftArrow">
              <a:avLst>
                <a:gd name="adj1" fmla="val 36667"/>
                <a:gd name="adj2" fmla="val 73333"/>
                <a:gd name="adj3" fmla="val 33333"/>
              </a:avLst>
            </a:prstGeom>
            <a:solidFill>
              <a:srgbClr val="00F000"/>
            </a:solidFill>
            <a:ln w="9525">
              <a:solidFill>
                <a:schemeClr val="tx1"/>
              </a:solidFill>
              <a:miter lim="800000"/>
              <a:headEnd/>
              <a:tailEnd/>
            </a:ln>
          </p:spPr>
          <p:txBody>
            <a:bodyPr wrap="none" anchor="ctr"/>
            <a:lstStyle/>
            <a:p>
              <a:endParaRPr lang="zh-CN" altLang="en-US"/>
            </a:p>
          </p:txBody>
        </p:sp>
      </p:grpSp>
      <p:sp>
        <p:nvSpPr>
          <p:cNvPr id="76834" name="Text Box 34"/>
          <p:cNvSpPr txBox="1">
            <a:spLocks noChangeArrowheads="1"/>
          </p:cNvSpPr>
          <p:nvPr/>
        </p:nvSpPr>
        <p:spPr bwMode="auto">
          <a:xfrm>
            <a:off x="681038" y="4786313"/>
            <a:ext cx="6858000" cy="406400"/>
          </a:xfrm>
          <a:prstGeom prst="rect">
            <a:avLst/>
          </a:prstGeom>
          <a:solidFill>
            <a:srgbClr val="BDFFE9"/>
          </a:solidFill>
          <a:ln w="9525">
            <a:solidFill>
              <a:srgbClr val="FF00FF"/>
            </a:solidFill>
            <a:miter lim="800000"/>
            <a:headEnd/>
            <a:tailEnd/>
          </a:ln>
        </p:spPr>
        <p:txBody>
          <a:bodyPr>
            <a:spAutoFit/>
          </a:bodyPr>
          <a:lstStyle/>
          <a:p>
            <a:pPr>
              <a:spcBef>
                <a:spcPct val="50000"/>
              </a:spcBef>
            </a:pPr>
            <a:r>
              <a:rPr kumimoji="1" lang="zh-CN" altLang="en-US" sz="2000" b="1">
                <a:solidFill>
                  <a:srgbClr val="0000FF"/>
                </a:solidFill>
                <a:latin typeface="Times New Roman" pitchFamily="18" charset="0"/>
                <a:ea typeface="黑体" pitchFamily="2" charset="-122"/>
                <a:cs typeface="Times New Roman" pitchFamily="18" charset="0"/>
              </a:rPr>
              <a:t>即：该系统具有</a:t>
            </a:r>
            <a:r>
              <a:rPr kumimoji="1" lang="en-US" altLang="zh-CN" sz="2000" b="1">
                <a:solidFill>
                  <a:srgbClr val="0000FF"/>
                </a:solidFill>
                <a:latin typeface="Times New Roman" pitchFamily="18" charset="0"/>
                <a:ea typeface="黑体" pitchFamily="2" charset="-122"/>
                <a:cs typeface="Times New Roman" pitchFamily="18" charset="0"/>
              </a:rPr>
              <a:t>1.94dB</a:t>
            </a:r>
            <a:r>
              <a:rPr kumimoji="1" lang="zh-CN" altLang="en-US" sz="2000" b="1">
                <a:solidFill>
                  <a:srgbClr val="0000FF"/>
                </a:solidFill>
                <a:latin typeface="Times New Roman" pitchFamily="18" charset="0"/>
                <a:ea typeface="黑体" pitchFamily="2" charset="-122"/>
                <a:cs typeface="Times New Roman" pitchFamily="18" charset="0"/>
              </a:rPr>
              <a:t>的幅值裕度，</a:t>
            </a:r>
            <a:r>
              <a:rPr kumimoji="1" lang="en-US" altLang="zh-CN" sz="2000" b="1">
                <a:solidFill>
                  <a:srgbClr val="0000FF"/>
                </a:solidFill>
                <a:latin typeface="Times New Roman" pitchFamily="18" charset="0"/>
                <a:ea typeface="黑体" pitchFamily="2" charset="-122"/>
                <a:cs typeface="Times New Roman" pitchFamily="18" charset="0"/>
              </a:rPr>
              <a:t>80.5º</a:t>
            </a:r>
            <a:r>
              <a:rPr kumimoji="1" lang="zh-CN" altLang="en-US" sz="2000" b="1">
                <a:solidFill>
                  <a:srgbClr val="0000FF"/>
                </a:solidFill>
                <a:latin typeface="Times New Roman" pitchFamily="18" charset="0"/>
                <a:ea typeface="黑体" pitchFamily="2" charset="-122"/>
                <a:cs typeface="Times New Roman" pitchFamily="18" charset="0"/>
              </a:rPr>
              <a:t>的相位裕度。</a:t>
            </a:r>
          </a:p>
        </p:txBody>
      </p:sp>
      <p:sp>
        <p:nvSpPr>
          <p:cNvPr id="269327"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相位裕度和幅值裕度的求解</a:t>
            </a:r>
            <a:r>
              <a:rPr lang="en-US" altLang="zh-CN" sz="3200" b="1">
                <a:solidFill>
                  <a:srgbClr val="CC0066"/>
                </a:solidFill>
                <a:latin typeface="Times New Roman" pitchFamily="18" charset="0"/>
                <a:ea typeface="黑体" pitchFamily="2" charset="-122"/>
              </a:rPr>
              <a:t>——</a:t>
            </a:r>
            <a:r>
              <a:rPr lang="zh-CN" altLang="en-US" sz="2800" b="1">
                <a:solidFill>
                  <a:srgbClr val="CC0066"/>
                </a:solidFill>
                <a:latin typeface="黑体" pitchFamily="2" charset="-122"/>
                <a:ea typeface="黑体" pitchFamily="2" charset="-122"/>
              </a:rPr>
              <a:t>解析法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downLeft)">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76834"/>
                                        </p:tgtEl>
                                        <p:attrNameLst>
                                          <p:attrName>style.visibility</p:attrName>
                                        </p:attrNameLst>
                                      </p:cBhvr>
                                      <p:to>
                                        <p:strVal val="visible"/>
                                      </p:to>
                                    </p:set>
                                    <p:animEffect transition="in" filter="box(out)">
                                      <p:cBhvr>
                                        <p:cTn id="35" dur="500"/>
                                        <p:tgtEl>
                                          <p:spTgt spid="76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3" name="Rectangle 19"/>
          <p:cNvSpPr>
            <a:spLocks noChangeArrowheads="1"/>
          </p:cNvSpPr>
          <p:nvPr/>
        </p:nvSpPr>
        <p:spPr bwMode="auto">
          <a:xfrm>
            <a:off x="571500" y="1214438"/>
            <a:ext cx="2659063" cy="461962"/>
          </a:xfrm>
          <a:prstGeom prst="rect">
            <a:avLst/>
          </a:prstGeom>
          <a:noFill/>
          <a:ln w="9525">
            <a:noFill/>
            <a:miter lim="800000"/>
            <a:headEnd/>
            <a:tailEnd/>
          </a:ln>
        </p:spPr>
        <p:txBody>
          <a:bodyPr wrap="none">
            <a:spAutoFit/>
          </a:bodyPr>
          <a:lstStyle/>
          <a:p>
            <a:pPr>
              <a:spcBef>
                <a:spcPct val="50000"/>
              </a:spcBef>
            </a:pPr>
            <a:r>
              <a:rPr lang="zh-CN" altLang="en-US" sz="2400" b="1">
                <a:solidFill>
                  <a:srgbClr val="FF00FF"/>
                </a:solidFill>
                <a:latin typeface="Times New Roman" pitchFamily="18" charset="0"/>
                <a:ea typeface="黑体" pitchFamily="2" charset="-122"/>
                <a:cs typeface="Times New Roman" pitchFamily="18" charset="0"/>
              </a:rPr>
              <a:t>（二）极坐标图法</a:t>
            </a:r>
          </a:p>
        </p:txBody>
      </p:sp>
      <p:grpSp>
        <p:nvGrpSpPr>
          <p:cNvPr id="2" name="Group 61"/>
          <p:cNvGrpSpPr>
            <a:grpSpLocks/>
          </p:cNvGrpSpPr>
          <p:nvPr/>
        </p:nvGrpSpPr>
        <p:grpSpPr bwMode="auto">
          <a:xfrm>
            <a:off x="704850" y="1982787"/>
            <a:ext cx="4191000" cy="2892425"/>
            <a:chOff x="480" y="1968"/>
            <a:chExt cx="2640" cy="1822"/>
          </a:xfrm>
        </p:grpSpPr>
        <p:sp>
          <p:nvSpPr>
            <p:cNvPr id="270370" name="Rectangle 20"/>
            <p:cNvSpPr>
              <a:spLocks noChangeArrowheads="1"/>
            </p:cNvSpPr>
            <p:nvPr/>
          </p:nvSpPr>
          <p:spPr bwMode="auto">
            <a:xfrm>
              <a:off x="480" y="1968"/>
              <a:ext cx="2640" cy="1822"/>
            </a:xfrm>
            <a:prstGeom prst="rect">
              <a:avLst/>
            </a:prstGeom>
            <a:solidFill>
              <a:srgbClr val="CCFFFF"/>
            </a:solidFill>
            <a:ln w="9525">
              <a:noFill/>
              <a:miter lim="800000"/>
              <a:headEnd/>
              <a:tailEnd/>
            </a:ln>
          </p:spPr>
          <p:txBody>
            <a:bodyPr>
              <a:spAutoFit/>
            </a:bodyPr>
            <a:lstStyle/>
            <a:p>
              <a:pPr>
                <a:lnSpc>
                  <a:spcPct val="130000"/>
                </a:lnSpc>
                <a:spcBef>
                  <a:spcPct val="30000"/>
                </a:spcBef>
              </a:pPr>
              <a:r>
                <a:rPr kumimoji="1" lang="zh-CN" altLang="en-US" sz="2000" b="1" dirty="0">
                  <a:latin typeface="Times New Roman" pitchFamily="18" charset="0"/>
                  <a:ea typeface="黑体" pitchFamily="2" charset="-122"/>
                  <a:cs typeface="Times New Roman" pitchFamily="18" charset="0"/>
                </a:rPr>
                <a:t>在</a:t>
              </a:r>
              <a:r>
                <a:rPr kumimoji="1" lang="en-US" altLang="zh-CN" sz="2000" b="1" dirty="0">
                  <a:latin typeface="Times New Roman" pitchFamily="18" charset="0"/>
                  <a:ea typeface="黑体" pitchFamily="2" charset="-122"/>
                  <a:cs typeface="Times New Roman" pitchFamily="18" charset="0"/>
                </a:rPr>
                <a:t>GH</a:t>
              </a:r>
              <a:r>
                <a:rPr kumimoji="1" lang="zh-CN" altLang="en-US" sz="2000" b="1" dirty="0">
                  <a:latin typeface="Times New Roman" pitchFamily="18" charset="0"/>
                  <a:ea typeface="黑体" pitchFamily="2" charset="-122"/>
                  <a:cs typeface="Times New Roman" pitchFamily="18" charset="0"/>
                </a:rPr>
                <a:t>平面上作出系统的开环频率特性的极坐标图，并作一单位圆，由单位圆与开环频率特性的交点</a:t>
              </a:r>
              <a:r>
                <a:rPr kumimoji="1" lang="en-US" altLang="zh-CN" sz="2000" b="1" i="1" dirty="0">
                  <a:solidFill>
                    <a:srgbClr val="FF3300"/>
                  </a:solidFill>
                  <a:latin typeface="Times New Roman" pitchFamily="18" charset="0"/>
                  <a:ea typeface="黑体" pitchFamily="2" charset="-122"/>
                  <a:cs typeface="Times New Roman" pitchFamily="18" charset="0"/>
                </a:rPr>
                <a:t>A</a:t>
              </a:r>
              <a:r>
                <a:rPr kumimoji="1" lang="zh-CN" altLang="en-US" sz="2000" b="1" dirty="0">
                  <a:latin typeface="Times New Roman" pitchFamily="18" charset="0"/>
                  <a:ea typeface="黑体" pitchFamily="2" charset="-122"/>
                  <a:cs typeface="Times New Roman" pitchFamily="18" charset="0"/>
                </a:rPr>
                <a:t>与坐标原点的连线与负实轴的夹角求出相位裕度</a:t>
              </a:r>
              <a:r>
                <a:rPr kumimoji="1" lang="en-US" altLang="zh-CN" sz="2000" b="1" i="1" dirty="0">
                  <a:solidFill>
                    <a:srgbClr val="FF00FF"/>
                  </a:solidFill>
                  <a:latin typeface="Times New Roman" pitchFamily="18" charset="0"/>
                  <a:ea typeface="黑体" pitchFamily="2" charset="-122"/>
                  <a:cs typeface="Times New Roman" pitchFamily="18" charset="0"/>
                </a:rPr>
                <a:t>γ</a:t>
              </a:r>
              <a:r>
                <a:rPr kumimoji="1" lang="zh-CN" altLang="en-US" sz="2000" b="1" dirty="0">
                  <a:latin typeface="Times New Roman" pitchFamily="18" charset="0"/>
                  <a:ea typeface="黑体" pitchFamily="2" charset="-122"/>
                  <a:cs typeface="Times New Roman" pitchFamily="18" charset="0"/>
                </a:rPr>
                <a:t>；由开环频率特性与负实轴交点处的幅值                 　　　的倒数得到幅值裕度</a:t>
              </a:r>
              <a:r>
                <a:rPr kumimoji="1" lang="en-US" altLang="zh-CN" sz="2000" b="1" i="1" dirty="0">
                  <a:solidFill>
                    <a:srgbClr val="FF00FF"/>
                  </a:solidFill>
                  <a:latin typeface="Times New Roman" pitchFamily="18" charset="0"/>
                  <a:ea typeface="黑体" pitchFamily="2" charset="-122"/>
                  <a:cs typeface="Times New Roman" pitchFamily="18" charset="0"/>
                </a:rPr>
                <a:t>h</a:t>
              </a:r>
              <a:r>
                <a:rPr kumimoji="1" lang="zh-CN" altLang="en-US" sz="2000" b="1" dirty="0">
                  <a:latin typeface="Times New Roman" pitchFamily="18" charset="0"/>
                  <a:ea typeface="黑体" pitchFamily="2" charset="-122"/>
                  <a:cs typeface="Times New Roman" pitchFamily="18" charset="0"/>
                </a:rPr>
                <a:t>。</a:t>
              </a:r>
            </a:p>
          </p:txBody>
        </p:sp>
        <p:graphicFrame>
          <p:nvGraphicFramePr>
            <p:cNvPr id="270353" name="Object 21"/>
            <p:cNvGraphicFramePr>
              <a:graphicFrameLocks noChangeAspect="1"/>
            </p:cNvGraphicFramePr>
            <p:nvPr>
              <p:extLst>
                <p:ext uri="{D42A27DB-BD31-4B8C-83A1-F6EECF244321}">
                  <p14:modId xmlns:p14="http://schemas.microsoft.com/office/powerpoint/2010/main" val="2679967828"/>
                </p:ext>
              </p:extLst>
            </p:nvPr>
          </p:nvGraphicFramePr>
          <p:xfrm>
            <a:off x="1677" y="3265"/>
            <a:ext cx="1138" cy="235"/>
          </p:xfrm>
          <a:graphic>
            <a:graphicData uri="http://schemas.openxmlformats.org/presentationml/2006/ole">
              <mc:AlternateContent xmlns:mc="http://schemas.openxmlformats.org/markup-compatibility/2006">
                <mc:Choice xmlns:v="urn:schemas-microsoft-com:vml" Requires="v">
                  <p:oleObj spid="_x0000_s270690" name="Equation" r:id="rId3" imgW="1066680" imgH="253800" progId="Equation.DSMT4">
                    <p:embed/>
                  </p:oleObj>
                </mc:Choice>
                <mc:Fallback>
                  <p:oleObj name="Equation" r:id="rId3" imgW="1066680" imgH="2538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 y="3265"/>
                          <a:ext cx="1138" cy="235"/>
                        </a:xfrm>
                        <a:prstGeom prst="rect">
                          <a:avLst/>
                        </a:prstGeom>
                        <a:solidFill>
                          <a:srgbClr val="CCFFFF"/>
                        </a:solidFill>
                      </p:spPr>
                    </p:pic>
                  </p:oleObj>
                </mc:Fallback>
              </mc:AlternateContent>
            </a:graphicData>
          </a:graphic>
        </p:graphicFrame>
      </p:grpSp>
      <p:grpSp>
        <p:nvGrpSpPr>
          <p:cNvPr id="3" name="Group 58"/>
          <p:cNvGrpSpPr>
            <a:grpSpLocks/>
          </p:cNvGrpSpPr>
          <p:nvPr/>
        </p:nvGrpSpPr>
        <p:grpSpPr bwMode="auto">
          <a:xfrm>
            <a:off x="5292725" y="2033588"/>
            <a:ext cx="3146425" cy="4019550"/>
            <a:chOff x="3312" y="1473"/>
            <a:chExt cx="1982" cy="2532"/>
          </a:xfrm>
        </p:grpSpPr>
        <p:sp>
          <p:nvSpPr>
            <p:cNvPr id="270358" name="Line 25"/>
            <p:cNvSpPr>
              <a:spLocks noChangeShapeType="1"/>
            </p:cNvSpPr>
            <p:nvPr/>
          </p:nvSpPr>
          <p:spPr bwMode="auto">
            <a:xfrm>
              <a:off x="3759" y="2239"/>
              <a:ext cx="537" cy="0"/>
            </a:xfrm>
            <a:prstGeom prst="line">
              <a:avLst/>
            </a:prstGeom>
            <a:noFill/>
            <a:ln w="22225">
              <a:solidFill>
                <a:schemeClr val="tx1"/>
              </a:solidFill>
              <a:round/>
              <a:headEnd type="triangle" w="sm" len="lg"/>
              <a:tailEnd type="triangle" w="sm" len="lg"/>
            </a:ln>
          </p:spPr>
          <p:txBody>
            <a:bodyPr wrap="none"/>
            <a:lstStyle/>
            <a:p>
              <a:endParaRPr lang="zh-CN" altLang="en-US"/>
            </a:p>
          </p:txBody>
        </p:sp>
        <p:grpSp>
          <p:nvGrpSpPr>
            <p:cNvPr id="270359" name="Group 57"/>
            <p:cNvGrpSpPr>
              <a:grpSpLocks/>
            </p:cNvGrpSpPr>
            <p:nvPr/>
          </p:nvGrpSpPr>
          <p:grpSpPr bwMode="auto">
            <a:xfrm>
              <a:off x="3312" y="1624"/>
              <a:ext cx="1923" cy="1888"/>
              <a:chOff x="3312" y="1624"/>
              <a:chExt cx="1923" cy="1888"/>
            </a:xfrm>
          </p:grpSpPr>
          <p:grpSp>
            <p:nvGrpSpPr>
              <p:cNvPr id="270366" name="Group 31"/>
              <p:cNvGrpSpPr>
                <a:grpSpLocks/>
              </p:cNvGrpSpPr>
              <p:nvPr/>
            </p:nvGrpSpPr>
            <p:grpSpPr bwMode="auto">
              <a:xfrm>
                <a:off x="3312" y="1624"/>
                <a:ext cx="1923" cy="1888"/>
                <a:chOff x="3600" y="1872"/>
                <a:chExt cx="2016" cy="2208"/>
              </a:xfrm>
            </p:grpSpPr>
            <p:sp>
              <p:nvSpPr>
                <p:cNvPr id="270368" name="Line 32"/>
                <p:cNvSpPr>
                  <a:spLocks noChangeShapeType="1"/>
                </p:cNvSpPr>
                <p:nvPr/>
              </p:nvSpPr>
              <p:spPr bwMode="auto">
                <a:xfrm>
                  <a:off x="3600" y="2928"/>
                  <a:ext cx="2016" cy="0"/>
                </a:xfrm>
                <a:prstGeom prst="line">
                  <a:avLst/>
                </a:prstGeom>
                <a:noFill/>
                <a:ln w="22225">
                  <a:solidFill>
                    <a:schemeClr val="tx1"/>
                  </a:solidFill>
                  <a:round/>
                  <a:headEnd/>
                  <a:tailEnd type="triangle" w="sm" len="lg"/>
                </a:ln>
              </p:spPr>
              <p:txBody>
                <a:bodyPr wrap="none"/>
                <a:lstStyle/>
                <a:p>
                  <a:endParaRPr lang="zh-CN" altLang="en-US"/>
                </a:p>
              </p:txBody>
            </p:sp>
            <p:sp>
              <p:nvSpPr>
                <p:cNvPr id="270369" name="Line 33"/>
                <p:cNvSpPr>
                  <a:spLocks noChangeShapeType="1"/>
                </p:cNvSpPr>
                <p:nvPr/>
              </p:nvSpPr>
              <p:spPr bwMode="auto">
                <a:xfrm flipV="1">
                  <a:off x="4608" y="1872"/>
                  <a:ext cx="0" cy="2208"/>
                </a:xfrm>
                <a:prstGeom prst="line">
                  <a:avLst/>
                </a:prstGeom>
                <a:noFill/>
                <a:ln w="22225">
                  <a:solidFill>
                    <a:schemeClr val="tx1"/>
                  </a:solidFill>
                  <a:round/>
                  <a:headEnd/>
                  <a:tailEnd type="triangle" w="sm" len="lg"/>
                </a:ln>
              </p:spPr>
              <p:txBody>
                <a:bodyPr wrap="none"/>
                <a:lstStyle/>
                <a:p>
                  <a:endParaRPr lang="zh-CN" altLang="en-US"/>
                </a:p>
              </p:txBody>
            </p:sp>
          </p:grpSp>
          <p:sp>
            <p:nvSpPr>
              <p:cNvPr id="270367" name="Oval 34"/>
              <p:cNvSpPr>
                <a:spLocks noChangeArrowheads="1"/>
              </p:cNvSpPr>
              <p:nvPr/>
            </p:nvSpPr>
            <p:spPr bwMode="auto">
              <a:xfrm>
                <a:off x="3563" y="1800"/>
                <a:ext cx="1448" cy="1422"/>
              </a:xfrm>
              <a:prstGeom prst="ellipse">
                <a:avLst/>
              </a:prstGeom>
              <a:noFill/>
              <a:ln w="22225">
                <a:solidFill>
                  <a:schemeClr val="tx1"/>
                </a:solidFill>
                <a:prstDash val="dash"/>
                <a:round/>
                <a:headEnd/>
                <a:tailEnd/>
              </a:ln>
            </p:spPr>
            <p:txBody>
              <a:bodyPr wrap="none" anchor="ctr"/>
              <a:lstStyle/>
              <a:p>
                <a:endParaRPr lang="zh-CN" altLang="en-US"/>
              </a:p>
            </p:txBody>
          </p:sp>
        </p:grpSp>
        <p:sp>
          <p:nvSpPr>
            <p:cNvPr id="270360" name="Arc 35"/>
            <p:cNvSpPr>
              <a:spLocks/>
            </p:cNvSpPr>
            <p:nvPr/>
          </p:nvSpPr>
          <p:spPr bwMode="auto">
            <a:xfrm rot="-5400000">
              <a:off x="3868" y="2159"/>
              <a:ext cx="266" cy="507"/>
            </a:xfrm>
            <a:custGeom>
              <a:avLst/>
              <a:gdLst>
                <a:gd name="T0" fmla="*/ 0 w 25680"/>
                <a:gd name="T1" fmla="*/ 0 h 43200"/>
                <a:gd name="T2" fmla="*/ 0 w 25680"/>
                <a:gd name="T3" fmla="*/ 0 h 43200"/>
                <a:gd name="T4" fmla="*/ 0 w 25680"/>
                <a:gd name="T5" fmla="*/ 0 h 43200"/>
                <a:gd name="T6" fmla="*/ 0 60000 65536"/>
                <a:gd name="T7" fmla="*/ 0 60000 65536"/>
                <a:gd name="T8" fmla="*/ 0 60000 65536"/>
                <a:gd name="T9" fmla="*/ 0 w 25680"/>
                <a:gd name="T10" fmla="*/ 0 h 43200"/>
                <a:gd name="T11" fmla="*/ 25680 w 25680"/>
                <a:gd name="T12" fmla="*/ 43200 h 43200"/>
              </a:gdLst>
              <a:ahLst/>
              <a:cxnLst>
                <a:cxn ang="T6">
                  <a:pos x="T0" y="T1"/>
                </a:cxn>
                <a:cxn ang="T7">
                  <a:pos x="T2" y="T3"/>
                </a:cxn>
                <a:cxn ang="T8">
                  <a:pos x="T4" y="T5"/>
                </a:cxn>
              </a:cxnLst>
              <a:rect l="T9" t="T10" r="T11" b="T12"/>
              <a:pathLst>
                <a:path w="25680" h="43200" fill="none" extrusionOk="0">
                  <a:moveTo>
                    <a:pt x="-1" y="388"/>
                  </a:moveTo>
                  <a:cubicBezTo>
                    <a:pt x="1344" y="130"/>
                    <a:pt x="2710" y="-1"/>
                    <a:pt x="4080" y="0"/>
                  </a:cubicBezTo>
                  <a:cubicBezTo>
                    <a:pt x="16009" y="0"/>
                    <a:pt x="25680" y="9670"/>
                    <a:pt x="25680" y="21600"/>
                  </a:cubicBezTo>
                  <a:cubicBezTo>
                    <a:pt x="25680" y="33529"/>
                    <a:pt x="16009" y="43200"/>
                    <a:pt x="4080" y="43200"/>
                  </a:cubicBezTo>
                  <a:cubicBezTo>
                    <a:pt x="3255" y="43200"/>
                    <a:pt x="2432" y="43152"/>
                    <a:pt x="1614" y="43058"/>
                  </a:cubicBezTo>
                </a:path>
                <a:path w="25680" h="43200" stroke="0" extrusionOk="0">
                  <a:moveTo>
                    <a:pt x="-1" y="388"/>
                  </a:moveTo>
                  <a:cubicBezTo>
                    <a:pt x="1344" y="130"/>
                    <a:pt x="2710" y="-1"/>
                    <a:pt x="4080" y="0"/>
                  </a:cubicBezTo>
                  <a:cubicBezTo>
                    <a:pt x="16009" y="0"/>
                    <a:pt x="25680" y="9670"/>
                    <a:pt x="25680" y="21600"/>
                  </a:cubicBezTo>
                  <a:cubicBezTo>
                    <a:pt x="25680" y="33529"/>
                    <a:pt x="16009" y="43200"/>
                    <a:pt x="4080" y="43200"/>
                  </a:cubicBezTo>
                  <a:cubicBezTo>
                    <a:pt x="3255" y="43200"/>
                    <a:pt x="2432" y="43152"/>
                    <a:pt x="1614" y="43058"/>
                  </a:cubicBezTo>
                  <a:lnTo>
                    <a:pt x="4080" y="21600"/>
                  </a:lnTo>
                  <a:close/>
                </a:path>
              </a:pathLst>
            </a:custGeom>
            <a:noFill/>
            <a:ln w="22225">
              <a:solidFill>
                <a:srgbClr val="FF3300"/>
              </a:solidFill>
              <a:round/>
              <a:headEnd/>
              <a:tailEnd/>
            </a:ln>
          </p:spPr>
          <p:txBody>
            <a:bodyPr vert="eaVert" wrap="none" anchor="ctr"/>
            <a:lstStyle/>
            <a:p>
              <a:endParaRPr lang="zh-CN" altLang="en-US"/>
            </a:p>
          </p:txBody>
        </p:sp>
        <p:sp>
          <p:nvSpPr>
            <p:cNvPr id="270361" name="Freeform 36"/>
            <p:cNvSpPr>
              <a:spLocks/>
            </p:cNvSpPr>
            <p:nvPr/>
          </p:nvSpPr>
          <p:spPr bwMode="auto">
            <a:xfrm>
              <a:off x="3752" y="2546"/>
              <a:ext cx="372" cy="878"/>
            </a:xfrm>
            <a:custGeom>
              <a:avLst/>
              <a:gdLst>
                <a:gd name="T0" fmla="*/ 7 w 400"/>
                <a:gd name="T1" fmla="*/ 0 h 960"/>
                <a:gd name="T2" fmla="*/ 7 w 400"/>
                <a:gd name="T3" fmla="*/ 13 h 960"/>
                <a:gd name="T4" fmla="*/ 31 w 400"/>
                <a:gd name="T5" fmla="*/ 28 h 960"/>
                <a:gd name="T6" fmla="*/ 36 w 400"/>
                <a:gd name="T7" fmla="*/ 49 h 960"/>
                <a:gd name="T8" fmla="*/ 0 60000 65536"/>
                <a:gd name="T9" fmla="*/ 0 60000 65536"/>
                <a:gd name="T10" fmla="*/ 0 60000 65536"/>
                <a:gd name="T11" fmla="*/ 0 60000 65536"/>
                <a:gd name="T12" fmla="*/ 0 w 400"/>
                <a:gd name="T13" fmla="*/ 0 h 960"/>
                <a:gd name="T14" fmla="*/ 400 w 400"/>
                <a:gd name="T15" fmla="*/ 960 h 960"/>
              </a:gdLst>
              <a:ahLst/>
              <a:cxnLst>
                <a:cxn ang="T8">
                  <a:pos x="T0" y="T1"/>
                </a:cxn>
                <a:cxn ang="T9">
                  <a:pos x="T2" y="T3"/>
                </a:cxn>
                <a:cxn ang="T10">
                  <a:pos x="T4" y="T5"/>
                </a:cxn>
                <a:cxn ang="T11">
                  <a:pos x="T6" y="T7"/>
                </a:cxn>
              </a:cxnLst>
              <a:rect l="T12" t="T13" r="T14" b="T15"/>
              <a:pathLst>
                <a:path w="400" h="960">
                  <a:moveTo>
                    <a:pt x="8" y="0"/>
                  </a:moveTo>
                  <a:cubicBezTo>
                    <a:pt x="4" y="76"/>
                    <a:pt x="0" y="152"/>
                    <a:pt x="56" y="240"/>
                  </a:cubicBezTo>
                  <a:cubicBezTo>
                    <a:pt x="112" y="328"/>
                    <a:pt x="288" y="408"/>
                    <a:pt x="344" y="528"/>
                  </a:cubicBezTo>
                  <a:cubicBezTo>
                    <a:pt x="400" y="648"/>
                    <a:pt x="396" y="804"/>
                    <a:pt x="392" y="960"/>
                  </a:cubicBezTo>
                </a:path>
              </a:pathLst>
            </a:custGeom>
            <a:noFill/>
            <a:ln w="22225">
              <a:solidFill>
                <a:srgbClr val="FF0000"/>
              </a:solidFill>
              <a:round/>
              <a:headEnd/>
              <a:tailEnd/>
            </a:ln>
          </p:spPr>
          <p:txBody>
            <a:bodyPr wrap="none"/>
            <a:lstStyle/>
            <a:p>
              <a:endParaRPr lang="zh-CN" altLang="en-US"/>
            </a:p>
          </p:txBody>
        </p:sp>
        <p:sp>
          <p:nvSpPr>
            <p:cNvPr id="270362" name="Line 37"/>
            <p:cNvSpPr>
              <a:spLocks noChangeShapeType="1"/>
            </p:cNvSpPr>
            <p:nvPr/>
          </p:nvSpPr>
          <p:spPr bwMode="auto">
            <a:xfrm flipH="1">
              <a:off x="4028" y="2502"/>
              <a:ext cx="223" cy="1098"/>
            </a:xfrm>
            <a:prstGeom prst="line">
              <a:avLst/>
            </a:prstGeom>
            <a:noFill/>
            <a:ln w="22225">
              <a:solidFill>
                <a:schemeClr val="tx1"/>
              </a:solidFill>
              <a:round/>
              <a:headEnd/>
              <a:tailEnd/>
            </a:ln>
          </p:spPr>
          <p:txBody>
            <a:bodyPr wrap="none"/>
            <a:lstStyle/>
            <a:p>
              <a:endParaRPr lang="zh-CN" altLang="en-US"/>
            </a:p>
          </p:txBody>
        </p:sp>
        <p:sp>
          <p:nvSpPr>
            <p:cNvPr id="270363" name="Arc 38"/>
            <p:cNvSpPr>
              <a:spLocks/>
            </p:cNvSpPr>
            <p:nvPr/>
          </p:nvSpPr>
          <p:spPr bwMode="auto">
            <a:xfrm flipH="1" flipV="1">
              <a:off x="3406" y="2546"/>
              <a:ext cx="845" cy="812"/>
            </a:xfrm>
            <a:custGeom>
              <a:avLst/>
              <a:gdLst>
                <a:gd name="T0" fmla="*/ 0 w 21600"/>
                <a:gd name="T1" fmla="*/ 0 h 21138"/>
                <a:gd name="T2" fmla="*/ 0 w 21600"/>
                <a:gd name="T3" fmla="*/ 0 h 21138"/>
                <a:gd name="T4" fmla="*/ 0 w 21600"/>
                <a:gd name="T5" fmla="*/ 0 h 21138"/>
                <a:gd name="T6" fmla="*/ 0 60000 65536"/>
                <a:gd name="T7" fmla="*/ 0 60000 65536"/>
                <a:gd name="T8" fmla="*/ 0 60000 65536"/>
                <a:gd name="T9" fmla="*/ 0 w 21600"/>
                <a:gd name="T10" fmla="*/ 0 h 21138"/>
                <a:gd name="T11" fmla="*/ 21600 w 21600"/>
                <a:gd name="T12" fmla="*/ 21138 h 21138"/>
              </a:gdLst>
              <a:ahLst/>
              <a:cxnLst>
                <a:cxn ang="T6">
                  <a:pos x="T0" y="T1"/>
                </a:cxn>
                <a:cxn ang="T7">
                  <a:pos x="T2" y="T3"/>
                </a:cxn>
                <a:cxn ang="T8">
                  <a:pos x="T4" y="T5"/>
                </a:cxn>
              </a:cxnLst>
              <a:rect l="T9" t="T10" r="T11" b="T12"/>
              <a:pathLst>
                <a:path w="21600" h="21138" fill="none" extrusionOk="0">
                  <a:moveTo>
                    <a:pt x="4445" y="0"/>
                  </a:moveTo>
                  <a:cubicBezTo>
                    <a:pt x="14443" y="2103"/>
                    <a:pt x="21600" y="10922"/>
                    <a:pt x="21600" y="21138"/>
                  </a:cubicBezTo>
                </a:path>
                <a:path w="21600" h="21138" stroke="0" extrusionOk="0">
                  <a:moveTo>
                    <a:pt x="4445" y="0"/>
                  </a:moveTo>
                  <a:cubicBezTo>
                    <a:pt x="14443" y="2103"/>
                    <a:pt x="21600" y="10922"/>
                    <a:pt x="21600" y="21138"/>
                  </a:cubicBezTo>
                  <a:lnTo>
                    <a:pt x="0" y="21138"/>
                  </a:lnTo>
                  <a:close/>
                </a:path>
              </a:pathLst>
            </a:custGeom>
            <a:noFill/>
            <a:ln w="22225">
              <a:solidFill>
                <a:schemeClr val="tx1"/>
              </a:solidFill>
              <a:round/>
              <a:headEnd type="triangle" w="sm" len="lg"/>
              <a:tailEnd type="none" w="sm" len="lg"/>
            </a:ln>
          </p:spPr>
          <p:txBody>
            <a:bodyPr wrap="none" anchor="ctr"/>
            <a:lstStyle/>
            <a:p>
              <a:endParaRPr lang="zh-CN" altLang="en-US"/>
            </a:p>
          </p:txBody>
        </p:sp>
        <p:sp>
          <p:nvSpPr>
            <p:cNvPr id="270364" name="Line 39"/>
            <p:cNvSpPr>
              <a:spLocks noChangeShapeType="1"/>
            </p:cNvSpPr>
            <p:nvPr/>
          </p:nvSpPr>
          <p:spPr bwMode="auto">
            <a:xfrm flipV="1">
              <a:off x="3759" y="2107"/>
              <a:ext cx="0" cy="395"/>
            </a:xfrm>
            <a:prstGeom prst="line">
              <a:avLst/>
            </a:prstGeom>
            <a:noFill/>
            <a:ln w="22225">
              <a:solidFill>
                <a:schemeClr val="tx1"/>
              </a:solidFill>
              <a:round/>
              <a:headEnd/>
              <a:tailEnd/>
            </a:ln>
          </p:spPr>
          <p:txBody>
            <a:bodyPr wrap="none"/>
            <a:lstStyle/>
            <a:p>
              <a:endParaRPr lang="zh-CN" altLang="en-US"/>
            </a:p>
          </p:txBody>
        </p:sp>
        <p:graphicFrame>
          <p:nvGraphicFramePr>
            <p:cNvPr id="270338" name="Object 40"/>
            <p:cNvGraphicFramePr>
              <a:graphicFrameLocks noChangeAspect="1"/>
            </p:cNvGraphicFramePr>
            <p:nvPr/>
          </p:nvGraphicFramePr>
          <p:xfrm>
            <a:off x="3908" y="1973"/>
            <a:ext cx="194" cy="255"/>
          </p:xfrm>
          <a:graphic>
            <a:graphicData uri="http://schemas.openxmlformats.org/presentationml/2006/ole">
              <mc:AlternateContent xmlns:mc="http://schemas.openxmlformats.org/markup-compatibility/2006">
                <mc:Choice xmlns:v="urn:schemas-microsoft-com:vml" Requires="v">
                  <p:oleObj spid="_x0000_s270691" name="Equation" r:id="rId5" imgW="228600" imgH="304560" progId="">
                    <p:embed/>
                  </p:oleObj>
                </mc:Choice>
                <mc:Fallback>
                  <p:oleObj name="Equation" r:id="rId5" imgW="228600" imgH="304560" progId="">
                    <p:embed/>
                    <p:pic>
                      <p:nvPicPr>
                        <p:cNvPr id="0" name="Object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8" y="1973"/>
                          <a:ext cx="19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39" name="Object 41"/>
            <p:cNvGraphicFramePr>
              <a:graphicFrameLocks noChangeAspect="1"/>
            </p:cNvGraphicFramePr>
            <p:nvPr/>
          </p:nvGraphicFramePr>
          <p:xfrm>
            <a:off x="4020" y="1473"/>
            <a:ext cx="232" cy="174"/>
          </p:xfrm>
          <a:graphic>
            <a:graphicData uri="http://schemas.openxmlformats.org/presentationml/2006/ole">
              <mc:AlternateContent xmlns:mc="http://schemas.openxmlformats.org/markup-compatibility/2006">
                <mc:Choice xmlns:v="urn:schemas-microsoft-com:vml" Requires="v">
                  <p:oleObj spid="_x0000_s270692" name="Equation" r:id="rId7" imgW="215640" imgH="164880" progId="Equation.DSMT4">
                    <p:embed/>
                  </p:oleObj>
                </mc:Choice>
                <mc:Fallback>
                  <p:oleObj name="Equation" r:id="rId7" imgW="215640" imgH="164880" progId="Equation.DSMT4">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0" y="1473"/>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0" name="Object 42"/>
            <p:cNvGraphicFramePr>
              <a:graphicFrameLocks noChangeAspect="1"/>
            </p:cNvGraphicFramePr>
            <p:nvPr/>
          </p:nvGraphicFramePr>
          <p:xfrm>
            <a:off x="5062" y="2551"/>
            <a:ext cx="232" cy="188"/>
          </p:xfrm>
          <a:graphic>
            <a:graphicData uri="http://schemas.openxmlformats.org/presentationml/2006/ole">
              <mc:AlternateContent xmlns:mc="http://schemas.openxmlformats.org/markup-compatibility/2006">
                <mc:Choice xmlns:v="urn:schemas-microsoft-com:vml" Requires="v">
                  <p:oleObj spid="_x0000_s270693" name="Equation" r:id="rId9" imgW="215640" imgH="177480" progId="Equation.DSMT4">
                    <p:embed/>
                  </p:oleObj>
                </mc:Choice>
                <mc:Fallback>
                  <p:oleObj name="Equation" r:id="rId9" imgW="215640" imgH="177480" progId="Equation.DSMT4">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2" y="2551"/>
                          <a:ext cx="23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1" name="Object 43"/>
            <p:cNvGraphicFramePr>
              <a:graphicFrameLocks noChangeAspect="1"/>
            </p:cNvGraphicFramePr>
            <p:nvPr/>
          </p:nvGraphicFramePr>
          <p:xfrm>
            <a:off x="4877" y="1712"/>
            <a:ext cx="328" cy="195"/>
          </p:xfrm>
          <a:graphic>
            <a:graphicData uri="http://schemas.openxmlformats.org/presentationml/2006/ole">
              <mc:AlternateContent xmlns:mc="http://schemas.openxmlformats.org/markup-compatibility/2006">
                <mc:Choice xmlns:v="urn:schemas-microsoft-com:vml" Requires="v">
                  <p:oleObj spid="_x0000_s270694" name="Equation" r:id="rId11" imgW="355320" imgH="215640" progId="">
                    <p:embed/>
                  </p:oleObj>
                </mc:Choice>
                <mc:Fallback>
                  <p:oleObj name="Equation" r:id="rId11" imgW="355320" imgH="215640" progId="">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7" y="1712"/>
                          <a:ext cx="32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2" name="Object 44"/>
            <p:cNvGraphicFramePr>
              <a:graphicFrameLocks noChangeAspect="1"/>
            </p:cNvGraphicFramePr>
            <p:nvPr/>
          </p:nvGraphicFramePr>
          <p:xfrm>
            <a:off x="4296" y="2381"/>
            <a:ext cx="447" cy="132"/>
          </p:xfrm>
          <a:graphic>
            <a:graphicData uri="http://schemas.openxmlformats.org/presentationml/2006/ole">
              <mc:AlternateContent xmlns:mc="http://schemas.openxmlformats.org/markup-compatibility/2006">
                <mc:Choice xmlns:v="urn:schemas-microsoft-com:vml" Requires="v">
                  <p:oleObj spid="_x0000_s270695" name="Equation" r:id="rId13" imgW="507960" imgH="152280" progId="">
                    <p:embed/>
                  </p:oleObj>
                </mc:Choice>
                <mc:Fallback>
                  <p:oleObj name="Equation" r:id="rId13" imgW="507960" imgH="152280" progId="">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96" y="2381"/>
                          <a:ext cx="44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3" name="Object 45"/>
            <p:cNvGraphicFramePr>
              <a:graphicFrameLocks noChangeAspect="1"/>
            </p:cNvGraphicFramePr>
            <p:nvPr/>
          </p:nvGraphicFramePr>
          <p:xfrm>
            <a:off x="4118" y="2502"/>
            <a:ext cx="133" cy="183"/>
          </p:xfrm>
          <a:graphic>
            <a:graphicData uri="http://schemas.openxmlformats.org/presentationml/2006/ole">
              <mc:AlternateContent xmlns:mc="http://schemas.openxmlformats.org/markup-compatibility/2006">
                <mc:Choice xmlns:v="urn:schemas-microsoft-com:vml" Requires="v">
                  <p:oleObj spid="_x0000_s270696" name="Equation" r:id="rId15" imgW="126720" imgH="177480" progId="">
                    <p:embed/>
                  </p:oleObj>
                </mc:Choice>
                <mc:Fallback>
                  <p:oleObj name="Equation" r:id="rId15" imgW="126720" imgH="177480" progId="">
                    <p:embed/>
                    <p:pic>
                      <p:nvPicPr>
                        <p:cNvPr id="0"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8" y="2502"/>
                          <a:ext cx="13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4" name="Object 46"/>
            <p:cNvGraphicFramePr>
              <a:graphicFrameLocks noChangeAspect="1"/>
            </p:cNvGraphicFramePr>
            <p:nvPr/>
          </p:nvGraphicFramePr>
          <p:xfrm>
            <a:off x="3779" y="2464"/>
            <a:ext cx="197" cy="232"/>
          </p:xfrm>
          <a:graphic>
            <a:graphicData uri="http://schemas.openxmlformats.org/presentationml/2006/ole">
              <mc:AlternateContent xmlns:mc="http://schemas.openxmlformats.org/markup-compatibility/2006">
                <mc:Choice xmlns:v="urn:schemas-microsoft-com:vml" Requires="v">
                  <p:oleObj spid="_x0000_s270697" name="Equation" r:id="rId17" imgW="190440" imgH="228600" progId="">
                    <p:embed/>
                  </p:oleObj>
                </mc:Choice>
                <mc:Fallback>
                  <p:oleObj name="Equation" r:id="rId17" imgW="190440" imgH="228600" progId="">
                    <p:embed/>
                    <p:pic>
                      <p:nvPicPr>
                        <p:cNvPr id="0"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79" y="2464"/>
                          <a:ext cx="19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5" name="Object 47"/>
            <p:cNvGraphicFramePr>
              <a:graphicFrameLocks noChangeAspect="1"/>
            </p:cNvGraphicFramePr>
            <p:nvPr/>
          </p:nvGraphicFramePr>
          <p:xfrm>
            <a:off x="3893" y="3117"/>
            <a:ext cx="187" cy="221"/>
          </p:xfrm>
          <a:graphic>
            <a:graphicData uri="http://schemas.openxmlformats.org/presentationml/2006/ole">
              <mc:AlternateContent xmlns:mc="http://schemas.openxmlformats.org/markup-compatibility/2006">
                <mc:Choice xmlns:v="urn:schemas-microsoft-com:vml" Requires="v">
                  <p:oleObj spid="_x0000_s270698" name="Equation" r:id="rId19" imgW="190440" imgH="228600" progId="Equation.DSMT4">
                    <p:embed/>
                  </p:oleObj>
                </mc:Choice>
                <mc:Fallback>
                  <p:oleObj name="Equation" r:id="rId19" imgW="190440" imgH="228600" progId="Equation.DSMT4">
                    <p:embed/>
                    <p:pic>
                      <p:nvPicPr>
                        <p:cNvPr id="0" name="Object 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93" y="3117"/>
                          <a:ext cx="18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6" name="Object 48"/>
            <p:cNvGraphicFramePr>
              <a:graphicFrameLocks noChangeAspect="1"/>
            </p:cNvGraphicFramePr>
            <p:nvPr/>
          </p:nvGraphicFramePr>
          <p:xfrm>
            <a:off x="3357" y="2370"/>
            <a:ext cx="194" cy="155"/>
          </p:xfrm>
          <a:graphic>
            <a:graphicData uri="http://schemas.openxmlformats.org/presentationml/2006/ole">
              <mc:AlternateContent xmlns:mc="http://schemas.openxmlformats.org/markup-compatibility/2006">
                <mc:Choice xmlns:v="urn:schemas-microsoft-com:vml" Requires="v">
                  <p:oleObj spid="_x0000_s270699" name="Equation" r:id="rId21" imgW="203040" imgH="164880" progId="">
                    <p:embed/>
                  </p:oleObj>
                </mc:Choice>
                <mc:Fallback>
                  <p:oleObj name="Equation" r:id="rId21" imgW="203040" imgH="164880" progId="">
                    <p:embed/>
                    <p:pic>
                      <p:nvPicPr>
                        <p:cNvPr id="0" name="Object 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57" y="2370"/>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7" name="Object 49"/>
            <p:cNvGraphicFramePr>
              <a:graphicFrameLocks noChangeAspect="1"/>
            </p:cNvGraphicFramePr>
            <p:nvPr/>
          </p:nvGraphicFramePr>
          <p:xfrm>
            <a:off x="3536" y="2853"/>
            <a:ext cx="140" cy="180"/>
          </p:xfrm>
          <a:graphic>
            <a:graphicData uri="http://schemas.openxmlformats.org/presentationml/2006/ole">
              <mc:AlternateContent xmlns:mc="http://schemas.openxmlformats.org/markup-compatibility/2006">
                <mc:Choice xmlns:v="urn:schemas-microsoft-com:vml" Requires="v">
                  <p:oleObj spid="_x0000_s270700" name="Equation" r:id="rId23" imgW="126720" imgH="164880" progId="">
                    <p:embed/>
                  </p:oleObj>
                </mc:Choice>
                <mc:Fallback>
                  <p:oleObj name="Equation" r:id="rId23" imgW="126720" imgH="164880" progId="">
                    <p:embed/>
                    <p:pic>
                      <p:nvPicPr>
                        <p:cNvPr id="0" name="Object 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36" y="2853"/>
                          <a:ext cx="1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8" name="Object 50"/>
            <p:cNvGraphicFramePr>
              <a:graphicFrameLocks noChangeAspect="1"/>
            </p:cNvGraphicFramePr>
            <p:nvPr/>
          </p:nvGraphicFramePr>
          <p:xfrm>
            <a:off x="4072" y="3422"/>
            <a:ext cx="399" cy="178"/>
          </p:xfrm>
          <a:graphic>
            <a:graphicData uri="http://schemas.openxmlformats.org/presentationml/2006/ole">
              <mc:AlternateContent xmlns:mc="http://schemas.openxmlformats.org/markup-compatibility/2006">
                <mc:Choice xmlns:v="urn:schemas-microsoft-com:vml" Requires="v">
                  <p:oleObj spid="_x0000_s270701" name="Equation" r:id="rId25" imgW="444240" imgH="203040" progId="">
                    <p:embed/>
                  </p:oleObj>
                </mc:Choice>
                <mc:Fallback>
                  <p:oleObj name="Equation" r:id="rId25" imgW="444240" imgH="203040" progId="">
                    <p:embed/>
                    <p:pic>
                      <p:nvPicPr>
                        <p:cNvPr id="0" name="Object 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72" y="3422"/>
                          <a:ext cx="39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49" name="Object 51"/>
            <p:cNvGraphicFramePr>
              <a:graphicFrameLocks noChangeAspect="1"/>
            </p:cNvGraphicFramePr>
            <p:nvPr/>
          </p:nvGraphicFramePr>
          <p:xfrm>
            <a:off x="5050" y="2326"/>
            <a:ext cx="96" cy="176"/>
          </p:xfrm>
          <a:graphic>
            <a:graphicData uri="http://schemas.openxmlformats.org/presentationml/2006/ole">
              <mc:AlternateContent xmlns:mc="http://schemas.openxmlformats.org/markup-compatibility/2006">
                <mc:Choice xmlns:v="urn:schemas-microsoft-com:vml" Requires="v">
                  <p:oleObj spid="_x0000_s270702" name="Equation" r:id="rId27" imgW="88560" imgH="164880" progId="">
                    <p:embed/>
                  </p:oleObj>
                </mc:Choice>
                <mc:Fallback>
                  <p:oleObj name="Equation" r:id="rId27" imgW="88560" imgH="164880" progId="">
                    <p:embed/>
                    <p:pic>
                      <p:nvPicPr>
                        <p:cNvPr id="0" name="Object 5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50" y="2326"/>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50" name="Object 52"/>
            <p:cNvGraphicFramePr>
              <a:graphicFrameLocks noChangeAspect="1"/>
            </p:cNvGraphicFramePr>
            <p:nvPr/>
          </p:nvGraphicFramePr>
          <p:xfrm>
            <a:off x="4296" y="1624"/>
            <a:ext cx="119" cy="175"/>
          </p:xfrm>
          <a:graphic>
            <a:graphicData uri="http://schemas.openxmlformats.org/presentationml/2006/ole">
              <mc:AlternateContent xmlns:mc="http://schemas.openxmlformats.org/markup-compatibility/2006">
                <mc:Choice xmlns:v="urn:schemas-microsoft-com:vml" Requires="v">
                  <p:oleObj spid="_x0000_s270703" name="Equation" r:id="rId29" imgW="126720" imgH="190440" progId="">
                    <p:embed/>
                  </p:oleObj>
                </mc:Choice>
                <mc:Fallback>
                  <p:oleObj name="Equation" r:id="rId29" imgW="126720" imgH="190440" progId="">
                    <p:embed/>
                    <p:pic>
                      <p:nvPicPr>
                        <p:cNvPr id="0" name="Object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96" y="1624"/>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51" name="Object 53"/>
            <p:cNvGraphicFramePr>
              <a:graphicFrameLocks noChangeAspect="1"/>
            </p:cNvGraphicFramePr>
            <p:nvPr/>
          </p:nvGraphicFramePr>
          <p:xfrm>
            <a:off x="4296" y="3205"/>
            <a:ext cx="226" cy="175"/>
          </p:xfrm>
          <a:graphic>
            <a:graphicData uri="http://schemas.openxmlformats.org/presentationml/2006/ole">
              <mc:AlternateContent xmlns:mc="http://schemas.openxmlformats.org/markup-compatibility/2006">
                <mc:Choice xmlns:v="urn:schemas-microsoft-com:vml" Requires="v">
                  <p:oleObj spid="_x0000_s270704" name="Equation" r:id="rId31" imgW="241200" imgH="190440" progId="">
                    <p:embed/>
                  </p:oleObj>
                </mc:Choice>
                <mc:Fallback>
                  <p:oleObj name="Equation" r:id="rId31" imgW="241200" imgH="190440" progId="">
                    <p:embed/>
                    <p:pic>
                      <p:nvPicPr>
                        <p:cNvPr id="0" name="Object 5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96" y="3205"/>
                          <a:ext cx="22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0352" name="Object 54"/>
            <p:cNvGraphicFramePr>
              <a:graphicFrameLocks noChangeAspect="1"/>
            </p:cNvGraphicFramePr>
            <p:nvPr/>
          </p:nvGraphicFramePr>
          <p:xfrm>
            <a:off x="4117" y="3029"/>
            <a:ext cx="165" cy="176"/>
          </p:xfrm>
          <a:graphic>
            <a:graphicData uri="http://schemas.openxmlformats.org/presentationml/2006/ole">
              <mc:AlternateContent xmlns:mc="http://schemas.openxmlformats.org/markup-compatibility/2006">
                <mc:Choice xmlns:v="urn:schemas-microsoft-com:vml" Requires="v">
                  <p:oleObj spid="_x0000_s270705" name="Equation" r:id="rId33" imgW="152280" imgH="164880" progId="">
                    <p:embed/>
                  </p:oleObj>
                </mc:Choice>
                <mc:Fallback>
                  <p:oleObj name="Equation" r:id="rId33" imgW="152280" imgH="164880" progId="">
                    <p:embed/>
                    <p:pic>
                      <p:nvPicPr>
                        <p:cNvPr id="0" name="Object 5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17" y="3029"/>
                          <a:ext cx="1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sp>
          <p:nvSpPr>
            <p:cNvPr id="270365" name="Text Box 55"/>
            <p:cNvSpPr txBox="1">
              <a:spLocks noChangeArrowheads="1"/>
            </p:cNvSpPr>
            <p:nvPr/>
          </p:nvSpPr>
          <p:spPr bwMode="auto">
            <a:xfrm>
              <a:off x="3408" y="3753"/>
              <a:ext cx="1850" cy="252"/>
            </a:xfrm>
            <a:prstGeom prst="rect">
              <a:avLst/>
            </a:prstGeom>
            <a:noFill/>
            <a:ln w="22225">
              <a:noFill/>
              <a:miter lim="800000"/>
              <a:headEnd/>
              <a:tailEnd/>
            </a:ln>
          </p:spPr>
          <p:txBody>
            <a:bodyPr>
              <a:spAutoFit/>
            </a:bodyPr>
            <a:lstStyle/>
            <a:p>
              <a:pPr>
                <a:spcBef>
                  <a:spcPct val="50000"/>
                </a:spcBef>
              </a:pPr>
              <a:r>
                <a:rPr kumimoji="1" lang="zh-CN" altLang="en-US" sz="2000">
                  <a:latin typeface="Times New Roman" pitchFamily="18" charset="0"/>
                  <a:ea typeface="黑体" pitchFamily="2" charset="-122"/>
                  <a:cs typeface="Times New Roman" pitchFamily="18" charset="0"/>
                </a:rPr>
                <a:t>　</a:t>
              </a:r>
              <a:r>
                <a:rPr kumimoji="1" lang="zh-CN" altLang="en-US" sz="2000" b="1">
                  <a:latin typeface="Times New Roman" pitchFamily="18" charset="0"/>
                  <a:ea typeface="黑体" pitchFamily="2" charset="-122"/>
                  <a:cs typeface="Times New Roman" pitchFamily="18" charset="0"/>
                </a:rPr>
                <a:t>例</a:t>
              </a:r>
              <a:r>
                <a:rPr kumimoji="1" lang="en-US" altLang="zh-CN" sz="2000" b="1">
                  <a:latin typeface="Times New Roman" pitchFamily="18" charset="0"/>
                  <a:ea typeface="黑体" pitchFamily="2" charset="-122"/>
                  <a:cs typeface="Times New Roman" pitchFamily="18" charset="0"/>
                </a:rPr>
                <a:t>6-21 </a:t>
              </a:r>
              <a:r>
                <a:rPr kumimoji="1" lang="zh-CN" altLang="en-US" sz="2000" b="1">
                  <a:latin typeface="Times New Roman" pitchFamily="18" charset="0"/>
                  <a:ea typeface="黑体" pitchFamily="2" charset="-122"/>
                  <a:cs typeface="Times New Roman" pitchFamily="18" charset="0"/>
                </a:rPr>
                <a:t>的极坐标图</a:t>
              </a:r>
            </a:p>
          </p:txBody>
        </p:sp>
      </p:grpSp>
      <p:sp>
        <p:nvSpPr>
          <p:cNvPr id="270357" name="标题 5"/>
          <p:cNvSpPr>
            <a:spLocks/>
          </p:cNvSpPr>
          <p:nvPr/>
        </p:nvSpPr>
        <p:spPr bwMode="auto">
          <a:xfrm>
            <a:off x="973138" y="166688"/>
            <a:ext cx="7942262"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相位裕度和幅值裕度的求解</a:t>
            </a:r>
            <a:r>
              <a:rPr lang="en-US" altLang="zh-CN" sz="3200" b="1">
                <a:solidFill>
                  <a:srgbClr val="CC0066"/>
                </a:solidFill>
                <a:latin typeface="Times New Roman" pitchFamily="18" charset="0"/>
                <a:ea typeface="黑体" pitchFamily="2" charset="-122"/>
              </a:rPr>
              <a:t>——</a:t>
            </a:r>
            <a:r>
              <a:rPr lang="zh-CN" altLang="en-US" sz="2800" b="1">
                <a:solidFill>
                  <a:srgbClr val="CC0066"/>
                </a:solidFill>
                <a:latin typeface="黑体" pitchFamily="2" charset="-122"/>
                <a:ea typeface="黑体" pitchFamily="2" charset="-122"/>
              </a:rPr>
              <a:t>极坐标图法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7843"/>
                                        </p:tgtEl>
                                        <p:attrNameLst>
                                          <p:attrName>style.visibility</p:attrName>
                                        </p:attrNameLst>
                                      </p:cBhvr>
                                      <p:to>
                                        <p:strVal val="visible"/>
                                      </p:to>
                                    </p:set>
                                    <p:animEffect transition="in" filter="blinds(vertical)">
                                      <p:cBhvr>
                                        <p:cTn id="7" dur="500"/>
                                        <p:tgtEl>
                                          <p:spTgt spid="7784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2835" name="Group 8"/>
          <p:cNvGrpSpPr>
            <a:grpSpLocks/>
          </p:cNvGrpSpPr>
          <p:nvPr/>
        </p:nvGrpSpPr>
        <p:grpSpPr bwMode="auto">
          <a:xfrm>
            <a:off x="5364163" y="1825625"/>
            <a:ext cx="3146425" cy="3867150"/>
            <a:chOff x="3312" y="1569"/>
            <a:chExt cx="1982" cy="2436"/>
          </a:xfrm>
        </p:grpSpPr>
        <p:sp>
          <p:nvSpPr>
            <p:cNvPr id="332840" name="Line 9"/>
            <p:cNvSpPr>
              <a:spLocks noChangeShapeType="1"/>
            </p:cNvSpPr>
            <p:nvPr/>
          </p:nvSpPr>
          <p:spPr bwMode="auto">
            <a:xfrm>
              <a:off x="3759" y="2239"/>
              <a:ext cx="537" cy="0"/>
            </a:xfrm>
            <a:prstGeom prst="line">
              <a:avLst/>
            </a:prstGeom>
            <a:noFill/>
            <a:ln w="22225">
              <a:solidFill>
                <a:schemeClr val="tx1"/>
              </a:solidFill>
              <a:round/>
              <a:headEnd type="triangle" w="sm" len="lg"/>
              <a:tailEnd type="triangle" w="sm" len="lg"/>
            </a:ln>
          </p:spPr>
          <p:txBody>
            <a:bodyPr wrap="none"/>
            <a:lstStyle/>
            <a:p>
              <a:endParaRPr lang="zh-CN" altLang="en-US"/>
            </a:p>
          </p:txBody>
        </p:sp>
        <p:grpSp>
          <p:nvGrpSpPr>
            <p:cNvPr id="332841" name="Group 10"/>
            <p:cNvGrpSpPr>
              <a:grpSpLocks/>
            </p:cNvGrpSpPr>
            <p:nvPr/>
          </p:nvGrpSpPr>
          <p:grpSpPr bwMode="auto">
            <a:xfrm>
              <a:off x="3312" y="1624"/>
              <a:ext cx="1923" cy="1888"/>
              <a:chOff x="3312" y="1624"/>
              <a:chExt cx="1923" cy="1888"/>
            </a:xfrm>
          </p:grpSpPr>
          <p:grpSp>
            <p:nvGrpSpPr>
              <p:cNvPr id="332848" name="Group 11"/>
              <p:cNvGrpSpPr>
                <a:grpSpLocks/>
              </p:cNvGrpSpPr>
              <p:nvPr/>
            </p:nvGrpSpPr>
            <p:grpSpPr bwMode="auto">
              <a:xfrm>
                <a:off x="3312" y="1624"/>
                <a:ext cx="1923" cy="1888"/>
                <a:chOff x="3600" y="1872"/>
                <a:chExt cx="2016" cy="2208"/>
              </a:xfrm>
            </p:grpSpPr>
            <p:sp>
              <p:nvSpPr>
                <p:cNvPr id="332850" name="Line 12"/>
                <p:cNvSpPr>
                  <a:spLocks noChangeShapeType="1"/>
                </p:cNvSpPr>
                <p:nvPr/>
              </p:nvSpPr>
              <p:spPr bwMode="auto">
                <a:xfrm>
                  <a:off x="3600" y="2928"/>
                  <a:ext cx="2016" cy="0"/>
                </a:xfrm>
                <a:prstGeom prst="line">
                  <a:avLst/>
                </a:prstGeom>
                <a:noFill/>
                <a:ln w="22225">
                  <a:solidFill>
                    <a:schemeClr val="tx1"/>
                  </a:solidFill>
                  <a:round/>
                  <a:headEnd/>
                  <a:tailEnd type="triangle" w="sm" len="lg"/>
                </a:ln>
              </p:spPr>
              <p:txBody>
                <a:bodyPr wrap="none"/>
                <a:lstStyle/>
                <a:p>
                  <a:endParaRPr lang="zh-CN" altLang="en-US"/>
                </a:p>
              </p:txBody>
            </p:sp>
            <p:sp>
              <p:nvSpPr>
                <p:cNvPr id="332851" name="Line 13"/>
                <p:cNvSpPr>
                  <a:spLocks noChangeShapeType="1"/>
                </p:cNvSpPr>
                <p:nvPr/>
              </p:nvSpPr>
              <p:spPr bwMode="auto">
                <a:xfrm flipV="1">
                  <a:off x="4608" y="1872"/>
                  <a:ext cx="0" cy="2208"/>
                </a:xfrm>
                <a:prstGeom prst="line">
                  <a:avLst/>
                </a:prstGeom>
                <a:noFill/>
                <a:ln w="22225">
                  <a:solidFill>
                    <a:schemeClr val="tx1"/>
                  </a:solidFill>
                  <a:round/>
                  <a:headEnd/>
                  <a:tailEnd type="triangle" w="sm" len="lg"/>
                </a:ln>
              </p:spPr>
              <p:txBody>
                <a:bodyPr wrap="none"/>
                <a:lstStyle/>
                <a:p>
                  <a:endParaRPr lang="zh-CN" altLang="en-US"/>
                </a:p>
              </p:txBody>
            </p:sp>
          </p:grpSp>
          <p:sp>
            <p:nvSpPr>
              <p:cNvPr id="332849" name="Oval 14"/>
              <p:cNvSpPr>
                <a:spLocks noChangeArrowheads="1"/>
              </p:cNvSpPr>
              <p:nvPr/>
            </p:nvSpPr>
            <p:spPr bwMode="auto">
              <a:xfrm>
                <a:off x="3563" y="1800"/>
                <a:ext cx="1448" cy="1422"/>
              </a:xfrm>
              <a:prstGeom prst="ellipse">
                <a:avLst/>
              </a:prstGeom>
              <a:noFill/>
              <a:ln w="22225">
                <a:solidFill>
                  <a:schemeClr val="tx1"/>
                </a:solidFill>
                <a:prstDash val="dash"/>
                <a:round/>
                <a:headEnd/>
                <a:tailEnd/>
              </a:ln>
            </p:spPr>
            <p:txBody>
              <a:bodyPr wrap="none" anchor="ctr"/>
              <a:lstStyle/>
              <a:p>
                <a:endParaRPr lang="zh-CN" altLang="en-US"/>
              </a:p>
            </p:txBody>
          </p:sp>
        </p:grpSp>
        <p:sp>
          <p:nvSpPr>
            <p:cNvPr id="332842" name="Arc 15"/>
            <p:cNvSpPr>
              <a:spLocks/>
            </p:cNvSpPr>
            <p:nvPr/>
          </p:nvSpPr>
          <p:spPr bwMode="auto">
            <a:xfrm rot="-5400000">
              <a:off x="3868" y="2159"/>
              <a:ext cx="266" cy="507"/>
            </a:xfrm>
            <a:custGeom>
              <a:avLst/>
              <a:gdLst>
                <a:gd name="T0" fmla="*/ 0 w 25680"/>
                <a:gd name="T1" fmla="*/ 0 h 43200"/>
                <a:gd name="T2" fmla="*/ 0 w 25680"/>
                <a:gd name="T3" fmla="*/ 0 h 43200"/>
                <a:gd name="T4" fmla="*/ 0 w 25680"/>
                <a:gd name="T5" fmla="*/ 0 h 43200"/>
                <a:gd name="T6" fmla="*/ 0 60000 65536"/>
                <a:gd name="T7" fmla="*/ 0 60000 65536"/>
                <a:gd name="T8" fmla="*/ 0 60000 65536"/>
                <a:gd name="T9" fmla="*/ 0 w 25680"/>
                <a:gd name="T10" fmla="*/ 0 h 43200"/>
                <a:gd name="T11" fmla="*/ 25680 w 25680"/>
                <a:gd name="T12" fmla="*/ 43200 h 43200"/>
              </a:gdLst>
              <a:ahLst/>
              <a:cxnLst>
                <a:cxn ang="T6">
                  <a:pos x="T0" y="T1"/>
                </a:cxn>
                <a:cxn ang="T7">
                  <a:pos x="T2" y="T3"/>
                </a:cxn>
                <a:cxn ang="T8">
                  <a:pos x="T4" y="T5"/>
                </a:cxn>
              </a:cxnLst>
              <a:rect l="T9" t="T10" r="T11" b="T12"/>
              <a:pathLst>
                <a:path w="25680" h="43200" fill="none" extrusionOk="0">
                  <a:moveTo>
                    <a:pt x="-1" y="388"/>
                  </a:moveTo>
                  <a:cubicBezTo>
                    <a:pt x="1344" y="130"/>
                    <a:pt x="2710" y="-1"/>
                    <a:pt x="4080" y="0"/>
                  </a:cubicBezTo>
                  <a:cubicBezTo>
                    <a:pt x="16009" y="0"/>
                    <a:pt x="25680" y="9670"/>
                    <a:pt x="25680" y="21600"/>
                  </a:cubicBezTo>
                  <a:cubicBezTo>
                    <a:pt x="25680" y="33529"/>
                    <a:pt x="16009" y="43200"/>
                    <a:pt x="4080" y="43200"/>
                  </a:cubicBezTo>
                  <a:cubicBezTo>
                    <a:pt x="3255" y="43200"/>
                    <a:pt x="2432" y="43152"/>
                    <a:pt x="1614" y="43058"/>
                  </a:cubicBezTo>
                </a:path>
                <a:path w="25680" h="43200" stroke="0" extrusionOk="0">
                  <a:moveTo>
                    <a:pt x="-1" y="388"/>
                  </a:moveTo>
                  <a:cubicBezTo>
                    <a:pt x="1344" y="130"/>
                    <a:pt x="2710" y="-1"/>
                    <a:pt x="4080" y="0"/>
                  </a:cubicBezTo>
                  <a:cubicBezTo>
                    <a:pt x="16009" y="0"/>
                    <a:pt x="25680" y="9670"/>
                    <a:pt x="25680" y="21600"/>
                  </a:cubicBezTo>
                  <a:cubicBezTo>
                    <a:pt x="25680" y="33529"/>
                    <a:pt x="16009" y="43200"/>
                    <a:pt x="4080" y="43200"/>
                  </a:cubicBezTo>
                  <a:cubicBezTo>
                    <a:pt x="3255" y="43200"/>
                    <a:pt x="2432" y="43152"/>
                    <a:pt x="1614" y="43058"/>
                  </a:cubicBezTo>
                  <a:lnTo>
                    <a:pt x="4080" y="21600"/>
                  </a:lnTo>
                  <a:close/>
                </a:path>
              </a:pathLst>
            </a:custGeom>
            <a:noFill/>
            <a:ln w="22225">
              <a:solidFill>
                <a:srgbClr val="FF3300"/>
              </a:solidFill>
              <a:round/>
              <a:headEnd/>
              <a:tailEnd/>
            </a:ln>
          </p:spPr>
          <p:txBody>
            <a:bodyPr vert="eaVert" wrap="none" anchor="ctr"/>
            <a:lstStyle/>
            <a:p>
              <a:endParaRPr lang="zh-CN" altLang="en-US"/>
            </a:p>
          </p:txBody>
        </p:sp>
        <p:sp>
          <p:nvSpPr>
            <p:cNvPr id="332843" name="Freeform 16"/>
            <p:cNvSpPr>
              <a:spLocks/>
            </p:cNvSpPr>
            <p:nvPr/>
          </p:nvSpPr>
          <p:spPr bwMode="auto">
            <a:xfrm>
              <a:off x="3752" y="2546"/>
              <a:ext cx="372" cy="878"/>
            </a:xfrm>
            <a:custGeom>
              <a:avLst/>
              <a:gdLst>
                <a:gd name="T0" fmla="*/ 7 w 400"/>
                <a:gd name="T1" fmla="*/ 0 h 960"/>
                <a:gd name="T2" fmla="*/ 7 w 400"/>
                <a:gd name="T3" fmla="*/ 16 h 960"/>
                <a:gd name="T4" fmla="*/ 39 w 400"/>
                <a:gd name="T5" fmla="*/ 37 h 960"/>
                <a:gd name="T6" fmla="*/ 45 w 400"/>
                <a:gd name="T7" fmla="*/ 65 h 960"/>
                <a:gd name="T8" fmla="*/ 0 60000 65536"/>
                <a:gd name="T9" fmla="*/ 0 60000 65536"/>
                <a:gd name="T10" fmla="*/ 0 60000 65536"/>
                <a:gd name="T11" fmla="*/ 0 60000 65536"/>
                <a:gd name="T12" fmla="*/ 0 w 400"/>
                <a:gd name="T13" fmla="*/ 0 h 960"/>
                <a:gd name="T14" fmla="*/ 400 w 400"/>
                <a:gd name="T15" fmla="*/ 960 h 960"/>
              </a:gdLst>
              <a:ahLst/>
              <a:cxnLst>
                <a:cxn ang="T8">
                  <a:pos x="T0" y="T1"/>
                </a:cxn>
                <a:cxn ang="T9">
                  <a:pos x="T2" y="T3"/>
                </a:cxn>
                <a:cxn ang="T10">
                  <a:pos x="T4" y="T5"/>
                </a:cxn>
                <a:cxn ang="T11">
                  <a:pos x="T6" y="T7"/>
                </a:cxn>
              </a:cxnLst>
              <a:rect l="T12" t="T13" r="T14" b="T15"/>
              <a:pathLst>
                <a:path w="400" h="960">
                  <a:moveTo>
                    <a:pt x="8" y="0"/>
                  </a:moveTo>
                  <a:cubicBezTo>
                    <a:pt x="4" y="76"/>
                    <a:pt x="0" y="152"/>
                    <a:pt x="56" y="240"/>
                  </a:cubicBezTo>
                  <a:cubicBezTo>
                    <a:pt x="112" y="328"/>
                    <a:pt x="288" y="408"/>
                    <a:pt x="344" y="528"/>
                  </a:cubicBezTo>
                  <a:cubicBezTo>
                    <a:pt x="400" y="648"/>
                    <a:pt x="396" y="804"/>
                    <a:pt x="392" y="960"/>
                  </a:cubicBezTo>
                </a:path>
              </a:pathLst>
            </a:custGeom>
            <a:noFill/>
            <a:ln w="22225">
              <a:solidFill>
                <a:srgbClr val="FF0000"/>
              </a:solidFill>
              <a:round/>
              <a:headEnd/>
              <a:tailEnd/>
            </a:ln>
          </p:spPr>
          <p:txBody>
            <a:bodyPr wrap="none"/>
            <a:lstStyle/>
            <a:p>
              <a:endParaRPr lang="zh-CN" altLang="en-US"/>
            </a:p>
          </p:txBody>
        </p:sp>
        <p:sp>
          <p:nvSpPr>
            <p:cNvPr id="332844" name="Line 17"/>
            <p:cNvSpPr>
              <a:spLocks noChangeShapeType="1"/>
            </p:cNvSpPr>
            <p:nvPr/>
          </p:nvSpPr>
          <p:spPr bwMode="auto">
            <a:xfrm flipH="1">
              <a:off x="4028" y="2502"/>
              <a:ext cx="223" cy="1098"/>
            </a:xfrm>
            <a:prstGeom prst="line">
              <a:avLst/>
            </a:prstGeom>
            <a:noFill/>
            <a:ln w="22225">
              <a:solidFill>
                <a:schemeClr val="tx1"/>
              </a:solidFill>
              <a:round/>
              <a:headEnd/>
              <a:tailEnd/>
            </a:ln>
          </p:spPr>
          <p:txBody>
            <a:bodyPr wrap="none"/>
            <a:lstStyle/>
            <a:p>
              <a:endParaRPr lang="zh-CN" altLang="en-US"/>
            </a:p>
          </p:txBody>
        </p:sp>
        <p:sp>
          <p:nvSpPr>
            <p:cNvPr id="332845" name="Arc 18"/>
            <p:cNvSpPr>
              <a:spLocks/>
            </p:cNvSpPr>
            <p:nvPr/>
          </p:nvSpPr>
          <p:spPr bwMode="auto">
            <a:xfrm flipH="1" flipV="1">
              <a:off x="3406" y="2546"/>
              <a:ext cx="845" cy="812"/>
            </a:xfrm>
            <a:custGeom>
              <a:avLst/>
              <a:gdLst>
                <a:gd name="T0" fmla="*/ 0 w 21600"/>
                <a:gd name="T1" fmla="*/ 0 h 21138"/>
                <a:gd name="T2" fmla="*/ 0 w 21600"/>
                <a:gd name="T3" fmla="*/ 0 h 21138"/>
                <a:gd name="T4" fmla="*/ 0 w 21600"/>
                <a:gd name="T5" fmla="*/ 0 h 21138"/>
                <a:gd name="T6" fmla="*/ 0 60000 65536"/>
                <a:gd name="T7" fmla="*/ 0 60000 65536"/>
                <a:gd name="T8" fmla="*/ 0 60000 65536"/>
                <a:gd name="T9" fmla="*/ 0 w 21600"/>
                <a:gd name="T10" fmla="*/ 0 h 21138"/>
                <a:gd name="T11" fmla="*/ 21600 w 21600"/>
                <a:gd name="T12" fmla="*/ 21138 h 21138"/>
              </a:gdLst>
              <a:ahLst/>
              <a:cxnLst>
                <a:cxn ang="T6">
                  <a:pos x="T0" y="T1"/>
                </a:cxn>
                <a:cxn ang="T7">
                  <a:pos x="T2" y="T3"/>
                </a:cxn>
                <a:cxn ang="T8">
                  <a:pos x="T4" y="T5"/>
                </a:cxn>
              </a:cxnLst>
              <a:rect l="T9" t="T10" r="T11" b="T12"/>
              <a:pathLst>
                <a:path w="21600" h="21138" fill="none" extrusionOk="0">
                  <a:moveTo>
                    <a:pt x="4445" y="0"/>
                  </a:moveTo>
                  <a:cubicBezTo>
                    <a:pt x="14443" y="2103"/>
                    <a:pt x="21600" y="10922"/>
                    <a:pt x="21600" y="21138"/>
                  </a:cubicBezTo>
                </a:path>
                <a:path w="21600" h="21138" stroke="0" extrusionOk="0">
                  <a:moveTo>
                    <a:pt x="4445" y="0"/>
                  </a:moveTo>
                  <a:cubicBezTo>
                    <a:pt x="14443" y="2103"/>
                    <a:pt x="21600" y="10922"/>
                    <a:pt x="21600" y="21138"/>
                  </a:cubicBezTo>
                  <a:lnTo>
                    <a:pt x="0" y="21138"/>
                  </a:lnTo>
                  <a:close/>
                </a:path>
              </a:pathLst>
            </a:custGeom>
            <a:noFill/>
            <a:ln w="22225">
              <a:solidFill>
                <a:schemeClr val="tx1"/>
              </a:solidFill>
              <a:round/>
              <a:headEnd type="triangle" w="sm" len="lg"/>
              <a:tailEnd type="none" w="sm" len="lg"/>
            </a:ln>
          </p:spPr>
          <p:txBody>
            <a:bodyPr wrap="none" anchor="ctr"/>
            <a:lstStyle/>
            <a:p>
              <a:endParaRPr lang="zh-CN" altLang="en-US"/>
            </a:p>
          </p:txBody>
        </p:sp>
        <p:sp>
          <p:nvSpPr>
            <p:cNvPr id="332846" name="Line 19"/>
            <p:cNvSpPr>
              <a:spLocks noChangeShapeType="1"/>
            </p:cNvSpPr>
            <p:nvPr/>
          </p:nvSpPr>
          <p:spPr bwMode="auto">
            <a:xfrm flipV="1">
              <a:off x="3759" y="2107"/>
              <a:ext cx="0" cy="395"/>
            </a:xfrm>
            <a:prstGeom prst="line">
              <a:avLst/>
            </a:prstGeom>
            <a:noFill/>
            <a:ln w="22225">
              <a:solidFill>
                <a:schemeClr val="tx1"/>
              </a:solidFill>
              <a:round/>
              <a:headEnd/>
              <a:tailEnd/>
            </a:ln>
          </p:spPr>
          <p:txBody>
            <a:bodyPr wrap="none"/>
            <a:lstStyle/>
            <a:p>
              <a:endParaRPr lang="zh-CN" altLang="en-US"/>
            </a:p>
          </p:txBody>
        </p:sp>
        <p:graphicFrame>
          <p:nvGraphicFramePr>
            <p:cNvPr id="332814" name="Object 14"/>
            <p:cNvGraphicFramePr>
              <a:graphicFrameLocks noChangeAspect="1"/>
            </p:cNvGraphicFramePr>
            <p:nvPr/>
          </p:nvGraphicFramePr>
          <p:xfrm>
            <a:off x="3908" y="1973"/>
            <a:ext cx="194" cy="255"/>
          </p:xfrm>
          <a:graphic>
            <a:graphicData uri="http://schemas.openxmlformats.org/presentationml/2006/ole">
              <mc:AlternateContent xmlns:mc="http://schemas.openxmlformats.org/markup-compatibility/2006">
                <mc:Choice xmlns:v="urn:schemas-microsoft-com:vml" Requires="v">
                  <p:oleObj spid="_x0000_s333213" name="Equation" r:id="rId3" imgW="7302600" imgH="9756360" progId="">
                    <p:embed/>
                  </p:oleObj>
                </mc:Choice>
                <mc:Fallback>
                  <p:oleObj name="Equation" r:id="rId3" imgW="7302600" imgH="9756360"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 y="1973"/>
                          <a:ext cx="19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15" name="Object 15"/>
            <p:cNvGraphicFramePr>
              <a:graphicFrameLocks noChangeAspect="1"/>
            </p:cNvGraphicFramePr>
            <p:nvPr/>
          </p:nvGraphicFramePr>
          <p:xfrm>
            <a:off x="4040" y="1569"/>
            <a:ext cx="232" cy="175"/>
          </p:xfrm>
          <a:graphic>
            <a:graphicData uri="http://schemas.openxmlformats.org/presentationml/2006/ole">
              <mc:AlternateContent xmlns:mc="http://schemas.openxmlformats.org/markup-compatibility/2006">
                <mc:Choice xmlns:v="urn:schemas-microsoft-com:vml" Requires="v">
                  <p:oleObj spid="_x0000_s333214" name="Equation" r:id="rId5" imgW="6896160" imgH="5278680" progId="Equation.DSMT4">
                    <p:embed/>
                  </p:oleObj>
                </mc:Choice>
                <mc:Fallback>
                  <p:oleObj name="Equation" r:id="rId5" imgW="6896160" imgH="5278680" progId="Equation.DSMT4">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0" y="1569"/>
                          <a:ext cx="23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16" name="Object 16"/>
            <p:cNvGraphicFramePr>
              <a:graphicFrameLocks noChangeAspect="1"/>
            </p:cNvGraphicFramePr>
            <p:nvPr/>
          </p:nvGraphicFramePr>
          <p:xfrm>
            <a:off x="5062" y="2551"/>
            <a:ext cx="232" cy="188"/>
          </p:xfrm>
          <a:graphic>
            <a:graphicData uri="http://schemas.openxmlformats.org/presentationml/2006/ole">
              <mc:AlternateContent xmlns:mc="http://schemas.openxmlformats.org/markup-compatibility/2006">
                <mc:Choice xmlns:v="urn:schemas-microsoft-com:vml" Requires="v">
                  <p:oleObj spid="_x0000_s333215" name="Equation" r:id="rId7" imgW="6896160" imgH="5685840" progId="Equation.DSMT4">
                    <p:embed/>
                  </p:oleObj>
                </mc:Choice>
                <mc:Fallback>
                  <p:oleObj name="Equation" r:id="rId7" imgW="6896160" imgH="5685840" progId="Equation.DSMT4">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2" y="2551"/>
                          <a:ext cx="232"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17" name="Object 17"/>
            <p:cNvGraphicFramePr>
              <a:graphicFrameLocks noChangeAspect="1"/>
            </p:cNvGraphicFramePr>
            <p:nvPr/>
          </p:nvGraphicFramePr>
          <p:xfrm>
            <a:off x="4877" y="1712"/>
            <a:ext cx="328" cy="195"/>
          </p:xfrm>
          <a:graphic>
            <a:graphicData uri="http://schemas.openxmlformats.org/presentationml/2006/ole">
              <mc:AlternateContent xmlns:mc="http://schemas.openxmlformats.org/markup-compatibility/2006">
                <mc:Choice xmlns:v="urn:schemas-microsoft-com:vml" Requires="v">
                  <p:oleObj spid="_x0000_s333216" name="Equation" r:id="rId9" imgW="457200" imgH="279720" progId="">
                    <p:embed/>
                  </p:oleObj>
                </mc:Choice>
                <mc:Fallback>
                  <p:oleObj name="Equation" r:id="rId9" imgW="457200" imgH="279720" progId="">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7" y="1712"/>
                          <a:ext cx="32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18" name="Object 18"/>
            <p:cNvGraphicFramePr>
              <a:graphicFrameLocks noChangeAspect="1"/>
            </p:cNvGraphicFramePr>
            <p:nvPr/>
          </p:nvGraphicFramePr>
          <p:xfrm>
            <a:off x="4296" y="2381"/>
            <a:ext cx="447" cy="132"/>
          </p:xfrm>
          <a:graphic>
            <a:graphicData uri="http://schemas.openxmlformats.org/presentationml/2006/ole">
              <mc:AlternateContent xmlns:mc="http://schemas.openxmlformats.org/markup-compatibility/2006">
                <mc:Choice xmlns:v="urn:schemas-microsoft-com:vml" Requires="v">
                  <p:oleObj spid="_x0000_s333217" name="Equation" r:id="rId11" imgW="660240" imgH="190800" progId="">
                    <p:embed/>
                  </p:oleObj>
                </mc:Choice>
                <mc:Fallback>
                  <p:oleObj name="Equation" r:id="rId11" imgW="660240" imgH="190800" progId="">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6" y="2381"/>
                          <a:ext cx="447"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19" name="Object 19"/>
            <p:cNvGraphicFramePr>
              <a:graphicFrameLocks noChangeAspect="1"/>
            </p:cNvGraphicFramePr>
            <p:nvPr/>
          </p:nvGraphicFramePr>
          <p:xfrm>
            <a:off x="4118" y="2502"/>
            <a:ext cx="133" cy="183"/>
          </p:xfrm>
          <a:graphic>
            <a:graphicData uri="http://schemas.openxmlformats.org/presentationml/2006/ole">
              <mc:AlternateContent xmlns:mc="http://schemas.openxmlformats.org/markup-compatibility/2006">
                <mc:Choice xmlns:v="urn:schemas-microsoft-com:vml" Requires="v">
                  <p:oleObj spid="_x0000_s333218" name="Equation" r:id="rId13" imgW="152280" imgH="228960" progId="">
                    <p:embed/>
                  </p:oleObj>
                </mc:Choice>
                <mc:Fallback>
                  <p:oleObj name="Equation" r:id="rId13" imgW="152280" imgH="228960" progId="">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8" y="2502"/>
                          <a:ext cx="133"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20" name="Object 20"/>
            <p:cNvGraphicFramePr>
              <a:graphicFrameLocks noChangeAspect="1"/>
            </p:cNvGraphicFramePr>
            <p:nvPr/>
          </p:nvGraphicFramePr>
          <p:xfrm>
            <a:off x="3779" y="2464"/>
            <a:ext cx="197" cy="232"/>
          </p:xfrm>
          <a:graphic>
            <a:graphicData uri="http://schemas.openxmlformats.org/presentationml/2006/ole">
              <mc:AlternateContent xmlns:mc="http://schemas.openxmlformats.org/markup-compatibility/2006">
                <mc:Choice xmlns:v="urn:schemas-microsoft-com:vml" Requires="v">
                  <p:oleObj spid="_x0000_s333219" name="Equation" r:id="rId15" imgW="6083280" imgH="7314120" progId="">
                    <p:embed/>
                  </p:oleObj>
                </mc:Choice>
                <mc:Fallback>
                  <p:oleObj name="Equation" r:id="rId15" imgW="6083280" imgH="7314120" progId="">
                    <p:embed/>
                    <p:pic>
                      <p:nvPicPr>
                        <p:cNvPr id="0" name="Picture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9" y="2464"/>
                          <a:ext cx="19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21" name="Object 21"/>
            <p:cNvGraphicFramePr>
              <a:graphicFrameLocks noChangeAspect="1"/>
            </p:cNvGraphicFramePr>
            <p:nvPr/>
          </p:nvGraphicFramePr>
          <p:xfrm>
            <a:off x="3893" y="3117"/>
            <a:ext cx="187" cy="220"/>
          </p:xfrm>
          <a:graphic>
            <a:graphicData uri="http://schemas.openxmlformats.org/presentationml/2006/ole">
              <mc:AlternateContent xmlns:mc="http://schemas.openxmlformats.org/markup-compatibility/2006">
                <mc:Choice xmlns:v="urn:schemas-microsoft-com:vml" Requires="v">
                  <p:oleObj spid="_x0000_s333220" name="Equation" r:id="rId17" imgW="190440" imgH="228600" progId="Equation.DSMT4">
                    <p:embed/>
                  </p:oleObj>
                </mc:Choice>
                <mc:Fallback>
                  <p:oleObj name="Equation" r:id="rId17" imgW="190440" imgH="228600" progId="Equation.DSMT4">
                    <p:embed/>
                    <p:pic>
                      <p:nvPicPr>
                        <p:cNvPr id="0" name="Picture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93" y="3117"/>
                          <a:ext cx="18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22" name="Object 22"/>
            <p:cNvGraphicFramePr>
              <a:graphicFrameLocks noChangeAspect="1"/>
            </p:cNvGraphicFramePr>
            <p:nvPr/>
          </p:nvGraphicFramePr>
          <p:xfrm>
            <a:off x="3357" y="2370"/>
            <a:ext cx="194" cy="155"/>
          </p:xfrm>
          <a:graphic>
            <a:graphicData uri="http://schemas.openxmlformats.org/presentationml/2006/ole">
              <mc:AlternateContent xmlns:mc="http://schemas.openxmlformats.org/markup-compatibility/2006">
                <mc:Choice xmlns:v="urn:schemas-microsoft-com:vml" Requires="v">
                  <p:oleObj spid="_x0000_s333221" name="Equation" r:id="rId19" imgW="254160" imgH="203400" progId="">
                    <p:embed/>
                  </p:oleObj>
                </mc:Choice>
                <mc:Fallback>
                  <p:oleObj name="Equation" r:id="rId19" imgW="254160" imgH="203400" progId="">
                    <p:embed/>
                    <p:pic>
                      <p:nvPicPr>
                        <p:cNvPr id="0" name="Picture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57" y="2370"/>
                          <a:ext cx="19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23" name="Object 23"/>
            <p:cNvGraphicFramePr>
              <a:graphicFrameLocks noChangeAspect="1"/>
            </p:cNvGraphicFramePr>
            <p:nvPr/>
          </p:nvGraphicFramePr>
          <p:xfrm>
            <a:off x="3536" y="2853"/>
            <a:ext cx="140" cy="180"/>
          </p:xfrm>
          <a:graphic>
            <a:graphicData uri="http://schemas.openxmlformats.org/presentationml/2006/ole">
              <mc:AlternateContent xmlns:mc="http://schemas.openxmlformats.org/markup-compatibility/2006">
                <mc:Choice xmlns:v="urn:schemas-microsoft-com:vml" Requires="v">
                  <p:oleObj spid="_x0000_s333222" name="Equation" r:id="rId21" imgW="152280" imgH="203400" progId="">
                    <p:embed/>
                  </p:oleObj>
                </mc:Choice>
                <mc:Fallback>
                  <p:oleObj name="Equation" r:id="rId21" imgW="152280" imgH="203400" progId="">
                    <p:embed/>
                    <p:pic>
                      <p:nvPicPr>
                        <p:cNvPr id="0" name="Picture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36" y="2853"/>
                          <a:ext cx="1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24" name="Object 24"/>
            <p:cNvGraphicFramePr>
              <a:graphicFrameLocks noChangeAspect="1"/>
            </p:cNvGraphicFramePr>
            <p:nvPr/>
          </p:nvGraphicFramePr>
          <p:xfrm>
            <a:off x="4072" y="3422"/>
            <a:ext cx="399" cy="178"/>
          </p:xfrm>
          <a:graphic>
            <a:graphicData uri="http://schemas.openxmlformats.org/presentationml/2006/ole">
              <mc:AlternateContent xmlns:mc="http://schemas.openxmlformats.org/markup-compatibility/2006">
                <mc:Choice xmlns:v="urn:schemas-microsoft-com:vml" Requires="v">
                  <p:oleObj spid="_x0000_s333223" name="Equation" r:id="rId23" imgW="584280" imgH="254520" progId="">
                    <p:embed/>
                  </p:oleObj>
                </mc:Choice>
                <mc:Fallback>
                  <p:oleObj name="Equation" r:id="rId23" imgW="584280" imgH="254520" progId="">
                    <p:embed/>
                    <p:pic>
                      <p:nvPicPr>
                        <p:cNvPr id="0" name="Picture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72" y="3422"/>
                          <a:ext cx="39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25" name="Object 25"/>
            <p:cNvGraphicFramePr>
              <a:graphicFrameLocks noChangeAspect="1"/>
            </p:cNvGraphicFramePr>
            <p:nvPr/>
          </p:nvGraphicFramePr>
          <p:xfrm>
            <a:off x="5050" y="2326"/>
            <a:ext cx="96" cy="176"/>
          </p:xfrm>
          <a:graphic>
            <a:graphicData uri="http://schemas.openxmlformats.org/presentationml/2006/ole">
              <mc:AlternateContent xmlns:mc="http://schemas.openxmlformats.org/markup-compatibility/2006">
                <mc:Choice xmlns:v="urn:schemas-microsoft-com:vml" Requires="v">
                  <p:oleObj spid="_x0000_s333224" name="Equation" r:id="rId25" imgW="101520" imgH="203400" progId="">
                    <p:embed/>
                  </p:oleObj>
                </mc:Choice>
                <mc:Fallback>
                  <p:oleObj name="Equation" r:id="rId25" imgW="101520" imgH="203400" progId="">
                    <p:embed/>
                    <p:pic>
                      <p:nvPicPr>
                        <p:cNvPr id="0" name="Picture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50" y="2326"/>
                          <a:ext cx="9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26" name="Object 26"/>
            <p:cNvGraphicFramePr>
              <a:graphicFrameLocks noChangeAspect="1"/>
            </p:cNvGraphicFramePr>
            <p:nvPr/>
          </p:nvGraphicFramePr>
          <p:xfrm>
            <a:off x="4296" y="1624"/>
            <a:ext cx="119" cy="175"/>
          </p:xfrm>
          <a:graphic>
            <a:graphicData uri="http://schemas.openxmlformats.org/presentationml/2006/ole">
              <mc:AlternateContent xmlns:mc="http://schemas.openxmlformats.org/markup-compatibility/2006">
                <mc:Choice xmlns:v="urn:schemas-microsoft-com:vml" Requires="v">
                  <p:oleObj spid="_x0000_s333225" name="Equation" r:id="rId27" imgW="152280" imgH="241560" progId="">
                    <p:embed/>
                  </p:oleObj>
                </mc:Choice>
                <mc:Fallback>
                  <p:oleObj name="Equation" r:id="rId27" imgW="152280" imgH="241560" progId="">
                    <p:embed/>
                    <p:pic>
                      <p:nvPicPr>
                        <p:cNvPr id="0" name="Picture 2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96" y="1624"/>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27" name="Object 27"/>
            <p:cNvGraphicFramePr>
              <a:graphicFrameLocks noChangeAspect="1"/>
            </p:cNvGraphicFramePr>
            <p:nvPr/>
          </p:nvGraphicFramePr>
          <p:xfrm>
            <a:off x="4296" y="3205"/>
            <a:ext cx="226" cy="175"/>
          </p:xfrm>
          <a:graphic>
            <a:graphicData uri="http://schemas.openxmlformats.org/presentationml/2006/ole">
              <mc:AlternateContent xmlns:mc="http://schemas.openxmlformats.org/markup-compatibility/2006">
                <mc:Choice xmlns:v="urn:schemas-microsoft-com:vml" Requires="v">
                  <p:oleObj spid="_x0000_s333226" name="Equation" r:id="rId29" imgW="304920" imgH="241560" progId="">
                    <p:embed/>
                  </p:oleObj>
                </mc:Choice>
                <mc:Fallback>
                  <p:oleObj name="Equation" r:id="rId29" imgW="304920" imgH="241560" progId="">
                    <p:embed/>
                    <p:pic>
                      <p:nvPicPr>
                        <p:cNvPr id="0" name="Picture 2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96" y="3205"/>
                          <a:ext cx="22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332828" name="Object 28"/>
            <p:cNvGraphicFramePr>
              <a:graphicFrameLocks noChangeAspect="1"/>
            </p:cNvGraphicFramePr>
            <p:nvPr/>
          </p:nvGraphicFramePr>
          <p:xfrm>
            <a:off x="4117" y="3029"/>
            <a:ext cx="165" cy="176"/>
          </p:xfrm>
          <a:graphic>
            <a:graphicData uri="http://schemas.openxmlformats.org/presentationml/2006/ole">
              <mc:AlternateContent xmlns:mc="http://schemas.openxmlformats.org/markup-compatibility/2006">
                <mc:Choice xmlns:v="urn:schemas-microsoft-com:vml" Requires="v">
                  <p:oleObj spid="_x0000_s333227" name="Equation" r:id="rId31" imgW="190440" imgH="203400" progId="">
                    <p:embed/>
                  </p:oleObj>
                </mc:Choice>
                <mc:Fallback>
                  <p:oleObj name="Equation" r:id="rId31" imgW="190440" imgH="203400" progId="">
                    <p:embed/>
                    <p:pic>
                      <p:nvPicPr>
                        <p:cNvPr id="0" name="Picture 2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17" y="3029"/>
                          <a:ext cx="1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sp>
          <p:nvSpPr>
            <p:cNvPr id="332847" name="Text Box 35"/>
            <p:cNvSpPr txBox="1">
              <a:spLocks noChangeArrowheads="1"/>
            </p:cNvSpPr>
            <p:nvPr/>
          </p:nvSpPr>
          <p:spPr bwMode="auto">
            <a:xfrm>
              <a:off x="3408" y="3753"/>
              <a:ext cx="1805" cy="252"/>
            </a:xfrm>
            <a:prstGeom prst="rect">
              <a:avLst/>
            </a:prstGeom>
            <a:noFill/>
            <a:ln w="22225">
              <a:noFill/>
              <a:miter lim="800000"/>
              <a:headEnd/>
              <a:tailEnd/>
            </a:ln>
          </p:spPr>
          <p:txBody>
            <a:bodyPr>
              <a:spAutoFit/>
            </a:bodyPr>
            <a:lstStyle/>
            <a:p>
              <a:pPr>
                <a:spcBef>
                  <a:spcPct val="50000"/>
                </a:spcBef>
              </a:pPr>
              <a:r>
                <a:rPr kumimoji="1" lang="zh-CN" altLang="en-US" sz="2000">
                  <a:latin typeface="Times New Roman" pitchFamily="18" charset="0"/>
                  <a:ea typeface="黑体" pitchFamily="2" charset="-122"/>
                  <a:cs typeface="Times New Roman" pitchFamily="18" charset="0"/>
                </a:rPr>
                <a:t>　</a:t>
              </a:r>
              <a:r>
                <a:rPr kumimoji="1" lang="zh-CN" altLang="en-US" sz="2000" b="1">
                  <a:latin typeface="Times New Roman" pitchFamily="18" charset="0"/>
                  <a:ea typeface="黑体" pitchFamily="2" charset="-122"/>
                  <a:cs typeface="Times New Roman" pitchFamily="18" charset="0"/>
                </a:rPr>
                <a:t>例</a:t>
              </a:r>
              <a:r>
                <a:rPr kumimoji="1" lang="en-US" altLang="zh-CN" sz="2000" b="1">
                  <a:latin typeface="Times New Roman" pitchFamily="18" charset="0"/>
                  <a:ea typeface="黑体" pitchFamily="2" charset="-122"/>
                  <a:cs typeface="Times New Roman" pitchFamily="18" charset="0"/>
                </a:rPr>
                <a:t>6-21 </a:t>
              </a:r>
              <a:r>
                <a:rPr kumimoji="1" lang="zh-CN" altLang="en-US" sz="2000" b="1">
                  <a:latin typeface="Times New Roman" pitchFamily="18" charset="0"/>
                  <a:ea typeface="黑体" pitchFamily="2" charset="-122"/>
                  <a:cs typeface="Times New Roman" pitchFamily="18" charset="0"/>
                </a:rPr>
                <a:t>的极坐标图</a:t>
              </a:r>
            </a:p>
          </p:txBody>
        </p:sp>
      </p:grpSp>
      <p:grpSp>
        <p:nvGrpSpPr>
          <p:cNvPr id="332839" name="Group 39"/>
          <p:cNvGrpSpPr>
            <a:grpSpLocks/>
          </p:cNvGrpSpPr>
          <p:nvPr/>
        </p:nvGrpSpPr>
        <p:grpSpPr bwMode="auto">
          <a:xfrm>
            <a:off x="444500" y="1169988"/>
            <a:ext cx="4548188" cy="3516312"/>
            <a:chOff x="280" y="737"/>
            <a:chExt cx="2865" cy="2215"/>
          </a:xfrm>
        </p:grpSpPr>
        <p:sp>
          <p:nvSpPr>
            <p:cNvPr id="10266" name="Rectangle 36"/>
            <p:cNvSpPr>
              <a:spLocks noChangeArrowheads="1"/>
            </p:cNvSpPr>
            <p:nvPr/>
          </p:nvSpPr>
          <p:spPr bwMode="auto">
            <a:xfrm>
              <a:off x="324" y="740"/>
              <a:ext cx="2784" cy="1861"/>
            </a:xfrm>
            <a:prstGeom prst="rect">
              <a:avLst/>
            </a:prstGeom>
            <a:grpFill/>
            <a:ln w="9525">
              <a:noFill/>
              <a:miter lim="800000"/>
              <a:headEnd/>
              <a:tailEnd/>
            </a:ln>
          </p:spPr>
          <p:txBody>
            <a:bodyPr>
              <a:spAutoFit/>
            </a:bodyPr>
            <a:lstStyle/>
            <a:p>
              <a:pPr>
                <a:lnSpc>
                  <a:spcPct val="130000"/>
                </a:lnSpc>
                <a:spcBef>
                  <a:spcPct val="50000"/>
                </a:spcBef>
                <a:defRPr/>
              </a:pPr>
              <a:r>
                <a:rPr kumimoji="1" lang="en-US" altLang="zh-CN" b="1" dirty="0">
                  <a:latin typeface="Times New Roman" pitchFamily="18" charset="0"/>
                  <a:ea typeface="黑体" pitchFamily="49" charset="-122"/>
                  <a:cs typeface="Times New Roman" pitchFamily="18" charset="0"/>
                </a:rPr>
                <a:t>    </a:t>
              </a:r>
              <a:r>
                <a:rPr kumimoji="1" lang="zh-CN" altLang="en-US" sz="2000" b="1" dirty="0">
                  <a:latin typeface="Times New Roman" pitchFamily="18" charset="0"/>
                  <a:ea typeface="黑体" pitchFamily="49" charset="-122"/>
                  <a:cs typeface="Times New Roman" pitchFamily="18" charset="0"/>
                </a:rPr>
                <a:t>在例</a:t>
              </a:r>
              <a:r>
                <a:rPr kumimoji="1" lang="en-US" altLang="zh-CN" sz="2000" b="1" dirty="0">
                  <a:solidFill>
                    <a:srgbClr val="FF3300"/>
                  </a:solidFill>
                  <a:latin typeface="Times New Roman" pitchFamily="18" charset="0"/>
                  <a:ea typeface="黑体" pitchFamily="49" charset="-122"/>
                  <a:cs typeface="Times New Roman" pitchFamily="18" charset="0"/>
                </a:rPr>
                <a:t>6-21</a:t>
              </a:r>
              <a:r>
                <a:rPr kumimoji="1" lang="zh-CN" altLang="en-US" sz="2000" b="1" dirty="0">
                  <a:latin typeface="Times New Roman" pitchFamily="18" charset="0"/>
                  <a:ea typeface="黑体" pitchFamily="49" charset="-122"/>
                  <a:cs typeface="Times New Roman" pitchFamily="18" charset="0"/>
                </a:rPr>
                <a:t>中，先作出系统的开环频率特性曲线如图所示，作单位圆交开环频率特性曲线于</a:t>
              </a:r>
              <a:r>
                <a:rPr kumimoji="1" lang="en-US" altLang="zh-CN" sz="2000" b="1" i="1" dirty="0">
                  <a:solidFill>
                    <a:srgbClr val="FF3300"/>
                  </a:solidFill>
                  <a:latin typeface="Times New Roman" pitchFamily="18" charset="0"/>
                  <a:ea typeface="黑体" pitchFamily="49" charset="-122"/>
                  <a:cs typeface="Times New Roman" pitchFamily="18" charset="0"/>
                </a:rPr>
                <a:t>A</a:t>
              </a:r>
              <a:r>
                <a:rPr kumimoji="1" lang="zh-CN" altLang="en-US" sz="2000" b="1" dirty="0">
                  <a:latin typeface="Times New Roman" pitchFamily="18" charset="0"/>
                  <a:ea typeface="黑体" pitchFamily="49" charset="-122"/>
                  <a:cs typeface="Times New Roman" pitchFamily="18" charset="0"/>
                </a:rPr>
                <a:t>点，连接 </a:t>
              </a:r>
              <a:r>
                <a:rPr kumimoji="1" lang="en-US" altLang="zh-CN" sz="2000" b="1" dirty="0">
                  <a:latin typeface="Times New Roman" pitchFamily="18" charset="0"/>
                  <a:ea typeface="黑体" pitchFamily="49" charset="-122"/>
                  <a:cs typeface="Times New Roman" pitchFamily="18" charset="0"/>
                </a:rPr>
                <a:t>OA</a:t>
              </a:r>
              <a:r>
                <a:rPr kumimoji="1" lang="zh-CN" altLang="en-US" sz="2000" b="1" dirty="0">
                  <a:latin typeface="Times New Roman" pitchFamily="18" charset="0"/>
                  <a:ea typeface="黑体" pitchFamily="49" charset="-122"/>
                  <a:cs typeface="Times New Roman" pitchFamily="18" charset="0"/>
                </a:rPr>
                <a:t>，射线</a:t>
              </a:r>
              <a:r>
                <a:rPr kumimoji="1" lang="en-US" altLang="zh-CN" sz="2000" b="1" dirty="0">
                  <a:latin typeface="Times New Roman" pitchFamily="18" charset="0"/>
                  <a:ea typeface="黑体" pitchFamily="49" charset="-122"/>
                  <a:cs typeface="Times New Roman" pitchFamily="18" charset="0"/>
                </a:rPr>
                <a:t>OA</a:t>
              </a:r>
              <a:r>
                <a:rPr kumimoji="1" lang="zh-CN" altLang="en-US" sz="2000" b="1" dirty="0">
                  <a:latin typeface="Times New Roman" pitchFamily="18" charset="0"/>
                  <a:ea typeface="黑体" pitchFamily="49" charset="-122"/>
                  <a:cs typeface="Times New Roman" pitchFamily="18" charset="0"/>
                </a:rPr>
                <a:t>与负实轴的夹角即为系统的相位裕度                 。开环频率特性曲线与负实轴的交点坐标为</a:t>
              </a:r>
            </a:p>
            <a:p>
              <a:pPr>
                <a:lnSpc>
                  <a:spcPct val="130000"/>
                </a:lnSpc>
                <a:spcBef>
                  <a:spcPct val="20000"/>
                </a:spcBef>
                <a:defRPr/>
              </a:pPr>
              <a:r>
                <a:rPr kumimoji="1" lang="zh-CN" altLang="en-US" sz="2000" b="1" dirty="0">
                  <a:latin typeface="Times New Roman" pitchFamily="18" charset="0"/>
                  <a:ea typeface="黑体" pitchFamily="49" charset="-122"/>
                  <a:cs typeface="Times New Roman" pitchFamily="18" charset="0"/>
                </a:rPr>
                <a:t>    由此得到系统的幅值裕度： </a:t>
              </a:r>
            </a:p>
          </p:txBody>
        </p:sp>
        <p:graphicFrame>
          <p:nvGraphicFramePr>
            <p:cNvPr id="332832" name="Object 32"/>
            <p:cNvGraphicFramePr>
              <a:graphicFrameLocks/>
            </p:cNvGraphicFramePr>
            <p:nvPr/>
          </p:nvGraphicFramePr>
          <p:xfrm>
            <a:off x="732" y="1798"/>
            <a:ext cx="544" cy="215"/>
          </p:xfrm>
          <a:graphic>
            <a:graphicData uri="http://schemas.openxmlformats.org/presentationml/2006/ole">
              <mc:AlternateContent xmlns:mc="http://schemas.openxmlformats.org/markup-compatibility/2006">
                <mc:Choice xmlns:v="urn:schemas-microsoft-com:vml" Requires="v">
                  <p:oleObj spid="_x0000_s333228" name="Equation" r:id="rId33" imgW="507960" imgH="203040" progId="Equation.DSMT4">
                    <p:embed/>
                  </p:oleObj>
                </mc:Choice>
                <mc:Fallback>
                  <p:oleObj name="Equation" r:id="rId33" imgW="507960" imgH="203040" progId="Equation.DSMT4">
                    <p:embed/>
                    <p:pic>
                      <p:nvPicPr>
                        <p:cNvPr id="0" name="Picture 32"/>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32" y="1798"/>
                          <a:ext cx="544" cy="215"/>
                        </a:xfrm>
                        <a:prstGeom prst="rect">
                          <a:avLst/>
                        </a:prstGeom>
                        <a:solidFill>
                          <a:srgbClr val="FFFF66"/>
                        </a:solidFill>
                      </p:spPr>
                    </p:pic>
                  </p:oleObj>
                </mc:Fallback>
              </mc:AlternateContent>
            </a:graphicData>
          </a:graphic>
        </p:graphicFrame>
        <p:graphicFrame>
          <p:nvGraphicFramePr>
            <p:cNvPr id="332833" name="Object 33"/>
            <p:cNvGraphicFramePr>
              <a:graphicFrameLocks noChangeAspect="1"/>
            </p:cNvGraphicFramePr>
            <p:nvPr/>
          </p:nvGraphicFramePr>
          <p:xfrm>
            <a:off x="1846" y="2064"/>
            <a:ext cx="645" cy="199"/>
          </p:xfrm>
          <a:graphic>
            <a:graphicData uri="http://schemas.openxmlformats.org/presentationml/2006/ole">
              <mc:AlternateContent xmlns:mc="http://schemas.openxmlformats.org/markup-compatibility/2006">
                <mc:Choice xmlns:v="urn:schemas-microsoft-com:vml" Requires="v">
                  <p:oleObj spid="_x0000_s333229" name="Equation" r:id="rId35" imgW="596880" imgH="203040" progId="Equation.DSMT4">
                    <p:embed/>
                  </p:oleObj>
                </mc:Choice>
                <mc:Fallback>
                  <p:oleObj name="Equation" r:id="rId35" imgW="596880" imgH="203040" progId="Equation.DSMT4">
                    <p:embed/>
                    <p:pic>
                      <p:nvPicPr>
                        <p:cNvPr id="0" name="Picture 3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846" y="2064"/>
                          <a:ext cx="645" cy="199"/>
                        </a:xfrm>
                        <a:prstGeom prst="rect">
                          <a:avLst/>
                        </a:prstGeom>
                        <a:solidFill>
                          <a:srgbClr val="FFFF66"/>
                        </a:solidFill>
                      </p:spPr>
                    </p:pic>
                  </p:oleObj>
                </mc:Fallback>
              </mc:AlternateContent>
            </a:graphicData>
          </a:graphic>
        </p:graphicFrame>
        <p:graphicFrame>
          <p:nvGraphicFramePr>
            <p:cNvPr id="332834" name="Object 34"/>
            <p:cNvGraphicFramePr>
              <a:graphicFrameLocks noChangeAspect="1"/>
            </p:cNvGraphicFramePr>
            <p:nvPr/>
          </p:nvGraphicFramePr>
          <p:xfrm>
            <a:off x="771" y="2549"/>
            <a:ext cx="997" cy="403"/>
          </p:xfrm>
          <a:graphic>
            <a:graphicData uri="http://schemas.openxmlformats.org/presentationml/2006/ole">
              <mc:AlternateContent xmlns:mc="http://schemas.openxmlformats.org/markup-compatibility/2006">
                <mc:Choice xmlns:v="urn:schemas-microsoft-com:vml" Requires="v">
                  <p:oleObj spid="_x0000_s333230" name="Equation" r:id="rId37" imgW="914400" imgH="406080" progId="Equation.DSMT4">
                    <p:embed/>
                  </p:oleObj>
                </mc:Choice>
                <mc:Fallback>
                  <p:oleObj name="Equation" r:id="rId37" imgW="914400" imgH="406080" progId="Equation.DSMT4">
                    <p:embed/>
                    <p:pic>
                      <p:nvPicPr>
                        <p:cNvPr id="0" name="Picture 3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71" y="2549"/>
                          <a:ext cx="997" cy="403"/>
                        </a:xfrm>
                        <a:prstGeom prst="rect">
                          <a:avLst/>
                        </a:prstGeom>
                        <a:solidFill>
                          <a:srgbClr val="FFFF66"/>
                        </a:solidFill>
                      </p:spPr>
                    </p:pic>
                  </p:oleObj>
                </mc:Fallback>
              </mc:AlternateContent>
            </a:graphicData>
          </a:graphic>
        </p:graphicFrame>
      </p:grpSp>
      <p:sp>
        <p:nvSpPr>
          <p:cNvPr id="39" name="Text Box 34"/>
          <p:cNvSpPr txBox="1">
            <a:spLocks noChangeArrowheads="1"/>
          </p:cNvSpPr>
          <p:nvPr/>
        </p:nvSpPr>
        <p:spPr bwMode="auto">
          <a:xfrm>
            <a:off x="500063" y="4906963"/>
            <a:ext cx="4864100" cy="822597"/>
          </a:xfrm>
          <a:prstGeom prst="rect">
            <a:avLst/>
          </a:prstGeom>
          <a:solidFill>
            <a:srgbClr val="FFCCFF"/>
          </a:solidFill>
          <a:ln w="9525">
            <a:solidFill>
              <a:srgbClr val="FF00FF"/>
            </a:solidFill>
            <a:miter lim="800000"/>
            <a:headEnd/>
            <a:tailEnd/>
          </a:ln>
        </p:spPr>
        <p:txBody>
          <a:bodyPr>
            <a:spAutoFit/>
          </a:bodyPr>
          <a:lstStyle/>
          <a:p>
            <a:pPr>
              <a:lnSpc>
                <a:spcPct val="125000"/>
              </a:lnSpc>
              <a:spcBef>
                <a:spcPct val="50000"/>
              </a:spcBef>
            </a:pPr>
            <a:r>
              <a:rPr kumimoji="1" lang="zh-CN" altLang="en-US" sz="2000" b="1" dirty="0">
                <a:solidFill>
                  <a:srgbClr val="0000FF"/>
                </a:solidFill>
                <a:latin typeface="Times New Roman" pitchFamily="18" charset="0"/>
                <a:ea typeface="黑体" pitchFamily="2" charset="-122"/>
                <a:cs typeface="Times New Roman" pitchFamily="18" charset="0"/>
              </a:rPr>
              <a:t>注意：作图法，首先画出系统的极坐标图，然后画单位圆，再由定义读图。</a:t>
            </a:r>
          </a:p>
        </p:txBody>
      </p:sp>
      <p:sp>
        <p:nvSpPr>
          <p:cNvPr id="332838" name="标题 5"/>
          <p:cNvSpPr>
            <a:spLocks/>
          </p:cNvSpPr>
          <p:nvPr/>
        </p:nvSpPr>
        <p:spPr bwMode="auto">
          <a:xfrm>
            <a:off x="973138" y="166688"/>
            <a:ext cx="7942262"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相位裕度和幅值裕度的求解</a:t>
            </a:r>
            <a:r>
              <a:rPr lang="en-US" altLang="zh-CN" sz="3200" b="1">
                <a:solidFill>
                  <a:srgbClr val="CC0066"/>
                </a:solidFill>
                <a:latin typeface="Times New Roman" pitchFamily="18" charset="0"/>
                <a:ea typeface="黑体" pitchFamily="2" charset="-122"/>
              </a:rPr>
              <a:t>——</a:t>
            </a:r>
            <a:r>
              <a:rPr lang="zh-CN" altLang="en-US" sz="2800" b="1">
                <a:solidFill>
                  <a:srgbClr val="CC0066"/>
                </a:solidFill>
                <a:latin typeface="黑体" pitchFamily="2" charset="-122"/>
                <a:ea typeface="黑体" pitchFamily="2" charset="-122"/>
              </a:rPr>
              <a:t>极坐标图法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2839"/>
                                        </p:tgtEl>
                                        <p:attrNameLst>
                                          <p:attrName>style.visibility</p:attrName>
                                        </p:attrNameLst>
                                      </p:cBhvr>
                                      <p:to>
                                        <p:strVal val="visible"/>
                                      </p:to>
                                    </p:set>
                                    <p:animEffect transition="in" filter="wipe(up)">
                                      <p:cBhvr>
                                        <p:cTn id="7" dur="500"/>
                                        <p:tgtEl>
                                          <p:spTgt spid="3328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ox(out)">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47" name="Rectangle 4"/>
          <p:cNvSpPr>
            <a:spLocks noChangeArrowheads="1"/>
          </p:cNvSpPr>
          <p:nvPr/>
        </p:nvSpPr>
        <p:spPr bwMode="auto">
          <a:xfrm>
            <a:off x="455613" y="1055688"/>
            <a:ext cx="2398712" cy="460375"/>
          </a:xfrm>
          <a:prstGeom prst="rect">
            <a:avLst/>
          </a:prstGeom>
          <a:noFill/>
          <a:ln w="9525">
            <a:noFill/>
            <a:miter lim="800000"/>
            <a:headEnd/>
            <a:tailEnd/>
          </a:ln>
        </p:spPr>
        <p:txBody>
          <a:bodyPr wrap="none">
            <a:spAutoFit/>
          </a:bodyPr>
          <a:lstStyle/>
          <a:p>
            <a:pPr>
              <a:spcBef>
                <a:spcPct val="50000"/>
              </a:spcBef>
            </a:pPr>
            <a:r>
              <a:rPr lang="zh-CN" altLang="en-US" sz="2400" b="1">
                <a:solidFill>
                  <a:srgbClr val="FF00FF"/>
                </a:solidFill>
                <a:latin typeface="Times New Roman" pitchFamily="18" charset="0"/>
                <a:ea typeface="黑体" pitchFamily="2" charset="-122"/>
                <a:cs typeface="Times New Roman" pitchFamily="18" charset="0"/>
              </a:rPr>
              <a:t>（三）</a:t>
            </a:r>
            <a:r>
              <a:rPr lang="en-US" altLang="zh-CN" sz="2400" b="1">
                <a:solidFill>
                  <a:srgbClr val="FF00FF"/>
                </a:solidFill>
                <a:latin typeface="Times New Roman" pitchFamily="18" charset="0"/>
                <a:ea typeface="黑体" pitchFamily="2" charset="-122"/>
                <a:cs typeface="Times New Roman" pitchFamily="18" charset="0"/>
              </a:rPr>
              <a:t>Bode</a:t>
            </a:r>
            <a:r>
              <a:rPr lang="zh-CN" altLang="en-US" sz="2400" b="1">
                <a:solidFill>
                  <a:srgbClr val="FF00FF"/>
                </a:solidFill>
                <a:latin typeface="Times New Roman" pitchFamily="18" charset="0"/>
                <a:ea typeface="黑体" pitchFamily="2" charset="-122"/>
                <a:cs typeface="Times New Roman" pitchFamily="18" charset="0"/>
              </a:rPr>
              <a:t>图法</a:t>
            </a:r>
          </a:p>
        </p:txBody>
      </p:sp>
      <p:sp>
        <p:nvSpPr>
          <p:cNvPr id="333848" name="标题 5"/>
          <p:cNvSpPr>
            <a:spLocks/>
          </p:cNvSpPr>
          <p:nvPr/>
        </p:nvSpPr>
        <p:spPr bwMode="auto">
          <a:xfrm>
            <a:off x="973138" y="166688"/>
            <a:ext cx="7942262"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相位裕度和幅值裕度的求解</a:t>
            </a:r>
            <a:r>
              <a:rPr lang="en-US" altLang="zh-CN" sz="3200" b="1">
                <a:solidFill>
                  <a:srgbClr val="CC0066"/>
                </a:solidFill>
                <a:latin typeface="Times New Roman" pitchFamily="18" charset="0"/>
                <a:ea typeface="黑体" pitchFamily="2" charset="-122"/>
              </a:rPr>
              <a:t>——</a:t>
            </a:r>
            <a:r>
              <a:rPr lang="en-US" altLang="zh-CN" sz="2800" b="1">
                <a:solidFill>
                  <a:srgbClr val="CC0066"/>
                </a:solidFill>
                <a:latin typeface="Times New Roman" pitchFamily="18" charset="0"/>
                <a:ea typeface="黑体" pitchFamily="2" charset="-122"/>
              </a:rPr>
              <a:t>Bode</a:t>
            </a:r>
            <a:r>
              <a:rPr lang="zh-CN" altLang="en-US" sz="2800" b="1">
                <a:solidFill>
                  <a:srgbClr val="CC0066"/>
                </a:solidFill>
                <a:latin typeface="黑体" pitchFamily="2" charset="-122"/>
                <a:ea typeface="黑体" pitchFamily="2" charset="-122"/>
              </a:rPr>
              <a:t>图法</a:t>
            </a:r>
          </a:p>
        </p:txBody>
      </p:sp>
      <p:grpSp>
        <p:nvGrpSpPr>
          <p:cNvPr id="2" name="Group 23"/>
          <p:cNvGrpSpPr>
            <a:grpSpLocks/>
          </p:cNvGrpSpPr>
          <p:nvPr/>
        </p:nvGrpSpPr>
        <p:grpSpPr bwMode="auto">
          <a:xfrm>
            <a:off x="617538" y="1539876"/>
            <a:ext cx="8137525" cy="4616450"/>
            <a:chOff x="389" y="970"/>
            <a:chExt cx="5126" cy="2908"/>
          </a:xfrm>
        </p:grpSpPr>
        <p:sp>
          <p:nvSpPr>
            <p:cNvPr id="79910" name="Rectangle 38"/>
            <p:cNvSpPr>
              <a:spLocks noChangeArrowheads="1"/>
            </p:cNvSpPr>
            <p:nvPr/>
          </p:nvSpPr>
          <p:spPr bwMode="auto">
            <a:xfrm>
              <a:off x="389" y="970"/>
              <a:ext cx="5126" cy="2908"/>
            </a:xfrm>
            <a:prstGeom prst="rect">
              <a:avLst/>
            </a:prstGeom>
            <a:grpFill/>
            <a:ln w="9525">
              <a:noFill/>
              <a:miter lim="800000"/>
              <a:headEnd/>
              <a:tailEnd/>
            </a:ln>
            <a:effectLst/>
          </p:spPr>
          <p:txBody>
            <a:bodyPr>
              <a:spAutoFit/>
            </a:bodyPr>
            <a:lstStyle/>
            <a:p>
              <a:pPr marL="457200" indent="-457200" algn="just">
                <a:lnSpc>
                  <a:spcPct val="150000"/>
                </a:lnSpc>
                <a:spcBef>
                  <a:spcPct val="50000"/>
                </a:spcBef>
                <a:spcAft>
                  <a:spcPct val="10000"/>
                </a:spcAft>
                <a:buFontTx/>
                <a:buAutoNum type="arabicParenR"/>
                <a:defRPr/>
              </a:pPr>
              <a:r>
                <a:rPr kumimoji="1" lang="zh-CN" altLang="en-US" sz="2000" b="1" dirty="0">
                  <a:latin typeface="Times New Roman" pitchFamily="18" charset="0"/>
                  <a:ea typeface="黑体" pitchFamily="49" charset="-122"/>
                  <a:cs typeface="Times New Roman" pitchFamily="18" charset="0"/>
                </a:rPr>
                <a:t>画出系统的</a:t>
              </a:r>
              <a:r>
                <a:rPr kumimoji="1" lang="en-US" altLang="zh-CN" sz="2000" b="1" dirty="0">
                  <a:latin typeface="Times New Roman" pitchFamily="18" charset="0"/>
                  <a:ea typeface="黑体" pitchFamily="49" charset="-122"/>
                  <a:cs typeface="Times New Roman" pitchFamily="18" charset="0"/>
                </a:rPr>
                <a:t>Bode</a:t>
              </a:r>
              <a:r>
                <a:rPr kumimoji="1" lang="zh-CN" altLang="en-US" sz="2000" b="1" dirty="0">
                  <a:latin typeface="Times New Roman" pitchFamily="18" charset="0"/>
                  <a:ea typeface="黑体" pitchFamily="49" charset="-122"/>
                  <a:cs typeface="Times New Roman" pitchFamily="18" charset="0"/>
                </a:rPr>
                <a:t>图，由开环对数幅频特性与零分贝线（即  　轴）的交点频率    　，求出对应的相频特性与</a:t>
              </a:r>
              <a:r>
                <a:rPr kumimoji="1" lang="en-US" altLang="zh-CN" sz="2000" b="1" dirty="0">
                  <a:latin typeface="Times New Roman" pitchFamily="18" charset="0"/>
                  <a:ea typeface="黑体" pitchFamily="49" charset="-122"/>
                  <a:cs typeface="Times New Roman" pitchFamily="18" charset="0"/>
                </a:rPr>
                <a:t>–180º </a:t>
              </a:r>
              <a:r>
                <a:rPr kumimoji="1" lang="zh-CN" altLang="en-US" sz="2000" b="1" dirty="0">
                  <a:latin typeface="Times New Roman" pitchFamily="18" charset="0"/>
                  <a:ea typeface="黑体" pitchFamily="49" charset="-122"/>
                  <a:cs typeface="Times New Roman" pitchFamily="18" charset="0"/>
                </a:rPr>
                <a:t>线的相移量，即为相位裕度</a:t>
              </a:r>
              <a:r>
                <a:rPr kumimoji="1" lang="en-US" altLang="zh-CN" sz="2000" b="1" i="1" dirty="0">
                  <a:solidFill>
                    <a:srgbClr val="FF00FF"/>
                  </a:solidFill>
                  <a:latin typeface="Times New Roman" pitchFamily="18" charset="0"/>
                  <a:ea typeface="黑体" pitchFamily="49" charset="-122"/>
                  <a:cs typeface="Times New Roman" pitchFamily="18" charset="0"/>
                </a:rPr>
                <a:t>γ </a:t>
              </a:r>
              <a:r>
                <a:rPr kumimoji="1" lang="zh-CN" altLang="en-US" sz="2000" b="1" dirty="0">
                  <a:latin typeface="Times New Roman" pitchFamily="18" charset="0"/>
                  <a:ea typeface="黑体" pitchFamily="49" charset="-122"/>
                  <a:cs typeface="Times New Roman" pitchFamily="18" charset="0"/>
                </a:rPr>
                <a:t>。</a:t>
              </a:r>
              <a:endParaRPr kumimoji="1" lang="en-US" altLang="zh-CN" sz="2000" b="1" dirty="0">
                <a:latin typeface="Times New Roman" pitchFamily="18" charset="0"/>
                <a:ea typeface="黑体" pitchFamily="49" charset="-122"/>
                <a:cs typeface="Times New Roman" pitchFamily="18" charset="0"/>
              </a:endParaRPr>
            </a:p>
            <a:p>
              <a:pPr marL="457200" indent="-457200" algn="just">
                <a:lnSpc>
                  <a:spcPct val="150000"/>
                </a:lnSpc>
                <a:spcBef>
                  <a:spcPct val="50000"/>
                </a:spcBef>
                <a:spcAft>
                  <a:spcPct val="10000"/>
                </a:spcAft>
                <a:buFontTx/>
                <a:buAutoNum type="arabicParenR"/>
                <a:defRPr/>
              </a:pPr>
              <a:r>
                <a:rPr kumimoji="1" lang="zh-CN" altLang="en-US" sz="2000" b="1" dirty="0">
                  <a:latin typeface="Times New Roman" pitchFamily="18" charset="0"/>
                  <a:ea typeface="黑体" pitchFamily="49" charset="-122"/>
                  <a:cs typeface="Times New Roman" pitchFamily="18" charset="0"/>
                </a:rPr>
                <a:t>当        对应的相频特性位于 </a:t>
              </a:r>
              <a:r>
                <a:rPr kumimoji="1" lang="en-US" altLang="zh-CN" sz="2000" b="1" dirty="0">
                  <a:latin typeface="Times New Roman" pitchFamily="18" charset="0"/>
                  <a:ea typeface="黑体" pitchFamily="49" charset="-122"/>
                  <a:cs typeface="Times New Roman" pitchFamily="18" charset="0"/>
                </a:rPr>
                <a:t>–180º</a:t>
              </a:r>
              <a:r>
                <a:rPr kumimoji="1" lang="zh-CN" altLang="en-US" sz="2000" b="1" dirty="0">
                  <a:latin typeface="Times New Roman" pitchFamily="18" charset="0"/>
                  <a:ea typeface="黑体" pitchFamily="49" charset="-122"/>
                  <a:cs typeface="Times New Roman" pitchFamily="18" charset="0"/>
                </a:rPr>
                <a:t>线上方时，　      ；反之，当        对应的相频特性位于</a:t>
              </a:r>
              <a:r>
                <a:rPr kumimoji="1" lang="en-US" altLang="zh-CN" sz="2000" b="1" dirty="0">
                  <a:latin typeface="Times New Roman" pitchFamily="18" charset="0"/>
                  <a:ea typeface="黑体" pitchFamily="49" charset="-122"/>
                  <a:cs typeface="Times New Roman" pitchFamily="18" charset="0"/>
                </a:rPr>
                <a:t>–180º </a:t>
              </a:r>
              <a:r>
                <a:rPr kumimoji="1" lang="zh-CN" altLang="en-US" sz="2000" b="1" dirty="0">
                  <a:latin typeface="Times New Roman" pitchFamily="18" charset="0"/>
                  <a:ea typeface="黑体" pitchFamily="49" charset="-122"/>
                  <a:cs typeface="Times New Roman" pitchFamily="18" charset="0"/>
                </a:rPr>
                <a:t>线下方时，           。</a:t>
              </a:r>
              <a:endParaRPr kumimoji="1" lang="en-US" altLang="zh-CN" sz="2000" b="1" dirty="0">
                <a:latin typeface="Times New Roman" pitchFamily="18" charset="0"/>
                <a:ea typeface="黑体" pitchFamily="49" charset="-122"/>
                <a:cs typeface="Times New Roman" pitchFamily="18" charset="0"/>
              </a:endParaRPr>
            </a:p>
            <a:p>
              <a:pPr marL="457200" indent="-457200" algn="just">
                <a:lnSpc>
                  <a:spcPct val="150000"/>
                </a:lnSpc>
                <a:spcBef>
                  <a:spcPct val="50000"/>
                </a:spcBef>
                <a:spcAft>
                  <a:spcPct val="10000"/>
                </a:spcAft>
                <a:buFontTx/>
                <a:buAutoNum type="arabicParenR"/>
                <a:defRPr/>
              </a:pPr>
              <a:r>
                <a:rPr kumimoji="1" lang="zh-CN" altLang="en-US" sz="2000" b="1" dirty="0">
                  <a:latin typeface="Times New Roman" pitchFamily="18" charset="0"/>
                  <a:ea typeface="黑体" pitchFamily="49" charset="-122"/>
                  <a:cs typeface="Times New Roman" pitchFamily="18" charset="0"/>
                </a:rPr>
                <a:t> 然后，由相频特性与</a:t>
              </a:r>
              <a:r>
                <a:rPr kumimoji="1" lang="en-US" altLang="zh-CN" sz="2000" b="1" dirty="0">
                  <a:latin typeface="Times New Roman" pitchFamily="18" charset="0"/>
                  <a:ea typeface="黑体" pitchFamily="49" charset="-122"/>
                  <a:cs typeface="Times New Roman" pitchFamily="18" charset="0"/>
                </a:rPr>
                <a:t>–180º</a:t>
              </a:r>
              <a:r>
                <a:rPr kumimoji="1" lang="zh-CN" altLang="en-US" sz="2000" b="1" dirty="0">
                  <a:latin typeface="Times New Roman" pitchFamily="18" charset="0"/>
                  <a:ea typeface="黑体" pitchFamily="49" charset="-122"/>
                  <a:cs typeface="Times New Roman" pitchFamily="18" charset="0"/>
                </a:rPr>
                <a:t>线的交点频率   　，求出对应幅频特性与零分贝线的差值，即为幅值裕度 </a:t>
              </a:r>
              <a:r>
                <a:rPr kumimoji="1" lang="en-US" altLang="zh-CN" sz="2000" b="1" i="1" dirty="0">
                  <a:solidFill>
                    <a:srgbClr val="FF00FF"/>
                  </a:solidFill>
                  <a:latin typeface="Times New Roman" pitchFamily="18" charset="0"/>
                  <a:ea typeface="黑体" pitchFamily="49" charset="-122"/>
                  <a:cs typeface="Times New Roman" pitchFamily="18" charset="0"/>
                </a:rPr>
                <a:t>h </a:t>
              </a:r>
              <a:r>
                <a:rPr kumimoji="1" lang="zh-CN" altLang="en-US" sz="2000" b="1" dirty="0">
                  <a:latin typeface="Times New Roman" pitchFamily="18" charset="0"/>
                  <a:ea typeface="黑体" pitchFamily="49" charset="-122"/>
                  <a:cs typeface="Times New Roman" pitchFamily="18" charset="0"/>
                </a:rPr>
                <a:t>的分贝数。当    　对应的幅频特性位于零分贝线下方时，　　　　。反之，当    　对应的幅频特性位于零分贝线上方，                </a:t>
              </a:r>
              <a:r>
                <a:rPr kumimoji="1" lang="zh-CN" altLang="en-US" sz="2000" dirty="0">
                  <a:latin typeface="Times New Roman" pitchFamily="18" charset="0"/>
                  <a:ea typeface="黑体" pitchFamily="49" charset="-122"/>
                  <a:cs typeface="Times New Roman" pitchFamily="18" charset="0"/>
                </a:rPr>
                <a:t>。</a:t>
              </a:r>
            </a:p>
          </p:txBody>
        </p:sp>
        <p:graphicFrame>
          <p:nvGraphicFramePr>
            <p:cNvPr id="333828" name="Object 4"/>
            <p:cNvGraphicFramePr>
              <a:graphicFrameLocks noChangeAspect="1"/>
            </p:cNvGraphicFramePr>
            <p:nvPr/>
          </p:nvGraphicFramePr>
          <p:xfrm>
            <a:off x="2591" y="3295"/>
            <a:ext cx="598" cy="195"/>
          </p:xfrm>
          <a:graphic>
            <a:graphicData uri="http://schemas.openxmlformats.org/presentationml/2006/ole">
              <mc:AlternateContent xmlns:mc="http://schemas.openxmlformats.org/markup-compatibility/2006">
                <mc:Choice xmlns:v="urn:schemas-microsoft-com:vml" Requires="v">
                  <p:oleObj spid="_x0000_s334089" name="Equation" r:id="rId4" imgW="545760" imgH="177480" progId="Equation.DSMT4">
                    <p:embed/>
                  </p:oleObj>
                </mc:Choice>
                <mc:Fallback>
                  <p:oleObj name="Equation" r:id="rId4" imgW="545760" imgH="17748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1" y="3295"/>
                          <a:ext cx="598" cy="195"/>
                        </a:xfrm>
                        <a:prstGeom prst="rect">
                          <a:avLst/>
                        </a:prstGeom>
                        <a:solidFill>
                          <a:srgbClr val="FFCCFF"/>
                        </a:solidFill>
                      </p:spPr>
                    </p:pic>
                  </p:oleObj>
                </mc:Fallback>
              </mc:AlternateContent>
            </a:graphicData>
          </a:graphic>
        </p:graphicFrame>
        <p:graphicFrame>
          <p:nvGraphicFramePr>
            <p:cNvPr id="333829" name="Object 5"/>
            <p:cNvGraphicFramePr>
              <a:graphicFrameLocks noChangeAspect="1"/>
            </p:cNvGraphicFramePr>
            <p:nvPr/>
          </p:nvGraphicFramePr>
          <p:xfrm>
            <a:off x="4857" y="1113"/>
            <a:ext cx="151" cy="151"/>
          </p:xfrm>
          <a:graphic>
            <a:graphicData uri="http://schemas.openxmlformats.org/presentationml/2006/ole">
              <mc:AlternateContent xmlns:mc="http://schemas.openxmlformats.org/markup-compatibility/2006">
                <mc:Choice xmlns:v="urn:schemas-microsoft-com:vml" Requires="v">
                  <p:oleObj spid="_x0000_s334090" name="Equation" r:id="rId6" imgW="152280" imgH="139680" progId="Equation.DSMT4">
                    <p:embed/>
                  </p:oleObj>
                </mc:Choice>
                <mc:Fallback>
                  <p:oleObj name="Equation" r:id="rId6" imgW="152280" imgH="139680"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 y="1113"/>
                          <a:ext cx="151" cy="151"/>
                        </a:xfrm>
                        <a:prstGeom prst="rect">
                          <a:avLst/>
                        </a:prstGeom>
                        <a:solidFill>
                          <a:srgbClr val="CCFFFF"/>
                        </a:solidFill>
                      </p:spPr>
                    </p:pic>
                  </p:oleObj>
                </mc:Fallback>
              </mc:AlternateContent>
            </a:graphicData>
          </a:graphic>
        </p:graphicFrame>
        <p:graphicFrame>
          <p:nvGraphicFramePr>
            <p:cNvPr id="333830" name="Object 6"/>
            <p:cNvGraphicFramePr>
              <a:graphicFrameLocks noChangeAspect="1"/>
            </p:cNvGraphicFramePr>
            <p:nvPr/>
          </p:nvGraphicFramePr>
          <p:xfrm>
            <a:off x="1643" y="1339"/>
            <a:ext cx="201" cy="241"/>
          </p:xfrm>
          <a:graphic>
            <a:graphicData uri="http://schemas.openxmlformats.org/presentationml/2006/ole">
              <mc:AlternateContent xmlns:mc="http://schemas.openxmlformats.org/markup-compatibility/2006">
                <mc:Choice xmlns:v="urn:schemas-microsoft-com:vml" Requires="v">
                  <p:oleObj spid="_x0000_s334091" name="Equation" r:id="rId8" imgW="190440" imgH="228600" progId="Equation.DSMT4">
                    <p:embed/>
                  </p:oleObj>
                </mc:Choice>
                <mc:Fallback>
                  <p:oleObj name="Equation" r:id="rId8" imgW="190440" imgH="2286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3" y="1339"/>
                          <a:ext cx="201" cy="241"/>
                        </a:xfrm>
                        <a:prstGeom prst="rect">
                          <a:avLst/>
                        </a:prstGeom>
                        <a:solidFill>
                          <a:srgbClr val="CCFFFF"/>
                        </a:solidFill>
                      </p:spPr>
                    </p:pic>
                  </p:oleObj>
                </mc:Fallback>
              </mc:AlternateContent>
            </a:graphicData>
          </a:graphic>
        </p:graphicFrame>
        <p:graphicFrame>
          <p:nvGraphicFramePr>
            <p:cNvPr id="333832" name="Object 8"/>
            <p:cNvGraphicFramePr>
              <a:graphicFrameLocks/>
            </p:cNvGraphicFramePr>
            <p:nvPr>
              <p:extLst>
                <p:ext uri="{D42A27DB-BD31-4B8C-83A1-F6EECF244321}">
                  <p14:modId xmlns:p14="http://schemas.microsoft.com/office/powerpoint/2010/main" val="1247893521"/>
                </p:ext>
              </p:extLst>
            </p:nvPr>
          </p:nvGraphicFramePr>
          <p:xfrm>
            <a:off x="3336" y="2311"/>
            <a:ext cx="449" cy="206"/>
          </p:xfrm>
          <a:graphic>
            <a:graphicData uri="http://schemas.openxmlformats.org/presentationml/2006/ole">
              <mc:AlternateContent xmlns:mc="http://schemas.openxmlformats.org/markup-compatibility/2006">
                <mc:Choice xmlns:v="urn:schemas-microsoft-com:vml" Requires="v">
                  <p:oleObj spid="_x0000_s334092" name="Equation" r:id="rId10" imgW="431640" imgH="203040" progId="Equation.DSMT4">
                    <p:embed/>
                  </p:oleObj>
                </mc:Choice>
                <mc:Fallback>
                  <p:oleObj name="Equation" r:id="rId10" imgW="431640" imgH="203040" progId="Equation.DSMT4">
                    <p:embed/>
                    <p:pic>
                      <p:nvPicPr>
                        <p:cNvPr id="0" name="Picture 8"/>
                        <p:cNvPicPr>
                          <a:picLocks noChangeArrowheads="1"/>
                        </p:cNvPicPr>
                        <p:nvPr/>
                      </p:nvPicPr>
                      <p:blipFill>
                        <a:blip r:embed="rId11"/>
                        <a:srcRect/>
                        <a:stretch>
                          <a:fillRect/>
                        </a:stretch>
                      </p:blipFill>
                      <p:spPr bwMode="auto">
                        <a:xfrm>
                          <a:off x="3336" y="2311"/>
                          <a:ext cx="449" cy="206"/>
                        </a:xfrm>
                        <a:prstGeom prst="rect">
                          <a:avLst/>
                        </a:prstGeom>
                        <a:solidFill>
                          <a:srgbClr val="BDFFE9"/>
                        </a:solidFill>
                      </p:spPr>
                    </p:pic>
                  </p:oleObj>
                </mc:Fallback>
              </mc:AlternateContent>
            </a:graphicData>
          </a:graphic>
        </p:graphicFrame>
        <p:graphicFrame>
          <p:nvGraphicFramePr>
            <p:cNvPr id="333833" name="Object 9"/>
            <p:cNvGraphicFramePr>
              <a:graphicFrameLocks/>
            </p:cNvGraphicFramePr>
            <p:nvPr>
              <p:extLst>
                <p:ext uri="{D42A27DB-BD31-4B8C-83A1-F6EECF244321}">
                  <p14:modId xmlns:p14="http://schemas.microsoft.com/office/powerpoint/2010/main" val="2987279786"/>
                </p:ext>
              </p:extLst>
            </p:nvPr>
          </p:nvGraphicFramePr>
          <p:xfrm>
            <a:off x="4032" y="2036"/>
            <a:ext cx="415" cy="207"/>
          </p:xfrm>
          <a:graphic>
            <a:graphicData uri="http://schemas.openxmlformats.org/presentationml/2006/ole">
              <mc:AlternateContent xmlns:mc="http://schemas.openxmlformats.org/markup-compatibility/2006">
                <mc:Choice xmlns:v="urn:schemas-microsoft-com:vml" Requires="v">
                  <p:oleObj spid="_x0000_s334093" name="Equation" r:id="rId12" imgW="431640" imgH="203040" progId="Equation.DSMT4">
                    <p:embed/>
                  </p:oleObj>
                </mc:Choice>
                <mc:Fallback>
                  <p:oleObj name="Equation" r:id="rId12" imgW="431640" imgH="203040" progId="Equation.DSMT4">
                    <p:embed/>
                    <p:pic>
                      <p:nvPicPr>
                        <p:cNvPr id="0" name="Picture 9"/>
                        <p:cNvPicPr>
                          <a:picLocks noChangeArrowheads="1"/>
                        </p:cNvPicPr>
                        <p:nvPr/>
                      </p:nvPicPr>
                      <p:blipFill>
                        <a:blip r:embed="rId13"/>
                        <a:srcRect/>
                        <a:stretch>
                          <a:fillRect/>
                        </a:stretch>
                      </p:blipFill>
                      <p:spPr bwMode="auto">
                        <a:xfrm>
                          <a:off x="4032" y="2036"/>
                          <a:ext cx="415" cy="207"/>
                        </a:xfrm>
                        <a:prstGeom prst="rect">
                          <a:avLst/>
                        </a:prstGeom>
                        <a:solidFill>
                          <a:srgbClr val="BDFFE9"/>
                        </a:solidFill>
                      </p:spPr>
                    </p:pic>
                  </p:oleObj>
                </mc:Fallback>
              </mc:AlternateContent>
            </a:graphicData>
          </a:graphic>
        </p:graphicFrame>
        <p:graphicFrame>
          <p:nvGraphicFramePr>
            <p:cNvPr id="333837" name="Object 13"/>
            <p:cNvGraphicFramePr>
              <a:graphicFrameLocks/>
            </p:cNvGraphicFramePr>
            <p:nvPr/>
          </p:nvGraphicFramePr>
          <p:xfrm>
            <a:off x="3739" y="2702"/>
            <a:ext cx="250" cy="257"/>
          </p:xfrm>
          <a:graphic>
            <a:graphicData uri="http://schemas.openxmlformats.org/presentationml/2006/ole">
              <mc:AlternateContent xmlns:mc="http://schemas.openxmlformats.org/markup-compatibility/2006">
                <mc:Choice xmlns:v="urn:schemas-microsoft-com:vml" Requires="v">
                  <p:oleObj spid="_x0000_s334094" name="Equation" r:id="rId14" imgW="203040" imgH="228600" progId="Equation.DSMT4">
                    <p:embed/>
                  </p:oleObj>
                </mc:Choice>
                <mc:Fallback>
                  <p:oleObj name="Equation" r:id="rId14" imgW="203040" imgH="228600" progId="Equation.DSMT4">
                    <p:embed/>
                    <p:pic>
                      <p:nvPicPr>
                        <p:cNvPr id="0" name="Picture 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9" y="2702"/>
                          <a:ext cx="250" cy="257"/>
                        </a:xfrm>
                        <a:prstGeom prst="rect">
                          <a:avLst/>
                        </a:prstGeom>
                        <a:solidFill>
                          <a:srgbClr val="CCFFFF"/>
                        </a:solidFill>
                      </p:spPr>
                    </p:pic>
                  </p:oleObj>
                </mc:Fallback>
              </mc:AlternateContent>
            </a:graphicData>
          </a:graphic>
        </p:graphicFrame>
        <p:graphicFrame>
          <p:nvGraphicFramePr>
            <p:cNvPr id="333842" name="Object 18"/>
            <p:cNvGraphicFramePr>
              <a:graphicFrameLocks noChangeAspect="1"/>
            </p:cNvGraphicFramePr>
            <p:nvPr/>
          </p:nvGraphicFramePr>
          <p:xfrm>
            <a:off x="1071" y="2017"/>
            <a:ext cx="201" cy="241"/>
          </p:xfrm>
          <a:graphic>
            <a:graphicData uri="http://schemas.openxmlformats.org/presentationml/2006/ole">
              <mc:AlternateContent xmlns:mc="http://schemas.openxmlformats.org/markup-compatibility/2006">
                <mc:Choice xmlns:v="urn:schemas-microsoft-com:vml" Requires="v">
                  <p:oleObj spid="_x0000_s334095" name="Equation" r:id="rId16" imgW="190440" imgH="228600" progId="Equation.DSMT4">
                    <p:embed/>
                  </p:oleObj>
                </mc:Choice>
                <mc:Fallback>
                  <p:oleObj name="Equation" r:id="rId16" imgW="190440" imgH="228600" progId="Equation.DSMT4">
                    <p:embed/>
                    <p:pic>
                      <p:nvPicPr>
                        <p:cNvPr id="0"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 y="2017"/>
                          <a:ext cx="201" cy="241"/>
                        </a:xfrm>
                        <a:prstGeom prst="rect">
                          <a:avLst/>
                        </a:prstGeom>
                        <a:solidFill>
                          <a:srgbClr val="CCFFFF"/>
                        </a:solidFill>
                      </p:spPr>
                    </p:pic>
                  </p:oleObj>
                </mc:Fallback>
              </mc:AlternateContent>
            </a:graphicData>
          </a:graphic>
        </p:graphicFrame>
        <p:graphicFrame>
          <p:nvGraphicFramePr>
            <p:cNvPr id="333843" name="Object 19"/>
            <p:cNvGraphicFramePr>
              <a:graphicFrameLocks noChangeAspect="1"/>
            </p:cNvGraphicFramePr>
            <p:nvPr/>
          </p:nvGraphicFramePr>
          <p:xfrm>
            <a:off x="531" y="2311"/>
            <a:ext cx="201" cy="241"/>
          </p:xfrm>
          <a:graphic>
            <a:graphicData uri="http://schemas.openxmlformats.org/presentationml/2006/ole">
              <mc:AlternateContent xmlns:mc="http://schemas.openxmlformats.org/markup-compatibility/2006">
                <mc:Choice xmlns:v="urn:schemas-microsoft-com:vml" Requires="v">
                  <p:oleObj spid="_x0000_s334096" name="Equation" r:id="rId17" imgW="190440" imgH="228600" progId="Equation.DSMT4">
                    <p:embed/>
                  </p:oleObj>
                </mc:Choice>
                <mc:Fallback>
                  <p:oleObj name="Equation" r:id="rId17" imgW="190440" imgH="228600" progId="Equation.DSMT4">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 y="2311"/>
                          <a:ext cx="201" cy="241"/>
                        </a:xfrm>
                        <a:prstGeom prst="rect">
                          <a:avLst/>
                        </a:prstGeom>
                        <a:solidFill>
                          <a:srgbClr val="CCFFFF"/>
                        </a:solidFill>
                      </p:spPr>
                    </p:pic>
                  </p:oleObj>
                </mc:Fallback>
              </mc:AlternateContent>
            </a:graphicData>
          </a:graphic>
        </p:graphicFrame>
        <p:graphicFrame>
          <p:nvGraphicFramePr>
            <p:cNvPr id="333844" name="Object 20"/>
            <p:cNvGraphicFramePr>
              <a:graphicFrameLocks/>
            </p:cNvGraphicFramePr>
            <p:nvPr>
              <p:extLst>
                <p:ext uri="{D42A27DB-BD31-4B8C-83A1-F6EECF244321}">
                  <p14:modId xmlns:p14="http://schemas.microsoft.com/office/powerpoint/2010/main" val="871868726"/>
                </p:ext>
              </p:extLst>
            </p:nvPr>
          </p:nvGraphicFramePr>
          <p:xfrm>
            <a:off x="4224" y="2972"/>
            <a:ext cx="250" cy="257"/>
          </p:xfrm>
          <a:graphic>
            <a:graphicData uri="http://schemas.openxmlformats.org/presentationml/2006/ole">
              <mc:AlternateContent xmlns:mc="http://schemas.openxmlformats.org/markup-compatibility/2006">
                <mc:Choice xmlns:v="urn:schemas-microsoft-com:vml" Requires="v">
                  <p:oleObj spid="_x0000_s334097" name="Equation" r:id="rId18" imgW="203040" imgH="228600" progId="Equation.DSMT4">
                    <p:embed/>
                  </p:oleObj>
                </mc:Choice>
                <mc:Fallback>
                  <p:oleObj name="Equation" r:id="rId18" imgW="203040" imgH="228600" progId="Equation.DSMT4">
                    <p:embed/>
                    <p:pic>
                      <p:nvPicPr>
                        <p:cNvPr id="0" name="Picture 20"/>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4" y="2972"/>
                          <a:ext cx="250" cy="257"/>
                        </a:xfrm>
                        <a:prstGeom prst="rect">
                          <a:avLst/>
                        </a:prstGeom>
                        <a:solidFill>
                          <a:srgbClr val="CCFFFF"/>
                        </a:solidFill>
                      </p:spPr>
                    </p:pic>
                  </p:oleObj>
                </mc:Fallback>
              </mc:AlternateContent>
            </a:graphicData>
          </a:graphic>
        </p:graphicFrame>
        <p:graphicFrame>
          <p:nvGraphicFramePr>
            <p:cNvPr id="333845" name="Object 21"/>
            <p:cNvGraphicFramePr>
              <a:graphicFrameLocks/>
            </p:cNvGraphicFramePr>
            <p:nvPr>
              <p:extLst>
                <p:ext uri="{D42A27DB-BD31-4B8C-83A1-F6EECF244321}">
                  <p14:modId xmlns:p14="http://schemas.microsoft.com/office/powerpoint/2010/main" val="1650205127"/>
                </p:ext>
              </p:extLst>
            </p:nvPr>
          </p:nvGraphicFramePr>
          <p:xfrm>
            <a:off x="4032" y="3278"/>
            <a:ext cx="250" cy="257"/>
          </p:xfrm>
          <a:graphic>
            <a:graphicData uri="http://schemas.openxmlformats.org/presentationml/2006/ole">
              <mc:AlternateContent xmlns:mc="http://schemas.openxmlformats.org/markup-compatibility/2006">
                <mc:Choice xmlns:v="urn:schemas-microsoft-com:vml" Requires="v">
                  <p:oleObj spid="_x0000_s334098" name="Equation" r:id="rId19" imgW="203040" imgH="228600" progId="Equation.DSMT4">
                    <p:embed/>
                  </p:oleObj>
                </mc:Choice>
                <mc:Fallback>
                  <p:oleObj name="Equation" r:id="rId19" imgW="203040" imgH="228600" progId="Equation.DSMT4">
                    <p:embed/>
                    <p:pic>
                      <p:nvPicPr>
                        <p:cNvPr id="0" name="Picture 2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2" y="3278"/>
                          <a:ext cx="250" cy="257"/>
                        </a:xfrm>
                        <a:prstGeom prst="rect">
                          <a:avLst/>
                        </a:prstGeom>
                        <a:solidFill>
                          <a:srgbClr val="CCFFFF"/>
                        </a:solidFill>
                      </p:spPr>
                    </p:pic>
                  </p:oleObj>
                </mc:Fallback>
              </mc:AlternateContent>
            </a:graphicData>
          </a:graphic>
        </p:graphicFrame>
        <p:graphicFrame>
          <p:nvGraphicFramePr>
            <p:cNvPr id="333846" name="Object 22"/>
            <p:cNvGraphicFramePr>
              <a:graphicFrameLocks noChangeAspect="1"/>
            </p:cNvGraphicFramePr>
            <p:nvPr/>
          </p:nvGraphicFramePr>
          <p:xfrm>
            <a:off x="2301" y="3589"/>
            <a:ext cx="598" cy="195"/>
          </p:xfrm>
          <a:graphic>
            <a:graphicData uri="http://schemas.openxmlformats.org/presentationml/2006/ole">
              <mc:AlternateContent xmlns:mc="http://schemas.openxmlformats.org/markup-compatibility/2006">
                <mc:Choice xmlns:v="urn:schemas-microsoft-com:vml" Requires="v">
                  <p:oleObj spid="_x0000_s334099" name="Equation" r:id="rId20" imgW="545760" imgH="177480" progId="Equation.DSMT4">
                    <p:embed/>
                  </p:oleObj>
                </mc:Choice>
                <mc:Fallback>
                  <p:oleObj name="Equation" r:id="rId20" imgW="545760" imgH="177480" progId="Equation.DSMT4">
                    <p:embed/>
                    <p:pic>
                      <p:nvPicPr>
                        <p:cNvPr id="0" name="Picture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01" y="3589"/>
                          <a:ext cx="598" cy="195"/>
                        </a:xfrm>
                        <a:prstGeom prst="rect">
                          <a:avLst/>
                        </a:prstGeom>
                        <a:solidFill>
                          <a:srgbClr val="FFCCFF"/>
                        </a:solid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2"/>
          <p:cNvGrpSpPr>
            <a:grpSpLocks/>
          </p:cNvGrpSpPr>
          <p:nvPr/>
        </p:nvGrpSpPr>
        <p:grpSpPr bwMode="auto">
          <a:xfrm>
            <a:off x="4216400" y="1500188"/>
            <a:ext cx="4598988" cy="4575175"/>
            <a:chOff x="2833" y="1344"/>
            <a:chExt cx="2897" cy="2882"/>
          </a:xfrm>
        </p:grpSpPr>
        <p:grpSp>
          <p:nvGrpSpPr>
            <p:cNvPr id="273466" name="Group 25"/>
            <p:cNvGrpSpPr>
              <a:grpSpLocks/>
            </p:cNvGrpSpPr>
            <p:nvPr/>
          </p:nvGrpSpPr>
          <p:grpSpPr bwMode="auto">
            <a:xfrm>
              <a:off x="3264" y="1488"/>
              <a:ext cx="2160" cy="2352"/>
              <a:chOff x="3312" y="1776"/>
              <a:chExt cx="2160" cy="2352"/>
            </a:xfrm>
          </p:grpSpPr>
          <p:grpSp>
            <p:nvGrpSpPr>
              <p:cNvPr id="273476" name="Group 26"/>
              <p:cNvGrpSpPr>
                <a:grpSpLocks/>
              </p:cNvGrpSpPr>
              <p:nvPr/>
            </p:nvGrpSpPr>
            <p:grpSpPr bwMode="auto">
              <a:xfrm>
                <a:off x="3312" y="1776"/>
                <a:ext cx="2160" cy="2352"/>
                <a:chOff x="3312" y="1776"/>
                <a:chExt cx="2160" cy="2352"/>
              </a:xfrm>
            </p:grpSpPr>
            <p:grpSp>
              <p:nvGrpSpPr>
                <p:cNvPr id="273479" name="Group 27"/>
                <p:cNvGrpSpPr>
                  <a:grpSpLocks/>
                </p:cNvGrpSpPr>
                <p:nvPr/>
              </p:nvGrpSpPr>
              <p:grpSpPr bwMode="auto">
                <a:xfrm>
                  <a:off x="3312" y="1776"/>
                  <a:ext cx="0" cy="2352"/>
                  <a:chOff x="3312" y="1776"/>
                  <a:chExt cx="0" cy="2352"/>
                </a:xfrm>
              </p:grpSpPr>
              <p:sp>
                <p:nvSpPr>
                  <p:cNvPr id="273484" name="Line 28"/>
                  <p:cNvSpPr>
                    <a:spLocks noChangeShapeType="1"/>
                  </p:cNvSpPr>
                  <p:nvPr/>
                </p:nvSpPr>
                <p:spPr bwMode="auto">
                  <a:xfrm flipV="1">
                    <a:off x="3312" y="3024"/>
                    <a:ext cx="0" cy="1104"/>
                  </a:xfrm>
                  <a:prstGeom prst="line">
                    <a:avLst/>
                  </a:prstGeom>
                  <a:noFill/>
                  <a:ln w="22225">
                    <a:solidFill>
                      <a:schemeClr val="tx1"/>
                    </a:solidFill>
                    <a:round/>
                    <a:headEnd/>
                    <a:tailEnd type="triangle" w="sm" len="lg"/>
                  </a:ln>
                </p:spPr>
                <p:txBody>
                  <a:bodyPr wrap="none"/>
                  <a:lstStyle/>
                  <a:p>
                    <a:endParaRPr lang="zh-CN" altLang="en-US"/>
                  </a:p>
                </p:txBody>
              </p:sp>
              <p:sp>
                <p:nvSpPr>
                  <p:cNvPr id="273485" name="Line 29"/>
                  <p:cNvSpPr>
                    <a:spLocks noChangeShapeType="1"/>
                  </p:cNvSpPr>
                  <p:nvPr/>
                </p:nvSpPr>
                <p:spPr bwMode="auto">
                  <a:xfrm flipV="1">
                    <a:off x="3312" y="1776"/>
                    <a:ext cx="0" cy="1104"/>
                  </a:xfrm>
                  <a:prstGeom prst="line">
                    <a:avLst/>
                  </a:prstGeom>
                  <a:noFill/>
                  <a:ln w="22225">
                    <a:solidFill>
                      <a:schemeClr val="tx1"/>
                    </a:solidFill>
                    <a:round/>
                    <a:headEnd/>
                    <a:tailEnd type="triangle" w="sm" len="lg"/>
                  </a:ln>
                </p:spPr>
                <p:txBody>
                  <a:bodyPr wrap="none"/>
                  <a:lstStyle/>
                  <a:p>
                    <a:endParaRPr lang="zh-CN" altLang="en-US"/>
                  </a:p>
                </p:txBody>
              </p:sp>
            </p:grpSp>
            <p:sp>
              <p:nvSpPr>
                <p:cNvPr id="273480" name="Line 30"/>
                <p:cNvSpPr>
                  <a:spLocks noChangeShapeType="1"/>
                </p:cNvSpPr>
                <p:nvPr/>
              </p:nvSpPr>
              <p:spPr bwMode="auto">
                <a:xfrm>
                  <a:off x="3312" y="2352"/>
                  <a:ext cx="2160" cy="0"/>
                </a:xfrm>
                <a:prstGeom prst="line">
                  <a:avLst/>
                </a:prstGeom>
                <a:noFill/>
                <a:ln w="22225">
                  <a:solidFill>
                    <a:schemeClr val="tx1"/>
                  </a:solidFill>
                  <a:round/>
                  <a:headEnd/>
                  <a:tailEnd type="triangle" w="sm" len="lg"/>
                </a:ln>
              </p:spPr>
              <p:txBody>
                <a:bodyPr wrap="none"/>
                <a:lstStyle/>
                <a:p>
                  <a:endParaRPr lang="zh-CN" altLang="en-US"/>
                </a:p>
              </p:txBody>
            </p:sp>
            <p:sp>
              <p:nvSpPr>
                <p:cNvPr id="273481" name="Line 31"/>
                <p:cNvSpPr>
                  <a:spLocks noChangeShapeType="1"/>
                </p:cNvSpPr>
                <p:nvPr/>
              </p:nvSpPr>
              <p:spPr bwMode="auto">
                <a:xfrm>
                  <a:off x="3312" y="3984"/>
                  <a:ext cx="2160" cy="0"/>
                </a:xfrm>
                <a:prstGeom prst="line">
                  <a:avLst/>
                </a:prstGeom>
                <a:noFill/>
                <a:ln w="22225">
                  <a:solidFill>
                    <a:schemeClr val="tx1"/>
                  </a:solidFill>
                  <a:round/>
                  <a:headEnd/>
                  <a:tailEnd type="none" w="sm" len="lg"/>
                </a:ln>
              </p:spPr>
              <p:txBody>
                <a:bodyPr wrap="none"/>
                <a:lstStyle/>
                <a:p>
                  <a:endParaRPr lang="zh-CN" altLang="en-US"/>
                </a:p>
              </p:txBody>
            </p:sp>
            <p:sp>
              <p:nvSpPr>
                <p:cNvPr id="273482" name="Line 32"/>
                <p:cNvSpPr>
                  <a:spLocks noChangeShapeType="1"/>
                </p:cNvSpPr>
                <p:nvPr/>
              </p:nvSpPr>
              <p:spPr bwMode="auto">
                <a:xfrm>
                  <a:off x="3312" y="3312"/>
                  <a:ext cx="2160" cy="0"/>
                </a:xfrm>
                <a:prstGeom prst="line">
                  <a:avLst/>
                </a:prstGeom>
                <a:noFill/>
                <a:ln w="22225">
                  <a:solidFill>
                    <a:schemeClr val="tx1"/>
                  </a:solidFill>
                  <a:round/>
                  <a:headEnd/>
                  <a:tailEnd type="none" w="sm" len="lg"/>
                </a:ln>
              </p:spPr>
              <p:txBody>
                <a:bodyPr wrap="none"/>
                <a:lstStyle/>
                <a:p>
                  <a:endParaRPr lang="zh-CN" altLang="en-US"/>
                </a:p>
              </p:txBody>
            </p:sp>
            <p:sp>
              <p:nvSpPr>
                <p:cNvPr id="273483" name="Line 33"/>
                <p:cNvSpPr>
                  <a:spLocks noChangeShapeType="1"/>
                </p:cNvSpPr>
                <p:nvPr/>
              </p:nvSpPr>
              <p:spPr bwMode="auto">
                <a:xfrm>
                  <a:off x="3312" y="3648"/>
                  <a:ext cx="2160" cy="0"/>
                </a:xfrm>
                <a:prstGeom prst="line">
                  <a:avLst/>
                </a:prstGeom>
                <a:noFill/>
                <a:ln w="22225">
                  <a:solidFill>
                    <a:schemeClr val="tx1"/>
                  </a:solidFill>
                  <a:round/>
                  <a:headEnd/>
                  <a:tailEnd type="triangle" w="sm" len="lg"/>
                </a:ln>
              </p:spPr>
              <p:txBody>
                <a:bodyPr wrap="none"/>
                <a:lstStyle/>
                <a:p>
                  <a:endParaRPr lang="zh-CN" altLang="en-US"/>
                </a:p>
              </p:txBody>
            </p:sp>
          </p:grpSp>
          <p:sp>
            <p:nvSpPr>
              <p:cNvPr id="273477" name="Line 34"/>
              <p:cNvSpPr>
                <a:spLocks noChangeShapeType="1"/>
              </p:cNvSpPr>
              <p:nvPr/>
            </p:nvSpPr>
            <p:spPr bwMode="auto">
              <a:xfrm>
                <a:off x="4176" y="2352"/>
                <a:ext cx="0" cy="1296"/>
              </a:xfrm>
              <a:prstGeom prst="line">
                <a:avLst/>
              </a:prstGeom>
              <a:noFill/>
              <a:ln w="22225">
                <a:solidFill>
                  <a:schemeClr val="tx1"/>
                </a:solidFill>
                <a:prstDash val="lgDash"/>
                <a:round/>
                <a:headEnd/>
                <a:tailEnd/>
              </a:ln>
            </p:spPr>
            <p:txBody>
              <a:bodyPr wrap="none"/>
              <a:lstStyle/>
              <a:p>
                <a:endParaRPr lang="zh-CN" altLang="en-US"/>
              </a:p>
            </p:txBody>
          </p:sp>
          <p:sp>
            <p:nvSpPr>
              <p:cNvPr id="273478" name="Line 35"/>
              <p:cNvSpPr>
                <a:spLocks noChangeShapeType="1"/>
              </p:cNvSpPr>
              <p:nvPr/>
            </p:nvSpPr>
            <p:spPr bwMode="auto">
              <a:xfrm>
                <a:off x="4858" y="2352"/>
                <a:ext cx="0" cy="1296"/>
              </a:xfrm>
              <a:prstGeom prst="line">
                <a:avLst/>
              </a:prstGeom>
              <a:noFill/>
              <a:ln w="22225">
                <a:solidFill>
                  <a:schemeClr val="tx1"/>
                </a:solidFill>
                <a:prstDash val="lgDash"/>
                <a:round/>
                <a:headEnd/>
                <a:tailEnd/>
              </a:ln>
            </p:spPr>
            <p:txBody>
              <a:bodyPr wrap="none"/>
              <a:lstStyle/>
              <a:p>
                <a:endParaRPr lang="zh-CN" altLang="en-US"/>
              </a:p>
            </p:txBody>
          </p:sp>
        </p:grpSp>
        <p:sp>
          <p:nvSpPr>
            <p:cNvPr id="273467" name="Line 36"/>
            <p:cNvSpPr>
              <a:spLocks noChangeShapeType="1"/>
            </p:cNvSpPr>
            <p:nvPr/>
          </p:nvSpPr>
          <p:spPr bwMode="auto">
            <a:xfrm rot="-1035484" flipH="1" flipV="1">
              <a:off x="3472" y="1440"/>
              <a:ext cx="912" cy="1008"/>
            </a:xfrm>
            <a:prstGeom prst="line">
              <a:avLst/>
            </a:prstGeom>
            <a:noFill/>
            <a:ln w="22225">
              <a:solidFill>
                <a:schemeClr val="tx1"/>
              </a:solidFill>
              <a:round/>
              <a:headEnd/>
              <a:tailEnd/>
            </a:ln>
          </p:spPr>
          <p:txBody>
            <a:bodyPr wrap="none"/>
            <a:lstStyle/>
            <a:p>
              <a:endParaRPr lang="zh-CN" altLang="en-US"/>
            </a:p>
          </p:txBody>
        </p:sp>
        <p:sp>
          <p:nvSpPr>
            <p:cNvPr id="273468" name="Freeform 37"/>
            <p:cNvSpPr>
              <a:spLocks/>
            </p:cNvSpPr>
            <p:nvPr/>
          </p:nvSpPr>
          <p:spPr bwMode="auto">
            <a:xfrm>
              <a:off x="4440" y="3060"/>
              <a:ext cx="864" cy="608"/>
            </a:xfrm>
            <a:custGeom>
              <a:avLst/>
              <a:gdLst>
                <a:gd name="T0" fmla="*/ 0 w 864"/>
                <a:gd name="T1" fmla="*/ 16 h 608"/>
                <a:gd name="T2" fmla="*/ 144 w 864"/>
                <a:gd name="T3" fmla="*/ 16 h 608"/>
                <a:gd name="T4" fmla="*/ 288 w 864"/>
                <a:gd name="T5" fmla="*/ 112 h 608"/>
                <a:gd name="T6" fmla="*/ 480 w 864"/>
                <a:gd name="T7" fmla="*/ 496 h 608"/>
                <a:gd name="T8" fmla="*/ 624 w 864"/>
                <a:gd name="T9" fmla="*/ 592 h 608"/>
                <a:gd name="T10" fmla="*/ 864 w 864"/>
                <a:gd name="T11" fmla="*/ 592 h 608"/>
                <a:gd name="T12" fmla="*/ 0 60000 65536"/>
                <a:gd name="T13" fmla="*/ 0 60000 65536"/>
                <a:gd name="T14" fmla="*/ 0 60000 65536"/>
                <a:gd name="T15" fmla="*/ 0 60000 65536"/>
                <a:gd name="T16" fmla="*/ 0 60000 65536"/>
                <a:gd name="T17" fmla="*/ 0 60000 65536"/>
                <a:gd name="T18" fmla="*/ 0 w 864"/>
                <a:gd name="T19" fmla="*/ 0 h 608"/>
                <a:gd name="T20" fmla="*/ 864 w 864"/>
                <a:gd name="T21" fmla="*/ 608 h 608"/>
              </a:gdLst>
              <a:ahLst/>
              <a:cxnLst>
                <a:cxn ang="T12">
                  <a:pos x="T0" y="T1"/>
                </a:cxn>
                <a:cxn ang="T13">
                  <a:pos x="T2" y="T3"/>
                </a:cxn>
                <a:cxn ang="T14">
                  <a:pos x="T4" y="T5"/>
                </a:cxn>
                <a:cxn ang="T15">
                  <a:pos x="T6" y="T7"/>
                </a:cxn>
                <a:cxn ang="T16">
                  <a:pos x="T8" y="T9"/>
                </a:cxn>
                <a:cxn ang="T17">
                  <a:pos x="T10" y="T11"/>
                </a:cxn>
              </a:cxnLst>
              <a:rect l="T18" t="T19" r="T20" b="T21"/>
              <a:pathLst>
                <a:path w="864" h="608">
                  <a:moveTo>
                    <a:pt x="0" y="16"/>
                  </a:moveTo>
                  <a:cubicBezTo>
                    <a:pt x="48" y="8"/>
                    <a:pt x="96" y="0"/>
                    <a:pt x="144" y="16"/>
                  </a:cubicBezTo>
                  <a:cubicBezTo>
                    <a:pt x="192" y="32"/>
                    <a:pt x="232" y="32"/>
                    <a:pt x="288" y="112"/>
                  </a:cubicBezTo>
                  <a:cubicBezTo>
                    <a:pt x="344" y="192"/>
                    <a:pt x="424" y="416"/>
                    <a:pt x="480" y="496"/>
                  </a:cubicBezTo>
                  <a:cubicBezTo>
                    <a:pt x="536" y="576"/>
                    <a:pt x="560" y="576"/>
                    <a:pt x="624" y="592"/>
                  </a:cubicBezTo>
                  <a:cubicBezTo>
                    <a:pt x="688" y="608"/>
                    <a:pt x="776" y="600"/>
                    <a:pt x="864" y="592"/>
                  </a:cubicBezTo>
                </a:path>
              </a:pathLst>
            </a:custGeom>
            <a:noFill/>
            <a:ln w="22225">
              <a:solidFill>
                <a:schemeClr val="tx1"/>
              </a:solidFill>
              <a:round/>
              <a:headEnd/>
              <a:tailEnd/>
            </a:ln>
          </p:spPr>
          <p:txBody>
            <a:bodyPr wrap="none"/>
            <a:lstStyle/>
            <a:p>
              <a:endParaRPr lang="zh-CN" altLang="en-US"/>
            </a:p>
          </p:txBody>
        </p:sp>
        <p:sp>
          <p:nvSpPr>
            <p:cNvPr id="273469" name="Line 38"/>
            <p:cNvSpPr>
              <a:spLocks noChangeShapeType="1"/>
            </p:cNvSpPr>
            <p:nvPr/>
          </p:nvSpPr>
          <p:spPr bwMode="auto">
            <a:xfrm flipH="1">
              <a:off x="3504" y="3072"/>
              <a:ext cx="960" cy="0"/>
            </a:xfrm>
            <a:prstGeom prst="line">
              <a:avLst/>
            </a:prstGeom>
            <a:noFill/>
            <a:ln w="22225">
              <a:solidFill>
                <a:schemeClr val="tx1"/>
              </a:solidFill>
              <a:round/>
              <a:headEnd/>
              <a:tailEnd/>
            </a:ln>
          </p:spPr>
          <p:txBody>
            <a:bodyPr wrap="none"/>
            <a:lstStyle/>
            <a:p>
              <a:endParaRPr lang="zh-CN" altLang="en-US"/>
            </a:p>
          </p:txBody>
        </p:sp>
        <p:sp>
          <p:nvSpPr>
            <p:cNvPr id="273470" name="Line 39"/>
            <p:cNvSpPr>
              <a:spLocks noChangeShapeType="1"/>
            </p:cNvSpPr>
            <p:nvPr/>
          </p:nvSpPr>
          <p:spPr bwMode="auto">
            <a:xfrm>
              <a:off x="4848" y="2160"/>
              <a:ext cx="384" cy="0"/>
            </a:xfrm>
            <a:prstGeom prst="line">
              <a:avLst/>
            </a:prstGeom>
            <a:noFill/>
            <a:ln w="22225">
              <a:solidFill>
                <a:schemeClr val="tx1"/>
              </a:solidFill>
              <a:round/>
              <a:headEnd/>
              <a:tailEnd/>
            </a:ln>
          </p:spPr>
          <p:txBody>
            <a:bodyPr wrap="none"/>
            <a:lstStyle/>
            <a:p>
              <a:endParaRPr lang="zh-CN" altLang="en-US"/>
            </a:p>
          </p:txBody>
        </p:sp>
        <p:sp>
          <p:nvSpPr>
            <p:cNvPr id="273471" name="Line 40"/>
            <p:cNvSpPr>
              <a:spLocks noChangeShapeType="1"/>
            </p:cNvSpPr>
            <p:nvPr/>
          </p:nvSpPr>
          <p:spPr bwMode="auto">
            <a:xfrm flipV="1">
              <a:off x="5040" y="2160"/>
              <a:ext cx="0" cy="192"/>
            </a:xfrm>
            <a:prstGeom prst="line">
              <a:avLst/>
            </a:prstGeom>
            <a:noFill/>
            <a:ln w="22225">
              <a:solidFill>
                <a:schemeClr val="tx1"/>
              </a:solidFill>
              <a:round/>
              <a:headEnd/>
              <a:tailEnd type="triangle" w="sm" len="lg"/>
            </a:ln>
          </p:spPr>
          <p:txBody>
            <a:bodyPr wrap="none"/>
            <a:lstStyle/>
            <a:p>
              <a:endParaRPr lang="zh-CN" altLang="en-US"/>
            </a:p>
          </p:txBody>
        </p:sp>
        <p:sp>
          <p:nvSpPr>
            <p:cNvPr id="273472" name="Line 41"/>
            <p:cNvSpPr>
              <a:spLocks noChangeShapeType="1"/>
            </p:cNvSpPr>
            <p:nvPr/>
          </p:nvSpPr>
          <p:spPr bwMode="auto">
            <a:xfrm>
              <a:off x="5040" y="1872"/>
              <a:ext cx="0" cy="192"/>
            </a:xfrm>
            <a:prstGeom prst="line">
              <a:avLst/>
            </a:prstGeom>
            <a:noFill/>
            <a:ln w="22225">
              <a:solidFill>
                <a:schemeClr val="tx1"/>
              </a:solidFill>
              <a:round/>
              <a:headEnd/>
              <a:tailEnd type="triangle" w="sm" len="lg"/>
            </a:ln>
          </p:spPr>
          <p:txBody>
            <a:bodyPr wrap="none"/>
            <a:lstStyle/>
            <a:p>
              <a:endParaRPr lang="zh-CN" altLang="en-US"/>
            </a:p>
          </p:txBody>
        </p:sp>
        <p:sp>
          <p:nvSpPr>
            <p:cNvPr id="273473" name="Line 42"/>
            <p:cNvSpPr>
              <a:spLocks noChangeShapeType="1"/>
            </p:cNvSpPr>
            <p:nvPr/>
          </p:nvSpPr>
          <p:spPr bwMode="auto">
            <a:xfrm>
              <a:off x="4128" y="3072"/>
              <a:ext cx="0" cy="288"/>
            </a:xfrm>
            <a:prstGeom prst="line">
              <a:avLst/>
            </a:prstGeom>
            <a:noFill/>
            <a:ln w="22225">
              <a:solidFill>
                <a:schemeClr val="tx1"/>
              </a:solidFill>
              <a:round/>
              <a:headEnd type="triangle" w="sm" len="lg"/>
              <a:tailEnd type="triangle" w="sm" len="lg"/>
            </a:ln>
          </p:spPr>
          <p:txBody>
            <a:bodyPr wrap="none"/>
            <a:lstStyle/>
            <a:p>
              <a:endParaRPr lang="zh-CN" altLang="en-US"/>
            </a:p>
          </p:txBody>
        </p:sp>
        <p:graphicFrame>
          <p:nvGraphicFramePr>
            <p:cNvPr id="273410" name="Object 43"/>
            <p:cNvGraphicFramePr>
              <a:graphicFrameLocks noChangeAspect="1"/>
            </p:cNvGraphicFramePr>
            <p:nvPr/>
          </p:nvGraphicFramePr>
          <p:xfrm>
            <a:off x="2976" y="1488"/>
            <a:ext cx="192" cy="158"/>
          </p:xfrm>
          <a:graphic>
            <a:graphicData uri="http://schemas.openxmlformats.org/presentationml/2006/ole">
              <mc:AlternateContent xmlns:mc="http://schemas.openxmlformats.org/markup-compatibility/2006">
                <mc:Choice xmlns:v="urn:schemas-microsoft-com:vml" Requires="v">
                  <p:oleObj spid="_x0000_s273903" name="Equation" r:id="rId3" imgW="215640" imgH="177480" progId="Equation.DSMT4">
                    <p:embed/>
                  </p:oleObj>
                </mc:Choice>
                <mc:Fallback>
                  <p:oleObj name="Equation" r:id="rId3" imgW="215640" imgH="177480" progId="Equation.DSMT4">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1488"/>
                          <a:ext cx="19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11" name="Object 44"/>
            <p:cNvGraphicFramePr>
              <a:graphicFrameLocks noChangeAspect="1"/>
            </p:cNvGraphicFramePr>
            <p:nvPr/>
          </p:nvGraphicFramePr>
          <p:xfrm>
            <a:off x="3216" y="1344"/>
            <a:ext cx="444" cy="192"/>
          </p:xfrm>
          <a:graphic>
            <a:graphicData uri="http://schemas.openxmlformats.org/presentationml/2006/ole">
              <mc:AlternateContent xmlns:mc="http://schemas.openxmlformats.org/markup-compatibility/2006">
                <mc:Choice xmlns:v="urn:schemas-microsoft-com:vml" Requires="v">
                  <p:oleObj spid="_x0000_s273904" name="Equation" r:id="rId5" imgW="469800" imgH="203040" progId="Equation.DSMT4">
                    <p:embed/>
                  </p:oleObj>
                </mc:Choice>
                <mc:Fallback>
                  <p:oleObj name="Equation" r:id="rId5" imgW="469800" imgH="203040" progId="Equation.DSMT4">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1344"/>
                          <a:ext cx="4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12" name="Object 45"/>
            <p:cNvGraphicFramePr>
              <a:graphicFrameLocks noChangeAspect="1"/>
            </p:cNvGraphicFramePr>
            <p:nvPr/>
          </p:nvGraphicFramePr>
          <p:xfrm>
            <a:off x="3920" y="1680"/>
            <a:ext cx="607" cy="151"/>
          </p:xfrm>
          <a:graphic>
            <a:graphicData uri="http://schemas.openxmlformats.org/presentationml/2006/ole">
              <mc:AlternateContent xmlns:mc="http://schemas.openxmlformats.org/markup-compatibility/2006">
                <mc:Choice xmlns:v="urn:schemas-microsoft-com:vml" Requires="v">
                  <p:oleObj spid="_x0000_s273905" name="Equation" r:id="rId7" imgW="711000" imgH="177480" progId="Equation.DSMT4">
                    <p:embed/>
                  </p:oleObj>
                </mc:Choice>
                <mc:Fallback>
                  <p:oleObj name="Equation" r:id="rId7" imgW="711000" imgH="177480" progId="Equation.DSMT4">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0" y="1680"/>
                          <a:ext cx="607"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13" name="Object 46"/>
            <p:cNvGraphicFramePr>
              <a:graphicFrameLocks noChangeAspect="1"/>
            </p:cNvGraphicFramePr>
            <p:nvPr/>
          </p:nvGraphicFramePr>
          <p:xfrm>
            <a:off x="4752" y="1824"/>
            <a:ext cx="192" cy="227"/>
          </p:xfrm>
          <a:graphic>
            <a:graphicData uri="http://schemas.openxmlformats.org/presentationml/2006/ole">
              <mc:AlternateContent xmlns:mc="http://schemas.openxmlformats.org/markup-compatibility/2006">
                <mc:Choice xmlns:v="urn:schemas-microsoft-com:vml" Requires="v">
                  <p:oleObj spid="_x0000_s273906" name="Equation" r:id="rId9" imgW="190440" imgH="228600" progId="">
                    <p:embed/>
                  </p:oleObj>
                </mc:Choice>
                <mc:Fallback>
                  <p:oleObj name="Equation" r:id="rId9" imgW="190440" imgH="228600" progId="">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2" y="1824"/>
                          <a:ext cx="19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14" name="Object 47"/>
            <p:cNvGraphicFramePr>
              <a:graphicFrameLocks noChangeAspect="1"/>
            </p:cNvGraphicFramePr>
            <p:nvPr/>
          </p:nvGraphicFramePr>
          <p:xfrm>
            <a:off x="5232" y="1888"/>
            <a:ext cx="144" cy="132"/>
          </p:xfrm>
          <a:graphic>
            <a:graphicData uri="http://schemas.openxmlformats.org/presentationml/2006/ole">
              <mc:AlternateContent xmlns:mc="http://schemas.openxmlformats.org/markup-compatibility/2006">
                <mc:Choice xmlns:v="urn:schemas-microsoft-com:vml" Requires="v">
                  <p:oleObj spid="_x0000_s273907" name="Equation" r:id="rId11" imgW="152334" imgH="139639" progId="">
                    <p:embed/>
                  </p:oleObj>
                </mc:Choice>
                <mc:Fallback>
                  <p:oleObj name="Equation" r:id="rId11" imgW="152334" imgH="139639" progId="">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2" y="1888"/>
                          <a:ext cx="14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15" name="Object 48"/>
            <p:cNvGraphicFramePr>
              <a:graphicFrameLocks noChangeAspect="1"/>
            </p:cNvGraphicFramePr>
            <p:nvPr/>
          </p:nvGraphicFramePr>
          <p:xfrm>
            <a:off x="5280" y="3184"/>
            <a:ext cx="144" cy="132"/>
          </p:xfrm>
          <a:graphic>
            <a:graphicData uri="http://schemas.openxmlformats.org/presentationml/2006/ole">
              <mc:AlternateContent xmlns:mc="http://schemas.openxmlformats.org/markup-compatibility/2006">
                <mc:Choice xmlns:v="urn:schemas-microsoft-com:vml" Requires="v">
                  <p:oleObj spid="_x0000_s273908" name="Equation" r:id="rId13" imgW="152334" imgH="139639" progId="">
                    <p:embed/>
                  </p:oleObj>
                </mc:Choice>
                <mc:Fallback>
                  <p:oleObj name="Equation" r:id="rId13" imgW="152334" imgH="139639" progId="">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0" y="3184"/>
                          <a:ext cx="14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16" name="Object 49"/>
            <p:cNvGraphicFramePr>
              <a:graphicFrameLocks noChangeAspect="1"/>
            </p:cNvGraphicFramePr>
            <p:nvPr>
              <p:extLst>
                <p:ext uri="{D42A27DB-BD31-4B8C-83A1-F6EECF244321}">
                  <p14:modId xmlns:p14="http://schemas.microsoft.com/office/powerpoint/2010/main" val="2414679657"/>
                </p:ext>
              </p:extLst>
            </p:nvPr>
          </p:nvGraphicFramePr>
          <p:xfrm>
            <a:off x="5216" y="2194"/>
            <a:ext cx="395" cy="158"/>
          </p:xfrm>
          <a:graphic>
            <a:graphicData uri="http://schemas.openxmlformats.org/presentationml/2006/ole">
              <mc:AlternateContent xmlns:mc="http://schemas.openxmlformats.org/markup-compatibility/2006">
                <mc:Choice xmlns:v="urn:schemas-microsoft-com:vml" Requires="v">
                  <p:oleObj spid="_x0000_s273909" name="Equation" r:id="rId15" imgW="507960" imgH="203040" progId="Equation.DSMT4">
                    <p:embed/>
                  </p:oleObj>
                </mc:Choice>
                <mc:Fallback>
                  <p:oleObj name="Equation" r:id="rId15" imgW="507960" imgH="203040" progId="Equation.DSMT4">
                    <p:embed/>
                    <p:pic>
                      <p:nvPicPr>
                        <p:cNvPr id="0" name="Object 49"/>
                        <p:cNvPicPr>
                          <a:picLocks noChangeAspect="1" noChangeArrowheads="1"/>
                        </p:cNvPicPr>
                        <p:nvPr/>
                      </p:nvPicPr>
                      <p:blipFill>
                        <a:blip r:embed="rId16"/>
                        <a:srcRect/>
                        <a:stretch>
                          <a:fillRect/>
                        </a:stretch>
                      </p:blipFill>
                      <p:spPr bwMode="auto">
                        <a:xfrm>
                          <a:off x="5216" y="2194"/>
                          <a:ext cx="39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17" name="Object 50"/>
            <p:cNvGraphicFramePr>
              <a:graphicFrameLocks noChangeAspect="1"/>
            </p:cNvGraphicFramePr>
            <p:nvPr/>
          </p:nvGraphicFramePr>
          <p:xfrm>
            <a:off x="4681" y="2076"/>
            <a:ext cx="98" cy="152"/>
          </p:xfrm>
          <a:graphic>
            <a:graphicData uri="http://schemas.openxmlformats.org/presentationml/2006/ole">
              <mc:AlternateContent xmlns:mc="http://schemas.openxmlformats.org/markup-compatibility/2006">
                <mc:Choice xmlns:v="urn:schemas-microsoft-com:vml" Requires="v">
                  <p:oleObj spid="_x0000_s273910" name="Equation" r:id="rId17" imgW="114120" imgH="177480" progId="">
                    <p:embed/>
                  </p:oleObj>
                </mc:Choice>
                <mc:Fallback>
                  <p:oleObj name="Equation" r:id="rId17" imgW="114120" imgH="177480" progId="">
                    <p:embed/>
                    <p:pic>
                      <p:nvPicPr>
                        <p:cNvPr id="0" name="Object 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1" y="2076"/>
                          <a:ext cx="98"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18" name="Object 51"/>
            <p:cNvGraphicFramePr>
              <a:graphicFrameLocks noChangeAspect="1"/>
            </p:cNvGraphicFramePr>
            <p:nvPr/>
          </p:nvGraphicFramePr>
          <p:xfrm>
            <a:off x="3984" y="2060"/>
            <a:ext cx="114" cy="148"/>
          </p:xfrm>
          <a:graphic>
            <a:graphicData uri="http://schemas.openxmlformats.org/presentationml/2006/ole">
              <mc:AlternateContent xmlns:mc="http://schemas.openxmlformats.org/markup-compatibility/2006">
                <mc:Choice xmlns:v="urn:schemas-microsoft-com:vml" Requires="v">
                  <p:oleObj spid="_x0000_s273911" name="Equation" r:id="rId19" imgW="126720" imgH="164880" progId="">
                    <p:embed/>
                  </p:oleObj>
                </mc:Choice>
                <mc:Fallback>
                  <p:oleObj name="Equation" r:id="rId19" imgW="126720" imgH="164880" progId="">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84" y="2060"/>
                          <a:ext cx="114"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19" name="Object 52"/>
            <p:cNvGraphicFramePr>
              <a:graphicFrameLocks noChangeAspect="1"/>
            </p:cNvGraphicFramePr>
            <p:nvPr/>
          </p:nvGraphicFramePr>
          <p:xfrm>
            <a:off x="4108" y="1834"/>
            <a:ext cx="199" cy="240"/>
          </p:xfrm>
          <a:graphic>
            <a:graphicData uri="http://schemas.openxmlformats.org/presentationml/2006/ole">
              <mc:AlternateContent xmlns:mc="http://schemas.openxmlformats.org/markup-compatibility/2006">
                <mc:Choice xmlns:v="urn:schemas-microsoft-com:vml" Requires="v">
                  <p:oleObj spid="_x0000_s273912" name="Equation" r:id="rId21" imgW="190440" imgH="228600" progId="Equation.DSMT4">
                    <p:embed/>
                  </p:oleObj>
                </mc:Choice>
                <mc:Fallback>
                  <p:oleObj name="Equation" r:id="rId21" imgW="190440" imgH="228600" progId="Equation.DSMT4">
                    <p:embed/>
                    <p:pic>
                      <p:nvPicPr>
                        <p:cNvPr id="0" name="Object 5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08" y="1834"/>
                          <a:ext cx="1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20" name="Object 53"/>
            <p:cNvGraphicFramePr>
              <a:graphicFrameLocks noChangeAspect="1"/>
            </p:cNvGraphicFramePr>
            <p:nvPr/>
          </p:nvGraphicFramePr>
          <p:xfrm>
            <a:off x="5166" y="2452"/>
            <a:ext cx="564" cy="140"/>
          </p:xfrm>
          <a:graphic>
            <a:graphicData uri="http://schemas.openxmlformats.org/presentationml/2006/ole">
              <mc:AlternateContent xmlns:mc="http://schemas.openxmlformats.org/markup-compatibility/2006">
                <mc:Choice xmlns:v="urn:schemas-microsoft-com:vml" Requires="v">
                  <p:oleObj spid="_x0000_s273913" name="Equation" r:id="rId23" imgW="711000" imgH="177480" progId="Equation.DSMT4">
                    <p:embed/>
                  </p:oleObj>
                </mc:Choice>
                <mc:Fallback>
                  <p:oleObj name="Equation" r:id="rId23" imgW="711000" imgH="177480" progId="Equation.DSMT4">
                    <p:embed/>
                    <p:pic>
                      <p:nvPicPr>
                        <p:cNvPr id="0" name="Object 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66" y="2452"/>
                          <a:ext cx="5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21" name="Object 54"/>
            <p:cNvGraphicFramePr>
              <a:graphicFrameLocks noChangeAspect="1"/>
            </p:cNvGraphicFramePr>
            <p:nvPr/>
          </p:nvGraphicFramePr>
          <p:xfrm>
            <a:off x="3072" y="2688"/>
            <a:ext cx="135" cy="144"/>
          </p:xfrm>
          <a:graphic>
            <a:graphicData uri="http://schemas.openxmlformats.org/presentationml/2006/ole">
              <mc:AlternateContent xmlns:mc="http://schemas.openxmlformats.org/markup-compatibility/2006">
                <mc:Choice xmlns:v="urn:schemas-microsoft-com:vml" Requires="v">
                  <p:oleObj spid="_x0000_s273914" name="Equation" r:id="rId25" imgW="190440" imgH="203040" progId="">
                    <p:embed/>
                  </p:oleObj>
                </mc:Choice>
                <mc:Fallback>
                  <p:oleObj name="Equation" r:id="rId25" imgW="190440" imgH="203040" progId="">
                    <p:embed/>
                    <p:pic>
                      <p:nvPicPr>
                        <p:cNvPr id="0" name="Object 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72" y="2688"/>
                          <a:ext cx="13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22" name="Object 55"/>
            <p:cNvGraphicFramePr>
              <a:graphicFrameLocks/>
            </p:cNvGraphicFramePr>
            <p:nvPr/>
          </p:nvGraphicFramePr>
          <p:xfrm>
            <a:off x="3333" y="2683"/>
            <a:ext cx="256" cy="145"/>
          </p:xfrm>
          <a:graphic>
            <a:graphicData uri="http://schemas.openxmlformats.org/presentationml/2006/ole">
              <mc:AlternateContent xmlns:mc="http://schemas.openxmlformats.org/markup-compatibility/2006">
                <mc:Choice xmlns:v="urn:schemas-microsoft-com:vml" Requires="v">
                  <p:oleObj spid="_x0000_s273915" name="Equation" r:id="rId27" imgW="380880" imgH="215640" progId="Equation.DSMT4">
                    <p:embed/>
                  </p:oleObj>
                </mc:Choice>
                <mc:Fallback>
                  <p:oleObj name="Equation" r:id="rId27" imgW="380880" imgH="215640" progId="Equation.DSMT4">
                    <p:embed/>
                    <p:pic>
                      <p:nvPicPr>
                        <p:cNvPr id="0" name="Object 55"/>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33" y="2683"/>
                          <a:ext cx="2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23" name="Object 56"/>
            <p:cNvGraphicFramePr>
              <a:graphicFrameLocks noChangeAspect="1"/>
            </p:cNvGraphicFramePr>
            <p:nvPr/>
          </p:nvGraphicFramePr>
          <p:xfrm>
            <a:off x="2887" y="2940"/>
            <a:ext cx="385" cy="176"/>
          </p:xfrm>
          <a:graphic>
            <a:graphicData uri="http://schemas.openxmlformats.org/presentationml/2006/ole">
              <mc:AlternateContent xmlns:mc="http://schemas.openxmlformats.org/markup-compatibility/2006">
                <mc:Choice xmlns:v="urn:schemas-microsoft-com:vml" Requires="v">
                  <p:oleObj spid="_x0000_s273916" name="Equation" r:id="rId29" imgW="342720" imgH="177480" progId="Equation.DSMT4">
                    <p:embed/>
                  </p:oleObj>
                </mc:Choice>
                <mc:Fallback>
                  <p:oleObj name="Equation" r:id="rId29" imgW="342720" imgH="177480" progId="Equation.DSMT4">
                    <p:embed/>
                    <p:pic>
                      <p:nvPicPr>
                        <p:cNvPr id="0" name="Object 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87" y="2940"/>
                          <a:ext cx="38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24" name="Object 57"/>
            <p:cNvGraphicFramePr>
              <a:graphicFrameLocks noChangeAspect="1"/>
            </p:cNvGraphicFramePr>
            <p:nvPr/>
          </p:nvGraphicFramePr>
          <p:xfrm>
            <a:off x="2833" y="3265"/>
            <a:ext cx="431" cy="178"/>
          </p:xfrm>
          <a:graphic>
            <a:graphicData uri="http://schemas.openxmlformats.org/presentationml/2006/ole">
              <mc:AlternateContent xmlns:mc="http://schemas.openxmlformats.org/markup-compatibility/2006">
                <mc:Choice xmlns:v="urn:schemas-microsoft-com:vml" Requires="v">
                  <p:oleObj spid="_x0000_s273917" name="Equation" r:id="rId31" imgW="419040" imgH="177480" progId="Equation.DSMT4">
                    <p:embed/>
                  </p:oleObj>
                </mc:Choice>
                <mc:Fallback>
                  <p:oleObj name="Equation" r:id="rId31" imgW="419040" imgH="177480" progId="Equation.DSMT4">
                    <p:embed/>
                    <p:pic>
                      <p:nvPicPr>
                        <p:cNvPr id="0" name="Object 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33" y="3265"/>
                          <a:ext cx="43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25" name="Object 58"/>
            <p:cNvGraphicFramePr>
              <a:graphicFrameLocks noChangeAspect="1"/>
            </p:cNvGraphicFramePr>
            <p:nvPr/>
          </p:nvGraphicFramePr>
          <p:xfrm>
            <a:off x="2838" y="3606"/>
            <a:ext cx="412" cy="173"/>
          </p:xfrm>
          <a:graphic>
            <a:graphicData uri="http://schemas.openxmlformats.org/presentationml/2006/ole">
              <mc:AlternateContent xmlns:mc="http://schemas.openxmlformats.org/markup-compatibility/2006">
                <mc:Choice xmlns:v="urn:schemas-microsoft-com:vml" Requires="v">
                  <p:oleObj spid="_x0000_s273918" name="Equation" r:id="rId33" imgW="419040" imgH="177480" progId="Equation.DSMT4">
                    <p:embed/>
                  </p:oleObj>
                </mc:Choice>
                <mc:Fallback>
                  <p:oleObj name="Equation" r:id="rId33" imgW="419040" imgH="177480" progId="Equation.DSMT4">
                    <p:embed/>
                    <p:pic>
                      <p:nvPicPr>
                        <p:cNvPr id="0" name="Object 5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38" y="3606"/>
                          <a:ext cx="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3426" name="Object 59"/>
            <p:cNvGraphicFramePr>
              <a:graphicFrameLocks noChangeAspect="1"/>
            </p:cNvGraphicFramePr>
            <p:nvPr/>
          </p:nvGraphicFramePr>
          <p:xfrm>
            <a:off x="3980" y="3120"/>
            <a:ext cx="111" cy="144"/>
          </p:xfrm>
          <a:graphic>
            <a:graphicData uri="http://schemas.openxmlformats.org/presentationml/2006/ole">
              <mc:AlternateContent xmlns:mc="http://schemas.openxmlformats.org/markup-compatibility/2006">
                <mc:Choice xmlns:v="urn:schemas-microsoft-com:vml" Requires="v">
                  <p:oleObj spid="_x0000_s273919" name="Equation" r:id="rId35" imgW="126720" imgH="164880" progId="">
                    <p:embed/>
                  </p:oleObj>
                </mc:Choice>
                <mc:Fallback>
                  <p:oleObj name="Equation" r:id="rId35" imgW="126720" imgH="164880" progId="">
                    <p:embed/>
                    <p:pic>
                      <p:nvPicPr>
                        <p:cNvPr id="0" name="Object 5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80" y="3120"/>
                          <a:ext cx="11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sp>
          <p:nvSpPr>
            <p:cNvPr id="273474" name="Text Box 60"/>
            <p:cNvSpPr txBox="1">
              <a:spLocks noChangeArrowheads="1"/>
            </p:cNvSpPr>
            <p:nvPr/>
          </p:nvSpPr>
          <p:spPr bwMode="auto">
            <a:xfrm>
              <a:off x="3408" y="3974"/>
              <a:ext cx="1680" cy="252"/>
            </a:xfrm>
            <a:prstGeom prst="rect">
              <a:avLst/>
            </a:prstGeom>
            <a:noFill/>
            <a:ln w="22225">
              <a:noFill/>
              <a:miter lim="800000"/>
              <a:headEnd/>
              <a:tailEnd/>
            </a:ln>
          </p:spPr>
          <p:txBody>
            <a:bodyPr>
              <a:spAutoFit/>
            </a:bodyPr>
            <a:lstStyle/>
            <a:p>
              <a:pPr>
                <a:spcBef>
                  <a:spcPct val="50000"/>
                </a:spcBef>
              </a:pPr>
              <a:r>
                <a:rPr kumimoji="1" lang="zh-CN" altLang="en-US" sz="2000" b="1">
                  <a:latin typeface="Times New Roman" pitchFamily="18" charset="0"/>
                  <a:ea typeface="黑体" pitchFamily="2" charset="-122"/>
                  <a:cs typeface="Times New Roman" pitchFamily="18" charset="0"/>
                </a:rPr>
                <a:t>例</a:t>
              </a:r>
              <a:r>
                <a:rPr kumimoji="1" lang="en-US" altLang="zh-CN" sz="2000" b="1">
                  <a:latin typeface="Times New Roman" pitchFamily="18" charset="0"/>
                  <a:ea typeface="黑体" pitchFamily="2" charset="-122"/>
                  <a:cs typeface="Times New Roman" pitchFamily="18" charset="0"/>
                </a:rPr>
                <a:t>6-21</a:t>
              </a:r>
              <a:r>
                <a:rPr kumimoji="1" lang="zh-CN" altLang="en-US" sz="2000" b="1">
                  <a:latin typeface="Times New Roman" pitchFamily="18" charset="0"/>
                  <a:ea typeface="黑体" pitchFamily="2" charset="-122"/>
                  <a:cs typeface="Times New Roman" pitchFamily="18" charset="0"/>
                </a:rPr>
                <a:t>　</a:t>
              </a:r>
              <a:r>
                <a:rPr kumimoji="1" lang="en-US" altLang="zh-CN" sz="2000" b="1">
                  <a:latin typeface="Times New Roman" pitchFamily="18" charset="0"/>
                  <a:ea typeface="黑体" pitchFamily="2" charset="-122"/>
                  <a:cs typeface="Times New Roman" pitchFamily="18" charset="0"/>
                </a:rPr>
                <a:t>Bode</a:t>
              </a:r>
              <a:r>
                <a:rPr kumimoji="1" lang="zh-CN" altLang="en-US" sz="2000" b="1">
                  <a:latin typeface="Times New Roman" pitchFamily="18" charset="0"/>
                  <a:ea typeface="黑体" pitchFamily="2" charset="-122"/>
                  <a:cs typeface="Times New Roman" pitchFamily="18" charset="0"/>
                </a:rPr>
                <a:t>图</a:t>
              </a:r>
            </a:p>
          </p:txBody>
        </p:sp>
        <p:sp>
          <p:nvSpPr>
            <p:cNvPr id="273475" name="Freeform 61"/>
            <p:cNvSpPr>
              <a:spLocks/>
            </p:cNvSpPr>
            <p:nvPr/>
          </p:nvSpPr>
          <p:spPr bwMode="auto">
            <a:xfrm>
              <a:off x="4512" y="2168"/>
              <a:ext cx="672" cy="504"/>
            </a:xfrm>
            <a:custGeom>
              <a:avLst/>
              <a:gdLst>
                <a:gd name="T0" fmla="*/ 0 w 672"/>
                <a:gd name="T1" fmla="*/ 120 h 504"/>
                <a:gd name="T2" fmla="*/ 144 w 672"/>
                <a:gd name="T3" fmla="*/ 168 h 504"/>
                <a:gd name="T4" fmla="*/ 288 w 672"/>
                <a:gd name="T5" fmla="*/ 24 h 504"/>
                <a:gd name="T6" fmla="*/ 384 w 672"/>
                <a:gd name="T7" fmla="*/ 24 h 504"/>
                <a:gd name="T8" fmla="*/ 480 w 672"/>
                <a:gd name="T9" fmla="*/ 120 h 504"/>
                <a:gd name="T10" fmla="*/ 672 w 672"/>
                <a:gd name="T11" fmla="*/ 504 h 504"/>
                <a:gd name="T12" fmla="*/ 0 60000 65536"/>
                <a:gd name="T13" fmla="*/ 0 60000 65536"/>
                <a:gd name="T14" fmla="*/ 0 60000 65536"/>
                <a:gd name="T15" fmla="*/ 0 60000 65536"/>
                <a:gd name="T16" fmla="*/ 0 60000 65536"/>
                <a:gd name="T17" fmla="*/ 0 60000 65536"/>
                <a:gd name="T18" fmla="*/ 0 w 672"/>
                <a:gd name="T19" fmla="*/ 0 h 504"/>
                <a:gd name="T20" fmla="*/ 672 w 672"/>
                <a:gd name="T21" fmla="*/ 504 h 504"/>
              </a:gdLst>
              <a:ahLst/>
              <a:cxnLst>
                <a:cxn ang="T12">
                  <a:pos x="T0" y="T1"/>
                </a:cxn>
                <a:cxn ang="T13">
                  <a:pos x="T2" y="T3"/>
                </a:cxn>
                <a:cxn ang="T14">
                  <a:pos x="T4" y="T5"/>
                </a:cxn>
                <a:cxn ang="T15">
                  <a:pos x="T6" y="T7"/>
                </a:cxn>
                <a:cxn ang="T16">
                  <a:pos x="T8" y="T9"/>
                </a:cxn>
                <a:cxn ang="T17">
                  <a:pos x="T10" y="T11"/>
                </a:cxn>
              </a:cxnLst>
              <a:rect l="T18" t="T19" r="T20" b="T21"/>
              <a:pathLst>
                <a:path w="672" h="504">
                  <a:moveTo>
                    <a:pt x="0" y="120"/>
                  </a:moveTo>
                  <a:cubicBezTo>
                    <a:pt x="48" y="152"/>
                    <a:pt x="96" y="184"/>
                    <a:pt x="144" y="168"/>
                  </a:cubicBezTo>
                  <a:cubicBezTo>
                    <a:pt x="192" y="152"/>
                    <a:pt x="248" y="48"/>
                    <a:pt x="288" y="24"/>
                  </a:cubicBezTo>
                  <a:cubicBezTo>
                    <a:pt x="328" y="0"/>
                    <a:pt x="352" y="8"/>
                    <a:pt x="384" y="24"/>
                  </a:cubicBezTo>
                  <a:cubicBezTo>
                    <a:pt x="416" y="40"/>
                    <a:pt x="432" y="40"/>
                    <a:pt x="480" y="120"/>
                  </a:cubicBezTo>
                  <a:cubicBezTo>
                    <a:pt x="528" y="200"/>
                    <a:pt x="640" y="440"/>
                    <a:pt x="672" y="504"/>
                  </a:cubicBezTo>
                </a:path>
              </a:pathLst>
            </a:custGeom>
            <a:noFill/>
            <a:ln w="22225">
              <a:solidFill>
                <a:schemeClr val="tx1"/>
              </a:solidFill>
              <a:round/>
              <a:headEnd/>
              <a:tailEnd/>
            </a:ln>
          </p:spPr>
          <p:txBody>
            <a:bodyPr wrap="none"/>
            <a:lstStyle/>
            <a:p>
              <a:endParaRPr lang="zh-CN" altLang="en-US"/>
            </a:p>
          </p:txBody>
        </p:sp>
      </p:grpSp>
      <p:sp>
        <p:nvSpPr>
          <p:cNvPr id="273463" name="标题 5"/>
          <p:cNvSpPr>
            <a:spLocks/>
          </p:cNvSpPr>
          <p:nvPr/>
        </p:nvSpPr>
        <p:spPr bwMode="auto">
          <a:xfrm>
            <a:off x="973138" y="166688"/>
            <a:ext cx="7942262"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相位裕度和幅值裕度的求解</a:t>
            </a:r>
            <a:r>
              <a:rPr lang="en-US" altLang="zh-CN" sz="3200" b="1">
                <a:solidFill>
                  <a:srgbClr val="CC0066"/>
                </a:solidFill>
                <a:latin typeface="Times New Roman" pitchFamily="18" charset="0"/>
                <a:ea typeface="黑体" pitchFamily="2" charset="-122"/>
              </a:rPr>
              <a:t>——</a:t>
            </a:r>
            <a:r>
              <a:rPr lang="en-US" altLang="zh-CN" sz="2800" b="1">
                <a:solidFill>
                  <a:srgbClr val="CC0066"/>
                </a:solidFill>
                <a:latin typeface="Times New Roman" pitchFamily="18" charset="0"/>
                <a:ea typeface="黑体" pitchFamily="2" charset="-122"/>
              </a:rPr>
              <a:t>Bode</a:t>
            </a:r>
            <a:r>
              <a:rPr lang="zh-CN" altLang="en-US" sz="2800" b="1">
                <a:solidFill>
                  <a:srgbClr val="CC0066"/>
                </a:solidFill>
                <a:latin typeface="黑体" pitchFamily="2" charset="-122"/>
                <a:ea typeface="黑体" pitchFamily="2" charset="-122"/>
              </a:rPr>
              <a:t>图法</a:t>
            </a:r>
          </a:p>
        </p:txBody>
      </p:sp>
      <p:grpSp>
        <p:nvGrpSpPr>
          <p:cNvPr id="273464" name="Group 54"/>
          <p:cNvGrpSpPr>
            <a:grpSpLocks/>
          </p:cNvGrpSpPr>
          <p:nvPr/>
        </p:nvGrpSpPr>
        <p:grpSpPr bwMode="auto">
          <a:xfrm>
            <a:off x="506413" y="1195388"/>
            <a:ext cx="3670300" cy="3103562"/>
            <a:chOff x="319" y="753"/>
            <a:chExt cx="2312" cy="1955"/>
          </a:xfrm>
        </p:grpSpPr>
        <p:sp>
          <p:nvSpPr>
            <p:cNvPr id="12337" name="Rectangle 18"/>
            <p:cNvSpPr>
              <a:spLocks noChangeArrowheads="1"/>
            </p:cNvSpPr>
            <p:nvPr/>
          </p:nvSpPr>
          <p:spPr bwMode="auto">
            <a:xfrm>
              <a:off x="360" y="765"/>
              <a:ext cx="2268" cy="1939"/>
            </a:xfrm>
            <a:prstGeom prst="rect">
              <a:avLst/>
            </a:prstGeom>
            <a:grpFill/>
            <a:ln w="9525">
              <a:noFill/>
              <a:miter lim="800000"/>
              <a:headEnd/>
              <a:tailEnd/>
            </a:ln>
          </p:spPr>
          <p:txBody>
            <a:bodyPr>
              <a:spAutoFit/>
            </a:bodyPr>
            <a:lstStyle/>
            <a:p>
              <a:pPr>
                <a:lnSpc>
                  <a:spcPct val="120000"/>
                </a:lnSpc>
                <a:spcBef>
                  <a:spcPct val="50000"/>
                </a:spcBef>
                <a:defRPr/>
              </a:pPr>
              <a:r>
                <a:rPr kumimoji="1" lang="zh-CN" altLang="en-US" sz="2000" b="1" dirty="0">
                  <a:latin typeface="Times New Roman" pitchFamily="18" charset="0"/>
                  <a:ea typeface="黑体" pitchFamily="49" charset="-122"/>
                  <a:cs typeface="Times New Roman" pitchFamily="18" charset="0"/>
                </a:rPr>
                <a:t>例</a:t>
              </a:r>
              <a:r>
                <a:rPr kumimoji="1" lang="en-US" altLang="zh-CN" sz="2000" b="1" dirty="0">
                  <a:latin typeface="Times New Roman" pitchFamily="18" charset="0"/>
                  <a:ea typeface="黑体" pitchFamily="49" charset="-122"/>
                  <a:cs typeface="Times New Roman" pitchFamily="18" charset="0"/>
                </a:rPr>
                <a:t>6-21</a:t>
              </a:r>
              <a:r>
                <a:rPr kumimoji="1" lang="zh-CN" altLang="en-US" sz="2000" b="1" dirty="0">
                  <a:latin typeface="Times New Roman" pitchFamily="18" charset="0"/>
                  <a:ea typeface="黑体" pitchFamily="49" charset="-122"/>
                  <a:cs typeface="Times New Roman" pitchFamily="18" charset="0"/>
                </a:rPr>
                <a:t>的</a:t>
              </a:r>
              <a:r>
                <a:rPr kumimoji="1" lang="en-US" altLang="zh-CN" sz="2000" b="1" dirty="0">
                  <a:solidFill>
                    <a:srgbClr val="FF00FF"/>
                  </a:solidFill>
                  <a:latin typeface="Times New Roman" pitchFamily="18" charset="0"/>
                  <a:ea typeface="黑体" pitchFamily="49" charset="-122"/>
                  <a:cs typeface="Times New Roman" pitchFamily="18" charset="0"/>
                </a:rPr>
                <a:t>Bode</a:t>
              </a:r>
              <a:r>
                <a:rPr kumimoji="1" lang="zh-CN" altLang="en-US" sz="2000" b="1" dirty="0">
                  <a:latin typeface="Times New Roman" pitchFamily="18" charset="0"/>
                  <a:ea typeface="黑体" pitchFamily="49" charset="-122"/>
                  <a:cs typeface="Times New Roman" pitchFamily="18" charset="0"/>
                </a:rPr>
                <a:t>图如右图所示。</a:t>
              </a:r>
            </a:p>
            <a:p>
              <a:pPr>
                <a:lnSpc>
                  <a:spcPct val="120000"/>
                </a:lnSpc>
                <a:spcBef>
                  <a:spcPct val="50000"/>
                </a:spcBef>
                <a:defRPr/>
              </a:pPr>
              <a:r>
                <a:rPr kumimoji="1" lang="zh-CN" altLang="en-US" sz="2000" b="1" dirty="0">
                  <a:latin typeface="Times New Roman" pitchFamily="18" charset="0"/>
                  <a:ea typeface="黑体" pitchFamily="49" charset="-122"/>
                  <a:cs typeface="Times New Roman" pitchFamily="18" charset="0"/>
                </a:rPr>
                <a:t>　从图中，可直接得到</a:t>
              </a:r>
            </a:p>
            <a:p>
              <a:pPr>
                <a:lnSpc>
                  <a:spcPct val="120000"/>
                </a:lnSpc>
                <a:spcBef>
                  <a:spcPct val="50000"/>
                </a:spcBef>
                <a:defRPr/>
              </a:pPr>
              <a:r>
                <a:rPr kumimoji="1" lang="zh-CN" altLang="en-US" sz="2000" b="1" dirty="0">
                  <a:latin typeface="Times New Roman" pitchFamily="18" charset="0"/>
                  <a:ea typeface="黑体" pitchFamily="49" charset="-122"/>
                  <a:cs typeface="Times New Roman" pitchFamily="18" charset="0"/>
                </a:rPr>
                <a:t>截止频率       　</a:t>
              </a:r>
            </a:p>
            <a:p>
              <a:pPr>
                <a:lnSpc>
                  <a:spcPct val="120000"/>
                </a:lnSpc>
                <a:spcBef>
                  <a:spcPct val="50000"/>
                </a:spcBef>
                <a:defRPr/>
              </a:pPr>
              <a:r>
                <a:rPr kumimoji="1" lang="zh-CN" altLang="en-US" sz="2000" b="1" dirty="0">
                  <a:latin typeface="Times New Roman" pitchFamily="18" charset="0"/>
                  <a:ea typeface="黑体" pitchFamily="49" charset="-122"/>
                  <a:cs typeface="Times New Roman" pitchFamily="18" charset="0"/>
                </a:rPr>
                <a:t>穿越频率　       </a:t>
              </a:r>
            </a:p>
            <a:p>
              <a:pPr>
                <a:lnSpc>
                  <a:spcPct val="120000"/>
                </a:lnSpc>
                <a:spcBef>
                  <a:spcPct val="50000"/>
                </a:spcBef>
                <a:defRPr/>
              </a:pPr>
              <a:r>
                <a:rPr kumimoji="1" lang="zh-CN" altLang="en-US" sz="2000" b="1" dirty="0">
                  <a:latin typeface="Times New Roman" pitchFamily="18" charset="0"/>
                  <a:ea typeface="黑体" pitchFamily="49" charset="-122"/>
                  <a:cs typeface="Times New Roman" pitchFamily="18" charset="0"/>
                </a:rPr>
                <a:t>相位裕度：　     </a:t>
              </a:r>
            </a:p>
            <a:p>
              <a:pPr>
                <a:lnSpc>
                  <a:spcPct val="120000"/>
                </a:lnSpc>
                <a:spcBef>
                  <a:spcPct val="50000"/>
                </a:spcBef>
                <a:defRPr/>
              </a:pPr>
              <a:r>
                <a:rPr kumimoji="1" lang="zh-CN" altLang="en-US" sz="2000" b="1" dirty="0">
                  <a:latin typeface="Times New Roman" pitchFamily="18" charset="0"/>
                  <a:ea typeface="黑体" pitchFamily="49" charset="-122"/>
                  <a:cs typeface="Times New Roman" pitchFamily="18" charset="0"/>
                </a:rPr>
                <a:t>幅值裕度：               </a:t>
              </a:r>
            </a:p>
          </p:txBody>
        </p:sp>
        <p:graphicFrame>
          <p:nvGraphicFramePr>
            <p:cNvPr id="273458" name="Object 50"/>
            <p:cNvGraphicFramePr>
              <a:graphicFrameLocks/>
            </p:cNvGraphicFramePr>
            <p:nvPr/>
          </p:nvGraphicFramePr>
          <p:xfrm>
            <a:off x="1606" y="1438"/>
            <a:ext cx="505" cy="256"/>
          </p:xfrm>
          <a:graphic>
            <a:graphicData uri="http://schemas.openxmlformats.org/presentationml/2006/ole">
              <mc:AlternateContent xmlns:mc="http://schemas.openxmlformats.org/markup-compatibility/2006">
                <mc:Choice xmlns:v="urn:schemas-microsoft-com:vml" Requires="v">
                  <p:oleObj spid="_x0000_s273920" name="Equation" r:id="rId37" imgW="444240" imgH="228600" progId="Equation.DSMT4">
                    <p:embed/>
                  </p:oleObj>
                </mc:Choice>
                <mc:Fallback>
                  <p:oleObj name="Equation" r:id="rId37" imgW="444240" imgH="228600" progId="Equation.DSMT4">
                    <p:embed/>
                    <p:pic>
                      <p:nvPicPr>
                        <p:cNvPr id="0" name="Picture 50"/>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06" y="1438"/>
                          <a:ext cx="505" cy="256"/>
                        </a:xfrm>
                        <a:prstGeom prst="rect">
                          <a:avLst/>
                        </a:prstGeom>
                        <a:solidFill>
                          <a:srgbClr val="BDFFE9"/>
                        </a:solidFill>
                      </p:spPr>
                    </p:pic>
                  </p:oleObj>
                </mc:Fallback>
              </mc:AlternateContent>
            </a:graphicData>
          </a:graphic>
        </p:graphicFrame>
        <p:graphicFrame>
          <p:nvGraphicFramePr>
            <p:cNvPr id="273459" name="Object 51"/>
            <p:cNvGraphicFramePr>
              <a:graphicFrameLocks/>
            </p:cNvGraphicFramePr>
            <p:nvPr/>
          </p:nvGraphicFramePr>
          <p:xfrm>
            <a:off x="1591" y="1753"/>
            <a:ext cx="489" cy="264"/>
          </p:xfrm>
          <a:graphic>
            <a:graphicData uri="http://schemas.openxmlformats.org/presentationml/2006/ole">
              <mc:AlternateContent xmlns:mc="http://schemas.openxmlformats.org/markup-compatibility/2006">
                <mc:Choice xmlns:v="urn:schemas-microsoft-com:vml" Requires="v">
                  <p:oleObj spid="_x0000_s273921" name="Equation" r:id="rId39" imgW="457200" imgH="228600" progId="Equation.DSMT4">
                    <p:embed/>
                  </p:oleObj>
                </mc:Choice>
                <mc:Fallback>
                  <p:oleObj name="Equation" r:id="rId39" imgW="457200" imgH="228600" progId="Equation.DSMT4">
                    <p:embed/>
                    <p:pic>
                      <p:nvPicPr>
                        <p:cNvPr id="0" name="Picture 51"/>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591" y="1753"/>
                          <a:ext cx="489" cy="264"/>
                        </a:xfrm>
                        <a:prstGeom prst="rect">
                          <a:avLst/>
                        </a:prstGeom>
                        <a:solidFill>
                          <a:srgbClr val="BDFFE9"/>
                        </a:solidFill>
                      </p:spPr>
                    </p:pic>
                  </p:oleObj>
                </mc:Fallback>
              </mc:AlternateContent>
            </a:graphicData>
          </a:graphic>
        </p:graphicFrame>
        <p:graphicFrame>
          <p:nvGraphicFramePr>
            <p:cNvPr id="273460" name="Object 52"/>
            <p:cNvGraphicFramePr>
              <a:graphicFrameLocks/>
            </p:cNvGraphicFramePr>
            <p:nvPr/>
          </p:nvGraphicFramePr>
          <p:xfrm>
            <a:off x="1585" y="2130"/>
            <a:ext cx="517" cy="228"/>
          </p:xfrm>
          <a:graphic>
            <a:graphicData uri="http://schemas.openxmlformats.org/presentationml/2006/ole">
              <mc:AlternateContent xmlns:mc="http://schemas.openxmlformats.org/markup-compatibility/2006">
                <mc:Choice xmlns:v="urn:schemas-microsoft-com:vml" Requires="v">
                  <p:oleObj spid="_x0000_s273922" name="Equation" r:id="rId41" imgW="507960" imgH="203040" progId="Equation.DSMT4">
                    <p:embed/>
                  </p:oleObj>
                </mc:Choice>
                <mc:Fallback>
                  <p:oleObj name="Equation" r:id="rId41" imgW="507960" imgH="203040" progId="Equation.DSMT4">
                    <p:embed/>
                    <p:pic>
                      <p:nvPicPr>
                        <p:cNvPr id="0" name="Picture 52"/>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585" y="2130"/>
                          <a:ext cx="517" cy="228"/>
                        </a:xfrm>
                        <a:prstGeom prst="rect">
                          <a:avLst/>
                        </a:prstGeom>
                        <a:solidFill>
                          <a:srgbClr val="BDFFE9"/>
                        </a:solidFill>
                      </p:spPr>
                    </p:pic>
                  </p:oleObj>
                </mc:Fallback>
              </mc:AlternateContent>
            </a:graphicData>
          </a:graphic>
        </p:graphicFrame>
        <p:graphicFrame>
          <p:nvGraphicFramePr>
            <p:cNvPr id="273461" name="Object 53"/>
            <p:cNvGraphicFramePr>
              <a:graphicFrameLocks/>
            </p:cNvGraphicFramePr>
            <p:nvPr/>
          </p:nvGraphicFramePr>
          <p:xfrm>
            <a:off x="1582" y="2434"/>
            <a:ext cx="489" cy="220"/>
          </p:xfrm>
          <a:graphic>
            <a:graphicData uri="http://schemas.openxmlformats.org/presentationml/2006/ole">
              <mc:AlternateContent xmlns:mc="http://schemas.openxmlformats.org/markup-compatibility/2006">
                <mc:Choice xmlns:v="urn:schemas-microsoft-com:vml" Requires="v">
                  <p:oleObj spid="_x0000_s273923" name="Equation" r:id="rId43" imgW="545760" imgH="177480" progId="Equation.DSMT4">
                    <p:embed/>
                  </p:oleObj>
                </mc:Choice>
                <mc:Fallback>
                  <p:oleObj name="Equation" r:id="rId43" imgW="545760" imgH="177480" progId="Equation.DSMT4">
                    <p:embed/>
                    <p:pic>
                      <p:nvPicPr>
                        <p:cNvPr id="0" name="Picture 53"/>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582" y="2434"/>
                          <a:ext cx="489" cy="220"/>
                        </a:xfrm>
                        <a:prstGeom prst="rect">
                          <a:avLst/>
                        </a:prstGeom>
                        <a:solidFill>
                          <a:srgbClr val="BDFFE9"/>
                        </a:solid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50"/>
          <p:cNvSpPr>
            <a:spLocks noGrp="1" noChangeArrowheads="1"/>
          </p:cNvSpPr>
          <p:nvPr>
            <p:ph idx="1"/>
          </p:nvPr>
        </p:nvSpPr>
        <p:spPr/>
        <p:txBody>
          <a:bodyPr/>
          <a:lstStyle/>
          <a:p>
            <a:pPr algn="just" eaLnBrk="1" hangingPunct="1">
              <a:lnSpc>
                <a:spcPct val="150000"/>
              </a:lnSpc>
              <a:buFont typeface="Wingdings" pitchFamily="2" charset="2"/>
              <a:buNone/>
              <a:defRPr/>
            </a:pPr>
            <a:r>
              <a:rPr lang="zh-CN" altLang="en-US" sz="2000">
                <a:solidFill>
                  <a:srgbClr val="0000FF"/>
                </a:solidFill>
                <a:cs typeface="楷体_GB2312" pitchFamily="49" charset="-122"/>
              </a:rPr>
              <a:t>解析法</a:t>
            </a:r>
            <a:r>
              <a:rPr lang="zh-CN" altLang="en-US" sz="2000">
                <a:solidFill>
                  <a:srgbClr val="FFFF99"/>
                </a:solidFill>
                <a:cs typeface="楷体_GB2312" pitchFamily="49" charset="-122"/>
              </a:rPr>
              <a:t>      </a:t>
            </a:r>
            <a:r>
              <a:rPr lang="zh-CN" altLang="en-US" sz="2000">
                <a:cs typeface="楷体_GB2312" pitchFamily="49" charset="-122"/>
              </a:rPr>
              <a:t>比较精确，但计算步骤复杂，而且对于三阶以上的高阶系统，用解析法相当困难。</a:t>
            </a:r>
            <a:endParaRPr lang="en-US" altLang="zh-CN" sz="2000">
              <a:cs typeface="楷体_GB2312" pitchFamily="49" charset="-122"/>
            </a:endParaRPr>
          </a:p>
          <a:p>
            <a:pPr algn="just" eaLnBrk="1" hangingPunct="1">
              <a:lnSpc>
                <a:spcPct val="150000"/>
              </a:lnSpc>
              <a:buFont typeface="Wingdings" pitchFamily="2" charset="2"/>
              <a:buNone/>
              <a:defRPr/>
            </a:pPr>
            <a:r>
              <a:rPr lang="zh-CN" altLang="en-US" sz="2000">
                <a:solidFill>
                  <a:srgbClr val="0000FF"/>
                </a:solidFill>
                <a:cs typeface="楷体_GB2312" pitchFamily="49" charset="-122"/>
              </a:rPr>
              <a:t>图解法 </a:t>
            </a:r>
            <a:r>
              <a:rPr lang="zh-CN" altLang="en-US" sz="2000">
                <a:solidFill>
                  <a:srgbClr val="FFFF99"/>
                </a:solidFill>
                <a:cs typeface="楷体_GB2312" pitchFamily="49" charset="-122"/>
              </a:rPr>
              <a:t>    </a:t>
            </a:r>
            <a:r>
              <a:rPr lang="zh-CN" altLang="en-US" sz="2000">
                <a:cs typeface="楷体_GB2312" pitchFamily="49" charset="-122"/>
              </a:rPr>
              <a:t> 以极坐标图和</a:t>
            </a:r>
            <a:r>
              <a:rPr lang="en-US" altLang="zh-CN" sz="2000">
                <a:latin typeface="Times New Roman" pitchFamily="18" charset="0"/>
                <a:cs typeface="楷体_GB2312" pitchFamily="49" charset="-122"/>
              </a:rPr>
              <a:t>Bode</a:t>
            </a:r>
            <a:r>
              <a:rPr lang="zh-CN" altLang="en-US" sz="2000">
                <a:latin typeface="Times New Roman" pitchFamily="18" charset="0"/>
                <a:cs typeface="楷体_GB2312" pitchFamily="49" charset="-122"/>
              </a:rPr>
              <a:t>图为基础的图解法</a:t>
            </a:r>
            <a:r>
              <a:rPr lang="zh-CN" altLang="en-US" sz="2000">
                <a:cs typeface="楷体_GB2312" pitchFamily="49" charset="-122"/>
              </a:rPr>
              <a:t>，避免了繁锁的计算，具有简便、直观的优点，对于高阶系统尤为方便。不过图解法是一种近似方法，所得结果有一定误差，误差的大小视作图的准确性而定。</a:t>
            </a:r>
          </a:p>
          <a:p>
            <a:pPr algn="just" eaLnBrk="1" hangingPunct="1">
              <a:lnSpc>
                <a:spcPct val="150000"/>
              </a:lnSpc>
              <a:buFont typeface="Wingdings" pitchFamily="2" charset="2"/>
              <a:buNone/>
              <a:defRPr/>
            </a:pPr>
            <a:r>
              <a:rPr lang="en-US" altLang="zh-CN" sz="2000">
                <a:solidFill>
                  <a:srgbClr val="0000FF"/>
                </a:solidFill>
                <a:latin typeface="Times New Roman" pitchFamily="18" charset="0"/>
                <a:cs typeface="楷体_GB2312" pitchFamily="49" charset="-122"/>
              </a:rPr>
              <a:t>Bode</a:t>
            </a:r>
            <a:r>
              <a:rPr lang="zh-CN" altLang="en-US" sz="2000">
                <a:solidFill>
                  <a:srgbClr val="0000FF"/>
                </a:solidFill>
                <a:latin typeface="Times New Roman" pitchFamily="18" charset="0"/>
                <a:cs typeface="楷体_GB2312" pitchFamily="49" charset="-122"/>
              </a:rPr>
              <a:t>图法和极坐标法 </a:t>
            </a:r>
            <a:r>
              <a:rPr lang="zh-CN" altLang="en-US" sz="2000">
                <a:latin typeface="Times New Roman" pitchFamily="18" charset="0"/>
                <a:cs typeface="楷体_GB2312" pitchFamily="49" charset="-122"/>
              </a:rPr>
              <a:t>虽然都是图解法，但前者不仅可直接从</a:t>
            </a:r>
            <a:r>
              <a:rPr lang="en-US" altLang="zh-CN" sz="2000">
                <a:latin typeface="Times New Roman" pitchFamily="18" charset="0"/>
                <a:cs typeface="楷体_GB2312" pitchFamily="49" charset="-122"/>
              </a:rPr>
              <a:t>Bode</a:t>
            </a:r>
            <a:r>
              <a:rPr lang="zh-CN" altLang="en-US" sz="2000">
                <a:latin typeface="Times New Roman" pitchFamily="18" charset="0"/>
                <a:cs typeface="楷体_GB2312" pitchFamily="49" charset="-122"/>
              </a:rPr>
              <a:t>图上获得相位裕度     和幅值裕度 </a:t>
            </a:r>
            <a:r>
              <a:rPr lang="en-US" altLang="zh-CN" sz="2000" i="1">
                <a:latin typeface="Times New Roman" pitchFamily="18" charset="0"/>
                <a:cs typeface="楷体_GB2312" pitchFamily="49" charset="-122"/>
              </a:rPr>
              <a:t>h</a:t>
            </a:r>
            <a:r>
              <a:rPr lang="zh-CN" altLang="en-US" sz="2000">
                <a:latin typeface="Times New Roman" pitchFamily="18" charset="0"/>
                <a:cs typeface="楷体_GB2312" pitchFamily="49" charset="-122"/>
              </a:rPr>
              <a:t>，而且还可直接得到相应的截止频率</a:t>
            </a:r>
          </a:p>
          <a:p>
            <a:pPr algn="just" eaLnBrk="1" hangingPunct="1">
              <a:lnSpc>
                <a:spcPct val="150000"/>
              </a:lnSpc>
              <a:buFont typeface="Wingdings" pitchFamily="2" charset="2"/>
              <a:buNone/>
              <a:defRPr/>
            </a:pPr>
            <a:r>
              <a:rPr lang="zh-CN" altLang="en-US" sz="2000">
                <a:latin typeface="Times New Roman" pitchFamily="18" charset="0"/>
                <a:cs typeface="楷体_GB2312" pitchFamily="49" charset="-122"/>
              </a:rPr>
              <a:t>             和穿越频率     。同时</a:t>
            </a:r>
            <a:r>
              <a:rPr lang="en-US" altLang="zh-CN" sz="2000">
                <a:latin typeface="Times New Roman" pitchFamily="18" charset="0"/>
                <a:cs typeface="楷体_GB2312" pitchFamily="49" charset="-122"/>
              </a:rPr>
              <a:t>Bode</a:t>
            </a:r>
            <a:r>
              <a:rPr lang="zh-CN" altLang="en-US" sz="2000">
                <a:latin typeface="Times New Roman" pitchFamily="18" charset="0"/>
                <a:cs typeface="楷体_GB2312" pitchFamily="49" charset="-122"/>
              </a:rPr>
              <a:t>图较极坐标图方便，因此在工程实践中得到更为广泛的应用。可以采用计算机辅助绘制。</a:t>
            </a:r>
          </a:p>
        </p:txBody>
      </p:sp>
      <p:graphicFrame>
        <p:nvGraphicFramePr>
          <p:cNvPr id="274434" name="Object 51"/>
          <p:cNvGraphicFramePr>
            <a:graphicFrameLocks noChangeAspect="1"/>
          </p:cNvGraphicFramePr>
          <p:nvPr/>
        </p:nvGraphicFramePr>
        <p:xfrm>
          <a:off x="2662238" y="4646613"/>
          <a:ext cx="255587" cy="304800"/>
        </p:xfrm>
        <a:graphic>
          <a:graphicData uri="http://schemas.openxmlformats.org/presentationml/2006/ole">
            <mc:AlternateContent xmlns:mc="http://schemas.openxmlformats.org/markup-compatibility/2006">
              <mc:Choice xmlns:v="urn:schemas-microsoft-com:vml" Requires="v">
                <p:oleObj spid="_x0000_s274500" name="Equation" r:id="rId3" imgW="139680" imgH="164880" progId="Equation.DSMT4">
                  <p:embed/>
                </p:oleObj>
              </mc:Choice>
              <mc:Fallback>
                <p:oleObj name="Equation" r:id="rId3" imgW="139680" imgH="164880" progId="Equation.DSMT4">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238" y="4646613"/>
                        <a:ext cx="255587" cy="304800"/>
                      </a:xfrm>
                      <a:prstGeom prst="rect">
                        <a:avLst/>
                      </a:prstGeom>
                      <a:solidFill>
                        <a:srgbClr val="BDFFE9"/>
                      </a:solidFill>
                    </p:spPr>
                  </p:pic>
                </p:oleObj>
              </mc:Fallback>
            </mc:AlternateContent>
          </a:graphicData>
        </a:graphic>
      </p:graphicFrame>
      <p:graphicFrame>
        <p:nvGraphicFramePr>
          <p:cNvPr id="274435" name="Object 52"/>
          <p:cNvGraphicFramePr>
            <a:graphicFrameLocks noChangeAspect="1"/>
          </p:cNvGraphicFramePr>
          <p:nvPr/>
        </p:nvGraphicFramePr>
        <p:xfrm>
          <a:off x="2716213" y="5137150"/>
          <a:ext cx="319087" cy="357188"/>
        </p:xfrm>
        <a:graphic>
          <a:graphicData uri="http://schemas.openxmlformats.org/presentationml/2006/ole">
            <mc:AlternateContent xmlns:mc="http://schemas.openxmlformats.org/markup-compatibility/2006">
              <mc:Choice xmlns:v="urn:schemas-microsoft-com:vml" Requires="v">
                <p:oleObj spid="_x0000_s274501" name="Equation" r:id="rId5" imgW="203040" imgH="228600" progId="Equation.DSMT4">
                  <p:embed/>
                </p:oleObj>
              </mc:Choice>
              <mc:Fallback>
                <p:oleObj name="Equation" r:id="rId5" imgW="203040" imgH="228600" progId="Equation.DSMT4">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213" y="5137150"/>
                        <a:ext cx="319087" cy="357188"/>
                      </a:xfrm>
                      <a:prstGeom prst="rect">
                        <a:avLst/>
                      </a:prstGeom>
                      <a:solidFill>
                        <a:srgbClr val="BDFFE9"/>
                      </a:solidFill>
                    </p:spPr>
                  </p:pic>
                </p:oleObj>
              </mc:Fallback>
            </mc:AlternateContent>
          </a:graphicData>
        </a:graphic>
      </p:graphicFrame>
      <p:graphicFrame>
        <p:nvGraphicFramePr>
          <p:cNvPr id="274436" name="Object 53"/>
          <p:cNvGraphicFramePr>
            <a:graphicFrameLocks noChangeAspect="1"/>
          </p:cNvGraphicFramePr>
          <p:nvPr/>
        </p:nvGraphicFramePr>
        <p:xfrm>
          <a:off x="1122363" y="5124450"/>
          <a:ext cx="293687" cy="352425"/>
        </p:xfrm>
        <a:graphic>
          <a:graphicData uri="http://schemas.openxmlformats.org/presentationml/2006/ole">
            <mc:AlternateContent xmlns:mc="http://schemas.openxmlformats.org/markup-compatibility/2006">
              <mc:Choice xmlns:v="urn:schemas-microsoft-com:vml" Requires="v">
                <p:oleObj spid="_x0000_s274502" name="Equation" r:id="rId7" imgW="190440" imgH="228600" progId="Equation.DSMT4">
                  <p:embed/>
                </p:oleObj>
              </mc:Choice>
              <mc:Fallback>
                <p:oleObj name="Equation" r:id="rId7" imgW="190440" imgH="228600" progId="Equation.DSMT4">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2363" y="5124450"/>
                        <a:ext cx="293687" cy="352425"/>
                      </a:xfrm>
                      <a:prstGeom prst="rect">
                        <a:avLst/>
                      </a:prstGeom>
                      <a:solidFill>
                        <a:srgbClr val="BDFFE9"/>
                      </a:solidFill>
                    </p:spPr>
                  </p:pic>
                </p:oleObj>
              </mc:Fallback>
            </mc:AlternateContent>
          </a:graphicData>
        </a:graphic>
      </p:graphicFrame>
      <p:sp>
        <p:nvSpPr>
          <p:cNvPr id="274438" name="标题 5"/>
          <p:cNvSpPr>
            <a:spLocks/>
          </p:cNvSpPr>
          <p:nvPr/>
        </p:nvSpPr>
        <p:spPr bwMode="auto">
          <a:xfrm>
            <a:off x="973138" y="166688"/>
            <a:ext cx="59832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相位裕度和幅值裕度的求解</a:t>
            </a:r>
            <a:endParaRPr lang="zh-CN" altLang="en-US" sz="2800" b="1">
              <a:solidFill>
                <a:srgbClr val="CC0066"/>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2">
                                            <p:txEl>
                                              <p:pRg st="0" end="0"/>
                                            </p:txEl>
                                          </p:spTgt>
                                        </p:tgtEl>
                                        <p:attrNameLst>
                                          <p:attrName>style.visibility</p:attrName>
                                        </p:attrNameLst>
                                      </p:cBhvr>
                                      <p:to>
                                        <p:strVal val="visible"/>
                                      </p:to>
                                    </p:set>
                                    <p:animEffect transition="in" filter="blinds(horizontal)">
                                      <p:cBhvr>
                                        <p:cTn id="7" dur="500"/>
                                        <p:tgtEl>
                                          <p:spTgt spid="245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82">
                                            <p:txEl>
                                              <p:pRg st="1" end="1"/>
                                            </p:txEl>
                                          </p:spTgt>
                                        </p:tgtEl>
                                        <p:attrNameLst>
                                          <p:attrName>style.visibility</p:attrName>
                                        </p:attrNameLst>
                                      </p:cBhvr>
                                      <p:to>
                                        <p:strVal val="visible"/>
                                      </p:to>
                                    </p:set>
                                    <p:animEffect transition="in" filter="blinds(horizontal)">
                                      <p:cBhvr>
                                        <p:cTn id="12" dur="500"/>
                                        <p:tgtEl>
                                          <p:spTgt spid="245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2">
                                            <p:txEl>
                                              <p:pRg st="2" end="2"/>
                                            </p:txEl>
                                          </p:spTgt>
                                        </p:tgtEl>
                                        <p:attrNameLst>
                                          <p:attrName>style.visibility</p:attrName>
                                        </p:attrNameLst>
                                      </p:cBhvr>
                                      <p:to>
                                        <p:strVal val="visible"/>
                                      </p:to>
                                    </p:set>
                                    <p:animEffect transition="in" filter="blinds(horizontal)">
                                      <p:cBhvr>
                                        <p:cTn id="17" dur="500"/>
                                        <p:tgtEl>
                                          <p:spTgt spid="2458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582">
                                            <p:txEl>
                                              <p:pRg st="3" end="3"/>
                                            </p:txEl>
                                          </p:spTgt>
                                        </p:tgtEl>
                                        <p:attrNameLst>
                                          <p:attrName>style.visibility</p:attrName>
                                        </p:attrNameLst>
                                      </p:cBhvr>
                                      <p:to>
                                        <p:strVal val="visible"/>
                                      </p:to>
                                    </p:set>
                                    <p:animEffect transition="in" filter="blinds(horizontal)">
                                      <p:cBhvr>
                                        <p:cTn id="20" dur="500"/>
                                        <p:tgtEl>
                                          <p:spTgt spid="2458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74434"/>
                                        </p:tgtEl>
                                        <p:attrNameLst>
                                          <p:attrName>style.visibility</p:attrName>
                                        </p:attrNameLst>
                                      </p:cBhvr>
                                      <p:to>
                                        <p:strVal val="visible"/>
                                      </p:to>
                                    </p:set>
                                    <p:animEffect transition="in" filter="blinds(horizontal)">
                                      <p:cBhvr>
                                        <p:cTn id="23" dur="500"/>
                                        <p:tgtEl>
                                          <p:spTgt spid="274434"/>
                                        </p:tgtEl>
                                      </p:cBhvr>
                                    </p:animEffect>
                                  </p:childTnLst>
                                </p:cTn>
                              </p:par>
                              <p:par>
                                <p:cTn id="24" presetID="3" presetClass="entr" presetSubtype="10" fill="hold" nodeType="withEffect">
                                  <p:stCondLst>
                                    <p:cond delay="0"/>
                                  </p:stCondLst>
                                  <p:childTnLst>
                                    <p:set>
                                      <p:cBhvr>
                                        <p:cTn id="25" dur="1" fill="hold">
                                          <p:stCondLst>
                                            <p:cond delay="0"/>
                                          </p:stCondLst>
                                        </p:cTn>
                                        <p:tgtEl>
                                          <p:spTgt spid="274436"/>
                                        </p:tgtEl>
                                        <p:attrNameLst>
                                          <p:attrName>style.visibility</p:attrName>
                                        </p:attrNameLst>
                                      </p:cBhvr>
                                      <p:to>
                                        <p:strVal val="visible"/>
                                      </p:to>
                                    </p:set>
                                    <p:animEffect transition="in" filter="blinds(horizontal)">
                                      <p:cBhvr>
                                        <p:cTn id="26" dur="500"/>
                                        <p:tgtEl>
                                          <p:spTgt spid="274436"/>
                                        </p:tgtEl>
                                      </p:cBhvr>
                                    </p:animEffect>
                                  </p:childTnLst>
                                </p:cTn>
                              </p:par>
                              <p:par>
                                <p:cTn id="27" presetID="3" presetClass="entr" presetSubtype="10" fill="hold" nodeType="withEffect">
                                  <p:stCondLst>
                                    <p:cond delay="0"/>
                                  </p:stCondLst>
                                  <p:childTnLst>
                                    <p:set>
                                      <p:cBhvr>
                                        <p:cTn id="28" dur="1" fill="hold">
                                          <p:stCondLst>
                                            <p:cond delay="0"/>
                                          </p:stCondLst>
                                        </p:cTn>
                                        <p:tgtEl>
                                          <p:spTgt spid="274435"/>
                                        </p:tgtEl>
                                        <p:attrNameLst>
                                          <p:attrName>style.visibility</p:attrName>
                                        </p:attrNameLst>
                                      </p:cBhvr>
                                      <p:to>
                                        <p:strVal val="visible"/>
                                      </p:to>
                                    </p:set>
                                    <p:animEffect transition="in" filter="blinds(horizontal)">
                                      <p:cBhvr>
                                        <p:cTn id="29" dur="500"/>
                                        <p:tgtEl>
                                          <p:spTgt spid="27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Text Box 12"/>
          <p:cNvSpPr txBox="1">
            <a:spLocks noChangeArrowheads="1"/>
          </p:cNvSpPr>
          <p:nvPr/>
        </p:nvSpPr>
        <p:spPr bwMode="auto">
          <a:xfrm>
            <a:off x="684213" y="1268413"/>
            <a:ext cx="1222375" cy="457200"/>
          </a:xfrm>
          <a:prstGeom prst="rect">
            <a:avLst/>
          </a:prstGeom>
          <a:noFill/>
          <a:ln w="9525">
            <a:noFill/>
            <a:miter lim="800000"/>
            <a:headEnd/>
            <a:tailEnd/>
          </a:ln>
        </p:spPr>
        <p:txBody>
          <a:bodyPr>
            <a:spAutoFit/>
          </a:bodyPr>
          <a:lstStyle/>
          <a:p>
            <a:pPr>
              <a:spcBef>
                <a:spcPct val="50000"/>
              </a:spcBef>
            </a:pPr>
            <a:r>
              <a:rPr kumimoji="1" lang="zh-CN" altLang="en-US" sz="2400" b="1">
                <a:solidFill>
                  <a:srgbClr val="FF3300"/>
                </a:solidFill>
                <a:latin typeface="黑体" pitchFamily="2" charset="-122"/>
                <a:ea typeface="黑体" pitchFamily="2" charset="-122"/>
              </a:rPr>
              <a:t>注意：</a:t>
            </a:r>
          </a:p>
        </p:txBody>
      </p:sp>
      <p:sp>
        <p:nvSpPr>
          <p:cNvPr id="82957" name="Rectangle 13"/>
          <p:cNvSpPr>
            <a:spLocks noChangeArrowheads="1"/>
          </p:cNvSpPr>
          <p:nvPr/>
        </p:nvSpPr>
        <p:spPr bwMode="auto">
          <a:xfrm>
            <a:off x="900113" y="1989138"/>
            <a:ext cx="7632700" cy="3009900"/>
          </a:xfrm>
          <a:prstGeom prst="rect">
            <a:avLst/>
          </a:prstGeom>
          <a:noFill/>
          <a:ln w="9525">
            <a:noFill/>
            <a:miter lim="800000"/>
            <a:headEnd/>
            <a:tailEnd/>
          </a:ln>
        </p:spPr>
        <p:txBody>
          <a:bodyPr>
            <a:spAutoFit/>
          </a:bodyPr>
          <a:lstStyle/>
          <a:p>
            <a:pPr algn="just">
              <a:lnSpc>
                <a:spcPct val="150000"/>
              </a:lnSpc>
              <a:spcBef>
                <a:spcPct val="20000"/>
              </a:spcBef>
              <a:buFontTx/>
              <a:buChar char="•"/>
            </a:pPr>
            <a:r>
              <a:rPr kumimoji="1" lang="en-US" altLang="zh-CN" sz="2400" b="1" dirty="0">
                <a:solidFill>
                  <a:srgbClr val="0000FF"/>
                </a:solidFill>
                <a:latin typeface="Times New Roman" pitchFamily="18" charset="0"/>
                <a:ea typeface="黑体" pitchFamily="2" charset="-122"/>
                <a:cs typeface="Times New Roman" pitchFamily="18" charset="0"/>
              </a:rPr>
              <a:t>   </a:t>
            </a:r>
            <a:r>
              <a:rPr kumimoji="1" lang="zh-CN" altLang="en-US" sz="2400" b="1" dirty="0">
                <a:solidFill>
                  <a:srgbClr val="0000FF"/>
                </a:solidFill>
                <a:latin typeface="Times New Roman" pitchFamily="18" charset="0"/>
                <a:ea typeface="黑体" pitchFamily="2" charset="-122"/>
                <a:cs typeface="Times New Roman" pitchFamily="18" charset="0"/>
              </a:rPr>
              <a:t>对于</a:t>
            </a:r>
            <a:r>
              <a:rPr kumimoji="1" lang="zh-CN" altLang="en-US" sz="2400" b="1" dirty="0">
                <a:solidFill>
                  <a:srgbClr val="FF00FF"/>
                </a:solidFill>
                <a:latin typeface="Times New Roman" pitchFamily="18" charset="0"/>
                <a:ea typeface="黑体" pitchFamily="2" charset="-122"/>
                <a:cs typeface="Times New Roman" pitchFamily="18" charset="0"/>
              </a:rPr>
              <a:t>非最小相位系统</a:t>
            </a:r>
            <a:r>
              <a:rPr kumimoji="1" lang="zh-CN" altLang="en-US" sz="2400" b="1" dirty="0">
                <a:solidFill>
                  <a:srgbClr val="0000FF"/>
                </a:solidFill>
                <a:latin typeface="Times New Roman" pitchFamily="18" charset="0"/>
                <a:ea typeface="黑体" pitchFamily="2" charset="-122"/>
                <a:cs typeface="Times New Roman" pitchFamily="18" charset="0"/>
              </a:rPr>
              <a:t>，不能简单地用系统的相位裕度和幅值裕度的大小来判断系统的稳定性。</a:t>
            </a:r>
          </a:p>
          <a:p>
            <a:pPr algn="just">
              <a:lnSpc>
                <a:spcPct val="150000"/>
              </a:lnSpc>
              <a:spcBef>
                <a:spcPct val="20000"/>
              </a:spcBef>
              <a:buFontTx/>
              <a:buChar char="•"/>
            </a:pPr>
            <a:endParaRPr kumimoji="1" lang="zh-CN" altLang="en-US" sz="2400" b="1" dirty="0">
              <a:solidFill>
                <a:srgbClr val="0000FF"/>
              </a:solidFill>
              <a:latin typeface="Times New Roman" pitchFamily="18" charset="0"/>
              <a:ea typeface="黑体" pitchFamily="2" charset="-122"/>
              <a:cs typeface="Times New Roman" pitchFamily="18" charset="0"/>
            </a:endParaRPr>
          </a:p>
          <a:p>
            <a:pPr algn="just">
              <a:lnSpc>
                <a:spcPct val="150000"/>
              </a:lnSpc>
              <a:spcBef>
                <a:spcPct val="20000"/>
              </a:spcBef>
              <a:buFontTx/>
              <a:buChar char="•"/>
            </a:pPr>
            <a:r>
              <a:rPr kumimoji="1" lang="zh-CN" altLang="en-US" sz="2400" b="1" dirty="0">
                <a:solidFill>
                  <a:srgbClr val="0000FF"/>
                </a:solidFill>
                <a:latin typeface="Times New Roman" pitchFamily="18" charset="0"/>
                <a:ea typeface="黑体" pitchFamily="2" charset="-122"/>
                <a:cs typeface="Times New Roman" pitchFamily="18" charset="0"/>
              </a:rPr>
              <a:t>   对于</a:t>
            </a:r>
            <a:r>
              <a:rPr kumimoji="1" lang="zh-CN" altLang="en-US" sz="2400" b="1" dirty="0">
                <a:solidFill>
                  <a:srgbClr val="FF0000"/>
                </a:solidFill>
                <a:latin typeface="Times New Roman" pitchFamily="18" charset="0"/>
                <a:ea typeface="黑体" pitchFamily="2" charset="-122"/>
                <a:cs typeface="Times New Roman" pitchFamily="18" charset="0"/>
              </a:rPr>
              <a:t>最小相位系统以相位裕度 </a:t>
            </a:r>
            <a:r>
              <a:rPr kumimoji="1" lang="zh-CN" altLang="en-US" sz="2400" b="1" i="1" dirty="0">
                <a:solidFill>
                  <a:srgbClr val="FF0000"/>
                </a:solidFill>
                <a:latin typeface="Times New Roman" pitchFamily="18" charset="0"/>
                <a:ea typeface="黑体" pitchFamily="2" charset="-122"/>
                <a:cs typeface="Times New Roman" pitchFamily="18" charset="0"/>
                <a:sym typeface="Symbol" pitchFamily="18" charset="2"/>
              </a:rPr>
              <a:t> </a:t>
            </a:r>
            <a:r>
              <a:rPr kumimoji="1" lang="en-US" altLang="zh-CN" sz="2400" b="1" dirty="0">
                <a:solidFill>
                  <a:srgbClr val="FF0000"/>
                </a:solidFill>
                <a:latin typeface="Times New Roman" pitchFamily="18" charset="0"/>
                <a:ea typeface="黑体" pitchFamily="2" charset="-122"/>
                <a:cs typeface="Times New Roman" pitchFamily="18" charset="0"/>
              </a:rPr>
              <a:t>&gt; 0 </a:t>
            </a:r>
            <a:r>
              <a:rPr kumimoji="1" lang="zh-CN" altLang="en-US" sz="2400" b="1" dirty="0">
                <a:solidFill>
                  <a:srgbClr val="FF0000"/>
                </a:solidFill>
                <a:latin typeface="Times New Roman" pitchFamily="18" charset="0"/>
                <a:ea typeface="黑体" pitchFamily="2" charset="-122"/>
                <a:cs typeface="Times New Roman" pitchFamily="18" charset="0"/>
              </a:rPr>
              <a:t>和幅值裕度 </a:t>
            </a:r>
            <a:r>
              <a:rPr kumimoji="1" lang="en-US" altLang="zh-CN" sz="2400" b="1" i="1" dirty="0">
                <a:solidFill>
                  <a:srgbClr val="FF0000"/>
                </a:solidFill>
                <a:latin typeface="Times New Roman" pitchFamily="18" charset="0"/>
                <a:ea typeface="黑体" pitchFamily="2" charset="-122"/>
                <a:cs typeface="Times New Roman" pitchFamily="18" charset="0"/>
              </a:rPr>
              <a:t>h </a:t>
            </a:r>
            <a:r>
              <a:rPr kumimoji="1" lang="en-US" altLang="zh-CN" sz="2400" b="1" dirty="0">
                <a:solidFill>
                  <a:srgbClr val="FF0000"/>
                </a:solidFill>
                <a:latin typeface="Times New Roman" pitchFamily="18" charset="0"/>
                <a:ea typeface="黑体" pitchFamily="2" charset="-122"/>
                <a:cs typeface="Times New Roman" pitchFamily="18" charset="0"/>
              </a:rPr>
              <a:t>&gt; 1</a:t>
            </a:r>
            <a:r>
              <a:rPr kumimoji="1" lang="zh-CN" altLang="en-US" sz="2400" b="1" dirty="0">
                <a:solidFill>
                  <a:srgbClr val="0000FF"/>
                </a:solidFill>
                <a:latin typeface="Times New Roman" pitchFamily="18" charset="0"/>
                <a:ea typeface="黑体" pitchFamily="2" charset="-122"/>
                <a:cs typeface="Times New Roman" pitchFamily="18" charset="0"/>
              </a:rPr>
              <a:t>（ 或 </a:t>
            </a:r>
            <a:r>
              <a:rPr kumimoji="1" lang="en-US" altLang="zh-CN" sz="2400" b="1" i="1" dirty="0">
                <a:solidFill>
                  <a:srgbClr val="0000FF"/>
                </a:solidFill>
                <a:latin typeface="Times New Roman" pitchFamily="18" charset="0"/>
                <a:ea typeface="黑体" pitchFamily="2" charset="-122"/>
                <a:cs typeface="Times New Roman" pitchFamily="18" charset="0"/>
              </a:rPr>
              <a:t>h</a:t>
            </a:r>
            <a:r>
              <a:rPr kumimoji="1" lang="en-US" altLang="zh-CN" sz="2400" b="1" dirty="0">
                <a:solidFill>
                  <a:srgbClr val="0000FF"/>
                </a:solidFill>
                <a:latin typeface="Times New Roman" pitchFamily="18" charset="0"/>
                <a:ea typeface="黑体" pitchFamily="2" charset="-122"/>
                <a:cs typeface="Times New Roman" pitchFamily="18" charset="0"/>
              </a:rPr>
              <a:t> (dB)&gt;0</a:t>
            </a:r>
            <a:r>
              <a:rPr kumimoji="1" lang="zh-CN" altLang="en-US" sz="2400" b="1" dirty="0">
                <a:solidFill>
                  <a:srgbClr val="0000FF"/>
                </a:solidFill>
                <a:latin typeface="Times New Roman" pitchFamily="18" charset="0"/>
                <a:ea typeface="黑体" pitchFamily="2" charset="-122"/>
                <a:cs typeface="Times New Roman" pitchFamily="18" charset="0"/>
              </a:rPr>
              <a:t>）作为系统稳定的充要条件是可靠的。</a:t>
            </a:r>
          </a:p>
        </p:txBody>
      </p:sp>
      <p:sp>
        <p:nvSpPr>
          <p:cNvPr id="336899"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957">
                                            <p:txEl>
                                              <p:pRg st="0" end="0"/>
                                            </p:txEl>
                                          </p:spTgt>
                                        </p:tgtEl>
                                        <p:attrNameLst>
                                          <p:attrName>style.visibility</p:attrName>
                                        </p:attrNameLst>
                                      </p:cBhvr>
                                      <p:to>
                                        <p:strVal val="visible"/>
                                      </p:to>
                                    </p:set>
                                    <p:animEffect transition="in" filter="blinds(horizontal)">
                                      <p:cBhvr>
                                        <p:cTn id="7" dur="500"/>
                                        <p:tgtEl>
                                          <p:spTgt spid="829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957">
                                            <p:txEl>
                                              <p:pRg st="2" end="2"/>
                                            </p:txEl>
                                          </p:spTgt>
                                        </p:tgtEl>
                                        <p:attrNameLst>
                                          <p:attrName>style.visibility</p:attrName>
                                        </p:attrNameLst>
                                      </p:cBhvr>
                                      <p:to>
                                        <p:strVal val="visible"/>
                                      </p:to>
                                    </p:set>
                                    <p:animEffect transition="in" filter="blinds(horizontal)">
                                      <p:cBhvr>
                                        <p:cTn id="12" dur="500"/>
                                        <p:tgtEl>
                                          <p:spTgt spid="829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5470" name="Group 40"/>
          <p:cNvGrpSpPr>
            <a:grpSpLocks/>
          </p:cNvGrpSpPr>
          <p:nvPr/>
        </p:nvGrpSpPr>
        <p:grpSpPr bwMode="auto">
          <a:xfrm>
            <a:off x="395288" y="1114425"/>
            <a:ext cx="7926387" cy="1430338"/>
            <a:chOff x="336" y="1241"/>
            <a:chExt cx="4858" cy="901"/>
          </a:xfrm>
        </p:grpSpPr>
        <p:sp>
          <p:nvSpPr>
            <p:cNvPr id="275488" name="Rectangle 5"/>
            <p:cNvSpPr>
              <a:spLocks noChangeArrowheads="1"/>
            </p:cNvSpPr>
            <p:nvPr/>
          </p:nvSpPr>
          <p:spPr bwMode="auto">
            <a:xfrm>
              <a:off x="336" y="1307"/>
              <a:ext cx="3295" cy="308"/>
            </a:xfrm>
            <a:prstGeom prst="rect">
              <a:avLst/>
            </a:prstGeom>
            <a:noFill/>
            <a:ln w="9525">
              <a:noFill/>
              <a:miter lim="800000"/>
              <a:headEnd/>
              <a:tailEnd/>
            </a:ln>
          </p:spPr>
          <p:txBody>
            <a:bodyPr wrap="none">
              <a:spAutoFit/>
            </a:bodyPr>
            <a:lstStyle/>
            <a:p>
              <a:pPr>
                <a:lnSpc>
                  <a:spcPct val="130000"/>
                </a:lnSpc>
                <a:spcBef>
                  <a:spcPct val="50000"/>
                </a:spcBef>
              </a:pPr>
              <a:r>
                <a:rPr kumimoji="1" lang="zh-CN" altLang="en-US" sz="2000" b="1">
                  <a:solidFill>
                    <a:srgbClr val="FF3300"/>
                  </a:solidFill>
                  <a:latin typeface="Times New Roman" pitchFamily="18" charset="0"/>
                  <a:ea typeface="黑体" pitchFamily="2" charset="-122"/>
                  <a:cs typeface="Times New Roman" pitchFamily="18" charset="0"/>
                </a:rPr>
                <a:t>例</a:t>
              </a:r>
              <a:r>
                <a:rPr kumimoji="1" lang="en-US" altLang="zh-CN" sz="2000" b="1">
                  <a:solidFill>
                    <a:srgbClr val="FF3300"/>
                  </a:solidFill>
                  <a:latin typeface="Times New Roman" pitchFamily="18" charset="0"/>
                  <a:ea typeface="黑体" pitchFamily="2" charset="-122"/>
                  <a:cs typeface="Times New Roman" pitchFamily="18" charset="0"/>
                </a:rPr>
                <a:t>6-22</a:t>
              </a:r>
              <a:r>
                <a:rPr kumimoji="1" lang="en-US" altLang="zh-CN" sz="2000" b="1">
                  <a:solidFill>
                    <a:schemeClr val="tx2"/>
                  </a:solidFill>
                  <a:latin typeface="Times New Roman" pitchFamily="18" charset="0"/>
                  <a:ea typeface="黑体" pitchFamily="2" charset="-122"/>
                  <a:cs typeface="Times New Roman" pitchFamily="18" charset="0"/>
                </a:rPr>
                <a:t>  </a:t>
              </a:r>
              <a:r>
                <a:rPr kumimoji="1" lang="zh-CN" altLang="en-US" sz="2000" b="1">
                  <a:solidFill>
                    <a:schemeClr val="tx2"/>
                  </a:solidFill>
                  <a:latin typeface="Times New Roman" pitchFamily="18" charset="0"/>
                  <a:ea typeface="黑体" pitchFamily="2" charset="-122"/>
                  <a:cs typeface="Times New Roman" pitchFamily="18" charset="0"/>
                </a:rPr>
                <a:t>已知</a:t>
              </a:r>
              <a:r>
                <a:rPr kumimoji="1" lang="zh-CN" altLang="en-US" sz="2000" b="1">
                  <a:solidFill>
                    <a:srgbClr val="FF00FF"/>
                  </a:solidFill>
                  <a:latin typeface="Times New Roman" pitchFamily="18" charset="0"/>
                  <a:ea typeface="黑体" pitchFamily="2" charset="-122"/>
                  <a:cs typeface="Times New Roman" pitchFamily="18" charset="0"/>
                </a:rPr>
                <a:t>非最小相位系统</a:t>
              </a:r>
              <a:r>
                <a:rPr kumimoji="1" lang="zh-CN" altLang="en-US" sz="2000" b="1">
                  <a:solidFill>
                    <a:schemeClr val="tx2"/>
                  </a:solidFill>
                  <a:latin typeface="Times New Roman" pitchFamily="18" charset="0"/>
                  <a:ea typeface="黑体" pitchFamily="2" charset="-122"/>
                  <a:cs typeface="Times New Roman" pitchFamily="18" charset="0"/>
                </a:rPr>
                <a:t>的开环传递函数为</a:t>
              </a:r>
            </a:p>
          </p:txBody>
        </p:sp>
        <p:graphicFrame>
          <p:nvGraphicFramePr>
            <p:cNvPr id="275469" name="Object 6"/>
            <p:cNvGraphicFramePr>
              <a:graphicFrameLocks noChangeAspect="1"/>
            </p:cNvGraphicFramePr>
            <p:nvPr/>
          </p:nvGraphicFramePr>
          <p:xfrm>
            <a:off x="3628" y="1241"/>
            <a:ext cx="1566" cy="446"/>
          </p:xfrm>
          <a:graphic>
            <a:graphicData uri="http://schemas.openxmlformats.org/presentationml/2006/ole">
              <mc:AlternateContent xmlns:mc="http://schemas.openxmlformats.org/markup-compatibility/2006">
                <mc:Choice xmlns:v="urn:schemas-microsoft-com:vml" Requires="v">
                  <p:oleObj spid="_x0000_s275722" name="Equation" r:id="rId3" imgW="1422360" imgH="431640" progId="Equation.DSMT4">
                    <p:embed/>
                  </p:oleObj>
                </mc:Choice>
                <mc:Fallback>
                  <p:oleObj name="Equation" r:id="rId3" imgW="1422360" imgH="431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8" y="1241"/>
                          <a:ext cx="1566" cy="446"/>
                        </a:xfrm>
                        <a:prstGeom prst="rect">
                          <a:avLst/>
                        </a:prstGeom>
                        <a:solidFill>
                          <a:srgbClr val="FFFF66"/>
                        </a:solidFill>
                      </p:spPr>
                    </p:pic>
                  </p:oleObj>
                </mc:Fallback>
              </mc:AlternateContent>
            </a:graphicData>
          </a:graphic>
        </p:graphicFrame>
        <p:sp>
          <p:nvSpPr>
            <p:cNvPr id="275489" name="Rectangle 7"/>
            <p:cNvSpPr>
              <a:spLocks noChangeArrowheads="1"/>
            </p:cNvSpPr>
            <p:nvPr/>
          </p:nvSpPr>
          <p:spPr bwMode="auto">
            <a:xfrm>
              <a:off x="432" y="1584"/>
              <a:ext cx="2784" cy="558"/>
            </a:xfrm>
            <a:prstGeom prst="rect">
              <a:avLst/>
            </a:prstGeom>
            <a:noFill/>
            <a:ln w="9525">
              <a:noFill/>
              <a:miter lim="800000"/>
              <a:headEnd/>
              <a:tailEnd/>
            </a:ln>
          </p:spPr>
          <p:txBody>
            <a:bodyPr>
              <a:spAutoFit/>
            </a:bodyPr>
            <a:lstStyle/>
            <a:p>
              <a:pPr>
                <a:lnSpc>
                  <a:spcPct val="130000"/>
                </a:lnSpc>
                <a:spcBef>
                  <a:spcPct val="50000"/>
                </a:spcBef>
              </a:pPr>
              <a:r>
                <a:rPr kumimoji="1" lang="zh-CN" altLang="en-US" sz="2000" b="1">
                  <a:solidFill>
                    <a:schemeClr val="tx2"/>
                  </a:solidFill>
                  <a:latin typeface="Times New Roman" pitchFamily="18" charset="0"/>
                  <a:ea typeface="黑体" pitchFamily="2" charset="-122"/>
                  <a:cs typeface="Times New Roman" pitchFamily="18" charset="0"/>
                </a:rPr>
                <a:t>试分析该系统的稳定性及其与系统稳定裕度之间的关系。</a:t>
              </a:r>
            </a:p>
          </p:txBody>
        </p:sp>
      </p:grpSp>
      <p:sp>
        <p:nvSpPr>
          <p:cNvPr id="84009" name="Rectangle 41"/>
          <p:cNvSpPr>
            <a:spLocks noChangeArrowheads="1"/>
          </p:cNvSpPr>
          <p:nvPr/>
        </p:nvSpPr>
        <p:spPr bwMode="auto">
          <a:xfrm>
            <a:off x="539750" y="2466975"/>
            <a:ext cx="4679950" cy="2473325"/>
          </a:xfrm>
          <a:prstGeom prst="rect">
            <a:avLst/>
          </a:prstGeom>
          <a:noFill/>
          <a:ln w="9525">
            <a:noFill/>
            <a:miter lim="800000"/>
            <a:headEnd/>
            <a:tailEnd/>
          </a:ln>
        </p:spPr>
        <p:txBody>
          <a:bodyPr>
            <a:spAutoFit/>
          </a:bodyPr>
          <a:lstStyle/>
          <a:p>
            <a:pPr>
              <a:lnSpc>
                <a:spcPct val="130000"/>
              </a:lnSpc>
              <a:spcBef>
                <a:spcPct val="50000"/>
              </a:spcBef>
            </a:pPr>
            <a:r>
              <a:rPr kumimoji="1" lang="zh-CN" altLang="en-US" sz="2000" b="1">
                <a:solidFill>
                  <a:srgbClr val="FF3300"/>
                </a:solidFill>
                <a:latin typeface="Times New Roman" pitchFamily="18" charset="0"/>
                <a:ea typeface="黑体" pitchFamily="2" charset="-122"/>
                <a:cs typeface="Times New Roman" pitchFamily="18" charset="0"/>
              </a:rPr>
              <a:t>解</a:t>
            </a:r>
            <a:r>
              <a:rPr kumimoji="1" lang="zh-CN" altLang="en-US" sz="2000" b="1">
                <a:latin typeface="Times New Roman" pitchFamily="18" charset="0"/>
                <a:ea typeface="黑体" pitchFamily="2" charset="-122"/>
                <a:cs typeface="Times New Roman" pitchFamily="18" charset="0"/>
              </a:rPr>
              <a:t>   在一定的</a:t>
            </a:r>
            <a:r>
              <a:rPr kumimoji="1" lang="en-US" altLang="zh-CN" sz="2000" b="1" i="1">
                <a:latin typeface="Times New Roman" pitchFamily="18" charset="0"/>
                <a:ea typeface="黑体" pitchFamily="2" charset="-122"/>
                <a:cs typeface="Times New Roman" pitchFamily="18" charset="0"/>
              </a:rPr>
              <a:t>K</a:t>
            </a:r>
            <a:r>
              <a:rPr kumimoji="1" lang="zh-CN" altLang="en-US" sz="2000" b="1">
                <a:latin typeface="Times New Roman" pitchFamily="18" charset="0"/>
                <a:ea typeface="黑体" pitchFamily="2" charset="-122"/>
                <a:cs typeface="Times New Roman" pitchFamily="18" charset="0"/>
              </a:rPr>
              <a:t>值条件下，系统的开环频率特性如右图所示。由于该系统有一个位于</a:t>
            </a:r>
            <a:r>
              <a:rPr kumimoji="1" lang="en-US" altLang="zh-CN" sz="2000" b="1">
                <a:latin typeface="Times New Roman" pitchFamily="18" charset="0"/>
                <a:ea typeface="黑体" pitchFamily="2" charset="-122"/>
                <a:cs typeface="Times New Roman" pitchFamily="18" charset="0"/>
              </a:rPr>
              <a:t>S</a:t>
            </a:r>
            <a:r>
              <a:rPr kumimoji="1" lang="zh-CN" altLang="en-US" sz="2000" b="1">
                <a:latin typeface="Times New Roman" pitchFamily="18" charset="0"/>
                <a:ea typeface="黑体" pitchFamily="2" charset="-122"/>
                <a:cs typeface="Times New Roman" pitchFamily="18" charset="0"/>
              </a:rPr>
              <a:t>右半部平面的开环极点 </a:t>
            </a:r>
            <a:r>
              <a:rPr kumimoji="1" lang="en-US" altLang="zh-CN" sz="2000" b="1">
                <a:latin typeface="Times New Roman" pitchFamily="18" charset="0"/>
                <a:ea typeface="黑体" pitchFamily="2" charset="-122"/>
                <a:cs typeface="Times New Roman" pitchFamily="18" charset="0"/>
              </a:rPr>
              <a:t>P</a:t>
            </a:r>
            <a:r>
              <a:rPr kumimoji="1" lang="en-US" altLang="zh-CN" sz="2000" b="1" baseline="-25000">
                <a:latin typeface="Times New Roman" pitchFamily="18" charset="0"/>
                <a:ea typeface="黑体" pitchFamily="2" charset="-122"/>
                <a:cs typeface="Times New Roman" pitchFamily="18" charset="0"/>
              </a:rPr>
              <a:t>R</a:t>
            </a:r>
            <a:r>
              <a:rPr kumimoji="1" lang="en-US" altLang="zh-CN" sz="2000" b="1">
                <a:latin typeface="Times New Roman" pitchFamily="18" charset="0"/>
                <a:ea typeface="黑体" pitchFamily="2" charset="-122"/>
                <a:cs typeface="Times New Roman" pitchFamily="18" charset="0"/>
              </a:rPr>
              <a:t>=1 </a:t>
            </a:r>
            <a:r>
              <a:rPr kumimoji="1" lang="zh-CN" altLang="en-US" sz="2000" b="1">
                <a:latin typeface="Times New Roman" pitchFamily="18" charset="0"/>
                <a:ea typeface="黑体" pitchFamily="2" charset="-122"/>
                <a:cs typeface="Times New Roman" pitchFamily="18" charset="0"/>
              </a:rPr>
              <a:t>， </a:t>
            </a:r>
            <a:r>
              <a:rPr kumimoji="1" lang="en-US" altLang="zh-CN" b="1">
                <a:latin typeface="Times New Roman" pitchFamily="18" charset="0"/>
                <a:ea typeface="黑体" pitchFamily="2" charset="-122"/>
                <a:cs typeface="Times New Roman" pitchFamily="18" charset="0"/>
              </a:rPr>
              <a:t>Nyquist</a:t>
            </a:r>
            <a:r>
              <a:rPr kumimoji="1" lang="zh-CN" altLang="en-US" sz="2000" b="1">
                <a:latin typeface="Times New Roman" pitchFamily="18" charset="0"/>
                <a:ea typeface="黑体" pitchFamily="2" charset="-122"/>
                <a:cs typeface="Times New Roman" pitchFamily="18" charset="0"/>
              </a:rPr>
              <a:t>曲线逆时针包围 </a:t>
            </a:r>
            <a:r>
              <a:rPr kumimoji="1" lang="en-US" altLang="zh-CN" sz="2000" b="1">
                <a:latin typeface="Times New Roman" pitchFamily="18" charset="0"/>
                <a:ea typeface="黑体" pitchFamily="2" charset="-122"/>
                <a:cs typeface="Times New Roman" pitchFamily="18" charset="0"/>
              </a:rPr>
              <a:t>(-1, </a:t>
            </a:r>
            <a:r>
              <a:rPr kumimoji="1" lang="en-US" altLang="zh-CN" sz="2000" b="1" i="1">
                <a:latin typeface="Times New Roman" pitchFamily="18" charset="0"/>
                <a:ea typeface="黑体" pitchFamily="2" charset="-122"/>
                <a:cs typeface="Times New Roman" pitchFamily="18" charset="0"/>
              </a:rPr>
              <a:t>j</a:t>
            </a:r>
            <a:r>
              <a:rPr kumimoji="1" lang="en-US" altLang="zh-CN" sz="2000" b="1">
                <a:latin typeface="Times New Roman" pitchFamily="18" charset="0"/>
                <a:ea typeface="黑体" pitchFamily="2" charset="-122"/>
                <a:cs typeface="Times New Roman" pitchFamily="18" charset="0"/>
              </a:rPr>
              <a:t>0)  </a:t>
            </a:r>
            <a:r>
              <a:rPr kumimoji="1" lang="zh-CN" altLang="en-US" sz="2000" b="1">
                <a:latin typeface="Times New Roman" pitchFamily="18" charset="0"/>
                <a:ea typeface="黑体" pitchFamily="2" charset="-122"/>
                <a:cs typeface="Times New Roman" pitchFamily="18" charset="0"/>
              </a:rPr>
              <a:t>点一周（</a:t>
            </a:r>
            <a:r>
              <a:rPr kumimoji="1" lang="en-US" altLang="zh-CN" sz="2000" b="1" i="1">
                <a:latin typeface="Times New Roman" pitchFamily="18" charset="0"/>
                <a:ea typeface="黑体" pitchFamily="2" charset="-122"/>
                <a:cs typeface="Times New Roman" pitchFamily="18" charset="0"/>
              </a:rPr>
              <a:t>N</a:t>
            </a:r>
            <a:r>
              <a:rPr kumimoji="1" lang="en-US" altLang="zh-CN" sz="2000" b="1">
                <a:latin typeface="Times New Roman" pitchFamily="18" charset="0"/>
                <a:ea typeface="黑体" pitchFamily="2" charset="-122"/>
                <a:cs typeface="Times New Roman" pitchFamily="18" charset="0"/>
              </a:rPr>
              <a:t>=1</a:t>
            </a:r>
            <a:r>
              <a:rPr kumimoji="1" lang="zh-CN" altLang="en-US" sz="2000" b="1">
                <a:latin typeface="Times New Roman" pitchFamily="18" charset="0"/>
                <a:ea typeface="黑体" pitchFamily="2" charset="-122"/>
                <a:cs typeface="Times New Roman" pitchFamily="18" charset="0"/>
              </a:rPr>
              <a:t>），根据</a:t>
            </a:r>
            <a:r>
              <a:rPr kumimoji="1" lang="en-US" altLang="zh-CN" b="1">
                <a:latin typeface="Times New Roman" pitchFamily="18" charset="0"/>
                <a:ea typeface="黑体" pitchFamily="2" charset="-122"/>
                <a:cs typeface="Times New Roman" pitchFamily="18" charset="0"/>
              </a:rPr>
              <a:t>Nyquist</a:t>
            </a:r>
            <a:r>
              <a:rPr kumimoji="1" lang="zh-CN" altLang="en-US" sz="2000" b="1">
                <a:latin typeface="Times New Roman" pitchFamily="18" charset="0"/>
                <a:ea typeface="黑体" pitchFamily="2" charset="-122"/>
                <a:cs typeface="Times New Roman" pitchFamily="18" charset="0"/>
              </a:rPr>
              <a:t>判据，该系统为稳定系统。</a:t>
            </a:r>
          </a:p>
        </p:txBody>
      </p:sp>
      <p:sp>
        <p:nvSpPr>
          <p:cNvPr id="84011" name="Rectangle 43"/>
          <p:cNvSpPr>
            <a:spLocks noChangeArrowheads="1"/>
          </p:cNvSpPr>
          <p:nvPr/>
        </p:nvSpPr>
        <p:spPr bwMode="auto">
          <a:xfrm>
            <a:off x="500063" y="5000625"/>
            <a:ext cx="5105400" cy="1562100"/>
          </a:xfrm>
          <a:prstGeom prst="rect">
            <a:avLst/>
          </a:prstGeom>
          <a:solidFill>
            <a:srgbClr val="FFFF66"/>
          </a:solidFill>
          <a:ln w="9525">
            <a:solidFill>
              <a:srgbClr val="FF3300"/>
            </a:solidFill>
            <a:miter lim="800000"/>
            <a:headEnd/>
            <a:tailEnd/>
          </a:ln>
        </p:spPr>
        <p:txBody>
          <a:bodyPr>
            <a:spAutoFit/>
          </a:bodyPr>
          <a:lstStyle/>
          <a:p>
            <a:pPr algn="just">
              <a:lnSpc>
                <a:spcPct val="120000"/>
              </a:lnSpc>
              <a:spcBef>
                <a:spcPct val="50000"/>
              </a:spcBef>
            </a:pPr>
            <a:r>
              <a:rPr kumimoji="1" lang="zh-CN" altLang="en-US" sz="2000" b="1">
                <a:latin typeface="Times New Roman" pitchFamily="18" charset="0"/>
                <a:ea typeface="黑体" pitchFamily="2" charset="-122"/>
                <a:cs typeface="Times New Roman" pitchFamily="18" charset="0"/>
              </a:rPr>
              <a:t>但由图解法求出该系统的相位裕度</a:t>
            </a:r>
            <a:r>
              <a:rPr kumimoji="1" lang="zh-CN" altLang="en-US" sz="2000" b="1" i="1">
                <a:solidFill>
                  <a:srgbClr val="FF00FF"/>
                </a:solidFill>
                <a:latin typeface="Times New Roman" pitchFamily="18" charset="0"/>
                <a:ea typeface="黑体" pitchFamily="2" charset="-122"/>
                <a:cs typeface="Times New Roman" pitchFamily="18" charset="0"/>
                <a:sym typeface="Symbol" pitchFamily="18" charset="2"/>
              </a:rPr>
              <a:t> </a:t>
            </a:r>
            <a:r>
              <a:rPr kumimoji="1" lang="en-US" altLang="zh-CN" sz="2000" b="1">
                <a:solidFill>
                  <a:srgbClr val="FF00FF"/>
                </a:solidFill>
                <a:latin typeface="Times New Roman" pitchFamily="18" charset="0"/>
                <a:ea typeface="黑体" pitchFamily="2" charset="-122"/>
                <a:cs typeface="Times New Roman" pitchFamily="18" charset="0"/>
              </a:rPr>
              <a:t>&gt;0</a:t>
            </a:r>
            <a:r>
              <a:rPr kumimoji="1" lang="zh-CN" altLang="en-US" sz="2000" b="1">
                <a:latin typeface="Times New Roman" pitchFamily="18" charset="0"/>
                <a:ea typeface="黑体" pitchFamily="2" charset="-122"/>
                <a:cs typeface="Times New Roman" pitchFamily="18" charset="0"/>
              </a:rPr>
              <a:t>，幅值裕度 </a:t>
            </a:r>
            <a:r>
              <a:rPr kumimoji="1" lang="en-US" altLang="zh-CN" sz="2000" b="1" i="1">
                <a:solidFill>
                  <a:srgbClr val="FF00FF"/>
                </a:solidFill>
                <a:latin typeface="Times New Roman" pitchFamily="18" charset="0"/>
                <a:ea typeface="黑体" pitchFamily="2" charset="-122"/>
                <a:cs typeface="Times New Roman" pitchFamily="18" charset="0"/>
              </a:rPr>
              <a:t>h</a:t>
            </a:r>
            <a:r>
              <a:rPr kumimoji="1" lang="en-US" altLang="zh-CN" sz="2000" b="1">
                <a:solidFill>
                  <a:srgbClr val="FF00FF"/>
                </a:solidFill>
                <a:latin typeface="Times New Roman" pitchFamily="18" charset="0"/>
                <a:ea typeface="黑体" pitchFamily="2" charset="-122"/>
                <a:cs typeface="Times New Roman" pitchFamily="18" charset="0"/>
              </a:rPr>
              <a:t>&lt;1</a:t>
            </a:r>
            <a:r>
              <a:rPr kumimoji="1" lang="zh-CN" altLang="en-US" sz="2000" b="1">
                <a:latin typeface="Times New Roman" pitchFamily="18" charset="0"/>
                <a:ea typeface="黑体" pitchFamily="2" charset="-122"/>
                <a:cs typeface="Times New Roman" pitchFamily="18" charset="0"/>
              </a:rPr>
              <a:t>，这说明以相位裕度</a:t>
            </a:r>
            <a:r>
              <a:rPr kumimoji="1" lang="zh-CN" altLang="en-US" sz="2000" b="1" i="1">
                <a:solidFill>
                  <a:srgbClr val="0000FF"/>
                </a:solidFill>
                <a:latin typeface="Times New Roman" pitchFamily="18" charset="0"/>
                <a:ea typeface="黑体" pitchFamily="2" charset="-122"/>
                <a:cs typeface="Times New Roman" pitchFamily="18" charset="0"/>
                <a:sym typeface="Symbol" pitchFamily="18" charset="2"/>
              </a:rPr>
              <a:t> </a:t>
            </a:r>
            <a:r>
              <a:rPr kumimoji="1" lang="en-US" altLang="zh-CN" sz="2000" b="1">
                <a:solidFill>
                  <a:srgbClr val="0000FF"/>
                </a:solidFill>
                <a:latin typeface="Times New Roman" pitchFamily="18" charset="0"/>
                <a:ea typeface="黑体" pitchFamily="2" charset="-122"/>
                <a:cs typeface="Times New Roman" pitchFamily="18" charset="0"/>
              </a:rPr>
              <a:t>&gt;0</a:t>
            </a:r>
            <a:r>
              <a:rPr kumimoji="1" lang="en-US" altLang="zh-CN" sz="2000" b="1">
                <a:latin typeface="Times New Roman" pitchFamily="18" charset="0"/>
                <a:ea typeface="黑体" pitchFamily="2" charset="-122"/>
                <a:cs typeface="Times New Roman" pitchFamily="18" charset="0"/>
              </a:rPr>
              <a:t> </a:t>
            </a:r>
            <a:r>
              <a:rPr kumimoji="1" lang="zh-CN" altLang="en-US" sz="2000" b="1">
                <a:latin typeface="Times New Roman" pitchFamily="18" charset="0"/>
                <a:ea typeface="黑体" pitchFamily="2" charset="-122"/>
                <a:cs typeface="Times New Roman" pitchFamily="18" charset="0"/>
              </a:rPr>
              <a:t>和幅值裕度 </a:t>
            </a:r>
            <a:r>
              <a:rPr kumimoji="1" lang="en-US" altLang="zh-CN" sz="2000" b="1" i="1">
                <a:solidFill>
                  <a:srgbClr val="0000FF"/>
                </a:solidFill>
                <a:latin typeface="Times New Roman" pitchFamily="18" charset="0"/>
                <a:ea typeface="黑体" pitchFamily="2" charset="-122"/>
                <a:cs typeface="Times New Roman" pitchFamily="18" charset="0"/>
              </a:rPr>
              <a:t>h</a:t>
            </a:r>
            <a:r>
              <a:rPr kumimoji="1" lang="en-US" altLang="zh-CN" sz="2000" b="1">
                <a:solidFill>
                  <a:srgbClr val="0000FF"/>
                </a:solidFill>
                <a:latin typeface="Times New Roman" pitchFamily="18" charset="0"/>
                <a:ea typeface="黑体" pitchFamily="2" charset="-122"/>
                <a:cs typeface="Times New Roman" pitchFamily="18" charset="0"/>
              </a:rPr>
              <a:t>&gt;1 </a:t>
            </a:r>
            <a:r>
              <a:rPr kumimoji="1" lang="zh-CN" altLang="en-US" sz="2000" b="1">
                <a:latin typeface="Times New Roman" pitchFamily="18" charset="0"/>
                <a:ea typeface="黑体" pitchFamily="2" charset="-122"/>
                <a:cs typeface="Times New Roman" pitchFamily="18" charset="0"/>
              </a:rPr>
              <a:t>作为判别非最小相位系统稳定性的依据是不可靠的。</a:t>
            </a:r>
          </a:p>
        </p:txBody>
      </p:sp>
      <p:grpSp>
        <p:nvGrpSpPr>
          <p:cNvPr id="3" name="Group 47"/>
          <p:cNvGrpSpPr>
            <a:grpSpLocks/>
          </p:cNvGrpSpPr>
          <p:nvPr/>
        </p:nvGrpSpPr>
        <p:grpSpPr bwMode="auto">
          <a:xfrm>
            <a:off x="5435600" y="2060575"/>
            <a:ext cx="3570288" cy="3981450"/>
            <a:chOff x="3511" y="1728"/>
            <a:chExt cx="2249" cy="2508"/>
          </a:xfrm>
        </p:grpSpPr>
        <p:grpSp>
          <p:nvGrpSpPr>
            <p:cNvPr id="275475" name="Group 17"/>
            <p:cNvGrpSpPr>
              <a:grpSpLocks/>
            </p:cNvGrpSpPr>
            <p:nvPr/>
          </p:nvGrpSpPr>
          <p:grpSpPr bwMode="auto">
            <a:xfrm>
              <a:off x="3600" y="1728"/>
              <a:ext cx="2020" cy="2268"/>
              <a:chOff x="3504" y="1248"/>
              <a:chExt cx="2016" cy="2496"/>
            </a:xfrm>
          </p:grpSpPr>
          <p:sp>
            <p:nvSpPr>
              <p:cNvPr id="275486" name="Line 18"/>
              <p:cNvSpPr>
                <a:spLocks noChangeShapeType="1"/>
              </p:cNvSpPr>
              <p:nvPr/>
            </p:nvSpPr>
            <p:spPr bwMode="auto">
              <a:xfrm>
                <a:off x="3504" y="2688"/>
                <a:ext cx="2016" cy="0"/>
              </a:xfrm>
              <a:prstGeom prst="line">
                <a:avLst/>
              </a:prstGeom>
              <a:noFill/>
              <a:ln w="22225">
                <a:solidFill>
                  <a:schemeClr val="tx1"/>
                </a:solidFill>
                <a:round/>
                <a:headEnd/>
                <a:tailEnd type="triangle" w="sm" len="lg"/>
              </a:ln>
            </p:spPr>
            <p:txBody>
              <a:bodyPr wrap="none"/>
              <a:lstStyle/>
              <a:p>
                <a:endParaRPr lang="zh-CN" altLang="en-US"/>
              </a:p>
            </p:txBody>
          </p:sp>
          <p:sp>
            <p:nvSpPr>
              <p:cNvPr id="275487" name="Line 19"/>
              <p:cNvSpPr>
                <a:spLocks noChangeShapeType="1"/>
              </p:cNvSpPr>
              <p:nvPr/>
            </p:nvSpPr>
            <p:spPr bwMode="auto">
              <a:xfrm flipV="1">
                <a:off x="4560" y="1248"/>
                <a:ext cx="0" cy="2496"/>
              </a:xfrm>
              <a:prstGeom prst="line">
                <a:avLst/>
              </a:prstGeom>
              <a:noFill/>
              <a:ln w="22225">
                <a:solidFill>
                  <a:schemeClr val="tx1"/>
                </a:solidFill>
                <a:round/>
                <a:headEnd/>
                <a:tailEnd type="triangle" w="sm" len="lg"/>
              </a:ln>
            </p:spPr>
            <p:txBody>
              <a:bodyPr wrap="none"/>
              <a:lstStyle/>
              <a:p>
                <a:endParaRPr lang="zh-CN" altLang="en-US"/>
              </a:p>
            </p:txBody>
          </p:sp>
        </p:grpSp>
        <p:sp>
          <p:nvSpPr>
            <p:cNvPr id="275476" name="Oval 20"/>
            <p:cNvSpPr>
              <a:spLocks noChangeArrowheads="1"/>
            </p:cNvSpPr>
            <p:nvPr/>
          </p:nvSpPr>
          <p:spPr bwMode="auto">
            <a:xfrm>
              <a:off x="4111" y="2513"/>
              <a:ext cx="1124" cy="1020"/>
            </a:xfrm>
            <a:prstGeom prst="ellipse">
              <a:avLst/>
            </a:prstGeom>
            <a:noFill/>
            <a:ln w="22225">
              <a:solidFill>
                <a:schemeClr val="tx1"/>
              </a:solidFill>
              <a:prstDash val="dash"/>
              <a:round/>
              <a:headEnd/>
              <a:tailEnd/>
            </a:ln>
          </p:spPr>
          <p:txBody>
            <a:bodyPr wrap="none" anchor="ctr"/>
            <a:lstStyle/>
            <a:p>
              <a:endParaRPr lang="zh-CN" altLang="en-US"/>
            </a:p>
          </p:txBody>
        </p:sp>
        <p:sp>
          <p:nvSpPr>
            <p:cNvPr id="275477" name="Freeform 21"/>
            <p:cNvSpPr>
              <a:spLocks/>
            </p:cNvSpPr>
            <p:nvPr/>
          </p:nvSpPr>
          <p:spPr bwMode="auto">
            <a:xfrm>
              <a:off x="3712" y="1902"/>
              <a:ext cx="946" cy="1542"/>
            </a:xfrm>
            <a:custGeom>
              <a:avLst/>
              <a:gdLst>
                <a:gd name="T0" fmla="*/ 1010 w 944"/>
                <a:gd name="T1" fmla="*/ 54 h 1696"/>
                <a:gd name="T2" fmla="*/ 641 w 944"/>
                <a:gd name="T3" fmla="*/ 71 h 1696"/>
                <a:gd name="T4" fmla="*/ 353 w 944"/>
                <a:gd name="T5" fmla="*/ 71 h 1696"/>
                <a:gd name="T6" fmla="*/ 32 w 944"/>
                <a:gd name="T7" fmla="*/ 58 h 1696"/>
                <a:gd name="T8" fmla="*/ 128 w 944"/>
                <a:gd name="T9" fmla="*/ 40 h 1696"/>
                <a:gd name="T10" fmla="*/ 449 w 944"/>
                <a:gd name="T11" fmla="*/ 25 h 1696"/>
                <a:gd name="T12" fmla="*/ 593 w 944"/>
                <a:gd name="T13" fmla="*/ 0 h 1696"/>
                <a:gd name="T14" fmla="*/ 0 60000 65536"/>
                <a:gd name="T15" fmla="*/ 0 60000 65536"/>
                <a:gd name="T16" fmla="*/ 0 60000 65536"/>
                <a:gd name="T17" fmla="*/ 0 60000 65536"/>
                <a:gd name="T18" fmla="*/ 0 60000 65536"/>
                <a:gd name="T19" fmla="*/ 0 60000 65536"/>
                <a:gd name="T20" fmla="*/ 0 60000 65536"/>
                <a:gd name="T21" fmla="*/ 0 w 944"/>
                <a:gd name="T22" fmla="*/ 0 h 1696"/>
                <a:gd name="T23" fmla="*/ 944 w 944"/>
                <a:gd name="T24" fmla="*/ 1696 h 16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4" h="1696">
                  <a:moveTo>
                    <a:pt x="944" y="1248"/>
                  </a:moveTo>
                  <a:cubicBezTo>
                    <a:pt x="828" y="1408"/>
                    <a:pt x="712" y="1568"/>
                    <a:pt x="608" y="1632"/>
                  </a:cubicBezTo>
                  <a:cubicBezTo>
                    <a:pt x="504" y="1696"/>
                    <a:pt x="416" y="1680"/>
                    <a:pt x="320" y="1632"/>
                  </a:cubicBezTo>
                  <a:cubicBezTo>
                    <a:pt x="224" y="1584"/>
                    <a:pt x="64" y="1464"/>
                    <a:pt x="32" y="1344"/>
                  </a:cubicBezTo>
                  <a:cubicBezTo>
                    <a:pt x="0" y="1224"/>
                    <a:pt x="64" y="1040"/>
                    <a:pt x="128" y="912"/>
                  </a:cubicBezTo>
                  <a:cubicBezTo>
                    <a:pt x="192" y="784"/>
                    <a:pt x="344" y="728"/>
                    <a:pt x="416" y="576"/>
                  </a:cubicBezTo>
                  <a:cubicBezTo>
                    <a:pt x="488" y="424"/>
                    <a:pt x="524" y="212"/>
                    <a:pt x="560" y="0"/>
                  </a:cubicBezTo>
                </a:path>
              </a:pathLst>
            </a:custGeom>
            <a:noFill/>
            <a:ln w="22225">
              <a:solidFill>
                <a:srgbClr val="FF0000"/>
              </a:solidFill>
              <a:round/>
              <a:headEnd/>
              <a:tailEnd/>
            </a:ln>
          </p:spPr>
          <p:txBody>
            <a:bodyPr wrap="none"/>
            <a:lstStyle/>
            <a:p>
              <a:endParaRPr lang="zh-CN" altLang="en-US"/>
            </a:p>
          </p:txBody>
        </p:sp>
        <p:sp>
          <p:nvSpPr>
            <p:cNvPr id="275478" name="Line 22"/>
            <p:cNvSpPr>
              <a:spLocks noChangeShapeType="1"/>
            </p:cNvSpPr>
            <p:nvPr/>
          </p:nvSpPr>
          <p:spPr bwMode="auto">
            <a:xfrm flipH="1">
              <a:off x="3696" y="3036"/>
              <a:ext cx="962" cy="916"/>
            </a:xfrm>
            <a:prstGeom prst="line">
              <a:avLst/>
            </a:prstGeom>
            <a:noFill/>
            <a:ln w="22225">
              <a:solidFill>
                <a:schemeClr val="tx1"/>
              </a:solidFill>
              <a:round/>
              <a:headEnd/>
              <a:tailEnd/>
            </a:ln>
          </p:spPr>
          <p:txBody>
            <a:bodyPr wrap="none"/>
            <a:lstStyle/>
            <a:p>
              <a:endParaRPr lang="zh-CN" altLang="en-US"/>
            </a:p>
          </p:txBody>
        </p:sp>
        <p:sp>
          <p:nvSpPr>
            <p:cNvPr id="275479" name="Arc 23"/>
            <p:cNvSpPr>
              <a:spLocks/>
            </p:cNvSpPr>
            <p:nvPr/>
          </p:nvSpPr>
          <p:spPr bwMode="auto">
            <a:xfrm flipH="1" flipV="1">
              <a:off x="3648" y="3032"/>
              <a:ext cx="577" cy="515"/>
            </a:xfrm>
            <a:custGeom>
              <a:avLst/>
              <a:gdLst>
                <a:gd name="T0" fmla="*/ 0 w 21600"/>
                <a:gd name="T1" fmla="*/ 0 h 23203"/>
                <a:gd name="T2" fmla="*/ 0 w 21600"/>
                <a:gd name="T3" fmla="*/ 0 h 23203"/>
                <a:gd name="T4" fmla="*/ 0 w 21600"/>
                <a:gd name="T5" fmla="*/ 0 h 23203"/>
                <a:gd name="T6" fmla="*/ 0 60000 65536"/>
                <a:gd name="T7" fmla="*/ 0 60000 65536"/>
                <a:gd name="T8" fmla="*/ 0 60000 65536"/>
                <a:gd name="T9" fmla="*/ 0 w 21600"/>
                <a:gd name="T10" fmla="*/ 0 h 23203"/>
                <a:gd name="T11" fmla="*/ 21600 w 21600"/>
                <a:gd name="T12" fmla="*/ 23203 h 23203"/>
              </a:gdLst>
              <a:ahLst/>
              <a:cxnLst>
                <a:cxn ang="T6">
                  <a:pos x="T0" y="T1"/>
                </a:cxn>
                <a:cxn ang="T7">
                  <a:pos x="T2" y="T3"/>
                </a:cxn>
                <a:cxn ang="T8">
                  <a:pos x="T4" y="T5"/>
                </a:cxn>
              </a:cxnLst>
              <a:rect l="T9" t="T10" r="T11" b="T12"/>
              <a:pathLst>
                <a:path w="21600" h="23203" fill="none" extrusionOk="0">
                  <a:moveTo>
                    <a:pt x="4904" y="0"/>
                  </a:moveTo>
                  <a:cubicBezTo>
                    <a:pt x="14682" y="2280"/>
                    <a:pt x="21600" y="10996"/>
                    <a:pt x="21600" y="21036"/>
                  </a:cubicBezTo>
                  <a:cubicBezTo>
                    <a:pt x="21600" y="21759"/>
                    <a:pt x="21563" y="22482"/>
                    <a:pt x="21491" y="23203"/>
                  </a:cubicBezTo>
                </a:path>
                <a:path w="21600" h="23203" stroke="0" extrusionOk="0">
                  <a:moveTo>
                    <a:pt x="4904" y="0"/>
                  </a:moveTo>
                  <a:cubicBezTo>
                    <a:pt x="14682" y="2280"/>
                    <a:pt x="21600" y="10996"/>
                    <a:pt x="21600" y="21036"/>
                  </a:cubicBezTo>
                  <a:cubicBezTo>
                    <a:pt x="21600" y="21759"/>
                    <a:pt x="21563" y="22482"/>
                    <a:pt x="21491" y="23203"/>
                  </a:cubicBezTo>
                  <a:lnTo>
                    <a:pt x="0" y="21036"/>
                  </a:lnTo>
                  <a:close/>
                </a:path>
              </a:pathLst>
            </a:custGeom>
            <a:noFill/>
            <a:ln w="22225">
              <a:solidFill>
                <a:schemeClr val="tx1"/>
              </a:solidFill>
              <a:round/>
              <a:headEnd type="triangle" w="sm" len="lg"/>
              <a:tailEnd type="triangle" w="sm" len="lg"/>
            </a:ln>
          </p:spPr>
          <p:txBody>
            <a:bodyPr wrap="none" anchor="ctr"/>
            <a:lstStyle/>
            <a:p>
              <a:endParaRPr lang="zh-CN" altLang="en-US"/>
            </a:p>
          </p:txBody>
        </p:sp>
        <p:sp>
          <p:nvSpPr>
            <p:cNvPr id="275480" name="Line 24"/>
            <p:cNvSpPr>
              <a:spLocks noChangeShapeType="1"/>
            </p:cNvSpPr>
            <p:nvPr/>
          </p:nvSpPr>
          <p:spPr bwMode="auto">
            <a:xfrm flipV="1">
              <a:off x="3744" y="1955"/>
              <a:ext cx="0" cy="1090"/>
            </a:xfrm>
            <a:prstGeom prst="line">
              <a:avLst/>
            </a:prstGeom>
            <a:noFill/>
            <a:ln w="22225">
              <a:solidFill>
                <a:schemeClr val="tx1"/>
              </a:solidFill>
              <a:round/>
              <a:headEnd/>
              <a:tailEnd/>
            </a:ln>
          </p:spPr>
          <p:txBody>
            <a:bodyPr wrap="none"/>
            <a:lstStyle/>
            <a:p>
              <a:endParaRPr lang="zh-CN" altLang="en-US"/>
            </a:p>
          </p:txBody>
        </p:sp>
        <p:sp>
          <p:nvSpPr>
            <p:cNvPr id="275481" name="Line 25"/>
            <p:cNvSpPr>
              <a:spLocks noChangeShapeType="1"/>
            </p:cNvSpPr>
            <p:nvPr/>
          </p:nvSpPr>
          <p:spPr bwMode="auto">
            <a:xfrm>
              <a:off x="3744" y="2130"/>
              <a:ext cx="914" cy="0"/>
            </a:xfrm>
            <a:prstGeom prst="line">
              <a:avLst/>
            </a:prstGeom>
            <a:noFill/>
            <a:ln w="22225">
              <a:solidFill>
                <a:schemeClr val="tx1"/>
              </a:solidFill>
              <a:round/>
              <a:headEnd type="triangle" w="sm" len="lg"/>
              <a:tailEnd type="triangle" w="sm" len="lg"/>
            </a:ln>
          </p:spPr>
          <p:txBody>
            <a:bodyPr wrap="none"/>
            <a:lstStyle/>
            <a:p>
              <a:endParaRPr lang="zh-CN" altLang="en-US"/>
            </a:p>
          </p:txBody>
        </p:sp>
        <p:sp>
          <p:nvSpPr>
            <p:cNvPr id="275482" name="Line 26"/>
            <p:cNvSpPr>
              <a:spLocks noChangeShapeType="1"/>
            </p:cNvSpPr>
            <p:nvPr/>
          </p:nvSpPr>
          <p:spPr bwMode="auto">
            <a:xfrm>
              <a:off x="3840" y="3264"/>
              <a:ext cx="49" cy="43"/>
            </a:xfrm>
            <a:prstGeom prst="line">
              <a:avLst/>
            </a:prstGeom>
            <a:noFill/>
            <a:ln w="22225">
              <a:solidFill>
                <a:srgbClr val="FF3300"/>
              </a:solidFill>
              <a:round/>
              <a:headEnd/>
              <a:tailEnd type="triangle" w="sm" len="lg"/>
            </a:ln>
          </p:spPr>
          <p:txBody>
            <a:bodyPr wrap="none"/>
            <a:lstStyle/>
            <a:p>
              <a:endParaRPr lang="zh-CN" altLang="en-US"/>
            </a:p>
          </p:txBody>
        </p:sp>
        <p:sp>
          <p:nvSpPr>
            <p:cNvPr id="275483" name="Line 27"/>
            <p:cNvSpPr>
              <a:spLocks noChangeShapeType="1"/>
            </p:cNvSpPr>
            <p:nvPr/>
          </p:nvSpPr>
          <p:spPr bwMode="auto">
            <a:xfrm flipH="1">
              <a:off x="3920" y="2609"/>
              <a:ext cx="48" cy="44"/>
            </a:xfrm>
            <a:prstGeom prst="line">
              <a:avLst/>
            </a:prstGeom>
            <a:noFill/>
            <a:ln w="22225">
              <a:solidFill>
                <a:srgbClr val="FF3300"/>
              </a:solidFill>
              <a:round/>
              <a:headEnd/>
              <a:tailEnd type="triangle" w="sm" len="lg"/>
            </a:ln>
          </p:spPr>
          <p:txBody>
            <a:bodyPr wrap="none"/>
            <a:lstStyle/>
            <a:p>
              <a:endParaRPr lang="zh-CN" altLang="en-US"/>
            </a:p>
          </p:txBody>
        </p:sp>
        <p:graphicFrame>
          <p:nvGraphicFramePr>
            <p:cNvPr id="275458" name="Object 28"/>
            <p:cNvGraphicFramePr>
              <a:graphicFrameLocks noChangeAspect="1"/>
            </p:cNvGraphicFramePr>
            <p:nvPr/>
          </p:nvGraphicFramePr>
          <p:xfrm>
            <a:off x="3511" y="2791"/>
            <a:ext cx="216" cy="247"/>
          </p:xfrm>
          <a:graphic>
            <a:graphicData uri="http://schemas.openxmlformats.org/presentationml/2006/ole">
              <mc:AlternateContent xmlns:mc="http://schemas.openxmlformats.org/markup-compatibility/2006">
                <mc:Choice xmlns:v="urn:schemas-microsoft-com:vml" Requires="v">
                  <p:oleObj spid="_x0000_s275723" name="Equation" r:id="rId5" imgW="190440" imgH="228600" progId="">
                    <p:embed/>
                  </p:oleObj>
                </mc:Choice>
                <mc:Fallback>
                  <p:oleObj name="Equation" r:id="rId5" imgW="190440" imgH="228600" progId="">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1" y="2791"/>
                          <a:ext cx="21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59" name="Object 29"/>
            <p:cNvGraphicFramePr>
              <a:graphicFrameLocks noChangeAspect="1"/>
            </p:cNvGraphicFramePr>
            <p:nvPr/>
          </p:nvGraphicFramePr>
          <p:xfrm>
            <a:off x="3799" y="1780"/>
            <a:ext cx="468" cy="176"/>
          </p:xfrm>
          <a:graphic>
            <a:graphicData uri="http://schemas.openxmlformats.org/presentationml/2006/ole">
              <mc:AlternateContent xmlns:mc="http://schemas.openxmlformats.org/markup-compatibility/2006">
                <mc:Choice xmlns:v="urn:schemas-microsoft-com:vml" Requires="v">
                  <p:oleObj spid="_x0000_s275724" name="Equation" r:id="rId7" imgW="495000" imgH="203040" progId="Equation.DSMT4">
                    <p:embed/>
                  </p:oleObj>
                </mc:Choice>
                <mc:Fallback>
                  <p:oleObj name="Equation" r:id="rId7" imgW="495000" imgH="203040" progId="Equation.DSMT4">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9" y="1780"/>
                          <a:ext cx="4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60" name="Object 30"/>
            <p:cNvGraphicFramePr>
              <a:graphicFrameLocks noChangeAspect="1"/>
            </p:cNvGraphicFramePr>
            <p:nvPr/>
          </p:nvGraphicFramePr>
          <p:xfrm>
            <a:off x="4277" y="2139"/>
            <a:ext cx="140" cy="328"/>
          </p:xfrm>
          <a:graphic>
            <a:graphicData uri="http://schemas.openxmlformats.org/presentationml/2006/ole">
              <mc:AlternateContent xmlns:mc="http://schemas.openxmlformats.org/markup-compatibility/2006">
                <mc:Choice xmlns:v="urn:schemas-microsoft-com:vml" Requires="v">
                  <p:oleObj spid="_x0000_s275725" name="Equation" r:id="rId9" imgW="152280" imgH="393480" progId="">
                    <p:embed/>
                  </p:oleObj>
                </mc:Choice>
                <mc:Fallback>
                  <p:oleObj name="Equation" r:id="rId9" imgW="152280" imgH="393480" progId="">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7" y="2139"/>
                          <a:ext cx="14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61" name="Object 31"/>
            <p:cNvGraphicFramePr>
              <a:graphicFrameLocks noChangeAspect="1"/>
            </p:cNvGraphicFramePr>
            <p:nvPr/>
          </p:nvGraphicFramePr>
          <p:xfrm>
            <a:off x="4658" y="2347"/>
            <a:ext cx="136" cy="186"/>
          </p:xfrm>
          <a:graphic>
            <a:graphicData uri="http://schemas.openxmlformats.org/presentationml/2006/ole">
              <mc:AlternateContent xmlns:mc="http://schemas.openxmlformats.org/markup-compatibility/2006">
                <mc:Choice xmlns:v="urn:schemas-microsoft-com:vml" Requires="v">
                  <p:oleObj spid="_x0000_s275726" name="Equation" r:id="rId11" imgW="126720" imgH="190440" progId="">
                    <p:embed/>
                  </p:oleObj>
                </mc:Choice>
                <mc:Fallback>
                  <p:oleObj name="Equation" r:id="rId11" imgW="126720" imgH="190440" progId="">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8" y="2347"/>
                          <a:ext cx="13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62" name="Object 32"/>
            <p:cNvGraphicFramePr>
              <a:graphicFrameLocks noChangeAspect="1"/>
            </p:cNvGraphicFramePr>
            <p:nvPr/>
          </p:nvGraphicFramePr>
          <p:xfrm>
            <a:off x="4630" y="3525"/>
            <a:ext cx="269" cy="193"/>
          </p:xfrm>
          <a:graphic>
            <a:graphicData uri="http://schemas.openxmlformats.org/presentationml/2006/ole">
              <mc:AlternateContent xmlns:mc="http://schemas.openxmlformats.org/markup-compatibility/2006">
                <mc:Choice xmlns:v="urn:schemas-microsoft-com:vml" Requires="v">
                  <p:oleObj spid="_x0000_s275727" name="Equation" r:id="rId13" imgW="241200" imgH="190440" progId="">
                    <p:embed/>
                  </p:oleObj>
                </mc:Choice>
                <mc:Fallback>
                  <p:oleObj name="Equation" r:id="rId13" imgW="241200" imgH="190440" progId="">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30" y="3525"/>
                          <a:ext cx="26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63" name="Object 33"/>
            <p:cNvGraphicFramePr>
              <a:graphicFrameLocks noChangeAspect="1"/>
            </p:cNvGraphicFramePr>
            <p:nvPr/>
          </p:nvGraphicFramePr>
          <p:xfrm>
            <a:off x="3889" y="3045"/>
            <a:ext cx="224" cy="166"/>
          </p:xfrm>
          <a:graphic>
            <a:graphicData uri="http://schemas.openxmlformats.org/presentationml/2006/ole">
              <mc:AlternateContent xmlns:mc="http://schemas.openxmlformats.org/markup-compatibility/2006">
                <mc:Choice xmlns:v="urn:schemas-microsoft-com:vml" Requires="v">
                  <p:oleObj spid="_x0000_s275728" name="Equation" r:id="rId15" imgW="203040" imgH="164880" progId="">
                    <p:embed/>
                  </p:oleObj>
                </mc:Choice>
                <mc:Fallback>
                  <p:oleObj name="Equation" r:id="rId15" imgW="203040" imgH="164880" progId="">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9" y="3045"/>
                          <a:ext cx="22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64" name="Object 34"/>
            <p:cNvGraphicFramePr>
              <a:graphicFrameLocks noChangeAspect="1"/>
            </p:cNvGraphicFramePr>
            <p:nvPr/>
          </p:nvGraphicFramePr>
          <p:xfrm>
            <a:off x="5235" y="3042"/>
            <a:ext cx="106" cy="178"/>
          </p:xfrm>
          <a:graphic>
            <a:graphicData uri="http://schemas.openxmlformats.org/presentationml/2006/ole">
              <mc:AlternateContent xmlns:mc="http://schemas.openxmlformats.org/markup-compatibility/2006">
                <mc:Choice xmlns:v="urn:schemas-microsoft-com:vml" Requires="v">
                  <p:oleObj spid="_x0000_s275729" name="Equation" r:id="rId17" imgW="88560" imgH="164880" progId="">
                    <p:embed/>
                  </p:oleObj>
                </mc:Choice>
                <mc:Fallback>
                  <p:oleObj name="Equation" r:id="rId17" imgW="88560" imgH="164880" progId="">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35" y="3042"/>
                          <a:ext cx="10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65" name="Object 35"/>
            <p:cNvGraphicFramePr>
              <a:graphicFrameLocks/>
            </p:cNvGraphicFramePr>
            <p:nvPr/>
          </p:nvGraphicFramePr>
          <p:xfrm>
            <a:off x="5412" y="2813"/>
            <a:ext cx="204" cy="170"/>
          </p:xfrm>
          <a:graphic>
            <a:graphicData uri="http://schemas.openxmlformats.org/presentationml/2006/ole">
              <mc:AlternateContent xmlns:mc="http://schemas.openxmlformats.org/markup-compatibility/2006">
                <mc:Choice xmlns:v="urn:schemas-microsoft-com:vml" Requires="v">
                  <p:oleObj spid="_x0000_s275730" name="Equation" r:id="rId19" imgW="215640" imgH="177480" progId="Equation.DSMT4">
                    <p:embed/>
                  </p:oleObj>
                </mc:Choice>
                <mc:Fallback>
                  <p:oleObj name="Equation" r:id="rId19" imgW="215640" imgH="177480" progId="Equation.DSMT4">
                    <p:embed/>
                    <p:pic>
                      <p:nvPicPr>
                        <p:cNvPr id="0" name="Object 3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12" y="2813"/>
                          <a:ext cx="20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66" name="Object 36"/>
            <p:cNvGraphicFramePr>
              <a:graphicFrameLocks noChangeAspect="1"/>
            </p:cNvGraphicFramePr>
            <p:nvPr/>
          </p:nvGraphicFramePr>
          <p:xfrm>
            <a:off x="4514" y="2871"/>
            <a:ext cx="136" cy="181"/>
          </p:xfrm>
          <a:graphic>
            <a:graphicData uri="http://schemas.openxmlformats.org/presentationml/2006/ole">
              <mc:AlternateContent xmlns:mc="http://schemas.openxmlformats.org/markup-compatibility/2006">
                <mc:Choice xmlns:v="urn:schemas-microsoft-com:vml" Requires="v">
                  <p:oleObj spid="_x0000_s275731" name="Equation" r:id="rId21" imgW="126720" imgH="177480" progId="">
                    <p:embed/>
                  </p:oleObj>
                </mc:Choice>
                <mc:Fallback>
                  <p:oleObj name="Equation" r:id="rId21" imgW="126720" imgH="177480" progId="">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4" y="2871"/>
                          <a:ext cx="13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67" name="Object 37"/>
            <p:cNvGraphicFramePr>
              <a:graphicFrameLocks noChangeAspect="1"/>
            </p:cNvGraphicFramePr>
            <p:nvPr/>
          </p:nvGraphicFramePr>
          <p:xfrm>
            <a:off x="4676" y="2870"/>
            <a:ext cx="530" cy="165"/>
          </p:xfrm>
          <a:graphic>
            <a:graphicData uri="http://schemas.openxmlformats.org/presentationml/2006/ole">
              <mc:AlternateContent xmlns:mc="http://schemas.openxmlformats.org/markup-compatibility/2006">
                <mc:Choice xmlns:v="urn:schemas-microsoft-com:vml" Requires="v">
                  <p:oleObj spid="_x0000_s275732" name="Equation" r:id="rId23" imgW="419040" imgH="139680" progId="">
                    <p:embed/>
                  </p:oleObj>
                </mc:Choice>
                <mc:Fallback>
                  <p:oleObj name="Equation" r:id="rId23" imgW="419040" imgH="139680" progId="">
                    <p:embed/>
                    <p:pic>
                      <p:nvPicPr>
                        <p:cNvPr id="0"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76" y="2870"/>
                          <a:ext cx="5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275468" name="Object 38"/>
            <p:cNvGraphicFramePr>
              <a:graphicFrameLocks noChangeAspect="1"/>
            </p:cNvGraphicFramePr>
            <p:nvPr/>
          </p:nvGraphicFramePr>
          <p:xfrm>
            <a:off x="4214" y="3374"/>
            <a:ext cx="211" cy="231"/>
          </p:xfrm>
          <a:graphic>
            <a:graphicData uri="http://schemas.openxmlformats.org/presentationml/2006/ole">
              <mc:AlternateContent xmlns:mc="http://schemas.openxmlformats.org/markup-compatibility/2006">
                <mc:Choice xmlns:v="urn:schemas-microsoft-com:vml" Requires="v">
                  <p:oleObj spid="_x0000_s275733" name="Equation" r:id="rId25" imgW="190440" imgH="228600" progId="Equation.DSMT4">
                    <p:embed/>
                  </p:oleObj>
                </mc:Choice>
                <mc:Fallback>
                  <p:oleObj name="Equation" r:id="rId25" imgW="190440" imgH="228600" progId="Equation.DSMT4">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14" y="3374"/>
                          <a:ext cx="2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sp>
          <p:nvSpPr>
            <p:cNvPr id="275484" name="Text Box 39"/>
            <p:cNvSpPr txBox="1">
              <a:spLocks noChangeArrowheads="1"/>
            </p:cNvSpPr>
            <p:nvPr/>
          </p:nvSpPr>
          <p:spPr bwMode="auto">
            <a:xfrm>
              <a:off x="3688" y="3984"/>
              <a:ext cx="2072" cy="252"/>
            </a:xfrm>
            <a:prstGeom prst="rect">
              <a:avLst/>
            </a:prstGeom>
            <a:solidFill>
              <a:schemeClr val="bg1"/>
            </a:solidFill>
            <a:ln w="22225">
              <a:noFill/>
              <a:miter lim="800000"/>
              <a:headEnd/>
              <a:tailEnd/>
            </a:ln>
          </p:spPr>
          <p:txBody>
            <a:bodyPr>
              <a:spAutoFit/>
            </a:bodyPr>
            <a:lstStyle/>
            <a:p>
              <a:pPr>
                <a:spcBef>
                  <a:spcPct val="50000"/>
                </a:spcBef>
              </a:pPr>
              <a:r>
                <a:rPr kumimoji="1" lang="en-US" altLang="zh-CN" sz="2000" b="1">
                  <a:latin typeface="Times New Roman" pitchFamily="18" charset="0"/>
                  <a:ea typeface="黑体" pitchFamily="2" charset="-122"/>
                  <a:cs typeface="Times New Roman" pitchFamily="18" charset="0"/>
                </a:rPr>
                <a:t>        </a:t>
              </a:r>
              <a:r>
                <a:rPr kumimoji="1" lang="zh-CN" altLang="en-US" sz="2000" b="1">
                  <a:latin typeface="Times New Roman" pitchFamily="18" charset="0"/>
                  <a:ea typeface="黑体" pitchFamily="2" charset="-122"/>
                  <a:cs typeface="Times New Roman" pitchFamily="18" charset="0"/>
                </a:rPr>
                <a:t>例</a:t>
              </a:r>
              <a:r>
                <a:rPr kumimoji="1" lang="en-US" altLang="zh-CN" sz="2000" b="1">
                  <a:latin typeface="Times New Roman" pitchFamily="18" charset="0"/>
                  <a:ea typeface="黑体" pitchFamily="2" charset="-122"/>
                  <a:cs typeface="Times New Roman" pitchFamily="18" charset="0"/>
                </a:rPr>
                <a:t>6-22   </a:t>
              </a:r>
              <a:r>
                <a:rPr kumimoji="1" lang="zh-CN" altLang="en-US" sz="2000" b="1">
                  <a:latin typeface="Times New Roman" pitchFamily="18" charset="0"/>
                  <a:ea typeface="黑体" pitchFamily="2" charset="-122"/>
                  <a:cs typeface="Times New Roman" pitchFamily="18" charset="0"/>
                </a:rPr>
                <a:t>极坐标图</a:t>
              </a:r>
            </a:p>
          </p:txBody>
        </p:sp>
        <p:sp>
          <p:nvSpPr>
            <p:cNvPr id="275485" name="Rectangle 46"/>
            <p:cNvSpPr>
              <a:spLocks noChangeArrowheads="1"/>
            </p:cNvSpPr>
            <p:nvPr/>
          </p:nvSpPr>
          <p:spPr bwMode="auto">
            <a:xfrm>
              <a:off x="3648" y="3456"/>
              <a:ext cx="338" cy="212"/>
            </a:xfrm>
            <a:prstGeom prst="rect">
              <a:avLst/>
            </a:prstGeom>
            <a:noFill/>
            <a:ln w="9525">
              <a:noFill/>
              <a:miter lim="800000"/>
              <a:headEnd/>
              <a:tailEnd/>
            </a:ln>
          </p:spPr>
          <p:txBody>
            <a:bodyPr wrap="none">
              <a:spAutoFit/>
            </a:bodyPr>
            <a:lstStyle/>
            <a:p>
              <a:pPr>
                <a:spcBef>
                  <a:spcPct val="50000"/>
                </a:spcBef>
              </a:pPr>
              <a:r>
                <a:rPr kumimoji="1" lang="en-US" altLang="zh-CN" sz="1600" b="1" i="1">
                  <a:solidFill>
                    <a:srgbClr val="0000FF"/>
                  </a:solidFill>
                  <a:latin typeface="Times New Roman" pitchFamily="18" charset="0"/>
                  <a:ea typeface="楷体_GB2312" pitchFamily="49" charset="-122"/>
                  <a:sym typeface="Symbol" pitchFamily="18" charset="2"/>
                </a:rPr>
                <a:t> </a:t>
              </a:r>
              <a:r>
                <a:rPr kumimoji="1" lang="en-US" altLang="zh-CN" sz="1600" b="1">
                  <a:solidFill>
                    <a:srgbClr val="0000FF"/>
                  </a:solidFill>
                  <a:latin typeface="Times New Roman" pitchFamily="18" charset="0"/>
                  <a:ea typeface="楷体_GB2312" pitchFamily="49" charset="-122"/>
                </a:rPr>
                <a:t>&gt;0</a:t>
              </a:r>
            </a:p>
          </p:txBody>
        </p:sp>
      </p:grpSp>
      <p:sp>
        <p:nvSpPr>
          <p:cNvPr id="275474"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84009"/>
                                        </p:tgtEl>
                                        <p:attrNameLst>
                                          <p:attrName>style.visibility</p:attrName>
                                        </p:attrNameLst>
                                      </p:cBhvr>
                                      <p:to>
                                        <p:strVal val="visible"/>
                                      </p:to>
                                    </p:set>
                                    <p:animEffect transition="in" filter="blinds(vertical)">
                                      <p:cBhvr>
                                        <p:cTn id="13" dur="500"/>
                                        <p:tgtEl>
                                          <p:spTgt spid="8400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4011"/>
                                        </p:tgtEl>
                                        <p:attrNameLst>
                                          <p:attrName>style.visibility</p:attrName>
                                        </p:attrNameLst>
                                      </p:cBhvr>
                                      <p:to>
                                        <p:strVal val="visible"/>
                                      </p:to>
                                    </p:set>
                                    <p:anim calcmode="lin" valueType="num">
                                      <p:cBhvr additive="base">
                                        <p:cTn id="18" dur="500" fill="hold"/>
                                        <p:tgtEl>
                                          <p:spTgt spid="84011"/>
                                        </p:tgtEl>
                                        <p:attrNameLst>
                                          <p:attrName>ppt_x</p:attrName>
                                        </p:attrNameLst>
                                      </p:cBhvr>
                                      <p:tavLst>
                                        <p:tav tm="0">
                                          <p:val>
                                            <p:strVal val="#ppt_x"/>
                                          </p:val>
                                        </p:tav>
                                        <p:tav tm="100000">
                                          <p:val>
                                            <p:strVal val="#ppt_x"/>
                                          </p:val>
                                        </p:tav>
                                      </p:tavLst>
                                    </p:anim>
                                    <p:anim calcmode="lin" valueType="num">
                                      <p:cBhvr additive="base">
                                        <p:cTn id="19" dur="500" fill="hold"/>
                                        <p:tgtEl>
                                          <p:spTgt spid="84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9" grpId="0" autoUpdateAnimBg="0"/>
      <p:bldP spid="8401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3"/>
          <p:cNvSpPr>
            <a:spLocks noGrp="1" noChangeArrowheads="1"/>
          </p:cNvSpPr>
          <p:nvPr>
            <p:ph idx="4294967295"/>
          </p:nvPr>
        </p:nvSpPr>
        <p:spPr>
          <a:xfrm>
            <a:off x="611188" y="1200150"/>
            <a:ext cx="6846887" cy="4132263"/>
          </a:xfrm>
        </p:spPr>
        <p:txBody>
          <a:bodyPr/>
          <a:lstStyle/>
          <a:p>
            <a:pPr eaLnBrk="1" hangingPunct="1">
              <a:lnSpc>
                <a:spcPct val="115000"/>
              </a:lnSpc>
              <a:buFont typeface="Wingdings" pitchFamily="2" charset="2"/>
              <a:buChar char="ü"/>
            </a:pPr>
            <a:r>
              <a:rPr lang="zh-CN" altLang="en-US" sz="2800" dirty="0">
                <a:solidFill>
                  <a:srgbClr val="8FE2FF"/>
                </a:solidFill>
                <a:latin typeface="Times New Roman" pitchFamily="18" charset="0"/>
                <a:ea typeface="黑体" pitchFamily="2" charset="-122"/>
                <a:cs typeface="Arial" charset="0"/>
              </a:rPr>
              <a:t>概述</a:t>
            </a:r>
            <a:endParaRPr lang="en-US" altLang="zh-CN" sz="2800" dirty="0">
              <a:solidFill>
                <a:srgbClr val="8FE2FF"/>
              </a:solidFill>
              <a:latin typeface="Times New Roman" pitchFamily="18" charset="0"/>
              <a:ea typeface="黑体" pitchFamily="2" charset="-122"/>
              <a:cs typeface="Arial" charset="0"/>
            </a:endParaRPr>
          </a:p>
          <a:p>
            <a:pPr eaLnBrk="1" hangingPunct="1">
              <a:lnSpc>
                <a:spcPct val="115000"/>
              </a:lnSpc>
              <a:buFont typeface="Wingdings" pitchFamily="2" charset="2"/>
              <a:buChar char="ü"/>
            </a:pPr>
            <a:r>
              <a:rPr lang="en-US" altLang="zh-CN" sz="2800" dirty="0">
                <a:solidFill>
                  <a:srgbClr val="8FE2FF"/>
                </a:solidFill>
                <a:latin typeface="Times New Roman" pitchFamily="18" charset="0"/>
                <a:ea typeface="黑体" pitchFamily="2" charset="-122"/>
                <a:cs typeface="Arial" charset="0"/>
              </a:rPr>
              <a:t>Bode </a:t>
            </a:r>
            <a:r>
              <a:rPr lang="zh-CN" altLang="en-US" sz="2800" dirty="0">
                <a:solidFill>
                  <a:srgbClr val="8FE2FF"/>
                </a:solidFill>
                <a:latin typeface="Times New Roman" pitchFamily="18" charset="0"/>
                <a:ea typeface="黑体" pitchFamily="2" charset="-122"/>
                <a:cs typeface="Arial" charset="0"/>
              </a:rPr>
              <a:t>图</a:t>
            </a:r>
            <a:r>
              <a:rPr lang="en-US" altLang="zh-CN" sz="2800" dirty="0">
                <a:solidFill>
                  <a:srgbClr val="8FE2FF"/>
                </a:solidFill>
                <a:latin typeface="Times New Roman" pitchFamily="18" charset="0"/>
                <a:ea typeface="黑体" pitchFamily="2" charset="-122"/>
                <a:cs typeface="Arial" charset="0"/>
              </a:rPr>
              <a:t> (</a:t>
            </a:r>
            <a:r>
              <a:rPr lang="zh-CN" altLang="en-US" sz="2800" dirty="0">
                <a:solidFill>
                  <a:srgbClr val="8FE2FF"/>
                </a:solidFill>
                <a:latin typeface="Times New Roman" pitchFamily="18" charset="0"/>
                <a:ea typeface="黑体" pitchFamily="2" charset="-122"/>
                <a:cs typeface="Arial" charset="0"/>
              </a:rPr>
              <a:t>对数坐标图</a:t>
            </a:r>
            <a:r>
              <a:rPr lang="en-US" altLang="zh-CN" sz="2800" dirty="0">
                <a:solidFill>
                  <a:srgbClr val="8FE2FF"/>
                </a:solidFill>
                <a:latin typeface="Times New Roman" pitchFamily="18" charset="0"/>
                <a:ea typeface="黑体" pitchFamily="2" charset="-122"/>
                <a:cs typeface="Arial" charset="0"/>
              </a:rPr>
              <a:t>)</a:t>
            </a:r>
          </a:p>
          <a:p>
            <a:pPr eaLnBrk="1" hangingPunct="1">
              <a:lnSpc>
                <a:spcPct val="115000"/>
              </a:lnSpc>
              <a:buFont typeface="Wingdings" pitchFamily="2" charset="2"/>
              <a:buChar char="ü"/>
            </a:pPr>
            <a:r>
              <a:rPr lang="zh-CN" altLang="en-US" sz="2800" dirty="0">
                <a:solidFill>
                  <a:srgbClr val="8FE2FF"/>
                </a:solidFill>
                <a:latin typeface="Times New Roman" pitchFamily="18" charset="0"/>
                <a:ea typeface="黑体" pitchFamily="2" charset="-122"/>
                <a:cs typeface="Arial" charset="0"/>
              </a:rPr>
              <a:t>极坐标图</a:t>
            </a:r>
            <a:endParaRPr lang="en-US" altLang="zh-CN" sz="2800" dirty="0">
              <a:solidFill>
                <a:srgbClr val="8FE2FF"/>
              </a:solidFill>
              <a:latin typeface="Times New Roman" pitchFamily="18" charset="0"/>
              <a:ea typeface="黑体" pitchFamily="2" charset="-122"/>
              <a:cs typeface="Arial" charset="0"/>
            </a:endParaRPr>
          </a:p>
          <a:p>
            <a:pPr eaLnBrk="1" hangingPunct="1">
              <a:lnSpc>
                <a:spcPct val="115000"/>
              </a:lnSpc>
              <a:buFont typeface="Wingdings" pitchFamily="2" charset="2"/>
              <a:buChar char="ü"/>
            </a:pPr>
            <a:r>
              <a:rPr lang="en-US" altLang="zh-CN" sz="2800" dirty="0" err="1">
                <a:solidFill>
                  <a:srgbClr val="CC0066"/>
                </a:solidFill>
                <a:latin typeface="Times New Roman" pitchFamily="18" charset="0"/>
                <a:ea typeface="黑体" pitchFamily="2" charset="-122"/>
                <a:cs typeface="Arial" charset="0"/>
              </a:rPr>
              <a:t>Nyquist</a:t>
            </a:r>
            <a:r>
              <a:rPr lang="zh-CN" altLang="en-US" sz="2800" dirty="0">
                <a:solidFill>
                  <a:srgbClr val="CC0066"/>
                </a:solidFill>
                <a:latin typeface="Times New Roman" pitchFamily="18" charset="0"/>
                <a:ea typeface="黑体" pitchFamily="2" charset="-122"/>
                <a:cs typeface="Arial" charset="0"/>
              </a:rPr>
              <a:t>稳定性判据</a:t>
            </a:r>
          </a:p>
          <a:p>
            <a:pPr marL="742950" lvl="1" indent="-285750" eaLnBrk="1" hangingPunct="1"/>
            <a:r>
              <a:rPr lang="zh-CN" altLang="en-US" sz="2600" b="1" dirty="0">
                <a:solidFill>
                  <a:srgbClr val="CC0066"/>
                </a:solidFill>
                <a:latin typeface="Arial Black" pitchFamily="34" charset="0"/>
                <a:cs typeface="Arial" charset="0"/>
              </a:rPr>
              <a:t>稳定裕度</a:t>
            </a:r>
            <a:endParaRPr lang="en-US" altLang="zh-CN" sz="2600" b="1" dirty="0">
              <a:solidFill>
                <a:srgbClr val="CC0066"/>
              </a:solidFill>
              <a:latin typeface="Arial Black" pitchFamily="34" charset="0"/>
              <a:cs typeface="Arial" charset="0"/>
            </a:endParaRPr>
          </a:p>
          <a:p>
            <a:pPr eaLnBrk="1" hangingPunct="1">
              <a:lnSpc>
                <a:spcPct val="115000"/>
              </a:lnSpc>
              <a:buFont typeface="Wingdings" pitchFamily="2" charset="2"/>
              <a:buChar char="ü"/>
            </a:pPr>
            <a:r>
              <a:rPr lang="zh-CN" altLang="en-US" sz="2800" dirty="0">
                <a:solidFill>
                  <a:schemeClr val="accent2"/>
                </a:solidFill>
                <a:latin typeface="Times New Roman" pitchFamily="18" charset="0"/>
                <a:ea typeface="黑体" pitchFamily="2" charset="-122"/>
                <a:cs typeface="Arial" charset="0"/>
              </a:rPr>
              <a:t>基于频率响应的补偿器设计</a:t>
            </a:r>
          </a:p>
          <a:p>
            <a:pPr eaLnBrk="1" hangingPunct="1">
              <a:lnSpc>
                <a:spcPct val="115000"/>
              </a:lnSpc>
              <a:buFont typeface="Wingdings" pitchFamily="2" charset="2"/>
              <a:buChar char="ü"/>
            </a:pPr>
            <a:r>
              <a:rPr lang="zh-CN" altLang="en-US" sz="2800" dirty="0">
                <a:solidFill>
                  <a:schemeClr val="accent2"/>
                </a:solidFill>
                <a:latin typeface="Times New Roman" pitchFamily="18" charset="0"/>
                <a:ea typeface="黑体" pitchFamily="2" charset="-122"/>
                <a:cs typeface="Arial" charset="0"/>
              </a:rPr>
              <a:t>系统的闭环频率特性</a:t>
            </a:r>
            <a:endParaRPr lang="zh-CN" altLang="zh-CN" sz="2800" dirty="0">
              <a:solidFill>
                <a:schemeClr val="accent2"/>
              </a:solidFill>
              <a:latin typeface="Times New Roman" pitchFamily="18" charset="0"/>
              <a:ea typeface="黑体" pitchFamily="2" charset="-122"/>
              <a:cs typeface="Arial" charset="0"/>
            </a:endParaRPr>
          </a:p>
        </p:txBody>
      </p:sp>
      <p:sp>
        <p:nvSpPr>
          <p:cNvPr id="11266" name="Rectangle 2"/>
          <p:cNvSpPr>
            <a:spLocks noChangeArrowheads="1"/>
          </p:cNvSpPr>
          <p:nvPr/>
        </p:nvSpPr>
        <p:spPr bwMode="auto">
          <a:xfrm>
            <a:off x="966788" y="290513"/>
            <a:ext cx="6248400" cy="563562"/>
          </a:xfrm>
          <a:prstGeom prst="rect">
            <a:avLst/>
          </a:prstGeom>
          <a:noFill/>
          <a:ln w="9525">
            <a:noFill/>
            <a:miter lim="800000"/>
            <a:headEnd/>
            <a:tailEnd/>
          </a:ln>
        </p:spPr>
        <p:txBody>
          <a:bodyPr anchor="b"/>
          <a:lstStyle/>
          <a:p>
            <a:r>
              <a:rPr lang="zh-CN" altLang="en-US" sz="3200" b="1">
                <a:solidFill>
                  <a:srgbClr val="CC0066"/>
                </a:solidFill>
                <a:latin typeface="黑体" pitchFamily="2" charset="-122"/>
                <a:ea typeface="黑体" pitchFamily="2" charset="-122"/>
              </a:rPr>
              <a:t>第六章 主要内容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55650" y="1341438"/>
            <a:ext cx="7696200" cy="2976562"/>
          </a:xfrm>
          <a:prstGeom prst="rect">
            <a:avLst/>
          </a:prstGeom>
          <a:noFill/>
          <a:ln w="9525">
            <a:noFill/>
            <a:miter lim="800000"/>
            <a:headEnd/>
            <a:tailEnd/>
          </a:ln>
        </p:spPr>
        <p:txBody>
          <a:bodyPr>
            <a:spAutoFit/>
          </a:bodyPr>
          <a:lstStyle/>
          <a:p>
            <a:pPr algn="just">
              <a:lnSpc>
                <a:spcPct val="150000"/>
              </a:lnSpc>
              <a:spcBef>
                <a:spcPct val="50000"/>
              </a:spcBef>
            </a:pPr>
            <a:r>
              <a:rPr kumimoji="1" lang="en-US" altLang="zh-CN" sz="2400" b="1" dirty="0">
                <a:solidFill>
                  <a:srgbClr val="0000FF"/>
                </a:solidFill>
                <a:latin typeface="Times New Roman" pitchFamily="18" charset="0"/>
                <a:ea typeface="黑体" pitchFamily="2" charset="-122"/>
                <a:cs typeface="Times New Roman" pitchFamily="18" charset="0"/>
              </a:rPr>
              <a:t>        </a:t>
            </a:r>
            <a:r>
              <a:rPr kumimoji="1" lang="zh-CN" altLang="en-US" sz="2400" b="1" dirty="0">
                <a:solidFill>
                  <a:srgbClr val="0000FF"/>
                </a:solidFill>
                <a:latin typeface="Times New Roman" pitchFamily="18" charset="0"/>
                <a:ea typeface="黑体" pitchFamily="2" charset="-122"/>
                <a:cs typeface="Times New Roman" pitchFamily="18" charset="0"/>
              </a:rPr>
              <a:t>当幅值裕度用分贝（</a:t>
            </a:r>
            <a:r>
              <a:rPr kumimoji="1" lang="en-US" altLang="zh-CN" sz="2400" b="1" dirty="0">
                <a:solidFill>
                  <a:srgbClr val="0000FF"/>
                </a:solidFill>
                <a:latin typeface="Times New Roman" pitchFamily="18" charset="0"/>
                <a:ea typeface="黑体" pitchFamily="2" charset="-122"/>
                <a:cs typeface="Times New Roman" pitchFamily="18" charset="0"/>
              </a:rPr>
              <a:t>decibels</a:t>
            </a:r>
            <a:r>
              <a:rPr kumimoji="1" lang="zh-CN" altLang="en-US" sz="2400" b="1" dirty="0">
                <a:solidFill>
                  <a:srgbClr val="0000FF"/>
                </a:solidFill>
                <a:latin typeface="Times New Roman" pitchFamily="18" charset="0"/>
                <a:ea typeface="黑体" pitchFamily="2" charset="-122"/>
                <a:cs typeface="Times New Roman" pitchFamily="18" charset="0"/>
              </a:rPr>
              <a:t>）来表示时，</a:t>
            </a:r>
            <a:r>
              <a:rPr kumimoji="1" lang="zh-CN" altLang="en-US" sz="2400" b="1" dirty="0">
                <a:solidFill>
                  <a:srgbClr val="FF00FF"/>
                </a:solidFill>
                <a:latin typeface="Times New Roman" pitchFamily="18" charset="0"/>
                <a:ea typeface="黑体" pitchFamily="2" charset="-122"/>
                <a:cs typeface="Times New Roman" pitchFamily="18" charset="0"/>
              </a:rPr>
              <a:t>大于零（为正）</a:t>
            </a:r>
            <a:r>
              <a:rPr kumimoji="1" lang="zh-CN" altLang="en-US" sz="2400" b="1" dirty="0">
                <a:solidFill>
                  <a:srgbClr val="0000FF"/>
                </a:solidFill>
                <a:latin typeface="Times New Roman" pitchFamily="18" charset="0"/>
                <a:ea typeface="黑体" pitchFamily="2" charset="-122"/>
                <a:cs typeface="Times New Roman" pitchFamily="18" charset="0"/>
              </a:rPr>
              <a:t>表示系统稳定（即幅值裕度数字上大于</a:t>
            </a:r>
            <a:r>
              <a:rPr kumimoji="1" lang="en-US" altLang="zh-CN" sz="2400" b="1" dirty="0">
                <a:solidFill>
                  <a:srgbClr val="0000FF"/>
                </a:solidFill>
                <a:latin typeface="Times New Roman" pitchFamily="18" charset="0"/>
                <a:ea typeface="黑体" pitchFamily="2" charset="-122"/>
                <a:cs typeface="Times New Roman" pitchFamily="18" charset="0"/>
              </a:rPr>
              <a:t>1</a:t>
            </a:r>
            <a:r>
              <a:rPr kumimoji="1" lang="zh-CN" altLang="en-US" sz="2400" b="1" dirty="0">
                <a:solidFill>
                  <a:srgbClr val="0000FF"/>
                </a:solidFill>
                <a:latin typeface="Times New Roman" pitchFamily="18" charset="0"/>
                <a:ea typeface="黑体" pitchFamily="2" charset="-122"/>
                <a:cs typeface="Times New Roman" pitchFamily="18" charset="0"/>
              </a:rPr>
              <a:t>），一个</a:t>
            </a:r>
            <a:r>
              <a:rPr kumimoji="1" lang="zh-CN" altLang="en-US" sz="2400" b="1" dirty="0">
                <a:solidFill>
                  <a:srgbClr val="FF0000"/>
                </a:solidFill>
                <a:latin typeface="Times New Roman" pitchFamily="18" charset="0"/>
                <a:ea typeface="黑体" pitchFamily="2" charset="-122"/>
                <a:cs typeface="Times New Roman" pitchFamily="18" charset="0"/>
              </a:rPr>
              <a:t>负的幅值裕度</a:t>
            </a:r>
            <a:r>
              <a:rPr kumimoji="1" lang="zh-CN" altLang="en-US" sz="2400" b="1" dirty="0">
                <a:solidFill>
                  <a:srgbClr val="0000FF"/>
                </a:solidFill>
                <a:latin typeface="Times New Roman" pitchFamily="18" charset="0"/>
                <a:ea typeface="黑体" pitchFamily="2" charset="-122"/>
                <a:cs typeface="Times New Roman" pitchFamily="18" charset="0"/>
              </a:rPr>
              <a:t>表示系统不稳定。</a:t>
            </a:r>
            <a:endParaRPr kumimoji="1" lang="en-US" altLang="zh-CN" sz="2400" b="1" dirty="0">
              <a:latin typeface="Times New Roman" pitchFamily="18" charset="0"/>
              <a:ea typeface="黑体" pitchFamily="2" charset="-122"/>
              <a:cs typeface="Times New Roman" pitchFamily="18" charset="0"/>
            </a:endParaRPr>
          </a:p>
          <a:p>
            <a:pPr algn="just">
              <a:lnSpc>
                <a:spcPct val="150000"/>
              </a:lnSpc>
              <a:spcBef>
                <a:spcPct val="50000"/>
              </a:spcBef>
            </a:pPr>
            <a:r>
              <a:rPr kumimoji="1" lang="en-US" altLang="zh-CN" sz="2400" b="1" dirty="0">
                <a:latin typeface="Times New Roman" pitchFamily="18" charset="0"/>
                <a:ea typeface="黑体" pitchFamily="2" charset="-122"/>
                <a:cs typeface="Times New Roman" pitchFamily="18" charset="0"/>
              </a:rPr>
              <a:t>        </a:t>
            </a:r>
            <a:r>
              <a:rPr kumimoji="1" lang="zh-CN" altLang="en-US" sz="2400" b="1" dirty="0">
                <a:latin typeface="Times New Roman" pitchFamily="18" charset="0"/>
                <a:ea typeface="黑体" pitchFamily="2" charset="-122"/>
                <a:cs typeface="Times New Roman" pitchFamily="18" charset="0"/>
              </a:rPr>
              <a:t>系统阻尼比</a:t>
            </a:r>
            <a:r>
              <a:rPr kumimoji="1" lang="en-US" altLang="zh-CN" sz="2400" b="1" i="1" dirty="0">
                <a:latin typeface="Times New Roman" pitchFamily="18" charset="0"/>
                <a:ea typeface="黑体" pitchFamily="2" charset="-122"/>
                <a:cs typeface="Times New Roman" pitchFamily="18" charset="0"/>
                <a:sym typeface="Symbol" pitchFamily="18" charset="2"/>
              </a:rPr>
              <a:t> </a:t>
            </a:r>
            <a:r>
              <a:rPr kumimoji="1" lang="zh-CN" altLang="en-US" sz="2400" b="1" dirty="0">
                <a:latin typeface="Times New Roman" pitchFamily="18" charset="0"/>
                <a:ea typeface="黑体" pitchFamily="2" charset="-122"/>
                <a:cs typeface="Times New Roman" pitchFamily="18" charset="0"/>
                <a:sym typeface="Symbol" pitchFamily="18" charset="2"/>
              </a:rPr>
              <a:t>同样与幅值裕度有关，但是</a:t>
            </a:r>
            <a:r>
              <a:rPr kumimoji="1" lang="zh-CN" altLang="en-US" sz="2400" b="1" dirty="0">
                <a:solidFill>
                  <a:srgbClr val="FF0000"/>
                </a:solidFill>
                <a:latin typeface="Times New Roman" pitchFamily="18" charset="0"/>
                <a:ea typeface="黑体" pitchFamily="2" charset="-122"/>
                <a:cs typeface="Times New Roman" pitchFamily="18" charset="0"/>
                <a:sym typeface="Symbol" pitchFamily="18" charset="2"/>
              </a:rPr>
              <a:t>相位裕度</a:t>
            </a:r>
            <a:r>
              <a:rPr kumimoji="1" lang="zh-CN" altLang="en-US" sz="2400" b="1" dirty="0">
                <a:latin typeface="Times New Roman" pitchFamily="18" charset="0"/>
                <a:ea typeface="黑体" pitchFamily="2" charset="-122"/>
                <a:cs typeface="Times New Roman" pitchFamily="18" charset="0"/>
                <a:sym typeface="Symbol" pitchFamily="18" charset="2"/>
              </a:rPr>
              <a:t>比幅值裕度</a:t>
            </a:r>
            <a:r>
              <a:rPr kumimoji="1" lang="zh-CN" altLang="en-US" sz="2400" b="1" dirty="0">
                <a:latin typeface="Times New Roman" pitchFamily="18" charset="0"/>
                <a:ea typeface="黑体" pitchFamily="2" charset="-122"/>
                <a:cs typeface="Times New Roman" pitchFamily="18" charset="0"/>
              </a:rPr>
              <a:t>能更好地估计阻尼比、超调。</a:t>
            </a:r>
            <a:endParaRPr kumimoji="1" lang="en-US" altLang="zh-CN" sz="2400" b="1" dirty="0">
              <a:latin typeface="Times New Roman" pitchFamily="18" charset="0"/>
              <a:ea typeface="黑体" pitchFamily="2" charset="-122"/>
              <a:cs typeface="Times New Roman" pitchFamily="18" charset="0"/>
            </a:endParaRPr>
          </a:p>
        </p:txBody>
      </p:sp>
      <p:sp>
        <p:nvSpPr>
          <p:cNvPr id="338946"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p:cNvSpPr txBox="1">
            <a:spLocks noChangeArrowheads="1"/>
          </p:cNvSpPr>
          <p:nvPr/>
        </p:nvSpPr>
        <p:spPr bwMode="auto">
          <a:xfrm>
            <a:off x="357188" y="1268413"/>
            <a:ext cx="8116887" cy="1187450"/>
          </a:xfrm>
          <a:prstGeom prst="rect">
            <a:avLst/>
          </a:prstGeom>
          <a:noFill/>
          <a:ln w="9525">
            <a:noFill/>
            <a:miter lim="800000"/>
            <a:headEnd/>
            <a:tailEnd/>
          </a:ln>
        </p:spPr>
        <p:txBody>
          <a:bodyPr>
            <a:spAutoFit/>
          </a:bodyPr>
          <a:lstStyle/>
          <a:p>
            <a:pPr marL="457200" indent="-457200">
              <a:lnSpc>
                <a:spcPct val="150000"/>
              </a:lnSpc>
              <a:spcBef>
                <a:spcPct val="50000"/>
              </a:spcBef>
              <a:buFontTx/>
              <a:buChar char="•"/>
            </a:pPr>
            <a:r>
              <a:rPr kumimoji="1" lang="zh-CN" altLang="en-US" sz="2400" b="1">
                <a:latin typeface="Times New Roman" pitchFamily="18" charset="0"/>
                <a:ea typeface="黑体" pitchFamily="2" charset="-122"/>
                <a:cs typeface="Times New Roman" pitchFamily="18" charset="0"/>
              </a:rPr>
              <a:t>对数幅频渐近特性曲线与传递函数的每一典型环节有关</a:t>
            </a:r>
            <a:r>
              <a:rPr kumimoji="1" lang="zh-CN" altLang="en-US" sz="2400" b="1">
                <a:latin typeface="Times New Roman" pitchFamily="18" charset="0"/>
                <a:ea typeface="黑体" pitchFamily="2" charset="-122"/>
                <a:cs typeface="Times New Roman" pitchFamily="18" charset="0"/>
                <a:sym typeface="Symbol" pitchFamily="18" charset="2"/>
              </a:rPr>
              <a:t>。</a:t>
            </a:r>
            <a:r>
              <a:rPr kumimoji="1" lang="zh-CN" altLang="en-US" sz="2400" b="1">
                <a:solidFill>
                  <a:srgbClr val="FF00FF"/>
                </a:solidFill>
                <a:latin typeface="Times New Roman" pitchFamily="18" charset="0"/>
                <a:ea typeface="黑体" pitchFamily="2" charset="-122"/>
                <a:cs typeface="Times New Roman" pitchFamily="18" charset="0"/>
                <a:sym typeface="Symbol" pitchFamily="18" charset="2"/>
              </a:rPr>
              <a:t>例如，</a:t>
            </a:r>
            <a:r>
              <a:rPr kumimoji="1" lang="en-US" altLang="zh-CN" sz="2400" b="1">
                <a:latin typeface="Times New Roman" pitchFamily="18" charset="0"/>
                <a:ea typeface="黑体" pitchFamily="2" charset="-122"/>
                <a:cs typeface="Times New Roman" pitchFamily="18" charset="0"/>
                <a:sym typeface="Symbol" pitchFamily="18" charset="2"/>
              </a:rPr>
              <a:t> </a:t>
            </a:r>
            <a:r>
              <a:rPr kumimoji="1" lang="en-US" altLang="zh-CN" sz="2400" b="1">
                <a:solidFill>
                  <a:srgbClr val="FF3300"/>
                </a:solidFill>
                <a:latin typeface="Times New Roman" pitchFamily="18" charset="0"/>
                <a:ea typeface="黑体" pitchFamily="2" charset="-122"/>
                <a:cs typeface="Times New Roman" pitchFamily="18" charset="0"/>
                <a:sym typeface="Symbol" pitchFamily="18" charset="2"/>
              </a:rPr>
              <a:t>(1+</a:t>
            </a:r>
            <a:r>
              <a:rPr kumimoji="1" lang="en-US" altLang="zh-CN" sz="2400" b="1" i="1">
                <a:solidFill>
                  <a:srgbClr val="FF3300"/>
                </a:solidFill>
                <a:latin typeface="Times New Roman" pitchFamily="18" charset="0"/>
                <a:ea typeface="黑体" pitchFamily="2" charset="-122"/>
                <a:cs typeface="Times New Roman" pitchFamily="18" charset="0"/>
                <a:sym typeface="Symbol" pitchFamily="18" charset="2"/>
              </a:rPr>
              <a:t>j</a:t>
            </a:r>
            <a:r>
              <a:rPr kumimoji="1" lang="en-US" altLang="zh-CN" sz="2400" b="1">
                <a:solidFill>
                  <a:srgbClr val="FF3300"/>
                </a:solidFill>
                <a:latin typeface="Times New Roman" pitchFamily="18" charset="0"/>
                <a:ea typeface="黑体" pitchFamily="2" charset="-122"/>
                <a:cs typeface="Times New Roman" pitchFamily="18" charset="0"/>
                <a:sym typeface="Symbol" pitchFamily="18" charset="2"/>
              </a:rPr>
              <a:t>)</a:t>
            </a:r>
            <a:r>
              <a:rPr kumimoji="1" lang="en-US" altLang="zh-CN" sz="2400" b="1" baseline="30000">
                <a:solidFill>
                  <a:srgbClr val="FF3300"/>
                </a:solidFill>
                <a:latin typeface="Times New Roman" pitchFamily="18" charset="0"/>
                <a:ea typeface="黑体" pitchFamily="2" charset="-122"/>
                <a:cs typeface="Times New Roman" pitchFamily="18" charset="0"/>
                <a:sym typeface="Symbol" pitchFamily="18" charset="2"/>
              </a:rPr>
              <a:t>-1</a:t>
            </a:r>
            <a:r>
              <a:rPr kumimoji="1" lang="en-US" altLang="zh-CN" sz="2400" b="1">
                <a:latin typeface="Times New Roman" pitchFamily="18" charset="0"/>
                <a:ea typeface="黑体" pitchFamily="2" charset="-122"/>
                <a:cs typeface="Times New Roman" pitchFamily="18" charset="0"/>
                <a:sym typeface="Symbol" pitchFamily="18" charset="2"/>
              </a:rPr>
              <a:t> </a:t>
            </a:r>
            <a:r>
              <a:rPr kumimoji="1" lang="zh-CN" altLang="en-US" sz="2400" b="1">
                <a:latin typeface="Times New Roman" pitchFamily="18" charset="0"/>
                <a:ea typeface="黑体" pitchFamily="2" charset="-122"/>
                <a:cs typeface="Times New Roman" pitchFamily="18" charset="0"/>
                <a:sym typeface="Symbol" pitchFamily="18" charset="2"/>
              </a:rPr>
              <a:t>环节在高频段的斜率为</a:t>
            </a:r>
            <a:r>
              <a:rPr kumimoji="1" lang="en-US" altLang="zh-CN" sz="2400" b="1">
                <a:latin typeface="Times New Roman" pitchFamily="18" charset="0"/>
                <a:ea typeface="黑体" pitchFamily="2" charset="-122"/>
                <a:cs typeface="Times New Roman" pitchFamily="18" charset="0"/>
                <a:sym typeface="Symbol" pitchFamily="18" charset="2"/>
              </a:rPr>
              <a:t>–20dB/decade </a:t>
            </a:r>
            <a:r>
              <a:rPr kumimoji="1" lang="zh-CN" altLang="en-US" sz="2400" b="1">
                <a:latin typeface="Times New Roman" pitchFamily="18" charset="0"/>
                <a:ea typeface="黑体" pitchFamily="2" charset="-122"/>
                <a:cs typeface="Times New Roman" pitchFamily="18" charset="0"/>
                <a:sym typeface="Symbol" pitchFamily="18" charset="2"/>
              </a:rPr>
              <a:t>。</a:t>
            </a:r>
            <a:endParaRPr kumimoji="1" lang="en-US" altLang="zh-CN" sz="2400" b="1">
              <a:latin typeface="Times New Roman" pitchFamily="18" charset="0"/>
              <a:ea typeface="黑体" pitchFamily="2" charset="-122"/>
              <a:cs typeface="Times New Roman" pitchFamily="18" charset="0"/>
              <a:sym typeface="Symbol" pitchFamily="18" charset="2"/>
            </a:endParaRPr>
          </a:p>
        </p:txBody>
      </p:sp>
      <p:sp>
        <p:nvSpPr>
          <p:cNvPr id="69637" name="Text Box 5"/>
          <p:cNvSpPr txBox="1">
            <a:spLocks noChangeArrowheads="1"/>
          </p:cNvSpPr>
          <p:nvPr/>
        </p:nvSpPr>
        <p:spPr bwMode="auto">
          <a:xfrm>
            <a:off x="357188" y="2724150"/>
            <a:ext cx="8375650" cy="1187450"/>
          </a:xfrm>
          <a:prstGeom prst="rect">
            <a:avLst/>
          </a:prstGeom>
          <a:noFill/>
          <a:ln w="9525">
            <a:noFill/>
            <a:miter lim="800000"/>
            <a:headEnd/>
            <a:tailEnd/>
          </a:ln>
        </p:spPr>
        <p:txBody>
          <a:bodyPr>
            <a:spAutoFit/>
          </a:bodyPr>
          <a:lstStyle/>
          <a:p>
            <a:pPr marL="457200" indent="-457200">
              <a:lnSpc>
                <a:spcPct val="150000"/>
              </a:lnSpc>
              <a:spcBef>
                <a:spcPct val="50000"/>
              </a:spcBef>
              <a:buFontTx/>
              <a:buChar char="•"/>
            </a:pPr>
            <a:r>
              <a:rPr kumimoji="1" lang="zh-CN" altLang="en-US" sz="2400" b="1">
                <a:latin typeface="Times New Roman" pitchFamily="18" charset="0"/>
                <a:ea typeface="黑体" pitchFamily="2" charset="-122"/>
                <a:cs typeface="Times New Roman" pitchFamily="18" charset="0"/>
                <a:sym typeface="Symbol" pitchFamily="18" charset="2"/>
              </a:rPr>
              <a:t>在任意频率点处传递函数的相角与对数幅频渐近特性曲线的斜率有关。</a:t>
            </a:r>
            <a:r>
              <a:rPr kumimoji="1" lang="zh-CN" altLang="en-US" sz="2400" b="1">
                <a:solidFill>
                  <a:srgbClr val="FF00FF"/>
                </a:solidFill>
                <a:latin typeface="Times New Roman" pitchFamily="18" charset="0"/>
                <a:ea typeface="黑体" pitchFamily="2" charset="-122"/>
                <a:cs typeface="Times New Roman" pitchFamily="18" charset="0"/>
                <a:sym typeface="Symbol" pitchFamily="18" charset="2"/>
              </a:rPr>
              <a:t>例如，</a:t>
            </a:r>
            <a:r>
              <a:rPr kumimoji="1" lang="zh-CN" altLang="en-US" sz="2400" b="1">
                <a:latin typeface="Times New Roman" pitchFamily="18" charset="0"/>
                <a:ea typeface="黑体" pitchFamily="2" charset="-122"/>
                <a:cs typeface="Times New Roman" pitchFamily="18" charset="0"/>
                <a:sym typeface="Symbol" pitchFamily="18" charset="2"/>
              </a:rPr>
              <a:t>斜率</a:t>
            </a:r>
            <a:r>
              <a:rPr kumimoji="1" lang="en-US" altLang="zh-CN" sz="2400" b="1">
                <a:latin typeface="Times New Roman" pitchFamily="18" charset="0"/>
                <a:ea typeface="黑体" pitchFamily="2" charset="-122"/>
                <a:cs typeface="Times New Roman" pitchFamily="18" charset="0"/>
                <a:sym typeface="Symbol" pitchFamily="18" charset="2"/>
              </a:rPr>
              <a:t>–20dB/decade </a:t>
            </a:r>
            <a:r>
              <a:rPr kumimoji="1" lang="zh-CN" altLang="en-US" sz="2400" b="1">
                <a:latin typeface="Times New Roman" pitchFamily="18" charset="0"/>
                <a:ea typeface="黑体" pitchFamily="2" charset="-122"/>
                <a:cs typeface="Times New Roman" pitchFamily="18" charset="0"/>
                <a:sym typeface="Symbol" pitchFamily="18" charset="2"/>
              </a:rPr>
              <a:t>的相角为</a:t>
            </a:r>
            <a:r>
              <a:rPr kumimoji="1" lang="en-US" altLang="zh-CN" sz="2400" b="1">
                <a:latin typeface="Times New Roman" pitchFamily="18" charset="0"/>
                <a:ea typeface="黑体" pitchFamily="2" charset="-122"/>
                <a:cs typeface="Times New Roman" pitchFamily="18" charset="0"/>
                <a:sym typeface="Symbol" pitchFamily="18" charset="2"/>
              </a:rPr>
              <a:t> -90°</a:t>
            </a:r>
            <a:r>
              <a:rPr kumimoji="1" lang="zh-CN" altLang="en-US" sz="2400" b="1">
                <a:latin typeface="Times New Roman" pitchFamily="18" charset="0"/>
                <a:ea typeface="黑体" pitchFamily="2" charset="-122"/>
                <a:cs typeface="Times New Roman" pitchFamily="18" charset="0"/>
                <a:sym typeface="Symbol" pitchFamily="18" charset="2"/>
              </a:rPr>
              <a:t>。</a:t>
            </a:r>
            <a:endParaRPr kumimoji="1" lang="en-US" altLang="zh-CN" sz="2400" b="1">
              <a:latin typeface="Times New Roman" pitchFamily="18" charset="0"/>
              <a:ea typeface="黑体" pitchFamily="2" charset="-122"/>
              <a:cs typeface="Times New Roman" pitchFamily="18" charset="0"/>
              <a:sym typeface="Symbol" pitchFamily="18" charset="2"/>
            </a:endParaRPr>
          </a:p>
        </p:txBody>
      </p:sp>
      <p:sp>
        <p:nvSpPr>
          <p:cNvPr id="69640" name="Text Box 8"/>
          <p:cNvSpPr txBox="1">
            <a:spLocks noChangeArrowheads="1"/>
          </p:cNvSpPr>
          <p:nvPr/>
        </p:nvSpPr>
        <p:spPr bwMode="auto">
          <a:xfrm>
            <a:off x="357188" y="4124325"/>
            <a:ext cx="8085137" cy="1735138"/>
          </a:xfrm>
          <a:prstGeom prst="rect">
            <a:avLst/>
          </a:prstGeom>
          <a:noFill/>
          <a:ln w="9525">
            <a:noFill/>
            <a:miter lim="800000"/>
            <a:headEnd/>
            <a:tailEnd/>
          </a:ln>
        </p:spPr>
        <p:txBody>
          <a:bodyPr>
            <a:spAutoFit/>
          </a:bodyPr>
          <a:lstStyle/>
          <a:p>
            <a:pPr marL="457200" indent="-457200">
              <a:lnSpc>
                <a:spcPct val="150000"/>
              </a:lnSpc>
              <a:spcBef>
                <a:spcPct val="50000"/>
              </a:spcBef>
              <a:buFontTx/>
              <a:buChar char="•"/>
            </a:pPr>
            <a:r>
              <a:rPr kumimoji="1" lang="zh-CN" altLang="en-US" sz="2400" b="1" dirty="0">
                <a:latin typeface="Times New Roman" pitchFamily="18" charset="0"/>
                <a:ea typeface="黑体" pitchFamily="2" charset="-122"/>
                <a:cs typeface="Times New Roman" pitchFamily="18" charset="0"/>
                <a:sym typeface="Symbol" pitchFamily="18" charset="2"/>
              </a:rPr>
              <a:t>通过观察对数幅频渐近特性曲线。有可能估计出相位的近似值。斜率变化频率点距离所求解的频率点越远，对该频率点处的相位影响越小。</a:t>
            </a:r>
            <a:endParaRPr kumimoji="1" lang="en-US" altLang="zh-CN" sz="2400" b="1" dirty="0">
              <a:solidFill>
                <a:srgbClr val="FF3300"/>
              </a:solidFill>
              <a:latin typeface="Times New Roman" pitchFamily="18" charset="0"/>
              <a:ea typeface="黑体" pitchFamily="2" charset="-122"/>
              <a:cs typeface="Times New Roman" pitchFamily="18" charset="0"/>
              <a:sym typeface="Symbol" pitchFamily="18" charset="2"/>
            </a:endParaRPr>
          </a:p>
        </p:txBody>
      </p:sp>
      <p:sp>
        <p:nvSpPr>
          <p:cNvPr id="339972"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blinds(horizontal)">
                                      <p:cBhvr>
                                        <p:cTn id="7" dur="500"/>
                                        <p:tgtEl>
                                          <p:spTgt spid="696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checkerboard(across)">
                                      <p:cBhvr>
                                        <p:cTn id="12" dur="500"/>
                                        <p:tgtEl>
                                          <p:spTgt spid="6963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9640"/>
                                        </p:tgtEl>
                                        <p:attrNameLst>
                                          <p:attrName>style.visibility</p:attrName>
                                        </p:attrNameLst>
                                      </p:cBhvr>
                                      <p:to>
                                        <p:strVal val="visible"/>
                                      </p:to>
                                    </p:set>
                                    <p:animEffect transition="in" filter="box(out)">
                                      <p:cBhvr>
                                        <p:cTn id="17" dur="500"/>
                                        <p:tgtEl>
                                          <p:spTgt spid="69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utoUpdateAnimBg="0"/>
      <p:bldP spid="69637" grpId="0" autoUpdateAnimBg="0"/>
      <p:bldP spid="6964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611188" y="1268413"/>
            <a:ext cx="7777162" cy="2830512"/>
          </a:xfrm>
          <a:prstGeom prst="rect">
            <a:avLst/>
          </a:prstGeom>
          <a:noFill/>
          <a:ln w="9525">
            <a:noFill/>
            <a:miter lim="800000"/>
            <a:headEnd/>
            <a:tailEnd/>
          </a:ln>
        </p:spPr>
        <p:txBody>
          <a:bodyPr>
            <a:spAutoFit/>
          </a:bodyPr>
          <a:lstStyle/>
          <a:p>
            <a:pPr marL="457200" indent="-457200">
              <a:lnSpc>
                <a:spcPct val="150000"/>
              </a:lnSpc>
              <a:spcBef>
                <a:spcPct val="50000"/>
              </a:spcBef>
              <a:buFontTx/>
              <a:buChar char="•"/>
            </a:pPr>
            <a:r>
              <a:rPr kumimoji="1" lang="zh-CN" altLang="en-US" sz="2400" b="1" dirty="0">
                <a:solidFill>
                  <a:srgbClr val="FF3300"/>
                </a:solidFill>
                <a:latin typeface="Times New Roman" pitchFamily="18" charset="0"/>
                <a:ea typeface="黑体" pitchFamily="2" charset="-122"/>
                <a:cs typeface="Times New Roman" pitchFamily="18" charset="0"/>
              </a:rPr>
              <a:t>最小相位系统</a:t>
            </a:r>
            <a:r>
              <a:rPr kumimoji="1" lang="zh-CN" altLang="en-US" sz="2400" b="1" dirty="0">
                <a:latin typeface="Times New Roman" pitchFamily="18" charset="0"/>
                <a:ea typeface="黑体" pitchFamily="2" charset="-122"/>
                <a:cs typeface="Times New Roman" pitchFamily="18" charset="0"/>
              </a:rPr>
              <a:t>稳定，则相角裕度为正，即截止频率处的相角</a:t>
            </a:r>
            <a:r>
              <a:rPr kumimoji="1" lang="en-US" altLang="zh-CN" sz="2400" b="1" dirty="0">
                <a:latin typeface="Times New Roman" pitchFamily="18" charset="0"/>
                <a:ea typeface="黑体" pitchFamily="2" charset="-122"/>
                <a:cs typeface="Times New Roman" pitchFamily="18" charset="0"/>
                <a:sym typeface="Symbol" pitchFamily="18" charset="2"/>
              </a:rPr>
              <a:t> </a:t>
            </a:r>
            <a:r>
              <a:rPr kumimoji="1" lang="en-US" altLang="zh-CN" sz="2400" b="1" dirty="0">
                <a:solidFill>
                  <a:srgbClr val="FF3300"/>
                </a:solidFill>
                <a:latin typeface="Times New Roman" pitchFamily="18" charset="0"/>
                <a:ea typeface="黑体" pitchFamily="2" charset="-122"/>
                <a:cs typeface="Times New Roman" pitchFamily="18" charset="0"/>
                <a:sym typeface="Symbol" pitchFamily="18" charset="2"/>
              </a:rPr>
              <a:t>[</a:t>
            </a:r>
            <a:r>
              <a:rPr kumimoji="1" lang="en-US" altLang="zh-CN" sz="2400" b="1" dirty="0" err="1">
                <a:solidFill>
                  <a:srgbClr val="FF3300"/>
                </a:solidFill>
                <a:latin typeface="Times New Roman" pitchFamily="18" charset="0"/>
                <a:ea typeface="黑体" pitchFamily="2" charset="-122"/>
                <a:cs typeface="Times New Roman" pitchFamily="18" charset="0"/>
                <a:sym typeface="Symbol" pitchFamily="18" charset="2"/>
              </a:rPr>
              <a:t>Lm</a:t>
            </a:r>
            <a:r>
              <a:rPr kumimoji="1" lang="en-US" altLang="zh-CN" sz="2400" b="1" i="1" dirty="0" err="1">
                <a:solidFill>
                  <a:srgbClr val="FF3300"/>
                </a:solidFill>
                <a:latin typeface="Times New Roman" pitchFamily="18" charset="0"/>
                <a:ea typeface="黑体" pitchFamily="2" charset="-122"/>
                <a:cs typeface="Times New Roman" pitchFamily="18" charset="0"/>
                <a:sym typeface="Symbol" pitchFamily="18" charset="2"/>
              </a:rPr>
              <a:t>G</a:t>
            </a:r>
            <a:r>
              <a:rPr kumimoji="1" lang="en-US" altLang="zh-CN" sz="2400" b="1" dirty="0">
                <a:solidFill>
                  <a:srgbClr val="FF3300"/>
                </a:solidFill>
                <a:latin typeface="Times New Roman" pitchFamily="18" charset="0"/>
                <a:ea typeface="黑体" pitchFamily="2" charset="-122"/>
                <a:cs typeface="Times New Roman" pitchFamily="18" charset="0"/>
                <a:sym typeface="Symbol" pitchFamily="18" charset="2"/>
              </a:rPr>
              <a:t>(</a:t>
            </a:r>
            <a:r>
              <a:rPr kumimoji="1" lang="en-US" altLang="zh-CN" sz="2400" b="1" i="1" dirty="0">
                <a:solidFill>
                  <a:srgbClr val="FF3300"/>
                </a:solidFill>
                <a:latin typeface="Times New Roman" pitchFamily="18" charset="0"/>
                <a:ea typeface="黑体" pitchFamily="2" charset="-122"/>
                <a:cs typeface="Times New Roman" pitchFamily="18" charset="0"/>
                <a:sym typeface="Symbol" pitchFamily="18" charset="2"/>
              </a:rPr>
              <a:t>j</a:t>
            </a:r>
            <a:r>
              <a:rPr kumimoji="1" lang="en-US" altLang="zh-CN" sz="2400" b="1" dirty="0">
                <a:solidFill>
                  <a:srgbClr val="FF3300"/>
                </a:solidFill>
                <a:latin typeface="Times New Roman" pitchFamily="18" charset="0"/>
                <a:ea typeface="黑体" pitchFamily="2" charset="-122"/>
                <a:cs typeface="Times New Roman" pitchFamily="18" charset="0"/>
                <a:sym typeface="Symbol" pitchFamily="18" charset="2"/>
              </a:rPr>
              <a:t>)=0]</a:t>
            </a:r>
            <a:r>
              <a:rPr kumimoji="1" lang="en-US" altLang="zh-CN" sz="2400" b="1" dirty="0">
                <a:latin typeface="Times New Roman" pitchFamily="18" charset="0"/>
                <a:ea typeface="黑体" pitchFamily="2" charset="-122"/>
                <a:cs typeface="Times New Roman" pitchFamily="18" charset="0"/>
                <a:sym typeface="Symbol" pitchFamily="18" charset="2"/>
              </a:rPr>
              <a:t> </a:t>
            </a:r>
            <a:r>
              <a:rPr kumimoji="1" lang="zh-CN" altLang="en-US" sz="2400" b="1" dirty="0">
                <a:latin typeface="Times New Roman" pitchFamily="18" charset="0"/>
                <a:ea typeface="黑体" pitchFamily="2" charset="-122"/>
                <a:cs typeface="Times New Roman" pitchFamily="18" charset="0"/>
                <a:sym typeface="Symbol" pitchFamily="18" charset="2"/>
              </a:rPr>
              <a:t>必须大于</a:t>
            </a:r>
            <a:r>
              <a:rPr kumimoji="1" lang="en-US" altLang="zh-CN" sz="2400" b="1" dirty="0">
                <a:latin typeface="Times New Roman" pitchFamily="18" charset="0"/>
                <a:ea typeface="黑体" pitchFamily="2" charset="-122"/>
                <a:cs typeface="Times New Roman" pitchFamily="18" charset="0"/>
                <a:sym typeface="Symbol" pitchFamily="18" charset="2"/>
              </a:rPr>
              <a:t>-180°</a:t>
            </a:r>
            <a:r>
              <a:rPr kumimoji="1" lang="zh-CN" altLang="en-US" sz="2400" b="1" dirty="0">
                <a:latin typeface="Times New Roman" pitchFamily="18" charset="0"/>
                <a:ea typeface="黑体" pitchFamily="2" charset="-122"/>
                <a:cs typeface="Times New Roman" pitchFamily="18" charset="0"/>
                <a:sym typeface="Symbol" pitchFamily="18" charset="2"/>
              </a:rPr>
              <a:t>。这就要求对对数幅频曲线上截止频率点处的斜率做一个限制。若相邻的转折频率相距较远，该点处的斜率必须大于</a:t>
            </a:r>
            <a:r>
              <a:rPr kumimoji="1" lang="en-US" altLang="zh-CN" sz="2400" b="1" dirty="0">
                <a:latin typeface="Times New Roman" pitchFamily="18" charset="0"/>
                <a:ea typeface="黑体" pitchFamily="2" charset="-122"/>
                <a:cs typeface="Times New Roman" pitchFamily="18" charset="0"/>
                <a:sym typeface="Symbol" pitchFamily="18" charset="2"/>
              </a:rPr>
              <a:t> –40dB/decade</a:t>
            </a:r>
            <a:r>
              <a:rPr kumimoji="1" lang="zh-CN" altLang="en-US" sz="2400" b="1" dirty="0">
                <a:latin typeface="Times New Roman" pitchFamily="18" charset="0"/>
                <a:ea typeface="黑体" pitchFamily="2" charset="-122"/>
                <a:cs typeface="Times New Roman" pitchFamily="18" charset="0"/>
                <a:sym typeface="Symbol" pitchFamily="18" charset="2"/>
              </a:rPr>
              <a:t>。</a:t>
            </a:r>
            <a:r>
              <a:rPr kumimoji="1" lang="en-US" altLang="zh-CN" sz="2400" b="1" dirty="0">
                <a:latin typeface="Times New Roman" pitchFamily="18" charset="0"/>
                <a:ea typeface="黑体" pitchFamily="2" charset="-122"/>
                <a:cs typeface="Times New Roman" pitchFamily="18" charset="0"/>
                <a:sym typeface="Symbol" pitchFamily="18" charset="2"/>
              </a:rPr>
              <a:t> </a:t>
            </a:r>
            <a:r>
              <a:rPr kumimoji="1" lang="zh-CN" altLang="en-US" sz="2400" b="1" dirty="0">
                <a:latin typeface="Times New Roman" pitchFamily="18" charset="0"/>
                <a:ea typeface="黑体" pitchFamily="2" charset="-122"/>
                <a:cs typeface="Times New Roman" pitchFamily="18" charset="0"/>
                <a:sym typeface="Symbol" pitchFamily="18" charset="2"/>
              </a:rPr>
              <a:t>一般斜率为</a:t>
            </a:r>
            <a:r>
              <a:rPr kumimoji="1" lang="en-US" altLang="zh-CN" sz="2400" b="1" dirty="0">
                <a:latin typeface="Times New Roman" pitchFamily="18" charset="0"/>
                <a:ea typeface="黑体" pitchFamily="2" charset="-122"/>
                <a:cs typeface="Times New Roman" pitchFamily="18" charset="0"/>
                <a:sym typeface="Symbol" pitchFamily="18" charset="2"/>
              </a:rPr>
              <a:t> –20dB/decade</a:t>
            </a:r>
            <a:r>
              <a:rPr kumimoji="1" lang="zh-CN" altLang="en-US" sz="2400" b="1" dirty="0">
                <a:latin typeface="Times New Roman" pitchFamily="18" charset="0"/>
                <a:ea typeface="黑体" pitchFamily="2" charset="-122"/>
                <a:cs typeface="Times New Roman" pitchFamily="18" charset="0"/>
                <a:sym typeface="Symbol" pitchFamily="18" charset="2"/>
              </a:rPr>
              <a:t>是比较合适。</a:t>
            </a:r>
            <a:endParaRPr kumimoji="1" lang="en-US" altLang="zh-CN" sz="2400" b="1" dirty="0">
              <a:latin typeface="Times New Roman" pitchFamily="18" charset="0"/>
              <a:ea typeface="黑体" pitchFamily="2" charset="-122"/>
              <a:cs typeface="Times New Roman" pitchFamily="18" charset="0"/>
              <a:sym typeface="Symbol" pitchFamily="18" charset="2"/>
            </a:endParaRPr>
          </a:p>
        </p:txBody>
      </p:sp>
      <p:sp>
        <p:nvSpPr>
          <p:cNvPr id="71684" name="Text Box 4"/>
          <p:cNvSpPr txBox="1">
            <a:spLocks noChangeArrowheads="1"/>
          </p:cNvSpPr>
          <p:nvPr/>
        </p:nvSpPr>
        <p:spPr bwMode="auto">
          <a:xfrm>
            <a:off x="611188" y="4094163"/>
            <a:ext cx="8001000" cy="1187450"/>
          </a:xfrm>
          <a:prstGeom prst="rect">
            <a:avLst/>
          </a:prstGeom>
          <a:noFill/>
          <a:ln w="9525">
            <a:noFill/>
            <a:miter lim="800000"/>
            <a:headEnd/>
            <a:tailEnd/>
          </a:ln>
        </p:spPr>
        <p:txBody>
          <a:bodyPr>
            <a:spAutoFit/>
          </a:bodyPr>
          <a:lstStyle/>
          <a:p>
            <a:pPr marL="457200" indent="-457200">
              <a:lnSpc>
                <a:spcPct val="150000"/>
              </a:lnSpc>
              <a:spcBef>
                <a:spcPct val="50000"/>
              </a:spcBef>
              <a:buFontTx/>
              <a:buChar char="•"/>
            </a:pPr>
            <a:r>
              <a:rPr kumimoji="1" lang="zh-CN" altLang="en-US" sz="2400" b="1" dirty="0">
                <a:latin typeface="Times New Roman" pitchFamily="18" charset="0"/>
                <a:ea typeface="黑体" pitchFamily="2" charset="-122"/>
                <a:cs typeface="Times New Roman" pitchFamily="18" charset="0"/>
              </a:rPr>
              <a:t>与根轨迹法类似，</a:t>
            </a:r>
            <a:r>
              <a:rPr kumimoji="1" lang="zh-CN" altLang="en-US" sz="2400" b="1" dirty="0">
                <a:solidFill>
                  <a:srgbClr val="0000FF"/>
                </a:solidFill>
                <a:latin typeface="Times New Roman" pitchFamily="18" charset="0"/>
                <a:ea typeface="黑体" pitchFamily="2" charset="-122"/>
                <a:cs typeface="Times New Roman" pitchFamily="18" charset="0"/>
              </a:rPr>
              <a:t>对数幅频曲线和相频曲线可以用于系统设计。</a:t>
            </a:r>
            <a:endParaRPr kumimoji="1" lang="en-US" altLang="zh-CN" sz="2400" b="1" dirty="0">
              <a:solidFill>
                <a:srgbClr val="0000FF"/>
              </a:solidFill>
              <a:latin typeface="Times New Roman" pitchFamily="18" charset="0"/>
              <a:ea typeface="黑体" pitchFamily="2" charset="-122"/>
              <a:cs typeface="Times New Roman" pitchFamily="18" charset="0"/>
              <a:sym typeface="Symbol" pitchFamily="18" charset="2"/>
            </a:endParaRPr>
          </a:p>
        </p:txBody>
      </p:sp>
      <p:sp>
        <p:nvSpPr>
          <p:cNvPr id="340995"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arn(inVertical)">
                                      <p:cBhvr>
                                        <p:cTn id="7" dur="500"/>
                                        <p:tgtEl>
                                          <p:spTgt spid="716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684"/>
                                        </p:tgtEl>
                                        <p:attrNameLst>
                                          <p:attrName>style.visibility</p:attrName>
                                        </p:attrNameLst>
                                      </p:cBhvr>
                                      <p:to>
                                        <p:strVal val="visible"/>
                                      </p:to>
                                    </p:set>
                                    <p:anim calcmode="lin" valueType="num">
                                      <p:cBhvr additive="base">
                                        <p:cTn id="12" dur="500" fill="hold"/>
                                        <p:tgtEl>
                                          <p:spTgt spid="71684"/>
                                        </p:tgtEl>
                                        <p:attrNameLst>
                                          <p:attrName>ppt_x</p:attrName>
                                        </p:attrNameLst>
                                      </p:cBhvr>
                                      <p:tavLst>
                                        <p:tav tm="0">
                                          <p:val>
                                            <p:strVal val="#ppt_x"/>
                                          </p:val>
                                        </p:tav>
                                        <p:tav tm="100000">
                                          <p:val>
                                            <p:strVal val="#ppt_x"/>
                                          </p:val>
                                        </p:tav>
                                      </p:tavLst>
                                    </p:anim>
                                    <p:anim calcmode="lin" valueType="num">
                                      <p:cBhvr additive="base">
                                        <p:cTn id="13" dur="500" fill="hold"/>
                                        <p:tgtEl>
                                          <p:spTgt spid="71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7" name="Text Box 5"/>
          <p:cNvSpPr txBox="1">
            <a:spLocks noChangeArrowheads="1"/>
          </p:cNvSpPr>
          <p:nvPr/>
        </p:nvSpPr>
        <p:spPr bwMode="auto">
          <a:xfrm>
            <a:off x="611188" y="1196975"/>
            <a:ext cx="3733800" cy="461963"/>
          </a:xfrm>
          <a:prstGeom prst="rect">
            <a:avLst/>
          </a:prstGeom>
          <a:noFill/>
          <a:ln w="9525">
            <a:noFill/>
            <a:miter lim="800000"/>
            <a:headEnd/>
            <a:tailEnd/>
          </a:ln>
        </p:spPr>
        <p:txBody>
          <a:bodyPr>
            <a:spAutoFit/>
          </a:bodyPr>
          <a:lstStyle/>
          <a:p>
            <a:pPr marL="457200" indent="-457200">
              <a:spcBef>
                <a:spcPct val="50000"/>
              </a:spcBef>
            </a:pPr>
            <a:r>
              <a:rPr kumimoji="1" lang="zh-CN" altLang="en-US" sz="2400" b="1">
                <a:solidFill>
                  <a:srgbClr val="FF3300"/>
                </a:solidFill>
                <a:latin typeface="Times New Roman" pitchFamily="18" charset="0"/>
                <a:ea typeface="黑体" pitchFamily="2" charset="-122"/>
                <a:cs typeface="Times New Roman" pitchFamily="18" charset="0"/>
              </a:rPr>
              <a:t>例如：</a:t>
            </a:r>
            <a:endParaRPr kumimoji="1" lang="en-US" altLang="zh-CN" sz="2400" b="1">
              <a:solidFill>
                <a:srgbClr val="FF3300"/>
              </a:solidFill>
              <a:latin typeface="Times New Roman" pitchFamily="18" charset="0"/>
              <a:ea typeface="黑体" pitchFamily="2" charset="-122"/>
              <a:cs typeface="Times New Roman" pitchFamily="18" charset="0"/>
              <a:sym typeface="Symbol" pitchFamily="18" charset="2"/>
            </a:endParaRPr>
          </a:p>
        </p:txBody>
      </p:sp>
      <p:sp>
        <p:nvSpPr>
          <p:cNvPr id="70662" name="Text Box 6"/>
          <p:cNvSpPr txBox="1">
            <a:spLocks noChangeArrowheads="1"/>
          </p:cNvSpPr>
          <p:nvPr/>
        </p:nvSpPr>
        <p:spPr bwMode="auto">
          <a:xfrm>
            <a:off x="365125" y="2967407"/>
            <a:ext cx="7848600" cy="460375"/>
          </a:xfrm>
          <a:prstGeom prst="rect">
            <a:avLst/>
          </a:prstGeom>
          <a:noFill/>
          <a:ln w="9525">
            <a:noFill/>
            <a:miter lim="800000"/>
            <a:headEnd/>
            <a:tailEnd/>
          </a:ln>
        </p:spPr>
        <p:txBody>
          <a:bodyPr>
            <a:spAutoFit/>
          </a:bodyPr>
          <a:lstStyle/>
          <a:p>
            <a:pPr marL="457200" indent="-457200">
              <a:spcBef>
                <a:spcPct val="50000"/>
              </a:spcBef>
              <a:buFontTx/>
              <a:buChar char="•"/>
            </a:pPr>
            <a:r>
              <a:rPr kumimoji="1" lang="zh-CN" altLang="en-US" sz="2400" b="1" dirty="0">
                <a:solidFill>
                  <a:srgbClr val="FF00FF"/>
                </a:solidFill>
                <a:latin typeface="Times New Roman" pitchFamily="18" charset="0"/>
                <a:ea typeface="黑体" pitchFamily="2" charset="-122"/>
                <a:cs typeface="Times New Roman" pitchFamily="18" charset="0"/>
                <a:sym typeface="Symbol" pitchFamily="18" charset="2"/>
              </a:rPr>
              <a:t>曲线的低频部分的形状决定了</a:t>
            </a:r>
            <a:r>
              <a:rPr kumimoji="1" lang="zh-CN" altLang="en-US" sz="2400" b="1" dirty="0">
                <a:solidFill>
                  <a:srgbClr val="0000FF"/>
                </a:solidFill>
                <a:latin typeface="Times New Roman" pitchFamily="18" charset="0"/>
                <a:ea typeface="黑体" pitchFamily="2" charset="-122"/>
                <a:cs typeface="Times New Roman" pitchFamily="18" charset="0"/>
                <a:sym typeface="Symbol" pitchFamily="18" charset="2"/>
              </a:rPr>
              <a:t>系统的型别和增益。</a:t>
            </a:r>
            <a:endParaRPr kumimoji="1" lang="en-US" altLang="zh-CN" sz="2400" b="1" dirty="0">
              <a:latin typeface="Times New Roman" pitchFamily="18" charset="0"/>
              <a:ea typeface="黑体" pitchFamily="2" charset="-122"/>
              <a:cs typeface="Times New Roman" pitchFamily="18" charset="0"/>
              <a:sym typeface="Symbol" pitchFamily="18" charset="2"/>
            </a:endParaRPr>
          </a:p>
        </p:txBody>
      </p:sp>
      <p:sp>
        <p:nvSpPr>
          <p:cNvPr id="70663" name="Text Box 7"/>
          <p:cNvSpPr txBox="1">
            <a:spLocks noChangeArrowheads="1"/>
          </p:cNvSpPr>
          <p:nvPr/>
        </p:nvSpPr>
        <p:spPr bwMode="auto">
          <a:xfrm>
            <a:off x="365125" y="1716088"/>
            <a:ext cx="7848600" cy="1200329"/>
          </a:xfrm>
          <a:prstGeom prst="rect">
            <a:avLst/>
          </a:prstGeom>
          <a:noFill/>
          <a:ln w="9525">
            <a:noFill/>
            <a:miter lim="800000"/>
            <a:headEnd/>
            <a:tailEnd/>
          </a:ln>
        </p:spPr>
        <p:txBody>
          <a:bodyPr>
            <a:spAutoFit/>
          </a:bodyPr>
          <a:lstStyle/>
          <a:p>
            <a:pPr marL="457200" indent="-457200">
              <a:lnSpc>
                <a:spcPct val="150000"/>
              </a:lnSpc>
              <a:spcBef>
                <a:spcPct val="50000"/>
              </a:spcBef>
              <a:buFontTx/>
              <a:buChar char="•"/>
            </a:pPr>
            <a:r>
              <a:rPr kumimoji="1" lang="zh-CN" altLang="en-US" sz="2400" b="1" dirty="0">
                <a:solidFill>
                  <a:srgbClr val="FF00FF"/>
                </a:solidFill>
                <a:latin typeface="Times New Roman" pitchFamily="18" charset="0"/>
                <a:ea typeface="黑体" pitchFamily="2" charset="-122"/>
                <a:cs typeface="Times New Roman" pitchFamily="18" charset="0"/>
                <a:sym typeface="Symbol" pitchFamily="18" charset="2"/>
              </a:rPr>
              <a:t>可以通过调整</a:t>
            </a:r>
            <a:r>
              <a:rPr kumimoji="1" lang="en-US" altLang="zh-CN" sz="2400" b="1" dirty="0">
                <a:solidFill>
                  <a:srgbClr val="FF00FF"/>
                </a:solidFill>
                <a:latin typeface="Times New Roman" pitchFamily="18" charset="0"/>
                <a:ea typeface="黑体" pitchFamily="2" charset="-122"/>
                <a:cs typeface="Times New Roman" pitchFamily="18" charset="0"/>
                <a:sym typeface="Symbol" pitchFamily="18" charset="2"/>
              </a:rPr>
              <a:t>Lm</a:t>
            </a:r>
            <a:r>
              <a:rPr kumimoji="1" lang="zh-CN" altLang="en-US" sz="2400" b="1" dirty="0">
                <a:solidFill>
                  <a:srgbClr val="FF00FF"/>
                </a:solidFill>
                <a:latin typeface="Times New Roman" pitchFamily="18" charset="0"/>
                <a:ea typeface="黑体" pitchFamily="2" charset="-122"/>
                <a:cs typeface="Times New Roman" pitchFamily="18" charset="0"/>
                <a:sym typeface="Symbol" pitchFamily="18" charset="2"/>
              </a:rPr>
              <a:t>曲线在截止频率处的斜率</a:t>
            </a:r>
            <a:r>
              <a:rPr kumimoji="1" lang="zh-CN" altLang="en-US" sz="2400" b="1" dirty="0">
                <a:latin typeface="Times New Roman" pitchFamily="18" charset="0"/>
                <a:ea typeface="黑体" pitchFamily="2" charset="-122"/>
                <a:cs typeface="Times New Roman" pitchFamily="18" charset="0"/>
                <a:sym typeface="Symbol" pitchFamily="18" charset="2"/>
              </a:rPr>
              <a:t>使系统具有</a:t>
            </a:r>
            <a:r>
              <a:rPr kumimoji="1" lang="en-US" altLang="zh-CN" sz="2400" b="1" dirty="0">
                <a:latin typeface="Times New Roman" pitchFamily="18" charset="0"/>
                <a:ea typeface="黑体" pitchFamily="2" charset="-122"/>
                <a:cs typeface="Times New Roman" pitchFamily="18" charset="0"/>
                <a:sym typeface="Symbol" pitchFamily="18" charset="2"/>
              </a:rPr>
              <a:t>45º </a:t>
            </a:r>
            <a:r>
              <a:rPr kumimoji="1" lang="zh-CN" altLang="en-US" sz="2400" b="1" dirty="0">
                <a:latin typeface="Times New Roman" pitchFamily="18" charset="0"/>
                <a:ea typeface="黑体" pitchFamily="2" charset="-122"/>
                <a:cs typeface="Times New Roman" pitchFamily="18" charset="0"/>
                <a:sym typeface="Symbol" pitchFamily="18" charset="2"/>
              </a:rPr>
              <a:t>到</a:t>
            </a:r>
            <a:r>
              <a:rPr kumimoji="1" lang="en-US" altLang="zh-CN" sz="2400" b="1" dirty="0">
                <a:latin typeface="Times New Roman" pitchFamily="18" charset="0"/>
                <a:ea typeface="黑体" pitchFamily="2" charset="-122"/>
                <a:cs typeface="Times New Roman" pitchFamily="18" charset="0"/>
                <a:sym typeface="Symbol" pitchFamily="18" charset="2"/>
              </a:rPr>
              <a:t> 60º</a:t>
            </a:r>
            <a:r>
              <a:rPr kumimoji="1" lang="zh-CN" altLang="en-US" sz="2400" b="1" dirty="0">
                <a:latin typeface="Times New Roman" pitchFamily="18" charset="0"/>
                <a:ea typeface="黑体" pitchFamily="2" charset="-122"/>
                <a:cs typeface="Times New Roman" pitchFamily="18" charset="0"/>
                <a:sym typeface="Symbol" pitchFamily="18" charset="2"/>
              </a:rPr>
              <a:t>的相位裕度。</a:t>
            </a:r>
            <a:r>
              <a:rPr kumimoji="1" lang="en-US" altLang="zh-CN" sz="2400" b="1" dirty="0">
                <a:latin typeface="Times New Roman" pitchFamily="18" charset="0"/>
                <a:ea typeface="黑体" pitchFamily="2" charset="-122"/>
                <a:cs typeface="Times New Roman" pitchFamily="18" charset="0"/>
                <a:sym typeface="Symbol" pitchFamily="18" charset="2"/>
              </a:rPr>
              <a:t> </a:t>
            </a:r>
          </a:p>
        </p:txBody>
      </p:sp>
      <p:sp>
        <p:nvSpPr>
          <p:cNvPr id="70664" name="Text Box 8"/>
          <p:cNvSpPr txBox="1">
            <a:spLocks noChangeArrowheads="1"/>
          </p:cNvSpPr>
          <p:nvPr/>
        </p:nvSpPr>
        <p:spPr bwMode="auto">
          <a:xfrm>
            <a:off x="365125" y="3491651"/>
            <a:ext cx="7848600" cy="1130246"/>
          </a:xfrm>
          <a:prstGeom prst="rect">
            <a:avLst/>
          </a:prstGeom>
          <a:noFill/>
          <a:ln w="9525">
            <a:noFill/>
            <a:miter lim="800000"/>
            <a:headEnd/>
            <a:tailEnd/>
          </a:ln>
        </p:spPr>
        <p:txBody>
          <a:bodyPr>
            <a:spAutoFit/>
          </a:bodyPr>
          <a:lstStyle/>
          <a:p>
            <a:pPr marL="457200" indent="-457200">
              <a:lnSpc>
                <a:spcPct val="150000"/>
              </a:lnSpc>
              <a:spcBef>
                <a:spcPct val="50000"/>
              </a:spcBef>
              <a:buFontTx/>
              <a:buChar char="•"/>
            </a:pPr>
            <a:r>
              <a:rPr kumimoji="1" lang="zh-CN" altLang="en-US" sz="2400" b="1" dirty="0">
                <a:solidFill>
                  <a:srgbClr val="FF00FF"/>
                </a:solidFill>
                <a:latin typeface="Times New Roman" pitchFamily="18" charset="0"/>
                <a:ea typeface="黑体" pitchFamily="2" charset="-122"/>
                <a:cs typeface="Times New Roman" pitchFamily="18" charset="0"/>
                <a:sym typeface="Symbol" pitchFamily="18" charset="2"/>
              </a:rPr>
              <a:t>系统的型别和增益</a:t>
            </a:r>
            <a:r>
              <a:rPr kumimoji="1" lang="zh-CN" altLang="en-US" sz="2400" b="1" dirty="0">
                <a:latin typeface="Times New Roman" pitchFamily="18" charset="0"/>
                <a:ea typeface="黑体" pitchFamily="2" charset="-122"/>
                <a:cs typeface="Times New Roman" pitchFamily="18" charset="0"/>
                <a:sym typeface="Symbol" pitchFamily="18" charset="2"/>
              </a:rPr>
              <a:t>决定了误差系数，进而决定了稳态误差。</a:t>
            </a:r>
            <a:r>
              <a:rPr kumimoji="1" lang="en-US" altLang="zh-CN" sz="2400" b="1" dirty="0">
                <a:solidFill>
                  <a:srgbClr val="0000FF"/>
                </a:solidFill>
                <a:latin typeface="Times New Roman" pitchFamily="18" charset="0"/>
                <a:ea typeface="黑体" pitchFamily="2" charset="-122"/>
                <a:cs typeface="Times New Roman" pitchFamily="18" charset="0"/>
                <a:sym typeface="Symbol" pitchFamily="18" charset="2"/>
              </a:rPr>
              <a:t> </a:t>
            </a:r>
          </a:p>
        </p:txBody>
      </p:sp>
      <p:sp>
        <p:nvSpPr>
          <p:cNvPr id="70665" name="Text Box 9"/>
          <p:cNvSpPr txBox="1">
            <a:spLocks noChangeArrowheads="1"/>
          </p:cNvSpPr>
          <p:nvPr/>
        </p:nvSpPr>
        <p:spPr bwMode="auto">
          <a:xfrm>
            <a:off x="365125" y="4685765"/>
            <a:ext cx="7848600" cy="457200"/>
          </a:xfrm>
          <a:prstGeom prst="rect">
            <a:avLst/>
          </a:prstGeom>
          <a:noFill/>
          <a:ln w="9525">
            <a:noFill/>
            <a:miter lim="800000"/>
            <a:headEnd/>
            <a:tailEnd/>
          </a:ln>
        </p:spPr>
        <p:txBody>
          <a:bodyPr>
            <a:spAutoFit/>
          </a:bodyPr>
          <a:lstStyle/>
          <a:p>
            <a:pPr marL="457200" indent="-457200">
              <a:spcBef>
                <a:spcPct val="50000"/>
              </a:spcBef>
              <a:buFontTx/>
              <a:buChar char="•"/>
            </a:pPr>
            <a:r>
              <a:rPr kumimoji="1" lang="zh-CN" altLang="en-US" sz="2400" b="1" dirty="0">
                <a:solidFill>
                  <a:srgbClr val="FF00FF"/>
                </a:solidFill>
                <a:latin typeface="Times New Roman" pitchFamily="18" charset="0"/>
                <a:ea typeface="黑体" pitchFamily="2" charset="-122"/>
                <a:cs typeface="Times New Roman" pitchFamily="18" charset="0"/>
              </a:rPr>
              <a:t>截止频率</a:t>
            </a:r>
            <a:r>
              <a:rPr kumimoji="1" lang="en-US" altLang="zh-CN" sz="2400" b="1" i="1" dirty="0" err="1">
                <a:solidFill>
                  <a:srgbClr val="FF00FF"/>
                </a:solidFill>
                <a:latin typeface="Times New Roman" pitchFamily="18" charset="0"/>
                <a:ea typeface="黑体" pitchFamily="2" charset="-122"/>
                <a:cs typeface="Times New Roman" pitchFamily="18" charset="0"/>
              </a:rPr>
              <a:t>ω</a:t>
            </a:r>
            <a:r>
              <a:rPr kumimoji="1" lang="en-US" altLang="zh-CN" sz="2400" b="1" i="1" baseline="-25000" dirty="0" err="1">
                <a:solidFill>
                  <a:srgbClr val="FF00FF"/>
                </a:solidFill>
                <a:latin typeface="Times New Roman" pitchFamily="18" charset="0"/>
                <a:ea typeface="黑体" pitchFamily="2" charset="-122"/>
                <a:cs typeface="Times New Roman" pitchFamily="18" charset="0"/>
              </a:rPr>
              <a:t>c</a:t>
            </a:r>
            <a:r>
              <a:rPr kumimoji="1" lang="en-US" altLang="zh-CN" sz="2400" b="1" dirty="0">
                <a:latin typeface="Times New Roman" pitchFamily="18" charset="0"/>
                <a:ea typeface="黑体" pitchFamily="2" charset="-122"/>
                <a:cs typeface="Times New Roman" pitchFamily="18" charset="0"/>
                <a:sym typeface="Symbol" pitchFamily="18" charset="2"/>
              </a:rPr>
              <a:t> </a:t>
            </a:r>
            <a:r>
              <a:rPr kumimoji="1" lang="zh-CN" altLang="en-US" sz="2400" b="1" dirty="0">
                <a:latin typeface="Times New Roman" pitchFamily="18" charset="0"/>
                <a:ea typeface="黑体" pitchFamily="2" charset="-122"/>
                <a:cs typeface="Times New Roman" pitchFamily="18" charset="0"/>
                <a:sym typeface="Symbol" pitchFamily="18" charset="2"/>
              </a:rPr>
              <a:t>给出了系统响应速度的定性指标。</a:t>
            </a:r>
            <a:endParaRPr kumimoji="1" lang="en-US" altLang="zh-CN" sz="2400" b="1" dirty="0">
              <a:latin typeface="Times New Roman" pitchFamily="18" charset="0"/>
              <a:ea typeface="黑体" pitchFamily="2" charset="-122"/>
              <a:cs typeface="Times New Roman" pitchFamily="18" charset="0"/>
              <a:sym typeface="Symbol" pitchFamily="18" charset="2"/>
            </a:endParaRPr>
          </a:p>
        </p:txBody>
      </p:sp>
      <p:sp>
        <p:nvSpPr>
          <p:cNvPr id="342022"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box(in)">
                                      <p:cBhvr>
                                        <p:cTn id="7" dur="500"/>
                                        <p:tgtEl>
                                          <p:spTgt spid="706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0662"/>
                                        </p:tgtEl>
                                        <p:attrNameLst>
                                          <p:attrName>style.visibility</p:attrName>
                                        </p:attrNameLst>
                                      </p:cBhvr>
                                      <p:to>
                                        <p:strVal val="visible"/>
                                      </p:to>
                                    </p:set>
                                    <p:animEffect transition="in" filter="blinds(vertical)">
                                      <p:cBhvr>
                                        <p:cTn id="12" dur="500"/>
                                        <p:tgtEl>
                                          <p:spTgt spid="7066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70664"/>
                                        </p:tgtEl>
                                        <p:attrNameLst>
                                          <p:attrName>style.visibility</p:attrName>
                                        </p:attrNameLst>
                                      </p:cBhvr>
                                      <p:to>
                                        <p:strVal val="visible"/>
                                      </p:to>
                                    </p:set>
                                    <p:anim calcmode="lin" valueType="num">
                                      <p:cBhvr>
                                        <p:cTn id="17" dur="500" fill="hold"/>
                                        <p:tgtEl>
                                          <p:spTgt spid="70664"/>
                                        </p:tgtEl>
                                        <p:attrNameLst>
                                          <p:attrName>ppt_w</p:attrName>
                                        </p:attrNameLst>
                                      </p:cBhvr>
                                      <p:tavLst>
                                        <p:tav tm="0">
                                          <p:val>
                                            <p:fltVal val="0"/>
                                          </p:val>
                                        </p:tav>
                                        <p:tav tm="100000">
                                          <p:val>
                                            <p:strVal val="#ppt_w"/>
                                          </p:val>
                                        </p:tav>
                                      </p:tavLst>
                                    </p:anim>
                                    <p:anim calcmode="lin" valueType="num">
                                      <p:cBhvr>
                                        <p:cTn id="18" dur="500" fill="hold"/>
                                        <p:tgtEl>
                                          <p:spTgt spid="7066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0665"/>
                                        </p:tgtEl>
                                        <p:attrNameLst>
                                          <p:attrName>style.visibility</p:attrName>
                                        </p:attrNameLst>
                                      </p:cBhvr>
                                      <p:to>
                                        <p:strVal val="visible"/>
                                      </p:to>
                                    </p:set>
                                    <p:anim calcmode="lin" valueType="num">
                                      <p:cBhvr additive="base">
                                        <p:cTn id="23" dur="500" fill="hold"/>
                                        <p:tgtEl>
                                          <p:spTgt spid="70665"/>
                                        </p:tgtEl>
                                        <p:attrNameLst>
                                          <p:attrName>ppt_x</p:attrName>
                                        </p:attrNameLst>
                                      </p:cBhvr>
                                      <p:tavLst>
                                        <p:tav tm="0">
                                          <p:val>
                                            <p:strVal val="#ppt_x"/>
                                          </p:val>
                                        </p:tav>
                                        <p:tav tm="100000">
                                          <p:val>
                                            <p:strVal val="#ppt_x"/>
                                          </p:val>
                                        </p:tav>
                                      </p:tavLst>
                                    </p:anim>
                                    <p:anim calcmode="lin" valueType="num">
                                      <p:cBhvr additive="base">
                                        <p:cTn id="24" dur="500" fill="hold"/>
                                        <p:tgtEl>
                                          <p:spTgt spid="706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autoUpdateAnimBg="0"/>
      <p:bldP spid="70663" grpId="0" autoUpdateAnimBg="0"/>
      <p:bldP spid="70664" grpId="0" autoUpdateAnimBg="0"/>
      <p:bldP spid="7066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3041" name="Rectangle 3"/>
          <p:cNvSpPr>
            <a:spLocks noGrp="1" noChangeArrowheads="1"/>
          </p:cNvSpPr>
          <p:nvPr>
            <p:ph idx="4294967295"/>
          </p:nvPr>
        </p:nvSpPr>
        <p:spPr>
          <a:xfrm>
            <a:off x="611188" y="1200150"/>
            <a:ext cx="6858000" cy="4449763"/>
          </a:xfrm>
        </p:spPr>
        <p:txBody>
          <a:bodyPr/>
          <a:lstStyle/>
          <a:p>
            <a:pPr eaLnBrk="1" hangingPunct="1">
              <a:lnSpc>
                <a:spcPct val="115000"/>
              </a:lnSpc>
              <a:buFont typeface="Wingdings" pitchFamily="2" charset="2"/>
              <a:buChar char="ü"/>
            </a:pPr>
            <a:r>
              <a:rPr lang="zh-CN" altLang="en-US" sz="2800">
                <a:solidFill>
                  <a:srgbClr val="8FE2FF"/>
                </a:solidFill>
                <a:latin typeface="Times New Roman" pitchFamily="18" charset="0"/>
                <a:ea typeface="黑体" pitchFamily="2" charset="-122"/>
                <a:cs typeface="Arial" charset="0"/>
              </a:rPr>
              <a:t>概述</a:t>
            </a:r>
            <a:endParaRPr lang="en-US" altLang="zh-CN" sz="2800">
              <a:solidFill>
                <a:srgbClr val="8FE2FF"/>
              </a:solidFill>
              <a:latin typeface="Times New Roman" pitchFamily="18" charset="0"/>
              <a:ea typeface="黑体" pitchFamily="2" charset="-122"/>
              <a:cs typeface="Arial" charset="0"/>
            </a:endParaRPr>
          </a:p>
          <a:p>
            <a:pPr eaLnBrk="1" hangingPunct="1">
              <a:lnSpc>
                <a:spcPct val="115000"/>
              </a:lnSpc>
              <a:buFont typeface="Wingdings" pitchFamily="2" charset="2"/>
              <a:buChar char="ü"/>
            </a:pPr>
            <a:r>
              <a:rPr lang="en-US" altLang="zh-CN" sz="2800">
                <a:solidFill>
                  <a:srgbClr val="8FE2FF"/>
                </a:solidFill>
                <a:latin typeface="Times New Roman" pitchFamily="18" charset="0"/>
                <a:ea typeface="黑体" pitchFamily="2" charset="-122"/>
                <a:cs typeface="Arial" charset="0"/>
              </a:rPr>
              <a:t>Bode </a:t>
            </a:r>
            <a:r>
              <a:rPr lang="zh-CN" altLang="en-US" sz="2800">
                <a:solidFill>
                  <a:srgbClr val="8FE2FF"/>
                </a:solidFill>
                <a:latin typeface="Times New Roman" pitchFamily="18" charset="0"/>
                <a:ea typeface="黑体" pitchFamily="2" charset="-122"/>
                <a:cs typeface="Arial" charset="0"/>
              </a:rPr>
              <a:t>图</a:t>
            </a:r>
            <a:r>
              <a:rPr lang="en-US" altLang="zh-CN" sz="2800">
                <a:solidFill>
                  <a:srgbClr val="8FE2FF"/>
                </a:solidFill>
                <a:latin typeface="Times New Roman" pitchFamily="18" charset="0"/>
                <a:ea typeface="黑体" pitchFamily="2" charset="-122"/>
                <a:cs typeface="Arial" charset="0"/>
              </a:rPr>
              <a:t> (</a:t>
            </a:r>
            <a:r>
              <a:rPr lang="zh-CN" altLang="en-US" sz="2800">
                <a:solidFill>
                  <a:srgbClr val="8FE2FF"/>
                </a:solidFill>
                <a:latin typeface="Times New Roman" pitchFamily="18" charset="0"/>
                <a:ea typeface="黑体" pitchFamily="2" charset="-122"/>
                <a:cs typeface="Arial" charset="0"/>
              </a:rPr>
              <a:t>对数坐标图</a:t>
            </a:r>
            <a:r>
              <a:rPr lang="en-US" altLang="zh-CN" sz="2800">
                <a:solidFill>
                  <a:srgbClr val="8FE2FF"/>
                </a:solidFill>
                <a:latin typeface="Times New Roman" pitchFamily="18" charset="0"/>
                <a:ea typeface="黑体" pitchFamily="2" charset="-122"/>
                <a:cs typeface="Arial" charset="0"/>
              </a:rPr>
              <a:t>)</a:t>
            </a:r>
          </a:p>
          <a:p>
            <a:pPr eaLnBrk="1" hangingPunct="1">
              <a:lnSpc>
                <a:spcPct val="115000"/>
              </a:lnSpc>
              <a:buFont typeface="Wingdings" pitchFamily="2" charset="2"/>
              <a:buChar char="ü"/>
            </a:pPr>
            <a:r>
              <a:rPr lang="zh-CN" altLang="en-US" sz="2800">
                <a:solidFill>
                  <a:srgbClr val="8FE2FF"/>
                </a:solidFill>
                <a:latin typeface="Times New Roman" pitchFamily="18" charset="0"/>
                <a:ea typeface="黑体" pitchFamily="2" charset="-122"/>
                <a:cs typeface="Arial" charset="0"/>
              </a:rPr>
              <a:t>极坐标图</a:t>
            </a:r>
            <a:endParaRPr lang="en-US" altLang="zh-CN" sz="2800">
              <a:solidFill>
                <a:srgbClr val="8FE2FF"/>
              </a:solidFill>
              <a:latin typeface="Times New Roman" pitchFamily="18" charset="0"/>
              <a:ea typeface="黑体" pitchFamily="2" charset="-122"/>
              <a:cs typeface="Arial" charset="0"/>
            </a:endParaRPr>
          </a:p>
          <a:p>
            <a:pPr eaLnBrk="1" hangingPunct="1">
              <a:lnSpc>
                <a:spcPct val="115000"/>
              </a:lnSpc>
              <a:buFont typeface="Wingdings" pitchFamily="2" charset="2"/>
              <a:buChar char="ü"/>
            </a:pPr>
            <a:r>
              <a:rPr lang="en-US" altLang="zh-CN" sz="2800">
                <a:solidFill>
                  <a:srgbClr val="8FE2FF"/>
                </a:solidFill>
                <a:latin typeface="Times New Roman" pitchFamily="18" charset="0"/>
                <a:ea typeface="黑体" pitchFamily="2" charset="-122"/>
                <a:cs typeface="Arial" charset="0"/>
              </a:rPr>
              <a:t>Nyquist</a:t>
            </a:r>
            <a:r>
              <a:rPr lang="zh-CN" altLang="en-US" sz="2800">
                <a:solidFill>
                  <a:srgbClr val="8FE2FF"/>
                </a:solidFill>
                <a:latin typeface="Times New Roman" pitchFamily="18" charset="0"/>
                <a:ea typeface="黑体" pitchFamily="2" charset="-122"/>
                <a:cs typeface="Arial" charset="0"/>
              </a:rPr>
              <a:t>稳定性判据</a:t>
            </a:r>
            <a:endParaRPr lang="en-US" altLang="zh-CN" sz="2800">
              <a:solidFill>
                <a:srgbClr val="8FE2FF"/>
              </a:solidFill>
              <a:latin typeface="Times New Roman" pitchFamily="18" charset="0"/>
              <a:ea typeface="黑体" pitchFamily="2" charset="-122"/>
              <a:cs typeface="Arial" charset="0"/>
            </a:endParaRPr>
          </a:p>
          <a:p>
            <a:pPr eaLnBrk="1" hangingPunct="1">
              <a:lnSpc>
                <a:spcPct val="115000"/>
              </a:lnSpc>
              <a:buFont typeface="Wingdings" pitchFamily="2" charset="2"/>
              <a:buChar char="ü"/>
            </a:pPr>
            <a:r>
              <a:rPr lang="zh-CN" altLang="en-US" sz="2800">
                <a:solidFill>
                  <a:srgbClr val="CC0066"/>
                </a:solidFill>
                <a:latin typeface="Times New Roman" pitchFamily="18" charset="0"/>
                <a:ea typeface="黑体" pitchFamily="2" charset="-122"/>
                <a:cs typeface="Arial" charset="0"/>
              </a:rPr>
              <a:t>基于频率响应的补偿器设计</a:t>
            </a:r>
          </a:p>
          <a:p>
            <a:pPr marL="742950" lvl="1" indent="-285750" eaLnBrk="1" hangingPunct="1"/>
            <a:r>
              <a:rPr lang="zh-CN" altLang="en-US" sz="2600" b="1">
                <a:solidFill>
                  <a:srgbClr val="CC0066"/>
                </a:solidFill>
                <a:latin typeface="Arial Black" pitchFamily="34" charset="0"/>
                <a:cs typeface="Arial" charset="0"/>
              </a:rPr>
              <a:t>频域指标与时域指标的关系</a:t>
            </a:r>
          </a:p>
          <a:p>
            <a:pPr marL="742950" lvl="1" indent="-285750" eaLnBrk="1" hangingPunct="1"/>
            <a:r>
              <a:rPr kumimoji="0" lang="zh-CN" altLang="en-US" sz="2600" b="1">
                <a:solidFill>
                  <a:schemeClr val="accent2"/>
                </a:solidFill>
                <a:latin typeface="Times New Roman" pitchFamily="18" charset="0"/>
                <a:cs typeface="Arial" charset="0"/>
              </a:rPr>
              <a:t>系统校正</a:t>
            </a:r>
            <a:endParaRPr kumimoji="0" lang="en-US" altLang="zh-CN" sz="2600" b="1">
              <a:solidFill>
                <a:schemeClr val="accent2"/>
              </a:solidFill>
              <a:latin typeface="Times New Roman" pitchFamily="18" charset="0"/>
              <a:cs typeface="Arial" charset="0"/>
            </a:endParaRPr>
          </a:p>
          <a:p>
            <a:pPr eaLnBrk="1" hangingPunct="1">
              <a:lnSpc>
                <a:spcPct val="115000"/>
              </a:lnSpc>
              <a:buFont typeface="Wingdings" pitchFamily="2" charset="2"/>
              <a:buChar char="ü"/>
            </a:pPr>
            <a:r>
              <a:rPr lang="zh-CN" altLang="en-US" sz="2800">
                <a:solidFill>
                  <a:schemeClr val="accent2"/>
                </a:solidFill>
                <a:latin typeface="Times New Roman" pitchFamily="18" charset="0"/>
                <a:ea typeface="黑体" pitchFamily="2" charset="-122"/>
                <a:cs typeface="Arial" charset="0"/>
              </a:rPr>
              <a:t>系统的闭环频率特性</a:t>
            </a:r>
            <a:endParaRPr lang="zh-CN" altLang="zh-CN" sz="2800">
              <a:solidFill>
                <a:schemeClr val="accent2"/>
              </a:solidFill>
              <a:latin typeface="Times New Roman" pitchFamily="18" charset="0"/>
              <a:ea typeface="黑体" pitchFamily="2" charset="-122"/>
              <a:cs typeface="Arial" charset="0"/>
            </a:endParaRPr>
          </a:p>
        </p:txBody>
      </p:sp>
      <p:sp>
        <p:nvSpPr>
          <p:cNvPr id="343042" name="Rectangle 2"/>
          <p:cNvSpPr>
            <a:spLocks noChangeArrowheads="1"/>
          </p:cNvSpPr>
          <p:nvPr/>
        </p:nvSpPr>
        <p:spPr bwMode="auto">
          <a:xfrm>
            <a:off x="966788" y="290513"/>
            <a:ext cx="6248400" cy="563562"/>
          </a:xfrm>
          <a:prstGeom prst="rect">
            <a:avLst/>
          </a:prstGeom>
          <a:noFill/>
          <a:ln w="9525">
            <a:noFill/>
            <a:miter lim="800000"/>
            <a:headEnd/>
            <a:tailEnd/>
          </a:ln>
        </p:spPr>
        <p:txBody>
          <a:bodyPr anchor="b"/>
          <a:lstStyle/>
          <a:p>
            <a:r>
              <a:rPr lang="zh-CN" altLang="en-US" sz="3200" b="1">
                <a:solidFill>
                  <a:srgbClr val="CC0066"/>
                </a:solidFill>
                <a:latin typeface="黑体" pitchFamily="2" charset="-122"/>
                <a:ea typeface="黑体" pitchFamily="2" charset="-122"/>
              </a:rPr>
              <a:t>第六章 主要内容</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标题 8"/>
          <p:cNvSpPr>
            <a:spLocks noGrp="1"/>
          </p:cNvSpPr>
          <p:nvPr>
            <p:ph type="title"/>
          </p:nvPr>
        </p:nvSpPr>
        <p:spPr>
          <a:xfrm>
            <a:off x="957263" y="150813"/>
            <a:ext cx="7431087" cy="792162"/>
          </a:xfrm>
        </p:spPr>
        <p:txBody>
          <a:bodyPr/>
          <a:lstStyle/>
          <a:p>
            <a:r>
              <a:rPr lang="zh-CN" altLang="en-US" sz="3200">
                <a:solidFill>
                  <a:srgbClr val="CC0066"/>
                </a:solidFill>
                <a:latin typeface="黑体" pitchFamily="2" charset="-122"/>
                <a:ea typeface="黑体" pitchFamily="2" charset="-122"/>
              </a:rPr>
              <a:t>频域指标与时域指标的关系</a:t>
            </a:r>
          </a:p>
        </p:txBody>
      </p:sp>
      <p:sp>
        <p:nvSpPr>
          <p:cNvPr id="88067" name="Rectangle 3"/>
          <p:cNvSpPr>
            <a:spLocks noGrp="1" noChangeArrowheads="1"/>
          </p:cNvSpPr>
          <p:nvPr>
            <p:ph idx="1"/>
          </p:nvPr>
        </p:nvSpPr>
        <p:spPr>
          <a:xfrm>
            <a:off x="515938" y="1622425"/>
            <a:ext cx="8229600" cy="4686300"/>
          </a:xfrm>
        </p:spPr>
        <p:txBody>
          <a:bodyPr/>
          <a:lstStyle/>
          <a:p>
            <a:pPr lvl="1">
              <a:lnSpc>
                <a:spcPct val="130000"/>
              </a:lnSpc>
              <a:buFont typeface="Wingdings" pitchFamily="2" charset="2"/>
              <a:buNone/>
              <a:tabLst>
                <a:tab pos="711200" algn="l"/>
              </a:tabLst>
              <a:defRPr/>
            </a:pPr>
            <a:r>
              <a:rPr lang="zh-CN" altLang="en-US" sz="2000" b="1" dirty="0"/>
              <a:t>   </a:t>
            </a:r>
            <a:r>
              <a:rPr lang="zh-CN" altLang="en-US" sz="2000" b="1" dirty="0">
                <a:solidFill>
                  <a:srgbClr val="3333FF"/>
                </a:solidFill>
                <a:latin typeface="Times New Roman" pitchFamily="18" charset="0"/>
              </a:rPr>
              <a:t>稳定性</a:t>
            </a:r>
            <a:r>
              <a:rPr lang="en-US" altLang="zh-CN" sz="2000" b="1" dirty="0">
                <a:solidFill>
                  <a:srgbClr val="3333FF"/>
                </a:solidFill>
                <a:latin typeface="Times New Roman" pitchFamily="18" charset="0"/>
              </a:rPr>
              <a:t>——</a:t>
            </a:r>
            <a:r>
              <a:rPr lang="zh-CN" altLang="en-US" sz="2000" b="1" dirty="0">
                <a:latin typeface="Times New Roman" pitchFamily="18" charset="0"/>
              </a:rPr>
              <a:t>是系统工作的前提</a:t>
            </a:r>
          </a:p>
          <a:p>
            <a:pPr lvl="1">
              <a:lnSpc>
                <a:spcPct val="130000"/>
              </a:lnSpc>
              <a:buFont typeface="Wingdings" pitchFamily="2" charset="2"/>
              <a:buNone/>
              <a:tabLst>
                <a:tab pos="711200" algn="l"/>
              </a:tabLst>
              <a:defRPr/>
            </a:pPr>
            <a:r>
              <a:rPr lang="zh-CN" altLang="en-US" sz="2000" b="1" dirty="0">
                <a:solidFill>
                  <a:srgbClr val="3333FF"/>
                </a:solidFill>
                <a:latin typeface="Times New Roman" pitchFamily="18" charset="0"/>
              </a:rPr>
              <a:t>   稳态特性</a:t>
            </a:r>
            <a:r>
              <a:rPr lang="en-US" altLang="zh-CN" sz="2000" b="1" dirty="0">
                <a:solidFill>
                  <a:srgbClr val="3333FF"/>
                </a:solidFill>
                <a:latin typeface="Times New Roman" pitchFamily="18" charset="0"/>
              </a:rPr>
              <a:t>——</a:t>
            </a:r>
            <a:r>
              <a:rPr lang="zh-CN" altLang="en-US" sz="2000" b="1" dirty="0">
                <a:latin typeface="Times New Roman" pitchFamily="18" charset="0"/>
              </a:rPr>
              <a:t>反映了系统稳定后的精度</a:t>
            </a:r>
          </a:p>
          <a:p>
            <a:pPr lvl="1">
              <a:lnSpc>
                <a:spcPct val="130000"/>
              </a:lnSpc>
              <a:buFont typeface="Wingdings" pitchFamily="2" charset="2"/>
              <a:buNone/>
              <a:tabLst>
                <a:tab pos="711200" algn="l"/>
              </a:tabLst>
              <a:defRPr/>
            </a:pPr>
            <a:r>
              <a:rPr lang="zh-CN" altLang="en-US" sz="2000" b="1" dirty="0">
                <a:latin typeface="Times New Roman" pitchFamily="18" charset="0"/>
              </a:rPr>
              <a:t>   </a:t>
            </a:r>
            <a:r>
              <a:rPr lang="zh-CN" altLang="en-US" sz="2000" b="1" dirty="0">
                <a:solidFill>
                  <a:srgbClr val="3333FF"/>
                </a:solidFill>
                <a:latin typeface="Times New Roman" pitchFamily="18" charset="0"/>
              </a:rPr>
              <a:t>动态特性</a:t>
            </a:r>
            <a:r>
              <a:rPr lang="en-US" altLang="zh-CN" sz="2000" b="1" dirty="0">
                <a:solidFill>
                  <a:srgbClr val="3333FF"/>
                </a:solidFill>
                <a:latin typeface="Times New Roman" pitchFamily="18" charset="0"/>
              </a:rPr>
              <a:t>——</a:t>
            </a:r>
            <a:r>
              <a:rPr lang="zh-CN" altLang="en-US" sz="2000" b="1" dirty="0">
                <a:latin typeface="Times New Roman" pitchFamily="18" charset="0"/>
              </a:rPr>
              <a:t>反映了系统响应的快速性</a:t>
            </a:r>
            <a:endParaRPr lang="zh-CN" altLang="en-US" sz="2000" dirty="0">
              <a:latin typeface="Times New Roman" pitchFamily="18" charset="0"/>
            </a:endParaRPr>
          </a:p>
          <a:p>
            <a:pPr>
              <a:lnSpc>
                <a:spcPct val="130000"/>
              </a:lnSpc>
              <a:buFont typeface="Wingdings" pitchFamily="2" charset="2"/>
              <a:buNone/>
              <a:tabLst>
                <a:tab pos="711200" algn="l"/>
              </a:tabLst>
              <a:defRPr/>
            </a:pPr>
            <a:r>
              <a:rPr lang="zh-CN" altLang="en-US" sz="2000" dirty="0">
                <a:latin typeface="Times New Roman" pitchFamily="18" charset="0"/>
                <a:cs typeface="楷体_GB2312" pitchFamily="49" charset="-122"/>
              </a:rPr>
              <a:t>   人们追求的是稳定性强，稳态精度高，动态响应快。</a:t>
            </a:r>
          </a:p>
          <a:p>
            <a:pPr algn="just">
              <a:lnSpc>
                <a:spcPct val="130000"/>
              </a:lnSpc>
              <a:buFont typeface="Wingdings" pitchFamily="2" charset="2"/>
              <a:buNone/>
              <a:tabLst>
                <a:tab pos="711200" algn="l"/>
              </a:tabLst>
              <a:defRPr/>
            </a:pPr>
            <a:r>
              <a:rPr lang="zh-CN" altLang="en-US" sz="2000" dirty="0">
                <a:latin typeface="Times New Roman" pitchFamily="18" charset="0"/>
                <a:cs typeface="楷体_GB2312" pitchFamily="49" charset="-122"/>
              </a:rPr>
              <a:t>   不同域中的性能指标的形式又各不相同：</a:t>
            </a:r>
          </a:p>
          <a:p>
            <a:pPr algn="just">
              <a:lnSpc>
                <a:spcPct val="130000"/>
              </a:lnSpc>
              <a:buFont typeface="Wingdings" pitchFamily="2" charset="2"/>
              <a:buNone/>
              <a:tabLst>
                <a:tab pos="711200" algn="l"/>
              </a:tabLst>
              <a:defRPr/>
            </a:pPr>
            <a:r>
              <a:rPr lang="zh-CN" altLang="en-US" sz="2000" dirty="0">
                <a:solidFill>
                  <a:srgbClr val="3333FF"/>
                </a:solidFill>
                <a:latin typeface="Times New Roman" pitchFamily="18" charset="0"/>
                <a:cs typeface="楷体_GB2312" pitchFamily="49" charset="-122"/>
              </a:rPr>
              <a:t>   1．时域指标：</a:t>
            </a:r>
            <a:r>
              <a:rPr lang="zh-CN" altLang="en-US" sz="2000" dirty="0">
                <a:latin typeface="Times New Roman" pitchFamily="18" charset="0"/>
                <a:cs typeface="楷体_GB2312" pitchFamily="49" charset="-122"/>
              </a:rPr>
              <a:t>超调量</a:t>
            </a:r>
            <a:r>
              <a:rPr lang="en-US" altLang="zh-CN" sz="2000" i="1" dirty="0">
                <a:latin typeface="Times New Roman" pitchFamily="18" charset="0"/>
                <a:cs typeface="楷体_GB2312" pitchFamily="49" charset="-122"/>
              </a:rPr>
              <a:t>σ</a:t>
            </a:r>
            <a:r>
              <a:rPr lang="en-US" altLang="zh-CN" sz="2000" dirty="0">
                <a:latin typeface="Times New Roman" pitchFamily="18" charset="0"/>
                <a:cs typeface="楷体_GB2312" pitchFamily="49" charset="-122"/>
              </a:rPr>
              <a:t>、</a:t>
            </a:r>
            <a:r>
              <a:rPr lang="zh-CN" altLang="en-US" sz="2000" dirty="0">
                <a:latin typeface="Times New Roman" pitchFamily="18" charset="0"/>
                <a:cs typeface="楷体_GB2312" pitchFamily="49" charset="-122"/>
              </a:rPr>
              <a:t>过渡过程时间</a:t>
            </a:r>
            <a:r>
              <a:rPr lang="en-US" altLang="zh-CN" sz="2000" i="1" dirty="0">
                <a:latin typeface="Times New Roman" pitchFamily="18" charset="0"/>
                <a:cs typeface="楷体_GB2312" pitchFamily="49" charset="-122"/>
              </a:rPr>
              <a:t>T</a:t>
            </a:r>
            <a:r>
              <a:rPr lang="en-US" altLang="zh-CN" sz="2000" i="1" baseline="-30000" dirty="0">
                <a:latin typeface="Times New Roman" pitchFamily="18" charset="0"/>
                <a:cs typeface="楷体_GB2312" pitchFamily="49" charset="-122"/>
              </a:rPr>
              <a:t>s</a:t>
            </a:r>
            <a:r>
              <a:rPr lang="en-US" altLang="zh-CN" sz="2000" baseline="-30000" dirty="0">
                <a:latin typeface="Times New Roman" pitchFamily="18" charset="0"/>
                <a:cs typeface="楷体_GB2312" pitchFamily="49" charset="-122"/>
              </a:rPr>
              <a:t>、</a:t>
            </a:r>
            <a:r>
              <a:rPr lang="zh-CN" altLang="en-US" sz="2000" dirty="0">
                <a:latin typeface="Times New Roman" pitchFamily="18" charset="0"/>
                <a:cs typeface="楷体_GB2312" pitchFamily="49" charset="-122"/>
              </a:rPr>
              <a:t>以及峰值时间</a:t>
            </a:r>
            <a:r>
              <a:rPr lang="en-US" altLang="zh-CN" sz="2000" i="1" dirty="0" err="1">
                <a:latin typeface="Times New Roman" pitchFamily="18" charset="0"/>
                <a:cs typeface="楷体_GB2312" pitchFamily="49" charset="-122"/>
              </a:rPr>
              <a:t>T</a:t>
            </a:r>
            <a:r>
              <a:rPr lang="en-US" altLang="zh-CN" sz="2000" i="1" baseline="-30000" dirty="0" err="1">
                <a:latin typeface="Times New Roman" pitchFamily="18" charset="0"/>
                <a:cs typeface="楷体_GB2312" pitchFamily="49" charset="-122"/>
              </a:rPr>
              <a:t>p</a:t>
            </a:r>
            <a:r>
              <a:rPr lang="en-US" altLang="zh-CN" sz="2000" dirty="0">
                <a:latin typeface="Times New Roman" pitchFamily="18" charset="0"/>
                <a:cs typeface="楷体_GB2312" pitchFamily="49" charset="-122"/>
              </a:rPr>
              <a:t>、</a:t>
            </a:r>
            <a:r>
              <a:rPr lang="zh-CN" altLang="en-US" sz="2000" dirty="0">
                <a:latin typeface="Times New Roman" pitchFamily="18" charset="0"/>
                <a:cs typeface="楷体_GB2312" pitchFamily="49" charset="-122"/>
              </a:rPr>
              <a:t>上升时间</a:t>
            </a:r>
            <a:r>
              <a:rPr lang="en-US" altLang="zh-CN" sz="2000" i="1" dirty="0" err="1">
                <a:latin typeface="Times New Roman" pitchFamily="18" charset="0"/>
                <a:cs typeface="楷体_GB2312" pitchFamily="49" charset="-122"/>
              </a:rPr>
              <a:t>T</a:t>
            </a:r>
            <a:r>
              <a:rPr lang="en-US" altLang="zh-CN" sz="2000" i="1" baseline="-30000" dirty="0" err="1">
                <a:latin typeface="Times New Roman" pitchFamily="18" charset="0"/>
                <a:cs typeface="楷体_GB2312" pitchFamily="49" charset="-122"/>
              </a:rPr>
              <a:t>r</a:t>
            </a:r>
            <a:r>
              <a:rPr lang="zh-CN" altLang="en-US" sz="2000" dirty="0">
                <a:latin typeface="Times New Roman" pitchFamily="18" charset="0"/>
                <a:cs typeface="楷体_GB2312" pitchFamily="49" charset="-122"/>
              </a:rPr>
              <a:t>等。</a:t>
            </a:r>
          </a:p>
          <a:p>
            <a:pPr algn="just">
              <a:lnSpc>
                <a:spcPct val="130000"/>
              </a:lnSpc>
              <a:buFont typeface="Wingdings" pitchFamily="2" charset="2"/>
              <a:buNone/>
              <a:tabLst>
                <a:tab pos="711200" algn="l"/>
              </a:tabLst>
              <a:defRPr/>
            </a:pPr>
            <a:r>
              <a:rPr lang="zh-CN" altLang="en-US" sz="2000" dirty="0">
                <a:latin typeface="Times New Roman" pitchFamily="18" charset="0"/>
                <a:cs typeface="楷体_GB2312" pitchFamily="49" charset="-122"/>
              </a:rPr>
              <a:t>   </a:t>
            </a:r>
            <a:r>
              <a:rPr lang="zh-CN" altLang="en-US" sz="2000" dirty="0">
                <a:solidFill>
                  <a:srgbClr val="3333FF"/>
                </a:solidFill>
                <a:latin typeface="Times New Roman" pitchFamily="18" charset="0"/>
                <a:cs typeface="楷体_GB2312" pitchFamily="49" charset="-122"/>
              </a:rPr>
              <a:t>2．频域指标：</a:t>
            </a:r>
            <a:endParaRPr lang="zh-CN" altLang="en-US" sz="2000" dirty="0">
              <a:latin typeface="Times New Roman" pitchFamily="18" charset="0"/>
              <a:cs typeface="楷体_GB2312" pitchFamily="49" charset="-122"/>
            </a:endParaRPr>
          </a:p>
          <a:p>
            <a:pPr algn="just">
              <a:lnSpc>
                <a:spcPct val="130000"/>
              </a:lnSpc>
              <a:buFont typeface="Wingdings" pitchFamily="2" charset="2"/>
              <a:buNone/>
              <a:tabLst>
                <a:tab pos="711200" algn="l"/>
              </a:tabLst>
              <a:defRPr/>
            </a:pPr>
            <a:r>
              <a:rPr lang="zh-CN" altLang="en-US" sz="2000" dirty="0">
                <a:latin typeface="Times New Roman" pitchFamily="18" charset="0"/>
                <a:cs typeface="楷体_GB2312" pitchFamily="49" charset="-122"/>
              </a:rPr>
              <a:t>    ① 开环：截止频率</a:t>
            </a:r>
            <a:r>
              <a:rPr lang="en-US" altLang="zh-CN" sz="2000" i="1" dirty="0" err="1">
                <a:latin typeface="Times New Roman" pitchFamily="18" charset="0"/>
                <a:cs typeface="楷体_GB2312" pitchFamily="49" charset="-122"/>
              </a:rPr>
              <a:t>ω</a:t>
            </a:r>
            <a:r>
              <a:rPr lang="en-US" altLang="zh-CN" sz="2000" i="1" baseline="-30000" dirty="0" err="1">
                <a:latin typeface="Times New Roman" pitchFamily="18" charset="0"/>
                <a:cs typeface="楷体_GB2312" pitchFamily="49" charset="-122"/>
              </a:rPr>
              <a:t>c</a:t>
            </a:r>
            <a:r>
              <a:rPr lang="en-US" altLang="zh-CN" sz="2000" dirty="0">
                <a:cs typeface="楷体_GB2312" pitchFamily="49" charset="-122"/>
              </a:rPr>
              <a:t>、</a:t>
            </a:r>
            <a:r>
              <a:rPr lang="zh-CN" altLang="en-US" sz="2000" dirty="0">
                <a:cs typeface="楷体_GB2312" pitchFamily="49" charset="-122"/>
              </a:rPr>
              <a:t>穿越频率</a:t>
            </a:r>
            <a:r>
              <a:rPr lang="en-US" altLang="zh-CN" sz="2000" i="1" dirty="0" err="1">
                <a:latin typeface="Times New Roman" pitchFamily="18" charset="0"/>
                <a:cs typeface="Times New Roman" pitchFamily="18" charset="0"/>
              </a:rPr>
              <a:t>ω</a:t>
            </a:r>
            <a:r>
              <a:rPr lang="en-US" altLang="zh-CN" sz="2000" i="1" baseline="-30000" dirty="0" err="1">
                <a:latin typeface="Times New Roman" pitchFamily="18" charset="0"/>
                <a:cs typeface="楷体_GB2312" pitchFamily="49" charset="-122"/>
              </a:rPr>
              <a:t>x</a:t>
            </a:r>
            <a:r>
              <a:rPr lang="en-US" altLang="zh-CN" sz="2000" i="1" baseline="-30000" dirty="0">
                <a:latin typeface="Times New Roman" pitchFamily="18" charset="0"/>
                <a:cs typeface="楷体_GB2312" pitchFamily="49" charset="-122"/>
              </a:rPr>
              <a:t> </a:t>
            </a:r>
            <a:r>
              <a:rPr lang="en-US" altLang="zh-CN" sz="2000" dirty="0">
                <a:latin typeface="Times New Roman" pitchFamily="18" charset="0"/>
                <a:cs typeface="楷体_GB2312" pitchFamily="49" charset="-122"/>
              </a:rPr>
              <a:t>、</a:t>
            </a:r>
            <a:r>
              <a:rPr lang="zh-CN" altLang="en-US" sz="2000" dirty="0">
                <a:latin typeface="Times New Roman" pitchFamily="18" charset="0"/>
                <a:cs typeface="楷体_GB2312" pitchFamily="49" charset="-122"/>
              </a:rPr>
              <a:t>相位裕度</a:t>
            </a:r>
            <a:r>
              <a:rPr lang="el-GR" altLang="zh-CN" sz="2000" i="1" dirty="0">
                <a:latin typeface="Times New Roman" pitchFamily="18" charset="0"/>
                <a:cs typeface="楷体_GB2312" pitchFamily="49" charset="-122"/>
              </a:rPr>
              <a:t>γ</a:t>
            </a:r>
            <a:r>
              <a:rPr lang="zh-CN" altLang="en-US" sz="2000" dirty="0">
                <a:latin typeface="Times New Roman" pitchFamily="18" charset="0"/>
                <a:cs typeface="楷体_GB2312" pitchFamily="49" charset="-122"/>
              </a:rPr>
              <a:t>及幅值裕度 </a:t>
            </a:r>
            <a:r>
              <a:rPr lang="en-US" altLang="zh-CN" sz="2000" i="1" dirty="0">
                <a:latin typeface="Times New Roman" pitchFamily="18" charset="0"/>
                <a:cs typeface="楷体_GB2312" pitchFamily="49" charset="-122"/>
              </a:rPr>
              <a:t>h</a:t>
            </a:r>
            <a:r>
              <a:rPr lang="zh-CN" altLang="en-US" sz="2000" dirty="0">
                <a:latin typeface="Times New Roman" pitchFamily="18" charset="0"/>
                <a:cs typeface="楷体_GB2312" pitchFamily="49" charset="-122"/>
              </a:rPr>
              <a:t>等。</a:t>
            </a:r>
          </a:p>
          <a:p>
            <a:pPr algn="just">
              <a:lnSpc>
                <a:spcPct val="130000"/>
              </a:lnSpc>
              <a:buFont typeface="Wingdings" pitchFamily="2" charset="2"/>
              <a:buNone/>
              <a:tabLst>
                <a:tab pos="711200" algn="l"/>
              </a:tabLst>
              <a:defRPr/>
            </a:pPr>
            <a:r>
              <a:rPr lang="zh-CN" altLang="en-US" sz="2000" dirty="0">
                <a:latin typeface="Times New Roman" pitchFamily="18" charset="0"/>
                <a:cs typeface="楷体_GB2312" pitchFamily="49" charset="-122"/>
              </a:rPr>
              <a:t>    ② 闭环：谐振峰值</a:t>
            </a:r>
            <a:r>
              <a:rPr lang="en-US" altLang="zh-CN" sz="2000" i="1" dirty="0" err="1">
                <a:latin typeface="Times New Roman" pitchFamily="18" charset="0"/>
                <a:cs typeface="楷体_GB2312" pitchFamily="49" charset="-122"/>
              </a:rPr>
              <a:t>M</a:t>
            </a:r>
            <a:r>
              <a:rPr lang="en-US" altLang="zh-CN" sz="2000" i="1" baseline="-25000" dirty="0" err="1">
                <a:latin typeface="Times New Roman" pitchFamily="18" charset="0"/>
                <a:cs typeface="楷体_GB2312" pitchFamily="49" charset="-122"/>
              </a:rPr>
              <a:t>r</a:t>
            </a:r>
            <a:r>
              <a:rPr lang="en-US" altLang="zh-CN" sz="2000" dirty="0">
                <a:latin typeface="Times New Roman" pitchFamily="18" charset="0"/>
                <a:cs typeface="楷体_GB2312" pitchFamily="49" charset="-122"/>
              </a:rPr>
              <a:t>、</a:t>
            </a:r>
            <a:r>
              <a:rPr lang="zh-CN" altLang="en-US" sz="2000" dirty="0">
                <a:latin typeface="Times New Roman" pitchFamily="18" charset="0"/>
                <a:cs typeface="楷体_GB2312" pitchFamily="49" charset="-122"/>
              </a:rPr>
              <a:t>谐振频率</a:t>
            </a:r>
            <a:r>
              <a:rPr lang="en-US" altLang="zh-CN" sz="2000" i="1" dirty="0" err="1">
                <a:latin typeface="Times New Roman" pitchFamily="18" charset="0"/>
                <a:cs typeface="楷体_GB2312" pitchFamily="49" charset="-122"/>
              </a:rPr>
              <a:t>ω</a:t>
            </a:r>
            <a:r>
              <a:rPr lang="en-US" altLang="zh-CN" sz="2000" i="1" baseline="-25000" dirty="0" err="1">
                <a:latin typeface="Times New Roman" pitchFamily="18" charset="0"/>
                <a:cs typeface="楷体_GB2312" pitchFamily="49" charset="-122"/>
              </a:rPr>
              <a:t>r</a:t>
            </a:r>
            <a:r>
              <a:rPr lang="zh-CN" altLang="en-US" sz="2000" dirty="0">
                <a:latin typeface="Times New Roman" pitchFamily="18" charset="0"/>
                <a:cs typeface="楷体_GB2312" pitchFamily="49" charset="-122"/>
              </a:rPr>
              <a:t>及带宽</a:t>
            </a:r>
            <a:r>
              <a:rPr lang="en-US" altLang="zh-CN" sz="2000" i="1" dirty="0" err="1">
                <a:latin typeface="Times New Roman" pitchFamily="18" charset="0"/>
                <a:cs typeface="楷体_GB2312" pitchFamily="49" charset="-122"/>
              </a:rPr>
              <a:t>ω</a:t>
            </a:r>
            <a:r>
              <a:rPr lang="en-US" altLang="zh-CN" sz="2000" i="1" baseline="-25000" dirty="0" err="1">
                <a:latin typeface="Times New Roman" pitchFamily="18" charset="0"/>
                <a:cs typeface="楷体_GB2312" pitchFamily="49" charset="-122"/>
              </a:rPr>
              <a:t>b</a:t>
            </a:r>
            <a:r>
              <a:rPr lang="zh-CN" altLang="en-US" sz="2000" dirty="0">
                <a:latin typeface="Times New Roman" pitchFamily="18" charset="0"/>
                <a:cs typeface="楷体_GB2312" pitchFamily="49" charset="-122"/>
              </a:rPr>
              <a:t>等。</a:t>
            </a:r>
          </a:p>
        </p:txBody>
      </p:sp>
      <p:sp>
        <p:nvSpPr>
          <p:cNvPr id="344067" name="Rectangle 5"/>
          <p:cNvSpPr>
            <a:spLocks noChangeArrowheads="1"/>
          </p:cNvSpPr>
          <p:nvPr/>
        </p:nvSpPr>
        <p:spPr bwMode="auto">
          <a:xfrm>
            <a:off x="4471988" y="3314700"/>
            <a:ext cx="9144000" cy="0"/>
          </a:xfrm>
          <a:prstGeom prst="rect">
            <a:avLst/>
          </a:prstGeom>
          <a:noFill/>
          <a:ln w="9525">
            <a:noFill/>
            <a:miter lim="800000"/>
            <a:headEnd/>
            <a:tailEnd/>
          </a:ln>
        </p:spPr>
        <p:txBody>
          <a:bodyPr>
            <a:spAutoFit/>
          </a:bodyPr>
          <a:lstStyle/>
          <a:p>
            <a:endParaRPr lang="zh-CN" altLang="en-US"/>
          </a:p>
        </p:txBody>
      </p:sp>
      <p:sp>
        <p:nvSpPr>
          <p:cNvPr id="344068" name="Rectangle 7"/>
          <p:cNvSpPr>
            <a:spLocks noChangeArrowheads="1"/>
          </p:cNvSpPr>
          <p:nvPr/>
        </p:nvSpPr>
        <p:spPr bwMode="auto">
          <a:xfrm>
            <a:off x="4471988" y="3314700"/>
            <a:ext cx="9144000" cy="0"/>
          </a:xfrm>
          <a:prstGeom prst="rect">
            <a:avLst/>
          </a:prstGeom>
          <a:noFill/>
          <a:ln w="9525">
            <a:noFill/>
            <a:miter lim="800000"/>
            <a:headEnd/>
            <a:tailEnd/>
          </a:ln>
        </p:spPr>
        <p:txBody>
          <a:bodyPr>
            <a:spAutoFit/>
          </a:bodyPr>
          <a:lstStyle/>
          <a:p>
            <a:endParaRPr lang="zh-CN" altLang="en-US"/>
          </a:p>
        </p:txBody>
      </p:sp>
      <p:sp>
        <p:nvSpPr>
          <p:cNvPr id="344069" name="Rectangle 9"/>
          <p:cNvSpPr>
            <a:spLocks noChangeArrowheads="1"/>
          </p:cNvSpPr>
          <p:nvPr/>
        </p:nvSpPr>
        <p:spPr bwMode="auto">
          <a:xfrm>
            <a:off x="4462463" y="3314700"/>
            <a:ext cx="9144000" cy="0"/>
          </a:xfrm>
          <a:prstGeom prst="rect">
            <a:avLst/>
          </a:prstGeom>
          <a:noFill/>
          <a:ln w="9525">
            <a:noFill/>
            <a:miter lim="800000"/>
            <a:headEnd/>
            <a:tailEnd/>
          </a:ln>
        </p:spPr>
        <p:txBody>
          <a:bodyPr>
            <a:spAutoFit/>
          </a:bodyPr>
          <a:lstStyle/>
          <a:p>
            <a:endParaRPr lang="zh-CN" altLang="en-US"/>
          </a:p>
        </p:txBody>
      </p:sp>
      <p:sp>
        <p:nvSpPr>
          <p:cNvPr id="344070" name="Rectangle 11"/>
          <p:cNvSpPr>
            <a:spLocks noChangeArrowheads="1"/>
          </p:cNvSpPr>
          <p:nvPr/>
        </p:nvSpPr>
        <p:spPr bwMode="auto">
          <a:xfrm>
            <a:off x="4476750" y="3314700"/>
            <a:ext cx="9144000" cy="0"/>
          </a:xfrm>
          <a:prstGeom prst="rect">
            <a:avLst/>
          </a:prstGeom>
          <a:noFill/>
          <a:ln w="9525">
            <a:noFill/>
            <a:miter lim="800000"/>
            <a:headEnd/>
            <a:tailEnd/>
          </a:ln>
        </p:spPr>
        <p:txBody>
          <a:bodyPr>
            <a:spAutoFit/>
          </a:bodyPr>
          <a:lstStyle/>
          <a:p>
            <a:endParaRPr lang="zh-CN" altLang="en-US"/>
          </a:p>
        </p:txBody>
      </p:sp>
      <p:sp>
        <p:nvSpPr>
          <p:cNvPr id="344071" name="矩形 9"/>
          <p:cNvSpPr>
            <a:spLocks noChangeArrowheads="1"/>
          </p:cNvSpPr>
          <p:nvPr/>
        </p:nvSpPr>
        <p:spPr bwMode="auto">
          <a:xfrm>
            <a:off x="539750" y="1125538"/>
            <a:ext cx="2151063" cy="427037"/>
          </a:xfrm>
          <a:prstGeom prst="rect">
            <a:avLst/>
          </a:prstGeom>
          <a:noFill/>
          <a:ln w="9525">
            <a:noFill/>
            <a:miter lim="800000"/>
            <a:headEnd/>
            <a:tailEnd/>
          </a:ln>
        </p:spPr>
        <p:txBody>
          <a:bodyPr wrap="none">
            <a:spAutoFit/>
          </a:bodyPr>
          <a:lstStyle/>
          <a:p>
            <a:pPr>
              <a:spcBef>
                <a:spcPct val="50000"/>
              </a:spcBef>
            </a:pPr>
            <a:r>
              <a:rPr kumimoji="1" lang="zh-CN" altLang="en-US" sz="2200" b="1">
                <a:solidFill>
                  <a:srgbClr val="C00000"/>
                </a:solidFill>
                <a:latin typeface="黑体" pitchFamily="2" charset="-122"/>
                <a:ea typeface="黑体" pitchFamily="2" charset="-122"/>
              </a:rPr>
              <a:t>不同的性能指标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linds(horizontal)">
                                      <p:cBhvr>
                                        <p:cTn id="7" dur="500"/>
                                        <p:tgtEl>
                                          <p:spTgt spid="880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8067">
                                            <p:txEl>
                                              <p:pRg st="1" end="1"/>
                                            </p:txEl>
                                          </p:spTgt>
                                        </p:tgtEl>
                                        <p:attrNameLst>
                                          <p:attrName>style.visibility</p:attrName>
                                        </p:attrNameLst>
                                      </p:cBhvr>
                                      <p:to>
                                        <p:strVal val="visible"/>
                                      </p:to>
                                    </p:set>
                                    <p:animEffect transition="in" filter="blinds(horizontal)">
                                      <p:cBhvr>
                                        <p:cTn id="10" dur="500"/>
                                        <p:tgtEl>
                                          <p:spTgt spid="8806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13" dur="500"/>
                                        <p:tgtEl>
                                          <p:spTgt spid="8806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8067">
                                            <p:txEl>
                                              <p:pRg st="3" end="3"/>
                                            </p:txEl>
                                          </p:spTgt>
                                        </p:tgtEl>
                                        <p:attrNameLst>
                                          <p:attrName>style.visibility</p:attrName>
                                        </p:attrNameLst>
                                      </p:cBhvr>
                                      <p:to>
                                        <p:strVal val="visible"/>
                                      </p:to>
                                    </p:set>
                                    <p:animEffect transition="in" filter="blinds(horizontal)">
                                      <p:cBhvr>
                                        <p:cTn id="16" dur="500"/>
                                        <p:tgtEl>
                                          <p:spTgt spid="8806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8067">
                                            <p:txEl>
                                              <p:pRg st="5" end="5"/>
                                            </p:txEl>
                                          </p:spTgt>
                                        </p:tgtEl>
                                        <p:attrNameLst>
                                          <p:attrName>style.visibility</p:attrName>
                                        </p:attrNameLst>
                                      </p:cBhvr>
                                      <p:to>
                                        <p:strVal val="visible"/>
                                      </p:to>
                                    </p:set>
                                    <p:animEffect transition="in" filter="blinds(horizontal)">
                                      <p:cBhvr>
                                        <p:cTn id="25" dur="500"/>
                                        <p:tgtEl>
                                          <p:spTgt spid="8806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8067">
                                            <p:txEl>
                                              <p:pRg st="6" end="6"/>
                                            </p:txEl>
                                          </p:spTgt>
                                        </p:tgtEl>
                                        <p:attrNameLst>
                                          <p:attrName>style.visibility</p:attrName>
                                        </p:attrNameLst>
                                      </p:cBhvr>
                                      <p:to>
                                        <p:strVal val="visible"/>
                                      </p:to>
                                    </p:set>
                                    <p:animEffect transition="in" filter="blinds(horizontal)">
                                      <p:cBhvr>
                                        <p:cTn id="30" dur="500"/>
                                        <p:tgtEl>
                                          <p:spTgt spid="88067">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8067">
                                            <p:txEl>
                                              <p:pRg st="7" end="7"/>
                                            </p:txEl>
                                          </p:spTgt>
                                        </p:tgtEl>
                                        <p:attrNameLst>
                                          <p:attrName>style.visibility</p:attrName>
                                        </p:attrNameLst>
                                      </p:cBhvr>
                                      <p:to>
                                        <p:strVal val="visible"/>
                                      </p:to>
                                    </p:set>
                                    <p:animEffect transition="in" filter="blinds(horizontal)">
                                      <p:cBhvr>
                                        <p:cTn id="33" dur="500"/>
                                        <p:tgtEl>
                                          <p:spTgt spid="88067">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8067">
                                            <p:txEl>
                                              <p:pRg st="8" end="8"/>
                                            </p:txEl>
                                          </p:spTgt>
                                        </p:tgtEl>
                                        <p:attrNameLst>
                                          <p:attrName>style.visibility</p:attrName>
                                        </p:attrNameLst>
                                      </p:cBhvr>
                                      <p:to>
                                        <p:strVal val="visible"/>
                                      </p:to>
                                    </p:set>
                                    <p:animEffect transition="in" filter="blinds(horizontal)">
                                      <p:cBhvr>
                                        <p:cTn id="36" dur="500"/>
                                        <p:tgtEl>
                                          <p:spTgt spid="8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内容占位符 2"/>
          <p:cNvSpPr>
            <a:spLocks noGrp="1"/>
          </p:cNvSpPr>
          <p:nvPr>
            <p:ph idx="1"/>
          </p:nvPr>
        </p:nvSpPr>
        <p:spPr/>
        <p:txBody>
          <a:bodyPr/>
          <a:lstStyle/>
          <a:p>
            <a:r>
              <a:rPr lang="zh-CN" altLang="zh-CN" sz="2200">
                <a:latin typeface="Times New Roman" pitchFamily="18" charset="0"/>
                <a:cs typeface="楷体_GB2312" pitchFamily="49" charset="-122"/>
              </a:rPr>
              <a:t>截止频率</a:t>
            </a:r>
            <a:r>
              <a:rPr lang="zh-CN" altLang="en-US" sz="2200" i="1">
                <a:latin typeface="Times New Roman" pitchFamily="18" charset="0"/>
                <a:cs typeface="楷体_GB2312" pitchFamily="49" charset="-122"/>
                <a:sym typeface="Symbol" pitchFamily="18" charset="2"/>
              </a:rPr>
              <a:t></a:t>
            </a:r>
            <a:r>
              <a:rPr lang="en-US" altLang="zh-CN" sz="2200" i="1" baseline="-25000">
                <a:latin typeface="Times New Roman" pitchFamily="18" charset="0"/>
                <a:cs typeface="楷体_GB2312" pitchFamily="49" charset="-122"/>
                <a:sym typeface="Symbol" pitchFamily="18" charset="2"/>
              </a:rPr>
              <a:t>c</a:t>
            </a:r>
            <a:r>
              <a:rPr lang="zh-CN" altLang="zh-CN" sz="2200">
                <a:latin typeface="Times New Roman" pitchFamily="18" charset="0"/>
                <a:cs typeface="楷体_GB2312" pitchFamily="49" charset="-122"/>
              </a:rPr>
              <a:t>与阻尼比</a:t>
            </a:r>
            <a:r>
              <a:rPr lang="en-US" altLang="zh-CN" sz="2200" i="1">
                <a:latin typeface="Times New Roman" pitchFamily="18" charset="0"/>
                <a:cs typeface="楷体_GB2312" pitchFamily="49" charset="-122"/>
              </a:rPr>
              <a:t>ζ</a:t>
            </a:r>
            <a:r>
              <a:rPr lang="zh-CN" altLang="zh-CN" sz="2200">
                <a:latin typeface="Times New Roman" pitchFamily="18" charset="0"/>
                <a:cs typeface="楷体_GB2312" pitchFamily="49" charset="-122"/>
              </a:rPr>
              <a:t>、自然频率</a:t>
            </a:r>
            <a:r>
              <a:rPr lang="zh-CN" altLang="en-US" sz="2200" i="1">
                <a:latin typeface="Times New Roman" pitchFamily="18" charset="0"/>
                <a:cs typeface="楷体_GB2312" pitchFamily="49" charset="-122"/>
                <a:sym typeface="Symbol" pitchFamily="18" charset="2"/>
              </a:rPr>
              <a:t></a:t>
            </a:r>
            <a:r>
              <a:rPr lang="en-US" altLang="zh-CN" sz="2200" i="1" baseline="-25000">
                <a:latin typeface="Times New Roman" pitchFamily="18" charset="0"/>
                <a:cs typeface="楷体_GB2312" pitchFamily="49" charset="-122"/>
                <a:sym typeface="Symbol" pitchFamily="18" charset="2"/>
              </a:rPr>
              <a:t>n</a:t>
            </a:r>
            <a:r>
              <a:rPr lang="zh-CN" altLang="zh-CN" sz="2200">
                <a:cs typeface="楷体_GB2312" pitchFamily="49" charset="-122"/>
              </a:rPr>
              <a:t>的关系</a:t>
            </a:r>
            <a:endParaRPr lang="en-US" altLang="zh-CN" sz="2200">
              <a:cs typeface="楷体_GB2312" pitchFamily="49" charset="-122"/>
            </a:endParaRPr>
          </a:p>
          <a:p>
            <a:pPr>
              <a:buFont typeface="Wingdings" pitchFamily="2" charset="2"/>
              <a:buNone/>
            </a:pPr>
            <a:endParaRPr lang="en-US" altLang="zh-CN" sz="2000">
              <a:cs typeface="楷体_GB2312" pitchFamily="49" charset="-122"/>
            </a:endParaRPr>
          </a:p>
          <a:p>
            <a:pPr>
              <a:spcBef>
                <a:spcPct val="0"/>
              </a:spcBef>
              <a:buFont typeface="Wingdings" pitchFamily="2" charset="2"/>
              <a:buNone/>
            </a:pPr>
            <a:r>
              <a:rPr lang="zh-CN" altLang="zh-CN" sz="2000">
                <a:solidFill>
                  <a:srgbClr val="0000FF"/>
                </a:solidFill>
                <a:cs typeface="楷体_GB2312" pitchFamily="49" charset="-122"/>
              </a:rPr>
              <a:t>典型单位负反馈二阶系统</a:t>
            </a:r>
            <a:r>
              <a:rPr lang="zh-CN" altLang="en-US" sz="2000">
                <a:solidFill>
                  <a:srgbClr val="0000FF"/>
                </a:solidFill>
                <a:cs typeface="楷体_GB2312" pitchFamily="49" charset="-122"/>
              </a:rPr>
              <a:t>的开环传递函数如下：</a:t>
            </a:r>
            <a:endParaRPr lang="en-US" altLang="zh-CN" sz="2000">
              <a:solidFill>
                <a:srgbClr val="0000FF"/>
              </a:solidFill>
              <a:cs typeface="楷体_GB2312" pitchFamily="49" charset="-122"/>
            </a:endParaRPr>
          </a:p>
          <a:p>
            <a:pPr>
              <a:buFont typeface="Wingdings" pitchFamily="2" charset="2"/>
              <a:buNone/>
            </a:pPr>
            <a:endParaRPr lang="en-US" altLang="zh-CN" sz="2000">
              <a:solidFill>
                <a:srgbClr val="0000FF"/>
              </a:solidFill>
              <a:cs typeface="楷体_GB2312" pitchFamily="49" charset="-122"/>
            </a:endParaRPr>
          </a:p>
          <a:p>
            <a:pPr>
              <a:buFont typeface="Wingdings" pitchFamily="2" charset="2"/>
              <a:buNone/>
            </a:pPr>
            <a:endParaRPr lang="en-US" altLang="zh-CN" sz="2000">
              <a:solidFill>
                <a:srgbClr val="0000FF"/>
              </a:solidFill>
              <a:cs typeface="楷体_GB2312" pitchFamily="49" charset="-122"/>
            </a:endParaRPr>
          </a:p>
          <a:p>
            <a:pPr>
              <a:buFont typeface="Wingdings" pitchFamily="2" charset="2"/>
              <a:buNone/>
            </a:pPr>
            <a:endParaRPr lang="en-US" altLang="zh-CN" sz="2000">
              <a:solidFill>
                <a:srgbClr val="0000FF"/>
              </a:solidFill>
              <a:cs typeface="楷体_GB2312" pitchFamily="49" charset="-122"/>
            </a:endParaRPr>
          </a:p>
          <a:p>
            <a:pPr>
              <a:buFont typeface="Wingdings" pitchFamily="2" charset="2"/>
              <a:buNone/>
            </a:pPr>
            <a:r>
              <a:rPr lang="zh-CN" altLang="en-US" sz="2000">
                <a:solidFill>
                  <a:srgbClr val="0000FF"/>
                </a:solidFill>
                <a:cs typeface="楷体_GB2312" pitchFamily="49" charset="-122"/>
              </a:rPr>
              <a:t>其中：</a:t>
            </a:r>
            <a:endParaRPr lang="en-US" altLang="zh-CN" sz="2000">
              <a:solidFill>
                <a:srgbClr val="0000FF"/>
              </a:solidFill>
              <a:cs typeface="楷体_GB2312" pitchFamily="49" charset="-122"/>
            </a:endParaRPr>
          </a:p>
          <a:p>
            <a:pPr>
              <a:buFont typeface="Wingdings" pitchFamily="2" charset="2"/>
              <a:buNone/>
            </a:pPr>
            <a:endParaRPr lang="en-US" altLang="zh-CN" sz="2000">
              <a:solidFill>
                <a:srgbClr val="0000FF"/>
              </a:solidFill>
              <a:cs typeface="楷体_GB2312" pitchFamily="49" charset="-122"/>
            </a:endParaRPr>
          </a:p>
          <a:p>
            <a:pPr>
              <a:buFont typeface="Wingdings" pitchFamily="2" charset="2"/>
              <a:buNone/>
            </a:pPr>
            <a:endParaRPr lang="en-US" altLang="zh-CN" sz="2000">
              <a:solidFill>
                <a:srgbClr val="0000FF"/>
              </a:solidFill>
              <a:cs typeface="楷体_GB2312" pitchFamily="49" charset="-122"/>
            </a:endParaRPr>
          </a:p>
          <a:p>
            <a:pPr>
              <a:buFont typeface="Wingdings" pitchFamily="2" charset="2"/>
              <a:buNone/>
            </a:pPr>
            <a:r>
              <a:rPr lang="zh-CN" altLang="en-US" sz="2000">
                <a:solidFill>
                  <a:srgbClr val="0000FF"/>
                </a:solidFill>
                <a:cs typeface="楷体_GB2312" pitchFamily="49" charset="-122"/>
              </a:rPr>
              <a:t>由</a:t>
            </a:r>
            <a:endParaRPr lang="en-US" altLang="zh-CN" sz="2000">
              <a:solidFill>
                <a:srgbClr val="0000FF"/>
              </a:solidFill>
              <a:cs typeface="楷体_GB2312" pitchFamily="49" charset="-122"/>
            </a:endParaRPr>
          </a:p>
          <a:p>
            <a:pPr>
              <a:buFont typeface="Wingdings" pitchFamily="2" charset="2"/>
              <a:buNone/>
            </a:pPr>
            <a:endParaRPr lang="en-US" altLang="zh-CN" sz="2000">
              <a:cs typeface="楷体_GB2312" pitchFamily="49" charset="-122"/>
            </a:endParaRPr>
          </a:p>
        </p:txBody>
      </p:sp>
      <p:sp>
        <p:nvSpPr>
          <p:cNvPr id="28877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877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88785" name="Group 17"/>
          <p:cNvGrpSpPr>
            <a:grpSpLocks/>
          </p:cNvGrpSpPr>
          <p:nvPr/>
        </p:nvGrpSpPr>
        <p:grpSpPr bwMode="auto">
          <a:xfrm>
            <a:off x="1476375" y="2295525"/>
            <a:ext cx="5387975" cy="1609725"/>
            <a:chOff x="930" y="1446"/>
            <a:chExt cx="3394" cy="1014"/>
          </a:xfrm>
        </p:grpSpPr>
        <p:graphicFrame>
          <p:nvGraphicFramePr>
            <p:cNvPr id="288770" name="Object 5"/>
            <p:cNvGraphicFramePr>
              <a:graphicFrameLocks noChangeAspect="1"/>
            </p:cNvGraphicFramePr>
            <p:nvPr/>
          </p:nvGraphicFramePr>
          <p:xfrm>
            <a:off x="930" y="1446"/>
            <a:ext cx="3394" cy="480"/>
          </p:xfrm>
          <a:graphic>
            <a:graphicData uri="http://schemas.openxmlformats.org/presentationml/2006/ole">
              <mc:AlternateContent xmlns:mc="http://schemas.openxmlformats.org/markup-compatibility/2006">
                <mc:Choice xmlns:v="urn:schemas-microsoft-com:vml" Requires="v">
                  <p:oleObj spid="_x0000_s288880" name="Equation" r:id="rId3" imgW="3009600" imgH="457200" progId="Equation.DSMT4">
                    <p:embed/>
                  </p:oleObj>
                </mc:Choice>
                <mc:Fallback>
                  <p:oleObj name="Equation" r:id="rId3" imgW="30096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1446"/>
                          <a:ext cx="3394" cy="480"/>
                        </a:xfrm>
                        <a:prstGeom prst="rect">
                          <a:avLst/>
                        </a:prstGeom>
                        <a:solidFill>
                          <a:srgbClr val="FFFF99"/>
                        </a:solidFill>
                      </p:spPr>
                    </p:pic>
                  </p:oleObj>
                </mc:Fallback>
              </mc:AlternateContent>
            </a:graphicData>
          </a:graphic>
        </p:graphicFrame>
        <p:graphicFrame>
          <p:nvGraphicFramePr>
            <p:cNvPr id="288771" name="Object 7"/>
            <p:cNvGraphicFramePr>
              <a:graphicFrameLocks noChangeAspect="1"/>
            </p:cNvGraphicFramePr>
            <p:nvPr/>
          </p:nvGraphicFramePr>
          <p:xfrm>
            <a:off x="952" y="1994"/>
            <a:ext cx="1745" cy="466"/>
          </p:xfrm>
          <a:graphic>
            <a:graphicData uri="http://schemas.openxmlformats.org/presentationml/2006/ole">
              <mc:AlternateContent xmlns:mc="http://schemas.openxmlformats.org/markup-compatibility/2006">
                <mc:Choice xmlns:v="urn:schemas-microsoft-com:vml" Requires="v">
                  <p:oleObj spid="_x0000_s288881" name="Equation" r:id="rId5" imgW="1536480" imgH="406080" progId="Equation.DSMT4">
                    <p:embed/>
                  </p:oleObj>
                </mc:Choice>
                <mc:Fallback>
                  <p:oleObj name="Equation" r:id="rId5" imgW="1536480" imgH="4060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 y="1994"/>
                          <a:ext cx="1745" cy="466"/>
                        </a:xfrm>
                        <a:prstGeom prst="rect">
                          <a:avLst/>
                        </a:prstGeom>
                        <a:solidFill>
                          <a:srgbClr val="FFFF99"/>
                        </a:solidFill>
                      </p:spPr>
                    </p:pic>
                  </p:oleObj>
                </mc:Fallback>
              </mc:AlternateContent>
            </a:graphicData>
          </a:graphic>
        </p:graphicFrame>
      </p:grpSp>
      <p:sp>
        <p:nvSpPr>
          <p:cNvPr id="28877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878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878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88787" name="Group 19"/>
          <p:cNvGrpSpPr>
            <a:grpSpLocks/>
          </p:cNvGrpSpPr>
          <p:nvPr/>
        </p:nvGrpSpPr>
        <p:grpSpPr bwMode="auto">
          <a:xfrm>
            <a:off x="836613" y="4111625"/>
            <a:ext cx="7345362" cy="2068513"/>
            <a:chOff x="527" y="2590"/>
            <a:chExt cx="4627" cy="1303"/>
          </a:xfrm>
        </p:grpSpPr>
        <p:graphicFrame>
          <p:nvGraphicFramePr>
            <p:cNvPr id="288772" name="Object 9"/>
            <p:cNvGraphicFramePr>
              <a:graphicFrameLocks noChangeAspect="1"/>
            </p:cNvGraphicFramePr>
            <p:nvPr/>
          </p:nvGraphicFramePr>
          <p:xfrm>
            <a:off x="662" y="2600"/>
            <a:ext cx="2129" cy="541"/>
          </p:xfrm>
          <a:graphic>
            <a:graphicData uri="http://schemas.openxmlformats.org/presentationml/2006/ole">
              <mc:AlternateContent xmlns:mc="http://schemas.openxmlformats.org/markup-compatibility/2006">
                <mc:Choice xmlns:v="urn:schemas-microsoft-com:vml" Requires="v">
                  <p:oleObj spid="_x0000_s288882" name="Equation" r:id="rId7" imgW="1955520" imgH="495000" progId="Equation.DSMT4">
                    <p:embed/>
                  </p:oleObj>
                </mc:Choice>
                <mc:Fallback>
                  <p:oleObj name="Equation" r:id="rId7" imgW="1955520" imgH="4950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 y="2600"/>
                          <a:ext cx="2129" cy="541"/>
                        </a:xfrm>
                        <a:prstGeom prst="rect">
                          <a:avLst/>
                        </a:prstGeom>
                        <a:solidFill>
                          <a:srgbClr val="CCFFCC"/>
                        </a:solidFill>
                      </p:spPr>
                    </p:pic>
                  </p:oleObj>
                </mc:Fallback>
              </mc:AlternateContent>
            </a:graphicData>
          </a:graphic>
        </p:graphicFrame>
        <p:graphicFrame>
          <p:nvGraphicFramePr>
            <p:cNvPr id="288773" name="Object 11"/>
            <p:cNvGraphicFramePr>
              <a:graphicFrameLocks noChangeAspect="1"/>
            </p:cNvGraphicFramePr>
            <p:nvPr/>
          </p:nvGraphicFramePr>
          <p:xfrm>
            <a:off x="3387" y="2590"/>
            <a:ext cx="1767" cy="553"/>
          </p:xfrm>
          <a:graphic>
            <a:graphicData uri="http://schemas.openxmlformats.org/presentationml/2006/ole">
              <mc:AlternateContent xmlns:mc="http://schemas.openxmlformats.org/markup-compatibility/2006">
                <mc:Choice xmlns:v="urn:schemas-microsoft-com:vml" Requires="v">
                  <p:oleObj spid="_x0000_s288883" name="Equation" r:id="rId9" imgW="1650960" imgH="520560" progId="Equation.DSMT4">
                    <p:embed/>
                  </p:oleObj>
                </mc:Choice>
                <mc:Fallback>
                  <p:oleObj name="Equation" r:id="rId9" imgW="1650960" imgH="5205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7" y="2590"/>
                          <a:ext cx="1767" cy="553"/>
                        </a:xfrm>
                        <a:prstGeom prst="rect">
                          <a:avLst/>
                        </a:prstGeom>
                        <a:solidFill>
                          <a:srgbClr val="CCFFCC"/>
                        </a:solidFill>
                      </p:spPr>
                    </p:pic>
                  </p:oleObj>
                </mc:Fallback>
              </mc:AlternateContent>
            </a:graphicData>
          </a:graphic>
        </p:graphicFrame>
        <p:sp>
          <p:nvSpPr>
            <p:cNvPr id="2" name="右箭头 13"/>
            <p:cNvSpPr>
              <a:spLocks noChangeArrowheads="1"/>
            </p:cNvSpPr>
            <p:nvPr/>
          </p:nvSpPr>
          <p:spPr bwMode="auto">
            <a:xfrm>
              <a:off x="2866" y="2814"/>
              <a:ext cx="392" cy="159"/>
            </a:xfrm>
            <a:prstGeom prst="rightArrow">
              <a:avLst>
                <a:gd name="adj1" fmla="val 50000"/>
                <a:gd name="adj2" fmla="val 71394"/>
              </a:avLst>
            </a:prstGeom>
            <a:solidFill>
              <a:schemeClr val="accent1"/>
            </a:solidFill>
            <a:ln w="9525" algn="ctr">
              <a:solidFill>
                <a:schemeClr val="tx1"/>
              </a:solidFill>
              <a:round/>
              <a:headEnd/>
              <a:tailEnd/>
            </a:ln>
          </p:spPr>
          <p:txBody>
            <a:bodyPr/>
            <a:lstStyle/>
            <a:p>
              <a:endParaRPr lang="zh-CN" altLang="en-US"/>
            </a:p>
          </p:txBody>
        </p:sp>
        <p:graphicFrame>
          <p:nvGraphicFramePr>
            <p:cNvPr id="288774" name="Object 13"/>
            <p:cNvGraphicFramePr>
              <a:graphicFrameLocks noChangeAspect="1"/>
            </p:cNvGraphicFramePr>
            <p:nvPr/>
          </p:nvGraphicFramePr>
          <p:xfrm>
            <a:off x="527" y="3303"/>
            <a:ext cx="1944" cy="590"/>
          </p:xfrm>
          <a:graphic>
            <a:graphicData uri="http://schemas.openxmlformats.org/presentationml/2006/ole">
              <mc:AlternateContent xmlns:mc="http://schemas.openxmlformats.org/markup-compatibility/2006">
                <mc:Choice xmlns:v="urn:schemas-microsoft-com:vml" Requires="v">
                  <p:oleObj spid="_x0000_s288884" name="Equation" r:id="rId11" imgW="1688760" imgH="507960" progId="Equation.DSMT4">
                    <p:embed/>
                  </p:oleObj>
                </mc:Choice>
                <mc:Fallback>
                  <p:oleObj name="Equation" r:id="rId11" imgW="1688760" imgH="50796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7" y="3303"/>
                          <a:ext cx="1944" cy="590"/>
                        </a:xfrm>
                        <a:prstGeom prst="rect">
                          <a:avLst/>
                        </a:prstGeom>
                        <a:solidFill>
                          <a:srgbClr val="FF99CC"/>
                        </a:solidFill>
                      </p:spPr>
                    </p:pic>
                  </p:oleObj>
                </mc:Fallback>
              </mc:AlternateContent>
            </a:graphicData>
          </a:graphic>
        </p:graphicFrame>
      </p:grpSp>
      <p:sp>
        <p:nvSpPr>
          <p:cNvPr id="288782" name="TextBox 18"/>
          <p:cNvSpPr txBox="1">
            <a:spLocks noChangeArrowheads="1"/>
          </p:cNvSpPr>
          <p:nvPr/>
        </p:nvSpPr>
        <p:spPr bwMode="auto">
          <a:xfrm>
            <a:off x="3992563" y="5087938"/>
            <a:ext cx="4505325" cy="1190625"/>
          </a:xfrm>
          <a:prstGeom prst="rect">
            <a:avLst/>
          </a:prstGeom>
          <a:solidFill>
            <a:srgbClr val="FFFFFF"/>
          </a:solidFill>
          <a:ln w="9525">
            <a:noFill/>
            <a:miter lim="800000"/>
            <a:headEnd/>
            <a:tailEnd/>
          </a:ln>
        </p:spPr>
        <p:txBody>
          <a:bodyPr>
            <a:spAutoFit/>
          </a:bodyPr>
          <a:lstStyle/>
          <a:p>
            <a:r>
              <a:rPr lang="zh-CN" altLang="en-US" b="1" dirty="0">
                <a:latin typeface="Times New Roman" pitchFamily="18" charset="0"/>
                <a:ea typeface="黑体" pitchFamily="2" charset="-122"/>
                <a:cs typeface="Times New Roman" pitchFamily="18" charset="0"/>
              </a:rPr>
              <a:t>当阻尼比</a:t>
            </a:r>
            <a:r>
              <a:rPr lang="en-US" altLang="zh-CN" b="1" i="1" dirty="0">
                <a:latin typeface="Times New Roman" pitchFamily="18" charset="0"/>
                <a:ea typeface="黑体" pitchFamily="2" charset="-122"/>
                <a:cs typeface="Times New Roman" pitchFamily="18" charset="0"/>
              </a:rPr>
              <a:t>ζ</a:t>
            </a:r>
            <a:r>
              <a:rPr lang="zh-CN" altLang="en-US" b="1" dirty="0">
                <a:latin typeface="Times New Roman" pitchFamily="18" charset="0"/>
                <a:ea typeface="黑体" pitchFamily="2" charset="-122"/>
                <a:cs typeface="Times New Roman" pitchFamily="18" charset="0"/>
              </a:rPr>
              <a:t>一定的情况下，截止频率</a:t>
            </a:r>
            <a:r>
              <a:rPr lang="zh-CN" altLang="en-US" b="1" i="1" dirty="0">
                <a:latin typeface="Times New Roman" pitchFamily="18" charset="0"/>
                <a:ea typeface="黑体" pitchFamily="2" charset="-122"/>
                <a:cs typeface="Times New Roman" pitchFamily="18" charset="0"/>
                <a:sym typeface="Symbol" pitchFamily="18" charset="2"/>
              </a:rPr>
              <a:t></a:t>
            </a:r>
            <a:r>
              <a:rPr lang="en-US" altLang="zh-CN" b="1" i="1" baseline="-25000" dirty="0">
                <a:latin typeface="Times New Roman" pitchFamily="18" charset="0"/>
                <a:ea typeface="黑体" pitchFamily="2" charset="-122"/>
                <a:cs typeface="Times New Roman" pitchFamily="18" charset="0"/>
                <a:sym typeface="Symbol" pitchFamily="18" charset="2"/>
              </a:rPr>
              <a:t>c</a:t>
            </a:r>
            <a:r>
              <a:rPr lang="zh-CN" altLang="en-US" b="1" dirty="0">
                <a:latin typeface="Times New Roman" pitchFamily="18" charset="0"/>
                <a:ea typeface="黑体" pitchFamily="2" charset="-122"/>
                <a:cs typeface="Times New Roman" pitchFamily="18" charset="0"/>
              </a:rPr>
              <a:t>越大，自然频率</a:t>
            </a:r>
            <a:r>
              <a:rPr lang="zh-CN" altLang="en-US" b="1" i="1" dirty="0">
                <a:latin typeface="Times New Roman" pitchFamily="18" charset="0"/>
                <a:ea typeface="黑体" pitchFamily="2" charset="-122"/>
                <a:cs typeface="Times New Roman" pitchFamily="18" charset="0"/>
                <a:sym typeface="Symbol" pitchFamily="18" charset="2"/>
              </a:rPr>
              <a:t></a:t>
            </a:r>
            <a:r>
              <a:rPr lang="en-US" altLang="zh-CN" b="1" i="1" baseline="-25000" dirty="0">
                <a:latin typeface="Times New Roman" pitchFamily="18" charset="0"/>
                <a:ea typeface="黑体" pitchFamily="2" charset="-122"/>
                <a:cs typeface="Times New Roman" pitchFamily="18" charset="0"/>
                <a:sym typeface="Symbol" pitchFamily="18" charset="2"/>
              </a:rPr>
              <a:t>n</a:t>
            </a:r>
            <a:r>
              <a:rPr lang="zh-CN" altLang="en-US" b="1" dirty="0">
                <a:latin typeface="Times New Roman" pitchFamily="18" charset="0"/>
                <a:ea typeface="黑体" pitchFamily="2" charset="-122"/>
                <a:cs typeface="Times New Roman" pitchFamily="18" charset="0"/>
              </a:rPr>
              <a:t>也越大，闭环系统的上升时间、峰值时间和调节时间越小，系统的响应速度越快。</a:t>
            </a:r>
          </a:p>
        </p:txBody>
      </p:sp>
      <p:sp>
        <p:nvSpPr>
          <p:cNvPr id="288784" name="标题 8"/>
          <p:cNvSpPr>
            <a:spLocks/>
          </p:cNvSpPr>
          <p:nvPr/>
        </p:nvSpPr>
        <p:spPr bwMode="auto">
          <a:xfrm>
            <a:off x="957263" y="150813"/>
            <a:ext cx="74310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频域指标与时域指标的关系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80">
                                            <p:txEl>
                                              <p:pRg st="2" end="2"/>
                                            </p:txEl>
                                          </p:spTgt>
                                        </p:tgtEl>
                                        <p:attrNameLst>
                                          <p:attrName>style.visibility</p:attrName>
                                        </p:attrNameLst>
                                      </p:cBhvr>
                                      <p:to>
                                        <p:strVal val="visible"/>
                                      </p:to>
                                    </p:set>
                                    <p:animEffect transition="in" filter="blinds(horizontal)">
                                      <p:cBhvr>
                                        <p:cTn id="7" dur="500"/>
                                        <p:tgtEl>
                                          <p:spTgt spid="308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80">
                                            <p:txEl>
                                              <p:pRg st="6" end="6"/>
                                            </p:txEl>
                                          </p:spTgt>
                                        </p:tgtEl>
                                        <p:attrNameLst>
                                          <p:attrName>style.visibility</p:attrName>
                                        </p:attrNameLst>
                                      </p:cBhvr>
                                      <p:to>
                                        <p:strVal val="visible"/>
                                      </p:to>
                                    </p:set>
                                    <p:animEffect transition="in" filter="blinds(horizontal)">
                                      <p:cBhvr>
                                        <p:cTn id="10" dur="500"/>
                                        <p:tgtEl>
                                          <p:spTgt spid="3080">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8785"/>
                                        </p:tgtEl>
                                        <p:attrNameLst>
                                          <p:attrName>style.visibility</p:attrName>
                                        </p:attrNameLst>
                                      </p:cBhvr>
                                      <p:to>
                                        <p:strVal val="visible"/>
                                      </p:to>
                                    </p:set>
                                    <p:animEffect transition="in" filter="blinds(horizontal)">
                                      <p:cBhvr>
                                        <p:cTn id="13" dur="500"/>
                                        <p:tgtEl>
                                          <p:spTgt spid="28878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080">
                                            <p:txEl>
                                              <p:pRg st="9" end="9"/>
                                            </p:txEl>
                                          </p:spTgt>
                                        </p:tgtEl>
                                        <p:attrNameLst>
                                          <p:attrName>style.visibility</p:attrName>
                                        </p:attrNameLst>
                                      </p:cBhvr>
                                      <p:to>
                                        <p:strVal val="visible"/>
                                      </p:to>
                                    </p:set>
                                    <p:animEffect transition="in" filter="wipe(left)">
                                      <p:cBhvr>
                                        <p:cTn id="18" dur="500"/>
                                        <p:tgtEl>
                                          <p:spTgt spid="3080">
                                            <p:txEl>
                                              <p:pRg st="9" end="9"/>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288787"/>
                                        </p:tgtEl>
                                        <p:attrNameLst>
                                          <p:attrName>style.visibility</p:attrName>
                                        </p:attrNameLst>
                                      </p:cBhvr>
                                      <p:to>
                                        <p:strVal val="visible"/>
                                      </p:to>
                                    </p:set>
                                    <p:animEffect transition="in" filter="wipe(left)">
                                      <p:cBhvr>
                                        <p:cTn id="22" dur="500"/>
                                        <p:tgtEl>
                                          <p:spTgt spid="2887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8782"/>
                                        </p:tgtEl>
                                        <p:attrNameLst>
                                          <p:attrName>style.visibility</p:attrName>
                                        </p:attrNameLst>
                                      </p:cBhvr>
                                      <p:to>
                                        <p:strVal val="visible"/>
                                      </p:to>
                                    </p:set>
                                    <p:animEffect transition="in" filter="blinds(horizontal)">
                                      <p:cBhvr>
                                        <p:cTn id="27" dur="500"/>
                                        <p:tgtEl>
                                          <p:spTgt spid="288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内容占位符 2"/>
          <p:cNvSpPr>
            <a:spLocks noGrp="1"/>
          </p:cNvSpPr>
          <p:nvPr>
            <p:ph idx="1"/>
          </p:nvPr>
        </p:nvSpPr>
        <p:spPr/>
        <p:txBody>
          <a:bodyPr/>
          <a:lstStyle/>
          <a:p>
            <a:pPr>
              <a:defRPr/>
            </a:pPr>
            <a:r>
              <a:rPr lang="zh-CN" altLang="zh-CN" sz="2400"/>
              <a:t>相位裕度</a:t>
            </a:r>
            <a:r>
              <a:rPr lang="en-US" altLang="zh-CN" sz="2400" i="1"/>
              <a:t>γ</a:t>
            </a:r>
            <a:r>
              <a:rPr lang="zh-CN" altLang="zh-CN" sz="2400"/>
              <a:t>与阻尼比</a:t>
            </a:r>
            <a:r>
              <a:rPr lang="en-US" altLang="zh-CN" sz="2400" i="1"/>
              <a:t>ζ</a:t>
            </a:r>
            <a:r>
              <a:rPr lang="zh-CN" altLang="zh-CN" sz="2400"/>
              <a:t>的关系</a:t>
            </a:r>
            <a:endParaRPr lang="zh-CN" altLang="en-US" sz="2400"/>
          </a:p>
        </p:txBody>
      </p:sp>
      <p:sp>
        <p:nvSpPr>
          <p:cNvPr id="2897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979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89813" name="Group 21"/>
          <p:cNvGrpSpPr>
            <a:grpSpLocks/>
          </p:cNvGrpSpPr>
          <p:nvPr/>
        </p:nvGrpSpPr>
        <p:grpSpPr bwMode="auto">
          <a:xfrm>
            <a:off x="315913" y="1931988"/>
            <a:ext cx="8323262" cy="1057275"/>
            <a:chOff x="199" y="1217"/>
            <a:chExt cx="5243" cy="666"/>
          </a:xfrm>
        </p:grpSpPr>
        <p:graphicFrame>
          <p:nvGraphicFramePr>
            <p:cNvPr id="289794" name="Object 1"/>
            <p:cNvGraphicFramePr>
              <a:graphicFrameLocks noChangeAspect="1"/>
            </p:cNvGraphicFramePr>
            <p:nvPr/>
          </p:nvGraphicFramePr>
          <p:xfrm>
            <a:off x="199" y="1300"/>
            <a:ext cx="1946" cy="494"/>
          </p:xfrm>
          <a:graphic>
            <a:graphicData uri="http://schemas.openxmlformats.org/presentationml/2006/ole">
              <mc:AlternateContent xmlns:mc="http://schemas.openxmlformats.org/markup-compatibility/2006">
                <mc:Choice xmlns:v="urn:schemas-microsoft-com:vml" Requires="v">
                  <p:oleObj spid="_x0000_s289900" name="Equation" r:id="rId3" imgW="1765080" imgH="444240" progId="Equation.DSMT4">
                    <p:embed/>
                  </p:oleObj>
                </mc:Choice>
                <mc:Fallback>
                  <p:oleObj name="Equation" r:id="rId3" imgW="1765080" imgH="44424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 y="1300"/>
                          <a:ext cx="1946" cy="494"/>
                        </a:xfrm>
                        <a:prstGeom prst="rect">
                          <a:avLst/>
                        </a:prstGeom>
                        <a:solidFill>
                          <a:srgbClr val="FFFF99"/>
                        </a:solidFill>
                      </p:spPr>
                    </p:pic>
                  </p:oleObj>
                </mc:Fallback>
              </mc:AlternateContent>
            </a:graphicData>
          </a:graphic>
        </p:graphicFrame>
        <p:sp>
          <p:nvSpPr>
            <p:cNvPr id="2" name="右箭头 6"/>
            <p:cNvSpPr>
              <a:spLocks noChangeArrowheads="1"/>
            </p:cNvSpPr>
            <p:nvPr/>
          </p:nvSpPr>
          <p:spPr bwMode="auto">
            <a:xfrm>
              <a:off x="2200" y="1423"/>
              <a:ext cx="311" cy="227"/>
            </a:xfrm>
            <a:prstGeom prst="rightArrow">
              <a:avLst>
                <a:gd name="adj1" fmla="val 50000"/>
                <a:gd name="adj2" fmla="val 49823"/>
              </a:avLst>
            </a:prstGeom>
            <a:solidFill>
              <a:schemeClr val="accent1"/>
            </a:solidFill>
            <a:ln w="9525" algn="ctr">
              <a:solidFill>
                <a:schemeClr val="tx1"/>
              </a:solidFill>
              <a:round/>
              <a:headEnd/>
              <a:tailEnd/>
            </a:ln>
          </p:spPr>
          <p:txBody>
            <a:bodyPr>
              <a:spAutoFit/>
            </a:bodyPr>
            <a:lstStyle/>
            <a:p>
              <a:endParaRPr lang="zh-CN" altLang="en-US"/>
            </a:p>
          </p:txBody>
        </p:sp>
        <p:graphicFrame>
          <p:nvGraphicFramePr>
            <p:cNvPr id="289795" name="Object 3"/>
            <p:cNvGraphicFramePr>
              <a:graphicFrameLocks noChangeAspect="1"/>
            </p:cNvGraphicFramePr>
            <p:nvPr/>
          </p:nvGraphicFramePr>
          <p:xfrm>
            <a:off x="2543" y="1217"/>
            <a:ext cx="2899" cy="666"/>
          </p:xfrm>
          <a:graphic>
            <a:graphicData uri="http://schemas.openxmlformats.org/presentationml/2006/ole">
              <mc:AlternateContent xmlns:mc="http://schemas.openxmlformats.org/markup-compatibility/2006">
                <mc:Choice xmlns:v="urn:schemas-microsoft-com:vml" Requires="v">
                  <p:oleObj spid="_x0000_s289901" name="Equation" r:id="rId5" imgW="2743200" imgH="634680" progId="Equation.DSMT4">
                    <p:embed/>
                  </p:oleObj>
                </mc:Choice>
                <mc:Fallback>
                  <p:oleObj name="Equation" r:id="rId5" imgW="2743200" imgH="6346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3" y="1217"/>
                          <a:ext cx="2899" cy="666"/>
                        </a:xfrm>
                        <a:prstGeom prst="rect">
                          <a:avLst/>
                        </a:prstGeom>
                        <a:solidFill>
                          <a:srgbClr val="FFFF99"/>
                        </a:solidFill>
                      </p:spPr>
                    </p:pic>
                  </p:oleObj>
                </mc:Fallback>
              </mc:AlternateContent>
            </a:graphicData>
          </a:graphic>
        </p:graphicFrame>
      </p:grpSp>
      <p:grpSp>
        <p:nvGrpSpPr>
          <p:cNvPr id="289801" name="Group 5"/>
          <p:cNvGrpSpPr>
            <a:grpSpLocks noChangeAspect="1"/>
          </p:cNvGrpSpPr>
          <p:nvPr/>
        </p:nvGrpSpPr>
        <p:grpSpPr bwMode="auto">
          <a:xfrm>
            <a:off x="792163" y="3294063"/>
            <a:ext cx="3324225" cy="3082925"/>
            <a:chOff x="4665" y="1911"/>
            <a:chExt cx="3490" cy="3236"/>
          </a:xfrm>
        </p:grpSpPr>
        <p:grpSp>
          <p:nvGrpSpPr>
            <p:cNvPr id="289807" name="Group 6"/>
            <p:cNvGrpSpPr>
              <a:grpSpLocks noChangeAspect="1"/>
            </p:cNvGrpSpPr>
            <p:nvPr/>
          </p:nvGrpSpPr>
          <p:grpSpPr bwMode="auto">
            <a:xfrm>
              <a:off x="4665" y="1911"/>
              <a:ext cx="3490" cy="2797"/>
              <a:chOff x="2791" y="1520"/>
              <a:chExt cx="3231" cy="2540"/>
            </a:xfrm>
          </p:grpSpPr>
          <p:sp>
            <p:nvSpPr>
              <p:cNvPr id="289809" name="AutoShape 7"/>
              <p:cNvSpPr>
                <a:spLocks noChangeAspect="1" noChangeArrowheads="1"/>
              </p:cNvSpPr>
              <p:nvPr/>
            </p:nvSpPr>
            <p:spPr bwMode="auto">
              <a:xfrm>
                <a:off x="2791" y="1520"/>
                <a:ext cx="3231" cy="2540"/>
              </a:xfrm>
              <a:prstGeom prst="rect">
                <a:avLst/>
              </a:prstGeom>
              <a:noFill/>
              <a:ln w="9525">
                <a:noFill/>
                <a:miter lim="800000"/>
                <a:headEnd/>
                <a:tailEnd/>
              </a:ln>
            </p:spPr>
            <p:txBody>
              <a:bodyPr/>
              <a:lstStyle/>
              <a:p>
                <a:endParaRPr lang="zh-CN" altLang="en-US" sz="1600">
                  <a:latin typeface="Times New Roman" pitchFamily="18" charset="0"/>
                  <a:ea typeface="黑体" pitchFamily="2" charset="-122"/>
                  <a:cs typeface="Times New Roman" pitchFamily="18" charset="0"/>
                </a:endParaRPr>
              </a:p>
            </p:txBody>
          </p:sp>
          <p:pic>
            <p:nvPicPr>
              <p:cNvPr id="289810" name="Picture 8" descr="相角裕度阻尼比"/>
              <p:cNvPicPr>
                <a:picLocks noChangeAspect="1" noChangeArrowheads="1"/>
              </p:cNvPicPr>
              <p:nvPr/>
            </p:nvPicPr>
            <p:blipFill>
              <a:blip r:embed="rId7" cstate="print"/>
              <a:srcRect/>
              <a:stretch>
                <a:fillRect/>
              </a:stretch>
            </p:blipFill>
            <p:spPr bwMode="auto">
              <a:xfrm>
                <a:off x="2915" y="1520"/>
                <a:ext cx="3107" cy="2303"/>
              </a:xfrm>
              <a:prstGeom prst="rect">
                <a:avLst/>
              </a:prstGeom>
              <a:noFill/>
              <a:ln w="9525">
                <a:noFill/>
                <a:miter lim="800000"/>
                <a:headEnd/>
                <a:tailEnd/>
              </a:ln>
            </p:spPr>
          </p:pic>
          <p:sp>
            <p:nvSpPr>
              <p:cNvPr id="289811" name="Text Box 9"/>
              <p:cNvSpPr txBox="1">
                <a:spLocks noChangeArrowheads="1"/>
              </p:cNvSpPr>
              <p:nvPr/>
            </p:nvSpPr>
            <p:spPr bwMode="auto">
              <a:xfrm>
                <a:off x="2791" y="2405"/>
                <a:ext cx="261" cy="305"/>
              </a:xfrm>
              <a:prstGeom prst="rect">
                <a:avLst/>
              </a:prstGeom>
              <a:noFill/>
              <a:ln w="9525">
                <a:noFill/>
                <a:miter lim="800000"/>
                <a:headEnd/>
                <a:tailEnd/>
              </a:ln>
            </p:spPr>
            <p:txBody>
              <a:bodyPr lIns="18000" tIns="10800" rIns="18000" bIns="10800"/>
              <a:lstStyle/>
              <a:p>
                <a:pPr algn="ctr"/>
                <a:r>
                  <a:rPr lang="en-US" altLang="zh-CN" sz="1600" i="1">
                    <a:latin typeface="Times New Roman" pitchFamily="18" charset="0"/>
                    <a:ea typeface="黑体" pitchFamily="2" charset="-122"/>
                    <a:cs typeface="Times New Roman" pitchFamily="18" charset="0"/>
                  </a:rPr>
                  <a:t>ζ</a:t>
                </a:r>
                <a:endParaRPr lang="zh-CN" altLang="zh-CN" sz="1600" i="1">
                  <a:latin typeface="Times New Roman" pitchFamily="18" charset="0"/>
                  <a:ea typeface="黑体" pitchFamily="2" charset="-122"/>
                  <a:cs typeface="Times New Roman" pitchFamily="18" charset="0"/>
                </a:endParaRPr>
              </a:p>
            </p:txBody>
          </p:sp>
          <p:sp>
            <p:nvSpPr>
              <p:cNvPr id="289812" name="Text Box 10"/>
              <p:cNvSpPr txBox="1">
                <a:spLocks noChangeArrowheads="1"/>
              </p:cNvSpPr>
              <p:nvPr/>
            </p:nvSpPr>
            <p:spPr bwMode="auto">
              <a:xfrm>
                <a:off x="4469" y="3755"/>
                <a:ext cx="454" cy="305"/>
              </a:xfrm>
              <a:prstGeom prst="rect">
                <a:avLst/>
              </a:prstGeom>
              <a:noFill/>
              <a:ln w="9525">
                <a:noFill/>
                <a:miter lim="800000"/>
                <a:headEnd/>
                <a:tailEnd/>
              </a:ln>
            </p:spPr>
            <p:txBody>
              <a:bodyPr lIns="18000" tIns="10800" rIns="18000" bIns="10800"/>
              <a:lstStyle/>
              <a:p>
                <a:pPr algn="just"/>
                <a:r>
                  <a:rPr lang="en-US" altLang="zh-CN" sz="1600" i="1">
                    <a:latin typeface="Times New Roman" pitchFamily="18" charset="0"/>
                    <a:ea typeface="黑体" pitchFamily="2" charset="-122"/>
                    <a:cs typeface="Times New Roman" pitchFamily="18" charset="0"/>
                  </a:rPr>
                  <a:t>γ</a:t>
                </a:r>
                <a:r>
                  <a:rPr lang="en-US" altLang="zh-CN" sz="1600">
                    <a:latin typeface="Times New Roman" pitchFamily="18" charset="0"/>
                    <a:ea typeface="黑体" pitchFamily="2" charset="-122"/>
                    <a:cs typeface="Times New Roman" pitchFamily="18" charset="0"/>
                  </a:rPr>
                  <a:t>(º)</a:t>
                </a:r>
                <a:endParaRPr lang="zh-CN" altLang="zh-CN" sz="1600">
                  <a:latin typeface="Times New Roman" pitchFamily="18" charset="0"/>
                  <a:ea typeface="黑体" pitchFamily="2" charset="-122"/>
                  <a:cs typeface="Times New Roman" pitchFamily="18" charset="0"/>
                </a:endParaRPr>
              </a:p>
            </p:txBody>
          </p:sp>
        </p:grpSp>
        <p:sp>
          <p:nvSpPr>
            <p:cNvPr id="289808" name="Text Box 11"/>
            <p:cNvSpPr txBox="1">
              <a:spLocks noChangeArrowheads="1"/>
            </p:cNvSpPr>
            <p:nvPr/>
          </p:nvSpPr>
          <p:spPr bwMode="auto">
            <a:xfrm>
              <a:off x="5183" y="4782"/>
              <a:ext cx="2924" cy="365"/>
            </a:xfrm>
            <a:prstGeom prst="rect">
              <a:avLst/>
            </a:prstGeom>
            <a:noFill/>
            <a:ln w="9525">
              <a:noFill/>
              <a:miter lim="800000"/>
              <a:headEnd/>
              <a:tailEnd type="none" w="sm" len="sm"/>
            </a:ln>
          </p:spPr>
          <p:txBody>
            <a:bodyPr lIns="18000" tIns="10800" rIns="18000" bIns="10800"/>
            <a:lstStyle/>
            <a:p>
              <a:pPr algn="ctr"/>
              <a:r>
                <a:rPr lang="zh-CN" altLang="en-US" sz="1600" b="1" dirty="0">
                  <a:latin typeface="黑体" pitchFamily="2" charset="-122"/>
                  <a:ea typeface="黑体" pitchFamily="2" charset="-122"/>
                  <a:cs typeface="Times New Roman" pitchFamily="18" charset="0"/>
                </a:rPr>
                <a:t>典型二阶系统的</a:t>
              </a:r>
              <a:r>
                <a:rPr lang="en-US" altLang="zh-CN" sz="1600" b="1" i="1" dirty="0">
                  <a:latin typeface="黑体" pitchFamily="2" charset="-122"/>
                  <a:ea typeface="黑体" pitchFamily="2" charset="-122"/>
                  <a:cs typeface="Times New Roman" pitchFamily="18" charset="0"/>
                </a:rPr>
                <a:t>γ</a:t>
              </a:r>
              <a:r>
                <a:rPr lang="en-US" altLang="zh-CN" sz="1600" b="1" dirty="0">
                  <a:latin typeface="黑体" pitchFamily="2" charset="-122"/>
                  <a:ea typeface="黑体" pitchFamily="2" charset="-122"/>
                  <a:cs typeface="Times New Roman" pitchFamily="18" charset="0"/>
                </a:rPr>
                <a:t>-</a:t>
              </a:r>
              <a:r>
                <a:rPr lang="en-US" altLang="zh-CN" sz="1600" b="1" i="1" dirty="0">
                  <a:latin typeface="黑体" pitchFamily="2" charset="-122"/>
                  <a:ea typeface="黑体" pitchFamily="2" charset="-122"/>
                  <a:cs typeface="Times New Roman" pitchFamily="18" charset="0"/>
                </a:rPr>
                <a:t>ζ</a:t>
              </a:r>
              <a:r>
                <a:rPr lang="zh-CN" altLang="en-US" sz="1600" b="1" dirty="0">
                  <a:latin typeface="黑体" pitchFamily="2" charset="-122"/>
                  <a:ea typeface="黑体" pitchFamily="2" charset="-122"/>
                  <a:cs typeface="Times New Roman" pitchFamily="18" charset="0"/>
                </a:rPr>
                <a:t>图</a:t>
              </a:r>
            </a:p>
          </p:txBody>
        </p:sp>
      </p:grpSp>
      <p:sp>
        <p:nvSpPr>
          <p:cNvPr id="289802"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pSp>
        <p:nvGrpSpPr>
          <p:cNvPr id="289814" name="Group 22"/>
          <p:cNvGrpSpPr>
            <a:grpSpLocks/>
          </p:cNvGrpSpPr>
          <p:nvPr/>
        </p:nvGrpSpPr>
        <p:grpSpPr bwMode="auto">
          <a:xfrm>
            <a:off x="4233863" y="3294063"/>
            <a:ext cx="4124325" cy="1454150"/>
            <a:chOff x="2667" y="2075"/>
            <a:chExt cx="2598" cy="916"/>
          </a:xfrm>
        </p:grpSpPr>
        <p:sp>
          <p:nvSpPr>
            <p:cNvPr id="289806" name="TextBox 16"/>
            <p:cNvSpPr txBox="1">
              <a:spLocks noChangeArrowheads="1"/>
            </p:cNvSpPr>
            <p:nvPr/>
          </p:nvSpPr>
          <p:spPr bwMode="auto">
            <a:xfrm>
              <a:off x="2667" y="2075"/>
              <a:ext cx="2598" cy="826"/>
            </a:xfrm>
            <a:prstGeom prst="rect">
              <a:avLst/>
            </a:prstGeom>
            <a:noFill/>
            <a:ln w="9525">
              <a:noFill/>
              <a:miter lim="800000"/>
              <a:headEnd/>
              <a:tailEnd/>
            </a:ln>
          </p:spPr>
          <p:txBody>
            <a:bodyPr>
              <a:spAutoFit/>
            </a:bodyPr>
            <a:lstStyle/>
            <a:p>
              <a:pPr algn="just"/>
              <a:r>
                <a:rPr lang="el-GR" altLang="zh-CN" sz="2000" b="1" i="1">
                  <a:latin typeface="Times New Roman" pitchFamily="18" charset="0"/>
                  <a:ea typeface="黑体" pitchFamily="2" charset="-122"/>
                  <a:cs typeface="Times New Roman" pitchFamily="18" charset="0"/>
                </a:rPr>
                <a:t>γ</a:t>
              </a:r>
              <a:r>
                <a:rPr lang="en-US" altLang="zh-CN" sz="2000" b="1" i="1">
                  <a:latin typeface="Times New Roman" pitchFamily="18" charset="0"/>
                  <a:ea typeface="黑体" pitchFamily="2" charset="-122"/>
                  <a:cs typeface="Times New Roman" pitchFamily="18" charset="0"/>
                </a:rPr>
                <a:t> </a:t>
              </a:r>
              <a:r>
                <a:rPr lang="zh-CN" altLang="zh-CN" sz="2000" b="1">
                  <a:latin typeface="Times New Roman" pitchFamily="18" charset="0"/>
                  <a:ea typeface="黑体" pitchFamily="2" charset="-122"/>
                  <a:cs typeface="Times New Roman" pitchFamily="18" charset="0"/>
                </a:rPr>
                <a:t>仅与</a:t>
              </a:r>
              <a:r>
                <a:rPr lang="en-US" altLang="zh-CN" sz="2000" b="1">
                  <a:latin typeface="Times New Roman" pitchFamily="18" charset="0"/>
                  <a:ea typeface="黑体" pitchFamily="2" charset="-122"/>
                  <a:cs typeface="Times New Roman" pitchFamily="18" charset="0"/>
                </a:rPr>
                <a:t> </a:t>
              </a:r>
              <a:r>
                <a:rPr lang="en-US" altLang="zh-CN" sz="2000" b="1" i="1">
                  <a:latin typeface="Times New Roman" pitchFamily="18" charset="0"/>
                  <a:ea typeface="黑体" pitchFamily="2" charset="-122"/>
                  <a:cs typeface="Times New Roman" pitchFamily="18" charset="0"/>
                </a:rPr>
                <a:t>ζ </a:t>
              </a:r>
              <a:r>
                <a:rPr lang="zh-CN" altLang="zh-CN" sz="2000" b="1">
                  <a:latin typeface="Times New Roman" pitchFamily="18" charset="0"/>
                  <a:ea typeface="黑体" pitchFamily="2" charset="-122"/>
                  <a:cs typeface="Times New Roman" pitchFamily="18" charset="0"/>
                </a:rPr>
                <a:t>有关，</a:t>
              </a:r>
              <a:r>
                <a:rPr lang="en-US" altLang="zh-CN" sz="2000" b="1" i="1">
                  <a:latin typeface="Times New Roman" pitchFamily="18" charset="0"/>
                  <a:ea typeface="黑体" pitchFamily="2" charset="-122"/>
                  <a:cs typeface="Times New Roman" pitchFamily="18" charset="0"/>
                </a:rPr>
                <a:t>ζ </a:t>
              </a:r>
              <a:r>
                <a:rPr lang="zh-CN" altLang="zh-CN" sz="2000" b="1">
                  <a:latin typeface="Times New Roman" pitchFamily="18" charset="0"/>
                  <a:ea typeface="黑体" pitchFamily="2" charset="-122"/>
                  <a:cs typeface="Times New Roman" pitchFamily="18" charset="0"/>
                </a:rPr>
                <a:t>为</a:t>
              </a:r>
              <a:r>
                <a:rPr lang="en-US" altLang="zh-CN" sz="2000" b="1">
                  <a:latin typeface="Times New Roman" pitchFamily="18" charset="0"/>
                  <a:ea typeface="黑体" pitchFamily="2" charset="-122"/>
                  <a:cs typeface="Times New Roman" pitchFamily="18" charset="0"/>
                </a:rPr>
                <a:t> </a:t>
              </a:r>
              <a:r>
                <a:rPr lang="en-US" altLang="zh-CN" sz="2000" b="1" i="1">
                  <a:latin typeface="Times New Roman" pitchFamily="18" charset="0"/>
                  <a:ea typeface="黑体" pitchFamily="2" charset="-122"/>
                  <a:cs typeface="Times New Roman" pitchFamily="18" charset="0"/>
                </a:rPr>
                <a:t>γ </a:t>
              </a:r>
              <a:r>
                <a:rPr lang="zh-CN" altLang="zh-CN" sz="2000" b="1">
                  <a:latin typeface="Times New Roman" pitchFamily="18" charset="0"/>
                  <a:ea typeface="黑体" pitchFamily="2" charset="-122"/>
                  <a:cs typeface="Times New Roman" pitchFamily="18" charset="0"/>
                </a:rPr>
                <a:t>的增函数，且在</a:t>
              </a:r>
              <a:r>
                <a:rPr lang="en-US" altLang="zh-CN" sz="2000" b="1">
                  <a:latin typeface="Times New Roman" pitchFamily="18" charset="0"/>
                  <a:ea typeface="黑体" pitchFamily="2" charset="-122"/>
                  <a:cs typeface="Times New Roman" pitchFamily="18" charset="0"/>
                </a:rPr>
                <a:t> </a:t>
              </a:r>
              <a:r>
                <a:rPr lang="en-US" altLang="zh-CN" sz="2000" b="1" i="1">
                  <a:latin typeface="Times New Roman" pitchFamily="18" charset="0"/>
                  <a:ea typeface="黑体" pitchFamily="2" charset="-122"/>
                  <a:cs typeface="Times New Roman" pitchFamily="18" charset="0"/>
                </a:rPr>
                <a:t>ζ</a:t>
              </a:r>
              <a:r>
                <a:rPr lang="en-US" altLang="zh-CN" sz="2000" b="1">
                  <a:latin typeface="Times New Roman" pitchFamily="18" charset="0"/>
                  <a:ea typeface="黑体" pitchFamily="2" charset="-122"/>
                  <a:cs typeface="Times New Roman" pitchFamily="18" charset="0"/>
                  <a:sym typeface="Symbol" pitchFamily="18" charset="2"/>
                </a:rPr>
                <a:t>0.7 </a:t>
              </a:r>
              <a:r>
                <a:rPr lang="zh-CN" altLang="zh-CN" sz="2000" b="1">
                  <a:latin typeface="Times New Roman" pitchFamily="18" charset="0"/>
                  <a:ea typeface="黑体" pitchFamily="2" charset="-122"/>
                  <a:cs typeface="Times New Roman" pitchFamily="18" charset="0"/>
                </a:rPr>
                <a:t>的范围内，可以近似地用一条直线表示它们之间的关系</a:t>
              </a:r>
              <a:endParaRPr lang="zh-CN" altLang="en-US" sz="2000" b="1">
                <a:latin typeface="Times New Roman" pitchFamily="18" charset="0"/>
                <a:ea typeface="黑体" pitchFamily="2" charset="-122"/>
                <a:cs typeface="Times New Roman" pitchFamily="18" charset="0"/>
              </a:endParaRPr>
            </a:p>
          </p:txBody>
        </p:sp>
        <p:graphicFrame>
          <p:nvGraphicFramePr>
            <p:cNvPr id="289796" name="Object 12"/>
            <p:cNvGraphicFramePr>
              <a:graphicFrameLocks noChangeAspect="1"/>
            </p:cNvGraphicFramePr>
            <p:nvPr/>
          </p:nvGraphicFramePr>
          <p:xfrm>
            <a:off x="3173" y="2760"/>
            <a:ext cx="745" cy="231"/>
          </p:xfrm>
          <a:graphic>
            <a:graphicData uri="http://schemas.openxmlformats.org/presentationml/2006/ole">
              <mc:AlternateContent xmlns:mc="http://schemas.openxmlformats.org/markup-compatibility/2006">
                <mc:Choice xmlns:v="urn:schemas-microsoft-com:vml" Requires="v">
                  <p:oleObj spid="_x0000_s289902" name="Equation" r:id="rId8" imgW="660240" imgH="203040" progId="Equation.DSMT4">
                    <p:embed/>
                  </p:oleObj>
                </mc:Choice>
                <mc:Fallback>
                  <p:oleObj name="Equation" r:id="rId8" imgW="660240" imgH="20304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3" y="2760"/>
                          <a:ext cx="745" cy="231"/>
                        </a:xfrm>
                        <a:prstGeom prst="rect">
                          <a:avLst/>
                        </a:prstGeom>
                        <a:solidFill>
                          <a:srgbClr val="CCFFFF"/>
                        </a:solidFill>
                      </p:spPr>
                    </p:pic>
                  </p:oleObj>
                </mc:Fallback>
              </mc:AlternateContent>
            </a:graphicData>
          </a:graphic>
        </p:graphicFrame>
      </p:grpSp>
      <p:sp>
        <p:nvSpPr>
          <p:cNvPr id="289804" name="TextBox 19"/>
          <p:cNvSpPr txBox="1">
            <a:spLocks noChangeArrowheads="1"/>
          </p:cNvSpPr>
          <p:nvPr/>
        </p:nvSpPr>
        <p:spPr bwMode="auto">
          <a:xfrm>
            <a:off x="4279900" y="4872038"/>
            <a:ext cx="4437063" cy="1311275"/>
          </a:xfrm>
          <a:prstGeom prst="rect">
            <a:avLst/>
          </a:prstGeom>
          <a:noFill/>
          <a:ln w="9525">
            <a:noFill/>
            <a:miter lim="800000"/>
            <a:headEnd/>
            <a:tailEnd/>
          </a:ln>
        </p:spPr>
        <p:txBody>
          <a:bodyPr>
            <a:spAutoFit/>
          </a:bodyPr>
          <a:lstStyle/>
          <a:p>
            <a:pPr algn="just"/>
            <a:r>
              <a:rPr lang="zh-CN" altLang="zh-CN" sz="2000" b="1">
                <a:latin typeface="Times New Roman" pitchFamily="18" charset="0"/>
                <a:ea typeface="黑体" pitchFamily="2" charset="-122"/>
                <a:cs typeface="Times New Roman" pitchFamily="18" charset="0"/>
              </a:rPr>
              <a:t>二阶系统的相位裕度</a:t>
            </a:r>
            <a:r>
              <a:rPr lang="en-US" altLang="zh-CN" sz="2000" b="1">
                <a:latin typeface="Times New Roman" pitchFamily="18" charset="0"/>
                <a:ea typeface="黑体" pitchFamily="2" charset="-122"/>
                <a:cs typeface="Times New Roman" pitchFamily="18" charset="0"/>
              </a:rPr>
              <a:t> </a:t>
            </a:r>
            <a:r>
              <a:rPr lang="en-US" altLang="zh-CN" sz="2000" b="1" i="1">
                <a:latin typeface="Times New Roman" pitchFamily="18" charset="0"/>
                <a:ea typeface="黑体" pitchFamily="2" charset="-122"/>
                <a:cs typeface="Times New Roman" pitchFamily="18" charset="0"/>
              </a:rPr>
              <a:t>γ </a:t>
            </a:r>
            <a:r>
              <a:rPr lang="zh-CN" altLang="zh-CN" sz="2000" b="1">
                <a:latin typeface="Times New Roman" pitchFamily="18" charset="0"/>
                <a:ea typeface="黑体" pitchFamily="2" charset="-122"/>
                <a:cs typeface="Times New Roman" pitchFamily="18" charset="0"/>
              </a:rPr>
              <a:t>可以决定系统的</a:t>
            </a:r>
            <a:r>
              <a:rPr lang="en-US" altLang="zh-CN" sz="2000" b="1" i="1">
                <a:latin typeface="Times New Roman" pitchFamily="18" charset="0"/>
                <a:ea typeface="黑体" pitchFamily="2" charset="-122"/>
                <a:cs typeface="Times New Roman" pitchFamily="18" charset="0"/>
              </a:rPr>
              <a:t>ζ</a:t>
            </a:r>
            <a:r>
              <a:rPr lang="zh-CN" altLang="zh-CN" sz="2000" b="1">
                <a:latin typeface="Times New Roman" pitchFamily="18" charset="0"/>
                <a:ea typeface="黑体" pitchFamily="2" charset="-122"/>
                <a:cs typeface="Times New Roman" pitchFamily="18" charset="0"/>
              </a:rPr>
              <a:t>，但不能决定系统的自然频率</a:t>
            </a:r>
            <a:r>
              <a:rPr lang="zh-CN" altLang="en-US" sz="2000" b="1" i="1">
                <a:latin typeface="Times New Roman" pitchFamily="18" charset="0"/>
                <a:ea typeface="黑体" pitchFamily="2" charset="-122"/>
                <a:cs typeface="Times New Roman" pitchFamily="18" charset="0"/>
                <a:sym typeface="Symbol" pitchFamily="18" charset="2"/>
              </a:rPr>
              <a:t></a:t>
            </a:r>
            <a:r>
              <a:rPr lang="en-US" altLang="zh-CN" sz="2000" b="1" i="1" baseline="-25000">
                <a:latin typeface="Times New Roman" pitchFamily="18" charset="0"/>
                <a:ea typeface="黑体" pitchFamily="2" charset="-122"/>
                <a:cs typeface="Times New Roman" pitchFamily="18" charset="0"/>
                <a:sym typeface="Symbol" pitchFamily="18" charset="2"/>
              </a:rPr>
              <a:t>n</a:t>
            </a:r>
            <a:r>
              <a:rPr lang="zh-CN" altLang="zh-CN" sz="2000" b="1">
                <a:latin typeface="Times New Roman" pitchFamily="18" charset="0"/>
                <a:ea typeface="黑体" pitchFamily="2" charset="-122"/>
                <a:cs typeface="Times New Roman" pitchFamily="18" charset="0"/>
              </a:rPr>
              <a:t>。具有相同阻尼比</a:t>
            </a:r>
            <a:r>
              <a:rPr lang="en-US" altLang="zh-CN" sz="2000" b="1">
                <a:latin typeface="Times New Roman" pitchFamily="18" charset="0"/>
                <a:ea typeface="黑体" pitchFamily="2" charset="-122"/>
                <a:cs typeface="Times New Roman" pitchFamily="18" charset="0"/>
              </a:rPr>
              <a:t> </a:t>
            </a:r>
            <a:r>
              <a:rPr lang="en-US" altLang="zh-CN" sz="2000" b="1" i="1">
                <a:latin typeface="Times New Roman" pitchFamily="18" charset="0"/>
                <a:ea typeface="黑体" pitchFamily="2" charset="-122"/>
                <a:cs typeface="Times New Roman" pitchFamily="18" charset="0"/>
              </a:rPr>
              <a:t>ζ </a:t>
            </a:r>
            <a:r>
              <a:rPr lang="zh-CN" altLang="zh-CN" sz="2000" b="1">
                <a:latin typeface="Times New Roman" pitchFamily="18" charset="0"/>
                <a:ea typeface="黑体" pitchFamily="2" charset="-122"/>
                <a:cs typeface="Times New Roman" pitchFamily="18" charset="0"/>
              </a:rPr>
              <a:t>的系统，当</a:t>
            </a:r>
            <a:r>
              <a:rPr lang="zh-CN" altLang="en-US" sz="2000" b="1" i="1">
                <a:latin typeface="Times New Roman" pitchFamily="18" charset="0"/>
                <a:ea typeface="黑体" pitchFamily="2" charset="-122"/>
                <a:cs typeface="Times New Roman" pitchFamily="18" charset="0"/>
                <a:sym typeface="Symbol" pitchFamily="18" charset="2"/>
              </a:rPr>
              <a:t></a:t>
            </a:r>
            <a:r>
              <a:rPr lang="en-US" altLang="zh-CN" sz="2000" b="1" i="1" baseline="-25000">
                <a:latin typeface="Times New Roman" pitchFamily="18" charset="0"/>
                <a:ea typeface="黑体" pitchFamily="2" charset="-122"/>
                <a:cs typeface="Times New Roman" pitchFamily="18" charset="0"/>
                <a:sym typeface="Symbol" pitchFamily="18" charset="2"/>
              </a:rPr>
              <a:t>n</a:t>
            </a:r>
            <a:r>
              <a:rPr lang="zh-CN" altLang="zh-CN" sz="2000" b="1">
                <a:latin typeface="Times New Roman" pitchFamily="18" charset="0"/>
                <a:ea typeface="黑体" pitchFamily="2" charset="-122"/>
                <a:cs typeface="Times New Roman" pitchFamily="18" charset="0"/>
              </a:rPr>
              <a:t>不同时，过渡过程的调节时间相差很大。</a:t>
            </a:r>
            <a:endParaRPr lang="zh-CN" altLang="en-US" sz="2000" b="1">
              <a:latin typeface="Times New Roman" pitchFamily="18" charset="0"/>
              <a:ea typeface="黑体" pitchFamily="2" charset="-122"/>
              <a:cs typeface="Times New Roman" pitchFamily="18" charset="0"/>
            </a:endParaRPr>
          </a:p>
        </p:txBody>
      </p:sp>
      <p:sp>
        <p:nvSpPr>
          <p:cNvPr id="289805" name="标题 8"/>
          <p:cNvSpPr>
            <a:spLocks/>
          </p:cNvSpPr>
          <p:nvPr/>
        </p:nvSpPr>
        <p:spPr bwMode="auto">
          <a:xfrm>
            <a:off x="957263" y="150813"/>
            <a:ext cx="74310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频域指标与时域指标的关系</a:t>
            </a:r>
          </a:p>
        </p:txBody>
      </p:sp>
      <p:graphicFrame>
        <p:nvGraphicFramePr>
          <p:cNvPr id="289815" name="Object 13"/>
          <p:cNvGraphicFramePr>
            <a:graphicFrameLocks noChangeAspect="1"/>
          </p:cNvGraphicFramePr>
          <p:nvPr/>
        </p:nvGraphicFramePr>
        <p:xfrm>
          <a:off x="6435725" y="142875"/>
          <a:ext cx="2530475" cy="768350"/>
        </p:xfrm>
        <a:graphic>
          <a:graphicData uri="http://schemas.openxmlformats.org/presentationml/2006/ole">
            <mc:AlternateContent xmlns:mc="http://schemas.openxmlformats.org/markup-compatibility/2006">
              <mc:Choice xmlns:v="urn:schemas-microsoft-com:vml" Requires="v">
                <p:oleObj spid="_x0000_s289903" name="Equation" r:id="rId10" imgW="1688760" imgH="507960" progId="Equation.DSMT4">
                  <p:embed/>
                </p:oleObj>
              </mc:Choice>
              <mc:Fallback>
                <p:oleObj name="Equation" r:id="rId10" imgW="1688760" imgH="50796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35725" y="142875"/>
                        <a:ext cx="2530475" cy="768350"/>
                      </a:xfrm>
                      <a:prstGeom prst="rect">
                        <a:avLst/>
                      </a:prstGeom>
                      <a:solidFill>
                        <a:srgbClr val="FF99CC"/>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9813"/>
                                        </p:tgtEl>
                                        <p:attrNameLst>
                                          <p:attrName>style.visibility</p:attrName>
                                        </p:attrNameLst>
                                      </p:cBhvr>
                                      <p:to>
                                        <p:strVal val="visible"/>
                                      </p:to>
                                    </p:set>
                                    <p:animEffect transition="in" filter="wipe(left)">
                                      <p:cBhvr>
                                        <p:cTn id="7" dur="500"/>
                                        <p:tgtEl>
                                          <p:spTgt spid="2898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9814"/>
                                        </p:tgtEl>
                                        <p:attrNameLst>
                                          <p:attrName>style.visibility</p:attrName>
                                        </p:attrNameLst>
                                      </p:cBhvr>
                                      <p:to>
                                        <p:strVal val="visible"/>
                                      </p:to>
                                    </p:set>
                                    <p:animEffect transition="in" filter="blinds(horizontal)">
                                      <p:cBhvr>
                                        <p:cTn id="12" dur="500"/>
                                        <p:tgtEl>
                                          <p:spTgt spid="289814"/>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289801"/>
                                        </p:tgtEl>
                                        <p:attrNameLst>
                                          <p:attrName>style.visibility</p:attrName>
                                        </p:attrNameLst>
                                      </p:cBhvr>
                                      <p:to>
                                        <p:strVal val="visible"/>
                                      </p:to>
                                    </p:set>
                                    <p:animEffect transition="in" filter="box(in)">
                                      <p:cBhvr>
                                        <p:cTn id="16" dur="500"/>
                                        <p:tgtEl>
                                          <p:spTgt spid="28980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89804"/>
                                        </p:tgtEl>
                                        <p:attrNameLst>
                                          <p:attrName>style.visibility</p:attrName>
                                        </p:attrNameLst>
                                      </p:cBhvr>
                                      <p:to>
                                        <p:strVal val="visible"/>
                                      </p:to>
                                    </p:set>
                                    <p:animEffect transition="in" filter="blinds(horizontal)">
                                      <p:cBhvr>
                                        <p:cTn id="21" dur="500"/>
                                        <p:tgtEl>
                                          <p:spTgt spid="289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0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5938" y="929221"/>
            <a:ext cx="8229600" cy="4686300"/>
          </a:xfrm>
        </p:spPr>
        <p:txBody>
          <a:bodyPr/>
          <a:lstStyle/>
          <a:p>
            <a:pPr marL="174625" indent="-174625">
              <a:defRPr/>
            </a:pPr>
            <a:r>
              <a:rPr lang="zh-CN" altLang="zh-CN" sz="2400" dirty="0">
                <a:cs typeface="楷体_GB2312" pitchFamily="49" charset="-122"/>
              </a:rPr>
              <a:t>带宽频率</a:t>
            </a:r>
            <a:endParaRPr lang="en-US" altLang="zh-CN" sz="2400" dirty="0">
              <a:cs typeface="楷体_GB2312" pitchFamily="49" charset="-122"/>
            </a:endParaRPr>
          </a:p>
          <a:p>
            <a:pPr marL="174625" indent="-174625">
              <a:lnSpc>
                <a:spcPct val="150000"/>
              </a:lnSpc>
              <a:buNone/>
              <a:defRPr/>
            </a:pPr>
            <a:r>
              <a:rPr lang="zh-CN" altLang="en-US" sz="2200" dirty="0">
                <a:latin typeface="Times New Roman" pitchFamily="18" charset="0"/>
                <a:cs typeface="楷体_GB2312" pitchFamily="49" charset="-122"/>
              </a:rPr>
              <a:t>      当</a:t>
            </a:r>
            <a:r>
              <a:rPr lang="zh-CN" altLang="en-US" sz="2200" dirty="0">
                <a:solidFill>
                  <a:srgbClr val="0000FF"/>
                </a:solidFill>
                <a:latin typeface="Times New Roman" pitchFamily="18" charset="0"/>
                <a:cs typeface="楷体_GB2312" pitchFamily="49" charset="-122"/>
              </a:rPr>
              <a:t>闭环</a:t>
            </a:r>
            <a:r>
              <a:rPr lang="zh-CN" altLang="en-US" sz="2200" dirty="0">
                <a:latin typeface="Times New Roman" pitchFamily="18" charset="0"/>
                <a:cs typeface="楷体_GB2312" pitchFamily="49" charset="-122"/>
              </a:rPr>
              <a:t>幅频特性下降到频率为零时的分贝值以下</a:t>
            </a:r>
            <a:r>
              <a:rPr lang="en-US" altLang="zh-CN" sz="2200" dirty="0">
                <a:latin typeface="Times New Roman" pitchFamily="18" charset="0"/>
                <a:cs typeface="楷体_GB2312" pitchFamily="49" charset="-122"/>
              </a:rPr>
              <a:t>3</a:t>
            </a:r>
            <a:r>
              <a:rPr lang="zh-CN" altLang="en-US" sz="2200" dirty="0">
                <a:latin typeface="Times New Roman" pitchFamily="18" charset="0"/>
                <a:cs typeface="楷体_GB2312" pitchFamily="49" charset="-122"/>
              </a:rPr>
              <a:t>分贝时，对应的频率称为</a:t>
            </a:r>
            <a:r>
              <a:rPr lang="zh-CN" altLang="en-US" sz="2200" dirty="0">
                <a:solidFill>
                  <a:srgbClr val="FF0066"/>
                </a:solidFill>
                <a:latin typeface="Times New Roman" pitchFamily="18" charset="0"/>
                <a:cs typeface="楷体_GB2312" pitchFamily="49" charset="-122"/>
              </a:rPr>
              <a:t>带宽频率</a:t>
            </a:r>
            <a:r>
              <a:rPr lang="zh-CN" altLang="en-US" sz="2200" dirty="0">
                <a:latin typeface="Times New Roman" pitchFamily="18" charset="0"/>
                <a:cs typeface="楷体_GB2312" pitchFamily="49" charset="-122"/>
              </a:rPr>
              <a:t>。</a:t>
            </a:r>
            <a:r>
              <a:rPr lang="zh-CN" altLang="en-US" sz="2400" dirty="0"/>
              <a:t>若出现多个 交点，则指其中最低</a:t>
            </a:r>
            <a:r>
              <a:rPr lang="zh-CN" altLang="en-US" sz="2400"/>
              <a:t>的频率。 </a:t>
            </a:r>
            <a:endParaRPr lang="en-US" altLang="zh-CN" sz="2200" dirty="0">
              <a:latin typeface="Times New Roman" pitchFamily="18" charset="0"/>
              <a:cs typeface="楷体_GB2312" pitchFamily="49" charset="-122"/>
            </a:endParaRPr>
          </a:p>
          <a:p>
            <a:pPr marL="174625" indent="-174625">
              <a:lnSpc>
                <a:spcPct val="150000"/>
              </a:lnSpc>
              <a:buFont typeface="Wingdings" pitchFamily="2" charset="2"/>
              <a:buNone/>
              <a:defRPr/>
            </a:pPr>
            <a:endParaRPr lang="zh-CN" altLang="en-US" sz="2400" dirty="0">
              <a:latin typeface="Times New Roman" pitchFamily="18" charset="0"/>
              <a:cs typeface="楷体_GB2312" pitchFamily="49" charset="-122"/>
            </a:endParaRPr>
          </a:p>
        </p:txBody>
      </p:sp>
      <p:grpSp>
        <p:nvGrpSpPr>
          <p:cNvPr id="348162" name="Group 2"/>
          <p:cNvGrpSpPr>
            <a:grpSpLocks noChangeAspect="1"/>
          </p:cNvGrpSpPr>
          <p:nvPr/>
        </p:nvGrpSpPr>
        <p:grpSpPr bwMode="auto">
          <a:xfrm>
            <a:off x="3716338" y="2438400"/>
            <a:ext cx="5384800" cy="2895600"/>
            <a:chOff x="3830" y="5270"/>
            <a:chExt cx="3500" cy="2280"/>
          </a:xfrm>
        </p:grpSpPr>
        <p:grpSp>
          <p:nvGrpSpPr>
            <p:cNvPr id="348166" name="Group 3"/>
            <p:cNvGrpSpPr>
              <a:grpSpLocks/>
            </p:cNvGrpSpPr>
            <p:nvPr/>
          </p:nvGrpSpPr>
          <p:grpSpPr bwMode="auto">
            <a:xfrm>
              <a:off x="3830" y="5270"/>
              <a:ext cx="3500" cy="1930"/>
              <a:chOff x="3830" y="5270"/>
              <a:chExt cx="3500" cy="1930"/>
            </a:xfrm>
          </p:grpSpPr>
          <p:cxnSp>
            <p:nvCxnSpPr>
              <p:cNvPr id="348168" name="AutoShape 4"/>
              <p:cNvCxnSpPr>
                <a:cxnSpLocks noChangeShapeType="1"/>
              </p:cNvCxnSpPr>
              <p:nvPr/>
            </p:nvCxnSpPr>
            <p:spPr bwMode="auto">
              <a:xfrm>
                <a:off x="3830" y="6720"/>
                <a:ext cx="3310" cy="0"/>
              </a:xfrm>
              <a:prstGeom prst="straightConnector1">
                <a:avLst/>
              </a:prstGeom>
              <a:noFill/>
              <a:ln w="9525">
                <a:solidFill>
                  <a:srgbClr val="000000"/>
                </a:solidFill>
                <a:round/>
                <a:headEnd/>
                <a:tailEnd type="triangle" w="sm" len="sm"/>
              </a:ln>
            </p:spPr>
          </p:cxnSp>
          <p:cxnSp>
            <p:nvCxnSpPr>
              <p:cNvPr id="348169" name="AutoShape 5"/>
              <p:cNvCxnSpPr>
                <a:cxnSpLocks noChangeShapeType="1"/>
              </p:cNvCxnSpPr>
              <p:nvPr/>
            </p:nvCxnSpPr>
            <p:spPr bwMode="auto">
              <a:xfrm flipV="1">
                <a:off x="4600" y="5410"/>
                <a:ext cx="0" cy="1790"/>
              </a:xfrm>
              <a:prstGeom prst="straightConnector1">
                <a:avLst/>
              </a:prstGeom>
              <a:noFill/>
              <a:ln w="9525">
                <a:solidFill>
                  <a:srgbClr val="000000"/>
                </a:solidFill>
                <a:round/>
                <a:headEnd/>
                <a:tailEnd type="triangle" w="sm" len="sm"/>
              </a:ln>
            </p:spPr>
          </p:cxnSp>
          <p:cxnSp>
            <p:nvCxnSpPr>
              <p:cNvPr id="348170" name="AutoShape 6"/>
              <p:cNvCxnSpPr>
                <a:cxnSpLocks noChangeShapeType="1"/>
              </p:cNvCxnSpPr>
              <p:nvPr/>
            </p:nvCxnSpPr>
            <p:spPr bwMode="auto">
              <a:xfrm>
                <a:off x="4600" y="5920"/>
                <a:ext cx="1340" cy="1"/>
              </a:xfrm>
              <a:prstGeom prst="straightConnector1">
                <a:avLst/>
              </a:prstGeom>
              <a:noFill/>
              <a:ln w="9525">
                <a:solidFill>
                  <a:srgbClr val="000000"/>
                </a:solidFill>
                <a:round/>
                <a:headEnd/>
                <a:tailEnd type="none" w="sm" len="sm"/>
              </a:ln>
            </p:spPr>
          </p:cxnSp>
          <p:cxnSp>
            <p:nvCxnSpPr>
              <p:cNvPr id="348171" name="AutoShape 7"/>
              <p:cNvCxnSpPr>
                <a:cxnSpLocks noChangeShapeType="1"/>
              </p:cNvCxnSpPr>
              <p:nvPr/>
            </p:nvCxnSpPr>
            <p:spPr bwMode="auto">
              <a:xfrm>
                <a:off x="4600" y="6230"/>
                <a:ext cx="2430" cy="0"/>
              </a:xfrm>
              <a:prstGeom prst="straightConnector1">
                <a:avLst/>
              </a:prstGeom>
              <a:noFill/>
              <a:ln w="9525">
                <a:solidFill>
                  <a:srgbClr val="000000"/>
                </a:solidFill>
                <a:prstDash val="dash"/>
                <a:round/>
                <a:headEnd/>
                <a:tailEnd type="none" w="sm" len="sm"/>
              </a:ln>
            </p:spPr>
          </p:cxnSp>
          <p:sp>
            <p:nvSpPr>
              <p:cNvPr id="348172" name="Freeform 8"/>
              <p:cNvSpPr>
                <a:spLocks/>
              </p:cNvSpPr>
              <p:nvPr/>
            </p:nvSpPr>
            <p:spPr bwMode="auto">
              <a:xfrm>
                <a:off x="4870" y="5687"/>
                <a:ext cx="1750" cy="1263"/>
              </a:xfrm>
              <a:custGeom>
                <a:avLst/>
                <a:gdLst>
                  <a:gd name="T0" fmla="*/ 0 w 2070"/>
                  <a:gd name="T1" fmla="*/ 233 h 1263"/>
                  <a:gd name="T2" fmla="*/ 96 w 2070"/>
                  <a:gd name="T3" fmla="*/ 183 h 1263"/>
                  <a:gd name="T4" fmla="*/ 178 w 2070"/>
                  <a:gd name="T5" fmla="*/ 83 h 1263"/>
                  <a:gd name="T6" fmla="*/ 263 w 2070"/>
                  <a:gd name="T7" fmla="*/ 63 h 1263"/>
                  <a:gd name="T8" fmla="*/ 339 w 2070"/>
                  <a:gd name="T9" fmla="*/ 463 h 1263"/>
                  <a:gd name="T10" fmla="*/ 457 w 2070"/>
                  <a:gd name="T11" fmla="*/ 1263 h 1263"/>
                  <a:gd name="T12" fmla="*/ 0 60000 65536"/>
                  <a:gd name="T13" fmla="*/ 0 60000 65536"/>
                  <a:gd name="T14" fmla="*/ 0 60000 65536"/>
                  <a:gd name="T15" fmla="*/ 0 60000 65536"/>
                  <a:gd name="T16" fmla="*/ 0 60000 65536"/>
                  <a:gd name="T17" fmla="*/ 0 60000 65536"/>
                  <a:gd name="T18" fmla="*/ 0 w 2070"/>
                  <a:gd name="T19" fmla="*/ 0 h 1263"/>
                  <a:gd name="T20" fmla="*/ 2070 w 2070"/>
                  <a:gd name="T21" fmla="*/ 1263 h 1263"/>
                </a:gdLst>
                <a:ahLst/>
                <a:cxnLst>
                  <a:cxn ang="T12">
                    <a:pos x="T0" y="T1"/>
                  </a:cxn>
                  <a:cxn ang="T13">
                    <a:pos x="T2" y="T3"/>
                  </a:cxn>
                  <a:cxn ang="T14">
                    <a:pos x="T4" y="T5"/>
                  </a:cxn>
                  <a:cxn ang="T15">
                    <a:pos x="T6" y="T7"/>
                  </a:cxn>
                  <a:cxn ang="T16">
                    <a:pos x="T8" y="T9"/>
                  </a:cxn>
                  <a:cxn ang="T17">
                    <a:pos x="T10" y="T11"/>
                  </a:cxn>
                </a:cxnLst>
                <a:rect l="T18" t="T19" r="T20" b="T21"/>
                <a:pathLst>
                  <a:path w="2070" h="1263">
                    <a:moveTo>
                      <a:pt x="0" y="233"/>
                    </a:moveTo>
                    <a:cubicBezTo>
                      <a:pt x="73" y="225"/>
                      <a:pt x="305" y="208"/>
                      <a:pt x="440" y="183"/>
                    </a:cubicBezTo>
                    <a:cubicBezTo>
                      <a:pt x="575" y="158"/>
                      <a:pt x="685" y="103"/>
                      <a:pt x="810" y="83"/>
                    </a:cubicBezTo>
                    <a:cubicBezTo>
                      <a:pt x="935" y="63"/>
                      <a:pt x="1069" y="0"/>
                      <a:pt x="1190" y="63"/>
                    </a:cubicBezTo>
                    <a:cubicBezTo>
                      <a:pt x="1311" y="126"/>
                      <a:pt x="1390" y="263"/>
                      <a:pt x="1537" y="463"/>
                    </a:cubicBezTo>
                    <a:cubicBezTo>
                      <a:pt x="1684" y="663"/>
                      <a:pt x="1959" y="1096"/>
                      <a:pt x="2070" y="1263"/>
                    </a:cubicBezTo>
                  </a:path>
                </a:pathLst>
              </a:custGeom>
              <a:noFill/>
              <a:ln w="9525">
                <a:solidFill>
                  <a:srgbClr val="000000"/>
                </a:solidFill>
                <a:round/>
                <a:headEnd/>
                <a:tailEnd type="none" w="sm" len="sm"/>
              </a:ln>
            </p:spPr>
            <p:txBody>
              <a:bodyPr lIns="18000" tIns="10800" rIns="18000" bIns="10800"/>
              <a:lstStyle/>
              <a:p>
                <a:endParaRPr lang="zh-CN" altLang="en-US"/>
              </a:p>
            </p:txBody>
          </p:sp>
          <p:cxnSp>
            <p:nvCxnSpPr>
              <p:cNvPr id="348173" name="AutoShape 9"/>
              <p:cNvCxnSpPr>
                <a:cxnSpLocks noChangeShapeType="1"/>
              </p:cNvCxnSpPr>
              <p:nvPr/>
            </p:nvCxnSpPr>
            <p:spPr bwMode="auto">
              <a:xfrm>
                <a:off x="5680" y="5810"/>
                <a:ext cx="0" cy="110"/>
              </a:xfrm>
              <a:prstGeom prst="straightConnector1">
                <a:avLst/>
              </a:prstGeom>
              <a:noFill/>
              <a:ln w="9525">
                <a:solidFill>
                  <a:srgbClr val="000000"/>
                </a:solidFill>
                <a:round/>
                <a:headEnd/>
                <a:tailEnd type="triangle" w="sm" len="sm"/>
              </a:ln>
            </p:spPr>
          </p:cxnSp>
          <p:cxnSp>
            <p:nvCxnSpPr>
              <p:cNvPr id="348174" name="AutoShape 10"/>
              <p:cNvCxnSpPr>
                <a:cxnSpLocks noChangeShapeType="1"/>
              </p:cNvCxnSpPr>
              <p:nvPr/>
            </p:nvCxnSpPr>
            <p:spPr bwMode="auto">
              <a:xfrm flipV="1">
                <a:off x="5680" y="6230"/>
                <a:ext cx="0" cy="130"/>
              </a:xfrm>
              <a:prstGeom prst="straightConnector1">
                <a:avLst/>
              </a:prstGeom>
              <a:noFill/>
              <a:ln w="9525">
                <a:solidFill>
                  <a:srgbClr val="000000"/>
                </a:solidFill>
                <a:round/>
                <a:headEnd/>
                <a:tailEnd type="triangle" w="sm" len="sm"/>
              </a:ln>
            </p:spPr>
          </p:cxnSp>
          <p:sp>
            <p:nvSpPr>
              <p:cNvPr id="348175" name="Text Box 11"/>
              <p:cNvSpPr txBox="1">
                <a:spLocks noChangeArrowheads="1"/>
              </p:cNvSpPr>
              <p:nvPr/>
            </p:nvSpPr>
            <p:spPr bwMode="auto">
              <a:xfrm>
                <a:off x="7010" y="6717"/>
                <a:ext cx="320" cy="350"/>
              </a:xfrm>
              <a:prstGeom prst="rect">
                <a:avLst/>
              </a:prstGeom>
              <a:noFill/>
              <a:ln w="9525" algn="ctr">
                <a:noFill/>
                <a:miter lim="800000"/>
                <a:headEnd/>
                <a:tailEnd type="none" w="sm" len="sm"/>
              </a:ln>
            </p:spPr>
            <p:txBody>
              <a:bodyPr lIns="36000" tIns="10800" rIns="18000" bIns="10800"/>
              <a:lstStyle/>
              <a:p>
                <a:pPr algn="just"/>
                <a:r>
                  <a:rPr lang="en-US" altLang="zh-CN" sz="1400" b="1" i="1">
                    <a:latin typeface="Times New Roman" pitchFamily="18" charset="0"/>
                    <a:ea typeface="黑体" pitchFamily="2" charset="-122"/>
                    <a:cs typeface="Times New Roman" pitchFamily="18" charset="0"/>
                  </a:rPr>
                  <a:t>ω</a:t>
                </a:r>
                <a:endParaRPr lang="zh-CN" altLang="zh-CN" sz="1400" b="1">
                  <a:latin typeface="Times New Roman" pitchFamily="18" charset="0"/>
                  <a:ea typeface="黑体" pitchFamily="2" charset="-122"/>
                  <a:cs typeface="Times New Roman" pitchFamily="18" charset="0"/>
                </a:endParaRPr>
              </a:p>
            </p:txBody>
          </p:sp>
          <p:sp>
            <p:nvSpPr>
              <p:cNvPr id="348176" name="Text Box 12"/>
              <p:cNvSpPr txBox="1">
                <a:spLocks noChangeArrowheads="1"/>
              </p:cNvSpPr>
              <p:nvPr/>
            </p:nvSpPr>
            <p:spPr bwMode="auto">
              <a:xfrm>
                <a:off x="4200" y="5270"/>
                <a:ext cx="400" cy="350"/>
              </a:xfrm>
              <a:prstGeom prst="rect">
                <a:avLst/>
              </a:prstGeom>
              <a:noFill/>
              <a:ln w="9525" algn="ctr">
                <a:noFill/>
                <a:miter lim="800000"/>
                <a:headEnd/>
                <a:tailEnd type="none" w="sm" len="sm"/>
              </a:ln>
            </p:spPr>
            <p:txBody>
              <a:bodyPr lIns="36000" tIns="10800" rIns="18000" bIns="10800"/>
              <a:lstStyle/>
              <a:p>
                <a:pPr algn="ctr"/>
                <a:r>
                  <a:rPr lang="en-US" altLang="zh-CN" sz="1400" b="1">
                    <a:latin typeface="Times New Roman" pitchFamily="18" charset="0"/>
                    <a:ea typeface="黑体" pitchFamily="2" charset="-122"/>
                    <a:cs typeface="Times New Roman" pitchFamily="18" charset="0"/>
                  </a:rPr>
                  <a:t>Lm</a:t>
                </a:r>
                <a:endParaRPr lang="zh-CN" altLang="zh-CN" sz="1400" b="1">
                  <a:latin typeface="Times New Roman" pitchFamily="18" charset="0"/>
                  <a:ea typeface="黑体" pitchFamily="2" charset="-122"/>
                  <a:cs typeface="Times New Roman" pitchFamily="18" charset="0"/>
                </a:endParaRPr>
              </a:p>
            </p:txBody>
          </p:sp>
          <p:sp>
            <p:nvSpPr>
              <p:cNvPr id="348177" name="Text Box 13"/>
              <p:cNvSpPr txBox="1">
                <a:spLocks noChangeArrowheads="1"/>
              </p:cNvSpPr>
              <p:nvPr/>
            </p:nvSpPr>
            <p:spPr bwMode="auto">
              <a:xfrm>
                <a:off x="4080" y="5687"/>
                <a:ext cx="520" cy="350"/>
              </a:xfrm>
              <a:prstGeom prst="rect">
                <a:avLst/>
              </a:prstGeom>
              <a:noFill/>
              <a:ln w="9525" algn="ctr">
                <a:noFill/>
                <a:miter lim="800000"/>
                <a:headEnd/>
                <a:tailEnd type="none" w="sm" len="sm"/>
              </a:ln>
            </p:spPr>
            <p:txBody>
              <a:bodyPr lIns="36000" tIns="10800" rIns="18000" bIns="10800"/>
              <a:lstStyle/>
              <a:p>
                <a:pPr algn="just"/>
                <a:r>
                  <a:rPr lang="en-US" altLang="zh-CN" sz="1400">
                    <a:latin typeface="Times New Roman" pitchFamily="18" charset="0"/>
                    <a:ea typeface="黑体" pitchFamily="2" charset="-122"/>
                    <a:cs typeface="Times New Roman" pitchFamily="18" charset="0"/>
                  </a:rPr>
                  <a:t>|</a:t>
                </a:r>
                <a:r>
                  <a:rPr lang="en-US" altLang="zh-CN" sz="1400" b="1" i="1">
                    <a:latin typeface="Times New Roman" pitchFamily="18" charset="0"/>
                    <a:ea typeface="黑体" pitchFamily="2" charset="-122"/>
                    <a:cs typeface="Times New Roman" pitchFamily="18" charset="0"/>
                  </a:rPr>
                  <a:t>Φ</a:t>
                </a:r>
                <a:r>
                  <a:rPr lang="en-US" altLang="zh-CN" sz="1400" b="1">
                    <a:latin typeface="Times New Roman" pitchFamily="18" charset="0"/>
                    <a:ea typeface="黑体" pitchFamily="2" charset="-122"/>
                    <a:cs typeface="Times New Roman" pitchFamily="18" charset="0"/>
                  </a:rPr>
                  <a:t>(</a:t>
                </a:r>
                <a:r>
                  <a:rPr lang="en-US" altLang="zh-CN" sz="1400" b="1" i="1">
                    <a:latin typeface="Times New Roman" pitchFamily="18" charset="0"/>
                    <a:ea typeface="黑体" pitchFamily="2" charset="-122"/>
                    <a:cs typeface="Times New Roman" pitchFamily="18" charset="0"/>
                  </a:rPr>
                  <a:t>j</a:t>
                </a:r>
                <a:r>
                  <a:rPr lang="en-US" altLang="zh-CN" sz="1400" b="1">
                    <a:latin typeface="Times New Roman" pitchFamily="18" charset="0"/>
                    <a:ea typeface="黑体" pitchFamily="2" charset="-122"/>
                    <a:cs typeface="Times New Roman" pitchFamily="18" charset="0"/>
                  </a:rPr>
                  <a:t>0) |</a:t>
                </a:r>
                <a:endParaRPr lang="zh-CN" altLang="zh-CN" sz="1400" b="1">
                  <a:latin typeface="Times New Roman" pitchFamily="18" charset="0"/>
                  <a:ea typeface="黑体" pitchFamily="2" charset="-122"/>
                  <a:cs typeface="Times New Roman" pitchFamily="18" charset="0"/>
                </a:endParaRPr>
              </a:p>
            </p:txBody>
          </p:sp>
          <p:cxnSp>
            <p:nvCxnSpPr>
              <p:cNvPr id="348178" name="AutoShape 14"/>
              <p:cNvCxnSpPr>
                <a:cxnSpLocks noChangeShapeType="1"/>
              </p:cNvCxnSpPr>
              <p:nvPr/>
            </p:nvCxnSpPr>
            <p:spPr bwMode="auto">
              <a:xfrm>
                <a:off x="6190" y="6230"/>
                <a:ext cx="0" cy="490"/>
              </a:xfrm>
              <a:prstGeom prst="straightConnector1">
                <a:avLst/>
              </a:prstGeom>
              <a:noFill/>
              <a:ln w="9525">
                <a:solidFill>
                  <a:srgbClr val="000000"/>
                </a:solidFill>
                <a:prstDash val="dash"/>
                <a:round/>
                <a:headEnd/>
                <a:tailEnd type="none" w="sm" len="sm"/>
              </a:ln>
            </p:spPr>
          </p:cxnSp>
          <p:sp>
            <p:nvSpPr>
              <p:cNvPr id="348179" name="Text Box 15"/>
              <p:cNvSpPr txBox="1">
                <a:spLocks noChangeArrowheads="1"/>
              </p:cNvSpPr>
              <p:nvPr/>
            </p:nvSpPr>
            <p:spPr bwMode="auto">
              <a:xfrm>
                <a:off x="6040" y="6727"/>
                <a:ext cx="320" cy="350"/>
              </a:xfrm>
              <a:prstGeom prst="rect">
                <a:avLst/>
              </a:prstGeom>
              <a:noFill/>
              <a:ln w="9525" algn="ctr">
                <a:noFill/>
                <a:miter lim="800000"/>
                <a:headEnd/>
                <a:tailEnd type="none" w="sm" len="sm"/>
              </a:ln>
            </p:spPr>
            <p:txBody>
              <a:bodyPr lIns="36000" tIns="0" rIns="18000" bIns="0"/>
              <a:lstStyle/>
              <a:p>
                <a:pPr algn="just"/>
                <a:r>
                  <a:rPr lang="en-US" altLang="zh-CN" sz="1400" b="1" i="1">
                    <a:latin typeface="Times New Roman" pitchFamily="18" charset="0"/>
                    <a:ea typeface="黑体" pitchFamily="2" charset="-122"/>
                    <a:cs typeface="Times New Roman" pitchFamily="18" charset="0"/>
                  </a:rPr>
                  <a:t>ω</a:t>
                </a:r>
                <a:r>
                  <a:rPr lang="en-US" altLang="zh-CN" sz="1400" b="1" i="1" baseline="-25000">
                    <a:latin typeface="Times New Roman" pitchFamily="18" charset="0"/>
                    <a:ea typeface="黑体" pitchFamily="2" charset="-122"/>
                    <a:cs typeface="Times New Roman" pitchFamily="18" charset="0"/>
                  </a:rPr>
                  <a:t>b</a:t>
                </a:r>
                <a:endParaRPr lang="zh-CN" altLang="zh-CN" sz="1400" b="1" i="1">
                  <a:latin typeface="Times New Roman" pitchFamily="18" charset="0"/>
                  <a:ea typeface="黑体" pitchFamily="2" charset="-122"/>
                  <a:cs typeface="Times New Roman" pitchFamily="18" charset="0"/>
                </a:endParaRPr>
              </a:p>
            </p:txBody>
          </p:sp>
          <p:sp>
            <p:nvSpPr>
              <p:cNvPr id="348180" name="Text Box 16"/>
              <p:cNvSpPr txBox="1">
                <a:spLocks noChangeArrowheads="1"/>
              </p:cNvSpPr>
              <p:nvPr/>
            </p:nvSpPr>
            <p:spPr bwMode="auto">
              <a:xfrm>
                <a:off x="5570" y="5921"/>
                <a:ext cx="370" cy="309"/>
              </a:xfrm>
              <a:prstGeom prst="rect">
                <a:avLst/>
              </a:prstGeom>
              <a:noFill/>
              <a:ln w="9525" algn="ctr">
                <a:noFill/>
                <a:miter lim="800000"/>
                <a:headEnd/>
                <a:tailEnd type="none" w="sm" len="sm"/>
              </a:ln>
            </p:spPr>
            <p:txBody>
              <a:bodyPr lIns="0" tIns="0" rIns="18000" bIns="0" anchor="ctr"/>
              <a:lstStyle/>
              <a:p>
                <a:pPr algn="just"/>
                <a:r>
                  <a:rPr lang="en-US" altLang="zh-CN" sz="1400" b="1">
                    <a:latin typeface="Times New Roman" pitchFamily="18" charset="0"/>
                    <a:ea typeface="黑体" pitchFamily="2" charset="-122"/>
                    <a:cs typeface="Times New Roman" pitchFamily="18" charset="0"/>
                  </a:rPr>
                  <a:t>3dB</a:t>
                </a:r>
                <a:endParaRPr lang="zh-CN" altLang="zh-CN" sz="1400" b="1">
                  <a:latin typeface="Times New Roman" pitchFamily="18" charset="0"/>
                  <a:ea typeface="黑体" pitchFamily="2" charset="-122"/>
                  <a:cs typeface="Times New Roman" pitchFamily="18" charset="0"/>
                </a:endParaRPr>
              </a:p>
            </p:txBody>
          </p:sp>
          <p:sp>
            <p:nvSpPr>
              <p:cNvPr id="348181" name="Text Box 17"/>
              <p:cNvSpPr txBox="1">
                <a:spLocks noChangeArrowheads="1"/>
              </p:cNvSpPr>
              <p:nvPr/>
            </p:nvSpPr>
            <p:spPr bwMode="auto">
              <a:xfrm>
                <a:off x="4600" y="6720"/>
                <a:ext cx="320" cy="350"/>
              </a:xfrm>
              <a:prstGeom prst="rect">
                <a:avLst/>
              </a:prstGeom>
              <a:noFill/>
              <a:ln w="9525" algn="ctr">
                <a:noFill/>
                <a:miter lim="800000"/>
                <a:headEnd/>
                <a:tailEnd type="none" w="sm" len="sm"/>
              </a:ln>
            </p:spPr>
            <p:txBody>
              <a:bodyPr lIns="36000" tIns="0" rIns="18000" bIns="0"/>
              <a:lstStyle/>
              <a:p>
                <a:pPr algn="just"/>
                <a:r>
                  <a:rPr lang="en-US" altLang="zh-CN" sz="1400" b="1">
                    <a:latin typeface="Times New Roman" pitchFamily="18" charset="0"/>
                    <a:ea typeface="黑体" pitchFamily="2" charset="-122"/>
                    <a:cs typeface="Times New Roman" pitchFamily="18" charset="0"/>
                  </a:rPr>
                  <a:t>0</a:t>
                </a:r>
                <a:endParaRPr lang="zh-CN" altLang="zh-CN" sz="1400" b="1">
                  <a:latin typeface="Times New Roman" pitchFamily="18" charset="0"/>
                  <a:ea typeface="黑体" pitchFamily="2" charset="-122"/>
                  <a:cs typeface="Times New Roman" pitchFamily="18" charset="0"/>
                </a:endParaRPr>
              </a:p>
            </p:txBody>
          </p:sp>
        </p:grpSp>
        <p:sp>
          <p:nvSpPr>
            <p:cNvPr id="348167" name="Text Box 18"/>
            <p:cNvSpPr txBox="1">
              <a:spLocks noChangeArrowheads="1"/>
            </p:cNvSpPr>
            <p:nvPr/>
          </p:nvSpPr>
          <p:spPr bwMode="auto">
            <a:xfrm>
              <a:off x="4530" y="7270"/>
              <a:ext cx="2020" cy="280"/>
            </a:xfrm>
            <a:prstGeom prst="rect">
              <a:avLst/>
            </a:prstGeom>
            <a:noFill/>
            <a:ln w="9525" algn="ctr">
              <a:noFill/>
              <a:miter lim="800000"/>
              <a:headEnd/>
              <a:tailEnd type="none" w="sm" len="sm"/>
            </a:ln>
          </p:spPr>
          <p:txBody>
            <a:bodyPr lIns="18000" tIns="10800" rIns="18000" bIns="10800"/>
            <a:lstStyle/>
            <a:p>
              <a:pPr algn="ctr"/>
              <a:r>
                <a:rPr lang="zh-CN" altLang="en-US" sz="1600" b="1">
                  <a:latin typeface="Times New Roman" pitchFamily="18" charset="0"/>
                  <a:ea typeface="黑体" pitchFamily="2" charset="-122"/>
                  <a:cs typeface="Times New Roman" pitchFamily="18" charset="0"/>
                </a:rPr>
                <a:t>带宽频率示意图</a:t>
              </a:r>
              <a:endParaRPr lang="zh-CN" altLang="zh-CN" sz="1600" b="1">
                <a:latin typeface="Times New Roman" pitchFamily="18" charset="0"/>
                <a:ea typeface="黑体" pitchFamily="2" charset="-122"/>
                <a:cs typeface="Times New Roman" pitchFamily="18" charset="0"/>
              </a:endParaRPr>
            </a:p>
          </p:txBody>
        </p:sp>
      </p:grpSp>
      <p:sp>
        <p:nvSpPr>
          <p:cNvPr id="293891" name="TextBox 21"/>
          <p:cNvSpPr txBox="1">
            <a:spLocks noChangeArrowheads="1"/>
          </p:cNvSpPr>
          <p:nvPr/>
        </p:nvSpPr>
        <p:spPr bwMode="auto">
          <a:xfrm>
            <a:off x="679450" y="3098794"/>
            <a:ext cx="3081338" cy="1601788"/>
          </a:xfrm>
          <a:prstGeom prst="rect">
            <a:avLst/>
          </a:prstGeom>
          <a:noFill/>
          <a:ln w="9525">
            <a:noFill/>
            <a:miter lim="800000"/>
            <a:headEnd/>
            <a:tailEnd/>
          </a:ln>
        </p:spPr>
        <p:txBody>
          <a:bodyPr>
            <a:spAutoFit/>
          </a:bodyPr>
          <a:lstStyle/>
          <a:p>
            <a:pPr>
              <a:lnSpc>
                <a:spcPct val="150000"/>
              </a:lnSpc>
            </a:pPr>
            <a:r>
              <a:rPr lang="zh-CN" altLang="zh-CN" sz="2200" b="1" dirty="0">
                <a:latin typeface="黑体" pitchFamily="2" charset="-122"/>
                <a:ea typeface="黑体" pitchFamily="2" charset="-122"/>
              </a:rPr>
              <a:t>对高于带宽频率的正弦输入信号，系统输出将呈现较大的衰减。</a:t>
            </a:r>
            <a:endParaRPr lang="zh-CN" altLang="en-US" sz="2200" b="1" dirty="0">
              <a:latin typeface="黑体" pitchFamily="2" charset="-122"/>
              <a:ea typeface="黑体" pitchFamily="2" charset="-122"/>
            </a:endParaRPr>
          </a:p>
        </p:txBody>
      </p:sp>
      <p:sp>
        <p:nvSpPr>
          <p:cNvPr id="293892" name="TextBox 22"/>
          <p:cNvSpPr txBox="1">
            <a:spLocks noChangeArrowheads="1"/>
          </p:cNvSpPr>
          <p:nvPr/>
        </p:nvSpPr>
        <p:spPr bwMode="auto">
          <a:xfrm>
            <a:off x="679450" y="4765669"/>
            <a:ext cx="3657600" cy="1601788"/>
          </a:xfrm>
          <a:prstGeom prst="rect">
            <a:avLst/>
          </a:prstGeom>
          <a:noFill/>
          <a:ln w="9525">
            <a:noFill/>
            <a:miter lim="800000"/>
            <a:headEnd/>
            <a:tailEnd/>
          </a:ln>
        </p:spPr>
        <p:txBody>
          <a:bodyPr>
            <a:spAutoFit/>
          </a:bodyPr>
          <a:lstStyle/>
          <a:p>
            <a:pPr>
              <a:lnSpc>
                <a:spcPct val="150000"/>
              </a:lnSpc>
            </a:pPr>
            <a:r>
              <a:rPr lang="zh-CN" altLang="en-US" sz="2200" b="1">
                <a:solidFill>
                  <a:srgbClr val="0000FF"/>
                </a:solidFill>
                <a:latin typeface="黑体" pitchFamily="2" charset="-122"/>
                <a:ea typeface="黑体" pitchFamily="2" charset="-122"/>
              </a:rPr>
              <a:t>合理选择控制系统的带宽：</a:t>
            </a:r>
            <a:endParaRPr lang="en-US" altLang="zh-CN" sz="2200" b="1">
              <a:solidFill>
                <a:srgbClr val="0000FF"/>
              </a:solidFill>
              <a:latin typeface="黑体" pitchFamily="2" charset="-122"/>
              <a:ea typeface="黑体" pitchFamily="2" charset="-122"/>
            </a:endParaRPr>
          </a:p>
          <a:p>
            <a:pPr>
              <a:lnSpc>
                <a:spcPct val="150000"/>
              </a:lnSpc>
              <a:buFont typeface="Arial" charset="0"/>
              <a:buNone/>
            </a:pPr>
            <a:r>
              <a:rPr lang="zh-CN" altLang="en-US" sz="2200" b="1">
                <a:solidFill>
                  <a:srgbClr val="0000FF"/>
                </a:solidFill>
                <a:latin typeface="黑体" pitchFamily="2" charset="-122"/>
                <a:ea typeface="黑体" pitchFamily="2" charset="-122"/>
              </a:rPr>
              <a:t>既能以所需精度跟踪输入信号，又能抵制噪声扰动信号。</a:t>
            </a:r>
          </a:p>
        </p:txBody>
      </p:sp>
      <p:sp>
        <p:nvSpPr>
          <p:cNvPr id="348165" name="标题 8"/>
          <p:cNvSpPr>
            <a:spLocks/>
          </p:cNvSpPr>
          <p:nvPr/>
        </p:nvSpPr>
        <p:spPr bwMode="auto">
          <a:xfrm>
            <a:off x="957263" y="150813"/>
            <a:ext cx="74310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频域指标与时域指标的关系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3891"/>
                                        </p:tgtEl>
                                        <p:attrNameLst>
                                          <p:attrName>style.visibility</p:attrName>
                                        </p:attrNameLst>
                                      </p:cBhvr>
                                      <p:to>
                                        <p:strVal val="visible"/>
                                      </p:to>
                                    </p:set>
                                    <p:animEffect transition="in" filter="blinds(horizontal)">
                                      <p:cBhvr>
                                        <p:cTn id="7" dur="500"/>
                                        <p:tgtEl>
                                          <p:spTgt spid="2938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3892"/>
                                        </p:tgtEl>
                                        <p:attrNameLst>
                                          <p:attrName>style.visibility</p:attrName>
                                        </p:attrNameLst>
                                      </p:cBhvr>
                                      <p:to>
                                        <p:strVal val="visible"/>
                                      </p:to>
                                    </p:set>
                                    <p:animEffect transition="in" filter="box(in)">
                                      <p:cBhvr>
                                        <p:cTn id="12" dur="500"/>
                                        <p:tgtEl>
                                          <p:spTgt spid="293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p:bldP spid="29389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内容占位符 2"/>
          <p:cNvSpPr>
            <a:spLocks noGrp="1"/>
          </p:cNvSpPr>
          <p:nvPr>
            <p:ph idx="1"/>
          </p:nvPr>
        </p:nvSpPr>
        <p:spPr/>
        <p:txBody>
          <a:bodyPr/>
          <a:lstStyle/>
          <a:p>
            <a:pPr>
              <a:defRPr/>
            </a:pPr>
            <a:r>
              <a:rPr lang="zh-CN" altLang="zh-CN" sz="2400"/>
              <a:t>二阶系统频域指标与时域指标的关系</a:t>
            </a:r>
            <a:endParaRPr lang="en-US" altLang="zh-CN" sz="2400"/>
          </a:p>
          <a:p>
            <a:pPr>
              <a:buFont typeface="Wingdings" pitchFamily="2" charset="2"/>
              <a:buNone/>
              <a:defRPr/>
            </a:pPr>
            <a:endParaRPr lang="en-US" altLang="zh-CN" sz="2000">
              <a:solidFill>
                <a:srgbClr val="0000FF"/>
              </a:solidFill>
            </a:endParaRPr>
          </a:p>
          <a:p>
            <a:pPr>
              <a:buFont typeface="Wingdings" pitchFamily="2" charset="2"/>
              <a:buNone/>
              <a:defRPr/>
            </a:pPr>
            <a:r>
              <a:rPr lang="zh-CN" altLang="zh-CN" sz="2000">
                <a:solidFill>
                  <a:srgbClr val="0000FF"/>
                </a:solidFill>
              </a:rPr>
              <a:t>谐振峰值</a:t>
            </a:r>
            <a:endParaRPr lang="en-US" altLang="zh-CN" sz="2000">
              <a:solidFill>
                <a:srgbClr val="0000FF"/>
              </a:solidFill>
            </a:endParaRPr>
          </a:p>
          <a:p>
            <a:pPr>
              <a:buFont typeface="Wingdings" pitchFamily="2" charset="2"/>
              <a:buNone/>
              <a:defRPr/>
            </a:pPr>
            <a:endParaRPr lang="en-US" altLang="zh-CN" sz="2000">
              <a:solidFill>
                <a:srgbClr val="0000FF"/>
              </a:solidFill>
            </a:endParaRPr>
          </a:p>
          <a:p>
            <a:pPr>
              <a:buFont typeface="Wingdings" pitchFamily="2" charset="2"/>
              <a:buNone/>
              <a:defRPr/>
            </a:pPr>
            <a:r>
              <a:rPr lang="zh-CN" altLang="en-US" sz="2000">
                <a:solidFill>
                  <a:srgbClr val="0000FF"/>
                </a:solidFill>
              </a:rPr>
              <a:t>谐振频率</a:t>
            </a:r>
            <a:endParaRPr lang="en-US" altLang="zh-CN" sz="2000">
              <a:solidFill>
                <a:srgbClr val="0000FF"/>
              </a:solidFill>
            </a:endParaRPr>
          </a:p>
          <a:p>
            <a:pPr>
              <a:buFont typeface="Wingdings" pitchFamily="2" charset="2"/>
              <a:buNone/>
              <a:defRPr/>
            </a:pPr>
            <a:endParaRPr lang="en-US" altLang="zh-CN" sz="2000">
              <a:solidFill>
                <a:srgbClr val="0000FF"/>
              </a:solidFill>
            </a:endParaRPr>
          </a:p>
          <a:p>
            <a:pPr>
              <a:buFont typeface="Wingdings" pitchFamily="2" charset="2"/>
              <a:buNone/>
              <a:defRPr/>
            </a:pPr>
            <a:r>
              <a:rPr lang="zh-CN" altLang="en-US" sz="2000">
                <a:solidFill>
                  <a:srgbClr val="0000FF"/>
                </a:solidFill>
              </a:rPr>
              <a:t>带宽频率</a:t>
            </a:r>
            <a:endParaRPr lang="en-US" altLang="zh-CN" sz="2000">
              <a:solidFill>
                <a:srgbClr val="0000FF"/>
              </a:solidFill>
            </a:endParaRPr>
          </a:p>
          <a:p>
            <a:pPr>
              <a:buFont typeface="Wingdings" pitchFamily="2" charset="2"/>
              <a:buNone/>
              <a:defRPr/>
            </a:pPr>
            <a:endParaRPr lang="en-US" altLang="zh-CN" sz="2000">
              <a:solidFill>
                <a:srgbClr val="0000FF"/>
              </a:solidFill>
            </a:endParaRPr>
          </a:p>
          <a:p>
            <a:pPr>
              <a:buFont typeface="Wingdings" pitchFamily="2" charset="2"/>
              <a:buNone/>
              <a:defRPr/>
            </a:pPr>
            <a:r>
              <a:rPr lang="zh-CN" altLang="en-US" sz="2000">
                <a:solidFill>
                  <a:srgbClr val="0000FF"/>
                </a:solidFill>
              </a:rPr>
              <a:t>截止频率</a:t>
            </a:r>
            <a:endParaRPr lang="en-US" altLang="zh-CN" sz="2000">
              <a:solidFill>
                <a:srgbClr val="0000FF"/>
              </a:solidFill>
            </a:endParaRPr>
          </a:p>
          <a:p>
            <a:pPr>
              <a:buFont typeface="Wingdings" pitchFamily="2" charset="2"/>
              <a:buNone/>
              <a:defRPr/>
            </a:pPr>
            <a:endParaRPr lang="en-US" altLang="zh-CN" sz="2000">
              <a:solidFill>
                <a:srgbClr val="0000FF"/>
              </a:solidFill>
            </a:endParaRPr>
          </a:p>
          <a:p>
            <a:pPr>
              <a:buFont typeface="Wingdings" pitchFamily="2" charset="2"/>
              <a:buNone/>
              <a:defRPr/>
            </a:pPr>
            <a:r>
              <a:rPr lang="zh-CN" altLang="en-US" sz="2000">
                <a:solidFill>
                  <a:srgbClr val="0000FF"/>
                </a:solidFill>
              </a:rPr>
              <a:t>相位裕度</a:t>
            </a:r>
            <a:endParaRPr lang="en-US" altLang="zh-CN" sz="2000">
              <a:solidFill>
                <a:srgbClr val="0000FF"/>
              </a:solidFill>
            </a:endParaRPr>
          </a:p>
          <a:p>
            <a:pPr>
              <a:buFont typeface="Wingdings" pitchFamily="2" charset="2"/>
              <a:buNone/>
              <a:defRPr/>
            </a:pPr>
            <a:endParaRPr lang="en-US" altLang="zh-CN" sz="2000">
              <a:solidFill>
                <a:srgbClr val="0000FF"/>
              </a:solidFill>
            </a:endParaRPr>
          </a:p>
          <a:p>
            <a:pPr>
              <a:buFont typeface="Wingdings" pitchFamily="2" charset="2"/>
              <a:buNone/>
              <a:defRPr/>
            </a:pPr>
            <a:endParaRPr lang="en-US" altLang="zh-CN" sz="2000">
              <a:solidFill>
                <a:srgbClr val="0000FF"/>
              </a:solidFill>
            </a:endParaRPr>
          </a:p>
          <a:p>
            <a:pPr>
              <a:buFont typeface="Wingdings" pitchFamily="2" charset="2"/>
              <a:buNone/>
              <a:defRPr/>
            </a:pPr>
            <a:r>
              <a:rPr lang="zh-CN" altLang="en-US" sz="2000">
                <a:solidFill>
                  <a:srgbClr val="0000FF"/>
                </a:solidFill>
              </a:rPr>
              <a:t>调节时间                    或</a:t>
            </a:r>
            <a:endParaRPr lang="zh-CN" altLang="en-US" sz="2400">
              <a:solidFill>
                <a:srgbClr val="0000FF"/>
              </a:solidFill>
            </a:endParaRPr>
          </a:p>
        </p:txBody>
      </p:sp>
      <p:sp>
        <p:nvSpPr>
          <p:cNvPr id="2908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0818" name="Object 1"/>
          <p:cNvGraphicFramePr>
            <a:graphicFrameLocks noChangeAspect="1"/>
          </p:cNvGraphicFramePr>
          <p:nvPr/>
        </p:nvGraphicFramePr>
        <p:xfrm>
          <a:off x="1778000" y="1836738"/>
          <a:ext cx="2851150" cy="725487"/>
        </p:xfrm>
        <a:graphic>
          <a:graphicData uri="http://schemas.openxmlformats.org/presentationml/2006/ole">
            <mc:AlternateContent xmlns:mc="http://schemas.openxmlformats.org/markup-compatibility/2006">
              <mc:Choice xmlns:v="urn:schemas-microsoft-com:vml" Requires="v">
                <p:oleObj spid="_x0000_s362696" name="Equation" r:id="rId3" imgW="1904760" imgH="482400" progId="Equation.DSMT4">
                  <p:embed/>
                </p:oleObj>
              </mc:Choice>
              <mc:Fallback>
                <p:oleObj name="Equation" r:id="rId3" imgW="1904760" imgH="482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1836738"/>
                        <a:ext cx="2851150" cy="725487"/>
                      </a:xfrm>
                      <a:prstGeom prst="rect">
                        <a:avLst/>
                      </a:prstGeom>
                      <a:solidFill>
                        <a:srgbClr val="FFFF99"/>
                      </a:solidFill>
                    </p:spPr>
                  </p:pic>
                </p:oleObj>
              </mc:Fallback>
            </mc:AlternateContent>
          </a:graphicData>
        </a:graphic>
      </p:graphicFrame>
      <p:sp>
        <p:nvSpPr>
          <p:cNvPr id="2908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0819" name="Object 3"/>
          <p:cNvGraphicFramePr>
            <a:graphicFrameLocks noChangeAspect="1"/>
          </p:cNvGraphicFramePr>
          <p:nvPr/>
        </p:nvGraphicFramePr>
        <p:xfrm>
          <a:off x="1755775" y="2692400"/>
          <a:ext cx="2816225" cy="419100"/>
        </p:xfrm>
        <a:graphic>
          <a:graphicData uri="http://schemas.openxmlformats.org/presentationml/2006/ole">
            <mc:AlternateContent xmlns:mc="http://schemas.openxmlformats.org/markup-compatibility/2006">
              <mc:Choice xmlns:v="urn:schemas-microsoft-com:vml" Requires="v">
                <p:oleObj spid="_x0000_s362697" name="Equation" r:id="rId5" imgW="1879560" imgH="279360" progId="Equation.DSMT4">
                  <p:embed/>
                </p:oleObj>
              </mc:Choice>
              <mc:Fallback>
                <p:oleObj name="Equation" r:id="rId5" imgW="1879560" imgH="2793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5775" y="2692400"/>
                        <a:ext cx="2816225" cy="419100"/>
                      </a:xfrm>
                      <a:prstGeom prst="rect">
                        <a:avLst/>
                      </a:prstGeom>
                      <a:solidFill>
                        <a:srgbClr val="FFFF99"/>
                      </a:solidFill>
                    </p:spPr>
                  </p:pic>
                </p:oleObj>
              </mc:Fallback>
            </mc:AlternateContent>
          </a:graphicData>
        </a:graphic>
      </p:graphicFrame>
      <p:sp>
        <p:nvSpPr>
          <p:cNvPr id="29083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0820" name="Object 5"/>
          <p:cNvGraphicFramePr>
            <a:graphicFrameLocks noChangeAspect="1"/>
          </p:cNvGraphicFramePr>
          <p:nvPr/>
        </p:nvGraphicFramePr>
        <p:xfrm>
          <a:off x="1762125" y="3381375"/>
          <a:ext cx="3198813" cy="474663"/>
        </p:xfrm>
        <a:graphic>
          <a:graphicData uri="http://schemas.openxmlformats.org/presentationml/2006/ole">
            <mc:AlternateContent xmlns:mc="http://schemas.openxmlformats.org/markup-compatibility/2006">
              <mc:Choice xmlns:v="urn:schemas-microsoft-com:vml" Requires="v">
                <p:oleObj spid="_x0000_s362698" name="Equation" r:id="rId7" imgW="2197080" imgH="330120" progId="Equation.DSMT4">
                  <p:embed/>
                </p:oleObj>
              </mc:Choice>
              <mc:Fallback>
                <p:oleObj name="Equation" r:id="rId7" imgW="2197080" imgH="3301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2125" y="3381375"/>
                        <a:ext cx="3198813" cy="474663"/>
                      </a:xfrm>
                      <a:prstGeom prst="rect">
                        <a:avLst/>
                      </a:prstGeom>
                      <a:solidFill>
                        <a:srgbClr val="FFFF99"/>
                      </a:solidFill>
                    </p:spPr>
                  </p:pic>
                </p:oleObj>
              </mc:Fallback>
            </mc:AlternateContent>
          </a:graphicData>
        </a:graphic>
      </p:graphicFrame>
      <p:sp>
        <p:nvSpPr>
          <p:cNvPr id="29083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0821" name="Object 7"/>
          <p:cNvGraphicFramePr>
            <a:graphicFrameLocks noChangeAspect="1"/>
          </p:cNvGraphicFramePr>
          <p:nvPr/>
        </p:nvGraphicFramePr>
        <p:xfrm>
          <a:off x="1754188" y="4078288"/>
          <a:ext cx="2393950" cy="493712"/>
        </p:xfrm>
        <a:graphic>
          <a:graphicData uri="http://schemas.openxmlformats.org/presentationml/2006/ole">
            <mc:AlternateContent xmlns:mc="http://schemas.openxmlformats.org/markup-compatibility/2006">
              <mc:Choice xmlns:v="urn:schemas-microsoft-com:vml" Requires="v">
                <p:oleObj spid="_x0000_s362699" name="Equation" r:id="rId9" imgW="1587240" imgH="330120" progId="Equation.DSMT4">
                  <p:embed/>
                </p:oleObj>
              </mc:Choice>
              <mc:Fallback>
                <p:oleObj name="Equation" r:id="rId9" imgW="1587240" imgH="33012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4188" y="4078288"/>
                        <a:ext cx="2393950" cy="493712"/>
                      </a:xfrm>
                      <a:prstGeom prst="rect">
                        <a:avLst/>
                      </a:prstGeom>
                      <a:solidFill>
                        <a:srgbClr val="FFFF99"/>
                      </a:solidFill>
                    </p:spPr>
                  </p:pic>
                </p:oleObj>
              </mc:Fallback>
            </mc:AlternateContent>
          </a:graphicData>
        </a:graphic>
      </p:graphicFrame>
      <p:sp>
        <p:nvSpPr>
          <p:cNvPr id="29083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0822" name="Object 9"/>
          <p:cNvGraphicFramePr>
            <a:graphicFrameLocks noChangeAspect="1"/>
          </p:cNvGraphicFramePr>
          <p:nvPr/>
        </p:nvGraphicFramePr>
        <p:xfrm>
          <a:off x="1765300" y="4675188"/>
          <a:ext cx="2811463" cy="954087"/>
        </p:xfrm>
        <a:graphic>
          <a:graphicData uri="http://schemas.openxmlformats.org/presentationml/2006/ole">
            <mc:AlternateContent xmlns:mc="http://schemas.openxmlformats.org/markup-compatibility/2006">
              <mc:Choice xmlns:v="urn:schemas-microsoft-com:vml" Requires="v">
                <p:oleObj spid="_x0000_s362700" name="Equation" r:id="rId11" imgW="1879560" imgH="634680" progId="Equation.DSMT4">
                  <p:embed/>
                </p:oleObj>
              </mc:Choice>
              <mc:Fallback>
                <p:oleObj name="Equation" r:id="rId11" imgW="1879560" imgH="6346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5300" y="4675188"/>
                        <a:ext cx="2811463" cy="954087"/>
                      </a:xfrm>
                      <a:prstGeom prst="rect">
                        <a:avLst/>
                      </a:prstGeom>
                      <a:solidFill>
                        <a:srgbClr val="FFFF99"/>
                      </a:solidFill>
                    </p:spPr>
                  </p:pic>
                </p:oleObj>
              </mc:Fallback>
            </mc:AlternateContent>
          </a:graphicData>
        </a:graphic>
      </p:graphicFrame>
      <p:sp>
        <p:nvSpPr>
          <p:cNvPr id="290833"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0823" name="Object 11"/>
          <p:cNvGraphicFramePr>
            <a:graphicFrameLocks noChangeAspect="1"/>
          </p:cNvGraphicFramePr>
          <p:nvPr/>
        </p:nvGraphicFramePr>
        <p:xfrm>
          <a:off x="1873250" y="5845175"/>
          <a:ext cx="922338" cy="665163"/>
        </p:xfrm>
        <a:graphic>
          <a:graphicData uri="http://schemas.openxmlformats.org/presentationml/2006/ole">
            <mc:AlternateContent xmlns:mc="http://schemas.openxmlformats.org/markup-compatibility/2006">
              <mc:Choice xmlns:v="urn:schemas-microsoft-com:vml" Requires="v">
                <p:oleObj spid="_x0000_s362701" name="Equation" r:id="rId13" imgW="609480" imgH="444240" progId="Equation.DSMT4">
                  <p:embed/>
                </p:oleObj>
              </mc:Choice>
              <mc:Fallback>
                <p:oleObj name="Equation" r:id="rId13" imgW="609480" imgH="44424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3250" y="5845175"/>
                        <a:ext cx="922338" cy="665163"/>
                      </a:xfrm>
                      <a:prstGeom prst="rect">
                        <a:avLst/>
                      </a:prstGeom>
                      <a:solidFill>
                        <a:srgbClr val="FFFF99"/>
                      </a:solidFill>
                    </p:spPr>
                  </p:pic>
                </p:oleObj>
              </mc:Fallback>
            </mc:AlternateContent>
          </a:graphicData>
        </a:graphic>
      </p:graphicFrame>
      <p:sp>
        <p:nvSpPr>
          <p:cNvPr id="290834"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0824" name="Object 13"/>
          <p:cNvGraphicFramePr>
            <a:graphicFrameLocks noChangeAspect="1"/>
          </p:cNvGraphicFramePr>
          <p:nvPr/>
        </p:nvGraphicFramePr>
        <p:xfrm>
          <a:off x="3465513" y="5821363"/>
          <a:ext cx="1100137" cy="647700"/>
        </p:xfrm>
        <a:graphic>
          <a:graphicData uri="http://schemas.openxmlformats.org/presentationml/2006/ole">
            <mc:AlternateContent xmlns:mc="http://schemas.openxmlformats.org/markup-compatibility/2006">
              <mc:Choice xmlns:v="urn:schemas-microsoft-com:vml" Requires="v">
                <p:oleObj spid="_x0000_s362702" name="Equation" r:id="rId15" imgW="736560" imgH="431640" progId="Equation.DSMT4">
                  <p:embed/>
                </p:oleObj>
              </mc:Choice>
              <mc:Fallback>
                <p:oleObj name="Equation" r:id="rId15" imgW="736560" imgH="43164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65513" y="5821363"/>
                        <a:ext cx="1100137" cy="647700"/>
                      </a:xfrm>
                      <a:prstGeom prst="rect">
                        <a:avLst/>
                      </a:prstGeom>
                      <a:solidFill>
                        <a:srgbClr val="FFFF99"/>
                      </a:solidFill>
                    </p:spPr>
                  </p:pic>
                </p:oleObj>
              </mc:Fallback>
            </mc:AlternateContent>
          </a:graphicData>
        </a:graphic>
      </p:graphicFrame>
      <p:grpSp>
        <p:nvGrpSpPr>
          <p:cNvPr id="2" name="Group 23"/>
          <p:cNvGrpSpPr>
            <a:grpSpLocks/>
          </p:cNvGrpSpPr>
          <p:nvPr/>
        </p:nvGrpSpPr>
        <p:grpSpPr bwMode="auto">
          <a:xfrm>
            <a:off x="4841875" y="1808163"/>
            <a:ext cx="3843338" cy="666750"/>
            <a:chOff x="3050" y="1139"/>
            <a:chExt cx="2421" cy="420"/>
          </a:xfrm>
        </p:grpSpPr>
        <p:sp>
          <p:nvSpPr>
            <p:cNvPr id="290835" name="右箭头 19"/>
            <p:cNvSpPr>
              <a:spLocks noChangeArrowheads="1"/>
            </p:cNvSpPr>
            <p:nvPr/>
          </p:nvSpPr>
          <p:spPr bwMode="auto">
            <a:xfrm>
              <a:off x="3050" y="1309"/>
              <a:ext cx="341" cy="199"/>
            </a:xfrm>
            <a:prstGeom prst="rightArrow">
              <a:avLst>
                <a:gd name="adj1" fmla="val 50000"/>
                <a:gd name="adj2" fmla="val 49908"/>
              </a:avLst>
            </a:prstGeom>
            <a:solidFill>
              <a:schemeClr val="accent1"/>
            </a:solidFill>
            <a:ln w="9525" algn="ctr">
              <a:solidFill>
                <a:schemeClr val="tx1"/>
              </a:solidFill>
              <a:round/>
              <a:headEnd/>
              <a:tailEnd/>
            </a:ln>
          </p:spPr>
          <p:txBody>
            <a:bodyPr>
              <a:spAutoFit/>
            </a:bodyPr>
            <a:lstStyle/>
            <a:p>
              <a:endParaRPr lang="zh-CN" altLang="en-US"/>
            </a:p>
          </p:txBody>
        </p:sp>
        <p:graphicFrame>
          <p:nvGraphicFramePr>
            <p:cNvPr id="290825" name="Object 45"/>
            <p:cNvGraphicFramePr>
              <a:graphicFrameLocks/>
            </p:cNvGraphicFramePr>
            <p:nvPr/>
          </p:nvGraphicFramePr>
          <p:xfrm>
            <a:off x="3459" y="1139"/>
            <a:ext cx="1501" cy="420"/>
          </p:xfrm>
          <a:graphic>
            <a:graphicData uri="http://schemas.openxmlformats.org/presentationml/2006/ole">
              <mc:AlternateContent xmlns:mc="http://schemas.openxmlformats.org/markup-compatibility/2006">
                <mc:Choice xmlns:v="urn:schemas-microsoft-com:vml" Requires="v">
                  <p:oleObj spid="_x0000_s362703" name="Equation" r:id="rId17" imgW="1587240" imgH="444240" progId="Equation.DSMT4">
                    <p:embed/>
                  </p:oleObj>
                </mc:Choice>
                <mc:Fallback>
                  <p:oleObj name="Equation" r:id="rId17" imgW="1587240" imgH="444240" progId="Equation.DSMT4">
                    <p:embed/>
                    <p:pic>
                      <p:nvPicPr>
                        <p:cNvPr id="0" name="Object 4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59" y="1139"/>
                          <a:ext cx="1501" cy="420"/>
                        </a:xfrm>
                        <a:prstGeom prst="rect">
                          <a:avLst/>
                        </a:prstGeom>
                        <a:solidFill>
                          <a:srgbClr val="CCFFCC"/>
                        </a:solidFill>
                      </p:spPr>
                    </p:pic>
                  </p:oleObj>
                </mc:Fallback>
              </mc:AlternateContent>
            </a:graphicData>
          </a:graphic>
        </p:graphicFrame>
        <p:graphicFrame>
          <p:nvGraphicFramePr>
            <p:cNvPr id="290826" name="Object 10"/>
            <p:cNvGraphicFramePr>
              <a:graphicFrameLocks/>
            </p:cNvGraphicFramePr>
            <p:nvPr/>
          </p:nvGraphicFramePr>
          <p:xfrm>
            <a:off x="5028" y="1263"/>
            <a:ext cx="443" cy="216"/>
          </p:xfrm>
          <a:graphic>
            <a:graphicData uri="http://schemas.openxmlformats.org/presentationml/2006/ole">
              <mc:AlternateContent xmlns:mc="http://schemas.openxmlformats.org/markup-compatibility/2006">
                <mc:Choice xmlns:v="urn:schemas-microsoft-com:vml" Requires="v">
                  <p:oleObj spid="_x0000_s362704" name="Equation" r:id="rId19" imgW="469800" imgH="228600" progId="Equation.DSMT4">
                    <p:embed/>
                  </p:oleObj>
                </mc:Choice>
                <mc:Fallback>
                  <p:oleObj name="Equation" r:id="rId19" imgW="469800" imgH="228600" progId="Equation.DSMT4">
                    <p:embed/>
                    <p:pic>
                      <p:nvPicPr>
                        <p:cNvPr id="0" name="Picture 10"/>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28" y="1263"/>
                          <a:ext cx="443" cy="216"/>
                        </a:xfrm>
                        <a:prstGeom prst="rect">
                          <a:avLst/>
                        </a:prstGeom>
                        <a:solidFill>
                          <a:srgbClr val="CCFFCC"/>
                        </a:solidFill>
                      </p:spPr>
                    </p:pic>
                  </p:oleObj>
                </mc:Fallback>
              </mc:AlternateContent>
            </a:graphicData>
          </a:graphic>
        </p:graphicFrame>
      </p:grpSp>
      <p:sp>
        <p:nvSpPr>
          <p:cNvPr id="290836" name="Rectangle 28"/>
          <p:cNvSpPr>
            <a:spLocks noChangeArrowheads="1"/>
          </p:cNvSpPr>
          <p:nvPr/>
        </p:nvSpPr>
        <p:spPr bwMode="auto">
          <a:xfrm>
            <a:off x="5330825" y="2809875"/>
            <a:ext cx="3171825" cy="2378075"/>
          </a:xfrm>
          <a:prstGeom prst="rect">
            <a:avLst/>
          </a:prstGeom>
          <a:noFill/>
          <a:ln w="9525">
            <a:noFill/>
            <a:miter lim="800000"/>
            <a:headEnd/>
            <a:tailEnd/>
          </a:ln>
        </p:spPr>
        <p:txBody>
          <a:bodyPr>
            <a:spAutoFit/>
          </a:bodyPr>
          <a:lstStyle/>
          <a:p>
            <a:pPr>
              <a:lnSpc>
                <a:spcPct val="125000"/>
              </a:lnSpc>
            </a:pPr>
            <a:r>
              <a:rPr kumimoji="1" lang="zh-CN" altLang="en-US" sz="2000" b="1">
                <a:latin typeface="Times New Roman" pitchFamily="18" charset="0"/>
                <a:ea typeface="黑体" pitchFamily="2" charset="-122"/>
                <a:cs typeface="Times New Roman" pitchFamily="18" charset="0"/>
              </a:rPr>
              <a:t>二阶系统的谐振峰值 </a:t>
            </a:r>
            <a:r>
              <a:rPr kumimoji="1" lang="en-US" altLang="zh-CN" sz="2000" b="1" i="1">
                <a:latin typeface="Times New Roman" pitchFamily="18" charset="0"/>
                <a:ea typeface="黑体" pitchFamily="2" charset="-122"/>
                <a:cs typeface="Times New Roman" pitchFamily="18" charset="0"/>
              </a:rPr>
              <a:t>M</a:t>
            </a:r>
            <a:r>
              <a:rPr kumimoji="1" lang="en-US" altLang="zh-CN" sz="2000" b="1" i="1" baseline="-25000">
                <a:latin typeface="Times New Roman" pitchFamily="18" charset="0"/>
                <a:ea typeface="黑体" pitchFamily="2" charset="-122"/>
                <a:cs typeface="Times New Roman" pitchFamily="18" charset="0"/>
              </a:rPr>
              <a:t>r</a:t>
            </a:r>
            <a:r>
              <a:rPr kumimoji="1" lang="zh-CN" altLang="en-US" sz="2000" b="1" i="1">
                <a:latin typeface="Times New Roman" pitchFamily="18" charset="0"/>
                <a:ea typeface="黑体" pitchFamily="2" charset="-122"/>
                <a:cs typeface="Times New Roman" pitchFamily="18" charset="0"/>
              </a:rPr>
              <a:t> </a:t>
            </a:r>
            <a:r>
              <a:rPr kumimoji="1" lang="en-US" altLang="zh-CN" sz="2000" b="1">
                <a:latin typeface="Times New Roman" pitchFamily="18" charset="0"/>
                <a:ea typeface="黑体" pitchFamily="2" charset="-122"/>
                <a:cs typeface="Times New Roman" pitchFamily="18" charset="0"/>
              </a:rPr>
              <a:t>=1.2~1.5</a:t>
            </a:r>
            <a:r>
              <a:rPr kumimoji="1" lang="zh-CN" altLang="en-US" sz="2000" b="1">
                <a:latin typeface="Times New Roman" pitchFamily="18" charset="0"/>
                <a:ea typeface="黑体" pitchFamily="2" charset="-122"/>
                <a:cs typeface="Times New Roman" pitchFamily="18" charset="0"/>
              </a:rPr>
              <a:t>时，对应的系统超调量</a:t>
            </a:r>
            <a:r>
              <a:rPr kumimoji="1" lang="zh-CN" altLang="en-US" sz="2000" b="1" i="1">
                <a:latin typeface="Times New Roman" pitchFamily="18" charset="0"/>
                <a:ea typeface="黑体" pitchFamily="2" charset="-122"/>
                <a:cs typeface="Times New Roman" pitchFamily="18" charset="0"/>
                <a:sym typeface="Symbol" pitchFamily="18" charset="2"/>
              </a:rPr>
              <a:t></a:t>
            </a:r>
            <a:r>
              <a:rPr kumimoji="1" lang="zh-CN" altLang="en-US" sz="2000" b="1">
                <a:latin typeface="Times New Roman" pitchFamily="18" charset="0"/>
                <a:ea typeface="黑体" pitchFamily="2" charset="-122"/>
                <a:cs typeface="Times New Roman" pitchFamily="18" charset="0"/>
              </a:rPr>
              <a:t> </a:t>
            </a:r>
            <a:r>
              <a:rPr kumimoji="1" lang="en-US" altLang="zh-CN" sz="2000" b="1">
                <a:latin typeface="Times New Roman" pitchFamily="18" charset="0"/>
                <a:ea typeface="黑体" pitchFamily="2" charset="-122"/>
                <a:cs typeface="Times New Roman" pitchFamily="18" charset="0"/>
              </a:rPr>
              <a:t>= 20~30%</a:t>
            </a:r>
            <a:r>
              <a:rPr kumimoji="1" lang="zh-CN" altLang="en-US" sz="2000" b="1">
                <a:latin typeface="Times New Roman" pitchFamily="18" charset="0"/>
                <a:ea typeface="黑体" pitchFamily="2" charset="-122"/>
                <a:cs typeface="Times New Roman" pitchFamily="18" charset="0"/>
              </a:rPr>
              <a:t>，这时系统可以获得较为满意的过渡过程。如果</a:t>
            </a:r>
            <a:r>
              <a:rPr kumimoji="1" lang="en-US" altLang="zh-CN" sz="2000" b="1" i="1">
                <a:latin typeface="Times New Roman" pitchFamily="18" charset="0"/>
                <a:ea typeface="黑体" pitchFamily="2" charset="-122"/>
                <a:cs typeface="Times New Roman" pitchFamily="18" charset="0"/>
              </a:rPr>
              <a:t>M</a:t>
            </a:r>
            <a:r>
              <a:rPr kumimoji="1" lang="en-US" altLang="zh-CN" sz="2000" b="1" i="1" baseline="-25000">
                <a:latin typeface="Times New Roman" pitchFamily="18" charset="0"/>
                <a:ea typeface="黑体" pitchFamily="2" charset="-122"/>
                <a:cs typeface="Times New Roman" pitchFamily="18" charset="0"/>
              </a:rPr>
              <a:t>r </a:t>
            </a:r>
            <a:r>
              <a:rPr kumimoji="1" lang="en-US" altLang="zh-CN" sz="2000" b="1">
                <a:latin typeface="Times New Roman" pitchFamily="18" charset="0"/>
                <a:ea typeface="黑体" pitchFamily="2" charset="-122"/>
                <a:cs typeface="Times New Roman" pitchFamily="18" charset="0"/>
              </a:rPr>
              <a:t>&gt;2</a:t>
            </a:r>
            <a:r>
              <a:rPr kumimoji="1" lang="zh-CN" altLang="en-US" sz="2000" b="1">
                <a:latin typeface="Times New Roman" pitchFamily="18" charset="0"/>
                <a:ea typeface="黑体" pitchFamily="2" charset="-122"/>
                <a:cs typeface="Times New Roman" pitchFamily="18" charset="0"/>
              </a:rPr>
              <a:t>，则系统的超调量</a:t>
            </a:r>
            <a:r>
              <a:rPr kumimoji="1" lang="zh-CN" altLang="en-US" sz="2000" b="1" i="1">
                <a:latin typeface="Times New Roman" pitchFamily="18" charset="0"/>
                <a:ea typeface="黑体" pitchFamily="2" charset="-122"/>
                <a:cs typeface="Times New Roman" pitchFamily="18" charset="0"/>
                <a:sym typeface="Symbol" pitchFamily="18" charset="2"/>
              </a:rPr>
              <a:t> </a:t>
            </a:r>
            <a:r>
              <a:rPr kumimoji="1" lang="zh-CN" altLang="en-US" sz="2000" b="1">
                <a:latin typeface="Times New Roman" pitchFamily="18" charset="0"/>
                <a:ea typeface="黑体" pitchFamily="2" charset="-122"/>
                <a:cs typeface="Times New Roman" pitchFamily="18" charset="0"/>
              </a:rPr>
              <a:t>将超过</a:t>
            </a:r>
            <a:r>
              <a:rPr kumimoji="1" lang="en-US" altLang="zh-CN" sz="2000" b="1">
                <a:latin typeface="Times New Roman" pitchFamily="18" charset="0"/>
                <a:ea typeface="黑体" pitchFamily="2" charset="-122"/>
                <a:cs typeface="Times New Roman" pitchFamily="18" charset="0"/>
              </a:rPr>
              <a:t>40%</a:t>
            </a:r>
            <a:r>
              <a:rPr kumimoji="1" lang="zh-CN" altLang="en-US" sz="2000" b="1">
                <a:latin typeface="Times New Roman" pitchFamily="18" charset="0"/>
                <a:ea typeface="黑体" pitchFamily="2" charset="-122"/>
                <a:cs typeface="Times New Roman" pitchFamily="18" charset="0"/>
              </a:rPr>
              <a:t>。</a:t>
            </a:r>
          </a:p>
        </p:txBody>
      </p:sp>
      <p:sp>
        <p:nvSpPr>
          <p:cNvPr id="290837" name="标题 8"/>
          <p:cNvSpPr>
            <a:spLocks/>
          </p:cNvSpPr>
          <p:nvPr/>
        </p:nvSpPr>
        <p:spPr bwMode="auto">
          <a:xfrm>
            <a:off x="957263" y="150813"/>
            <a:ext cx="74310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频域指标与时域指标的关系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31">
                                            <p:txEl>
                                              <p:pRg st="2" end="2"/>
                                            </p:txEl>
                                          </p:spTgt>
                                        </p:tgtEl>
                                        <p:attrNameLst>
                                          <p:attrName>style.visibility</p:attrName>
                                        </p:attrNameLst>
                                      </p:cBhvr>
                                      <p:to>
                                        <p:strVal val="visible"/>
                                      </p:to>
                                    </p:set>
                                    <p:animEffect transition="in" filter="wipe(left)">
                                      <p:cBhvr>
                                        <p:cTn id="7" dur="500"/>
                                        <p:tgtEl>
                                          <p:spTgt spid="5131">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0818"/>
                                        </p:tgtEl>
                                        <p:attrNameLst>
                                          <p:attrName>style.visibility</p:attrName>
                                        </p:attrNameLst>
                                      </p:cBhvr>
                                      <p:to>
                                        <p:strVal val="visible"/>
                                      </p:to>
                                    </p:set>
                                    <p:animEffect transition="in" filter="wipe(left)">
                                      <p:cBhvr>
                                        <p:cTn id="11" dur="500"/>
                                        <p:tgtEl>
                                          <p:spTgt spid="2908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31">
                                            <p:txEl>
                                              <p:pRg st="4" end="4"/>
                                            </p:txEl>
                                          </p:spTgt>
                                        </p:tgtEl>
                                        <p:attrNameLst>
                                          <p:attrName>style.visibility</p:attrName>
                                        </p:attrNameLst>
                                      </p:cBhvr>
                                      <p:to>
                                        <p:strVal val="visible"/>
                                      </p:to>
                                    </p:set>
                                    <p:animEffect transition="in" filter="wipe(left)">
                                      <p:cBhvr>
                                        <p:cTn id="21" dur="500"/>
                                        <p:tgtEl>
                                          <p:spTgt spid="5131">
                                            <p:txEl>
                                              <p:pRg st="4" end="4"/>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90819"/>
                                        </p:tgtEl>
                                        <p:attrNameLst>
                                          <p:attrName>style.visibility</p:attrName>
                                        </p:attrNameLst>
                                      </p:cBhvr>
                                      <p:to>
                                        <p:strVal val="visible"/>
                                      </p:to>
                                    </p:set>
                                    <p:animEffect transition="in" filter="wipe(left)">
                                      <p:cBhvr>
                                        <p:cTn id="25" dur="500"/>
                                        <p:tgtEl>
                                          <p:spTgt spid="2908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131">
                                            <p:txEl>
                                              <p:pRg st="6" end="6"/>
                                            </p:txEl>
                                          </p:spTgt>
                                        </p:tgtEl>
                                        <p:attrNameLst>
                                          <p:attrName>style.visibility</p:attrName>
                                        </p:attrNameLst>
                                      </p:cBhvr>
                                      <p:to>
                                        <p:strVal val="visible"/>
                                      </p:to>
                                    </p:set>
                                    <p:animEffect transition="in" filter="wipe(left)">
                                      <p:cBhvr>
                                        <p:cTn id="30" dur="500"/>
                                        <p:tgtEl>
                                          <p:spTgt spid="5131">
                                            <p:txEl>
                                              <p:pRg st="6" end="6"/>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90820"/>
                                        </p:tgtEl>
                                        <p:attrNameLst>
                                          <p:attrName>style.visibility</p:attrName>
                                        </p:attrNameLst>
                                      </p:cBhvr>
                                      <p:to>
                                        <p:strVal val="visible"/>
                                      </p:to>
                                    </p:set>
                                    <p:animEffect transition="in" filter="wipe(left)">
                                      <p:cBhvr>
                                        <p:cTn id="34" dur="500"/>
                                        <p:tgtEl>
                                          <p:spTgt spid="2908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31">
                                            <p:txEl>
                                              <p:pRg st="8" end="8"/>
                                            </p:txEl>
                                          </p:spTgt>
                                        </p:tgtEl>
                                        <p:attrNameLst>
                                          <p:attrName>style.visibility</p:attrName>
                                        </p:attrNameLst>
                                      </p:cBhvr>
                                      <p:to>
                                        <p:strVal val="visible"/>
                                      </p:to>
                                    </p:set>
                                    <p:animEffect transition="in" filter="wipe(left)">
                                      <p:cBhvr>
                                        <p:cTn id="39" dur="500"/>
                                        <p:tgtEl>
                                          <p:spTgt spid="5131">
                                            <p:txEl>
                                              <p:pRg st="8" end="8"/>
                                            </p:txEl>
                                          </p:spTgt>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90821"/>
                                        </p:tgtEl>
                                        <p:attrNameLst>
                                          <p:attrName>style.visibility</p:attrName>
                                        </p:attrNameLst>
                                      </p:cBhvr>
                                      <p:to>
                                        <p:strVal val="visible"/>
                                      </p:to>
                                    </p:set>
                                    <p:animEffect transition="in" filter="wipe(left)">
                                      <p:cBhvr>
                                        <p:cTn id="43" dur="500"/>
                                        <p:tgtEl>
                                          <p:spTgt spid="2908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131">
                                            <p:txEl>
                                              <p:pRg st="10" end="10"/>
                                            </p:txEl>
                                          </p:spTgt>
                                        </p:tgtEl>
                                        <p:attrNameLst>
                                          <p:attrName>style.visibility</p:attrName>
                                        </p:attrNameLst>
                                      </p:cBhvr>
                                      <p:to>
                                        <p:strVal val="visible"/>
                                      </p:to>
                                    </p:set>
                                    <p:animEffect transition="in" filter="wipe(left)">
                                      <p:cBhvr>
                                        <p:cTn id="48" dur="500"/>
                                        <p:tgtEl>
                                          <p:spTgt spid="5131">
                                            <p:txEl>
                                              <p:pRg st="10" end="10"/>
                                            </p:txEl>
                                          </p:spTgt>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290822"/>
                                        </p:tgtEl>
                                        <p:attrNameLst>
                                          <p:attrName>style.visibility</p:attrName>
                                        </p:attrNameLst>
                                      </p:cBhvr>
                                      <p:to>
                                        <p:strVal val="visible"/>
                                      </p:to>
                                    </p:set>
                                    <p:animEffect transition="in" filter="wipe(left)">
                                      <p:cBhvr>
                                        <p:cTn id="52" dur="500"/>
                                        <p:tgtEl>
                                          <p:spTgt spid="2908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131">
                                            <p:txEl>
                                              <p:pRg st="13" end="13"/>
                                            </p:txEl>
                                          </p:spTgt>
                                        </p:tgtEl>
                                        <p:attrNameLst>
                                          <p:attrName>style.visibility</p:attrName>
                                        </p:attrNameLst>
                                      </p:cBhvr>
                                      <p:to>
                                        <p:strVal val="visible"/>
                                      </p:to>
                                    </p:set>
                                    <p:animEffect transition="in" filter="wipe(up)">
                                      <p:cBhvr>
                                        <p:cTn id="57" dur="500"/>
                                        <p:tgtEl>
                                          <p:spTgt spid="5131">
                                            <p:txEl>
                                              <p:pRg st="13" end="13"/>
                                            </p:txEl>
                                          </p:spTgt>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290823"/>
                                        </p:tgtEl>
                                        <p:attrNameLst>
                                          <p:attrName>style.visibility</p:attrName>
                                        </p:attrNameLst>
                                      </p:cBhvr>
                                      <p:to>
                                        <p:strVal val="visible"/>
                                      </p:to>
                                    </p:set>
                                    <p:animEffect transition="in" filter="wipe(up)">
                                      <p:cBhvr>
                                        <p:cTn id="61" dur="500"/>
                                        <p:tgtEl>
                                          <p:spTgt spid="290823"/>
                                        </p:tgtEl>
                                      </p:cBhvr>
                                    </p:animEffect>
                                  </p:childTnLst>
                                </p:cTn>
                              </p:par>
                              <p:par>
                                <p:cTn id="62" presetID="22" presetClass="entr" presetSubtype="1" fill="hold" nodeType="withEffect">
                                  <p:stCondLst>
                                    <p:cond delay="0"/>
                                  </p:stCondLst>
                                  <p:childTnLst>
                                    <p:set>
                                      <p:cBhvr>
                                        <p:cTn id="63" dur="1" fill="hold">
                                          <p:stCondLst>
                                            <p:cond delay="0"/>
                                          </p:stCondLst>
                                        </p:cTn>
                                        <p:tgtEl>
                                          <p:spTgt spid="290824"/>
                                        </p:tgtEl>
                                        <p:attrNameLst>
                                          <p:attrName>style.visibility</p:attrName>
                                        </p:attrNameLst>
                                      </p:cBhvr>
                                      <p:to>
                                        <p:strVal val="visible"/>
                                      </p:to>
                                    </p:set>
                                    <p:animEffect transition="in" filter="wipe(up)">
                                      <p:cBhvr>
                                        <p:cTn id="64" dur="500"/>
                                        <p:tgtEl>
                                          <p:spTgt spid="290824"/>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290836"/>
                                        </p:tgtEl>
                                        <p:attrNameLst>
                                          <p:attrName>style.visibility</p:attrName>
                                        </p:attrNameLst>
                                      </p:cBhvr>
                                      <p:to>
                                        <p:strVal val="visible"/>
                                      </p:to>
                                    </p:set>
                                    <p:animEffect transition="in" filter="box(in)">
                                      <p:cBhvr>
                                        <p:cTn id="69" dur="500"/>
                                        <p:tgtEl>
                                          <p:spTgt spid="29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5"/>
          <p:cNvSpPr>
            <a:spLocks noGrp="1"/>
          </p:cNvSpPr>
          <p:nvPr>
            <p:ph type="title"/>
          </p:nvPr>
        </p:nvSpPr>
        <p:spPr>
          <a:xfrm>
            <a:off x="973138" y="166688"/>
            <a:ext cx="7265987" cy="792162"/>
          </a:xfrm>
        </p:spPr>
        <p:txBody>
          <a:bodyPr/>
          <a:lstStyle/>
          <a:p>
            <a:r>
              <a:rPr lang="zh-CN" altLang="en-US" sz="3200">
                <a:solidFill>
                  <a:srgbClr val="CC0066"/>
                </a:solidFill>
                <a:latin typeface="黑体" pitchFamily="2" charset="-122"/>
                <a:ea typeface="黑体" pitchFamily="2" charset="-122"/>
              </a:rPr>
              <a:t>相位裕度和幅值裕度及与稳定性的关系</a:t>
            </a:r>
          </a:p>
        </p:txBody>
      </p:sp>
      <p:sp>
        <p:nvSpPr>
          <p:cNvPr id="12290" name="Text Box 4"/>
          <p:cNvSpPr txBox="1">
            <a:spLocks noChangeArrowheads="1"/>
          </p:cNvSpPr>
          <p:nvPr/>
        </p:nvSpPr>
        <p:spPr bwMode="auto">
          <a:xfrm>
            <a:off x="427038" y="1266825"/>
            <a:ext cx="8153400" cy="4999038"/>
          </a:xfrm>
          <a:prstGeom prst="rect">
            <a:avLst/>
          </a:prstGeom>
          <a:noFill/>
          <a:ln w="9525">
            <a:noFill/>
            <a:miter lim="800000"/>
            <a:headEnd/>
            <a:tailEnd/>
          </a:ln>
        </p:spPr>
        <p:txBody>
          <a:bodyPr>
            <a:spAutoFit/>
          </a:bodyPr>
          <a:lstStyle/>
          <a:p>
            <a:pPr algn="just">
              <a:lnSpc>
                <a:spcPct val="150000"/>
              </a:lnSpc>
              <a:spcBef>
                <a:spcPct val="20000"/>
              </a:spcBef>
            </a:pPr>
            <a:r>
              <a:rPr kumimoji="1" lang="en-US" altLang="zh-CN" sz="2400" b="1">
                <a:latin typeface="Times New Roman" pitchFamily="18" charset="0"/>
                <a:ea typeface="黑体" pitchFamily="2" charset="-122"/>
                <a:cs typeface="Times New Roman" pitchFamily="18" charset="0"/>
              </a:rPr>
              <a:t>    </a:t>
            </a:r>
            <a:r>
              <a:rPr kumimoji="1" lang="zh-CN" altLang="en-US" sz="2200" b="1">
                <a:latin typeface="Times New Roman" pitchFamily="18" charset="0"/>
                <a:ea typeface="黑体" pitchFamily="2" charset="-122"/>
                <a:cs typeface="Times New Roman" pitchFamily="18" charset="0"/>
              </a:rPr>
              <a:t>稳定性和相对稳定性可以通过对数幅频曲线和相频曲线来确定。</a:t>
            </a:r>
          </a:p>
          <a:p>
            <a:pPr algn="just">
              <a:lnSpc>
                <a:spcPct val="150000"/>
              </a:lnSpc>
              <a:spcBef>
                <a:spcPct val="20000"/>
              </a:spcBef>
            </a:pPr>
            <a:r>
              <a:rPr kumimoji="1" lang="zh-CN" altLang="en-US" sz="2200" b="1">
                <a:latin typeface="Times New Roman" pitchFamily="18" charset="0"/>
                <a:ea typeface="黑体" pitchFamily="2" charset="-122"/>
                <a:cs typeface="Times New Roman" pitchFamily="18" charset="0"/>
              </a:rPr>
              <a:t>    相对稳定性可以用</a:t>
            </a:r>
            <a:r>
              <a:rPr kumimoji="1" lang="zh-CN" altLang="en-US" sz="2200" b="1">
                <a:solidFill>
                  <a:srgbClr val="2419F9"/>
                </a:solidFill>
                <a:latin typeface="Times New Roman" pitchFamily="18" charset="0"/>
                <a:ea typeface="黑体" pitchFamily="2" charset="-122"/>
                <a:cs typeface="Times New Roman" pitchFamily="18" charset="0"/>
              </a:rPr>
              <a:t>稳定裕度</a:t>
            </a:r>
            <a:r>
              <a:rPr kumimoji="1" lang="zh-CN" altLang="en-US" sz="2200" b="1">
                <a:latin typeface="Times New Roman" pitchFamily="18" charset="0"/>
                <a:ea typeface="黑体" pitchFamily="2" charset="-122"/>
                <a:cs typeface="Times New Roman" pitchFamily="18" charset="0"/>
              </a:rPr>
              <a:t>进行度量，包括</a:t>
            </a:r>
            <a:r>
              <a:rPr kumimoji="1" lang="zh-CN" altLang="en-US" sz="2200" b="1">
                <a:solidFill>
                  <a:srgbClr val="A50021"/>
                </a:solidFill>
                <a:latin typeface="Times New Roman" pitchFamily="18" charset="0"/>
                <a:ea typeface="黑体" pitchFamily="2" charset="-122"/>
                <a:cs typeface="Times New Roman" pitchFamily="18" charset="0"/>
              </a:rPr>
              <a:t>相位裕度</a:t>
            </a:r>
            <a:r>
              <a:rPr kumimoji="1" lang="zh-CN" altLang="en-US" sz="2200" b="1">
                <a:latin typeface="Times New Roman" pitchFamily="18" charset="0"/>
                <a:ea typeface="黑体" pitchFamily="2" charset="-122"/>
                <a:cs typeface="Times New Roman" pitchFamily="18" charset="0"/>
              </a:rPr>
              <a:t>和</a:t>
            </a:r>
            <a:r>
              <a:rPr kumimoji="1" lang="zh-CN" altLang="en-US" sz="2200" b="1">
                <a:solidFill>
                  <a:srgbClr val="A50021"/>
                </a:solidFill>
                <a:latin typeface="Times New Roman" pitchFamily="18" charset="0"/>
                <a:ea typeface="黑体" pitchFamily="2" charset="-122"/>
                <a:cs typeface="Times New Roman" pitchFamily="18" charset="0"/>
              </a:rPr>
              <a:t>幅值裕度</a:t>
            </a:r>
            <a:r>
              <a:rPr kumimoji="1" lang="zh-CN" altLang="en-US" sz="2200" b="1">
                <a:latin typeface="Times New Roman" pitchFamily="18" charset="0"/>
                <a:ea typeface="黑体" pitchFamily="2" charset="-122"/>
                <a:cs typeface="Times New Roman" pitchFamily="18" charset="0"/>
              </a:rPr>
              <a:t>。</a:t>
            </a:r>
            <a:endParaRPr kumimoji="1" lang="en-US" altLang="zh-CN" sz="2200" b="1">
              <a:latin typeface="Times New Roman" pitchFamily="18" charset="0"/>
              <a:ea typeface="黑体" pitchFamily="2" charset="-122"/>
              <a:cs typeface="Times New Roman" pitchFamily="18" charset="0"/>
            </a:endParaRPr>
          </a:p>
          <a:p>
            <a:pPr algn="just">
              <a:lnSpc>
                <a:spcPct val="150000"/>
              </a:lnSpc>
              <a:spcBef>
                <a:spcPct val="20000"/>
              </a:spcBef>
            </a:pPr>
            <a:r>
              <a:rPr kumimoji="1" lang="en-US" altLang="zh-CN" sz="2200" b="1" i="1">
                <a:solidFill>
                  <a:srgbClr val="FF0000"/>
                </a:solidFill>
                <a:latin typeface="Times New Roman" pitchFamily="18" charset="0"/>
                <a:ea typeface="黑体" pitchFamily="2" charset="-122"/>
                <a:cs typeface="Times New Roman" pitchFamily="18" charset="0"/>
              </a:rPr>
              <a:t>Gain crossover</a:t>
            </a:r>
            <a:r>
              <a:rPr kumimoji="1" lang="zh-CN" altLang="en-US" sz="2200" b="1">
                <a:solidFill>
                  <a:srgbClr val="FF00FF"/>
                </a:solidFill>
                <a:latin typeface="Times New Roman" pitchFamily="18" charset="0"/>
                <a:ea typeface="黑体" pitchFamily="2" charset="-122"/>
                <a:cs typeface="Times New Roman" pitchFamily="18" charset="0"/>
              </a:rPr>
              <a:t>（截止频率</a:t>
            </a:r>
            <a:r>
              <a:rPr kumimoji="1" lang="en-US" altLang="zh-CN" sz="2200" b="1">
                <a:solidFill>
                  <a:srgbClr val="FF00FF"/>
                </a:solidFill>
                <a:latin typeface="Times New Roman" pitchFamily="18" charset="0"/>
                <a:ea typeface="黑体" pitchFamily="2" charset="-122"/>
                <a:cs typeface="Times New Roman" pitchFamily="18" charset="0"/>
              </a:rPr>
              <a:t>——</a:t>
            </a:r>
            <a:r>
              <a:rPr kumimoji="1" lang="zh-CN" altLang="en-US" sz="2200" b="1">
                <a:solidFill>
                  <a:srgbClr val="FF00FF"/>
                </a:solidFill>
                <a:latin typeface="Times New Roman" pitchFamily="18" charset="0"/>
                <a:ea typeface="黑体" pitchFamily="2" charset="-122"/>
                <a:cs typeface="Times New Roman" pitchFamily="18" charset="0"/>
              </a:rPr>
              <a:t>增益临界点）</a:t>
            </a:r>
            <a:r>
              <a:rPr kumimoji="1" lang="zh-CN" altLang="en-US" sz="2200" b="1">
                <a:latin typeface="Times New Roman" pitchFamily="18" charset="0"/>
                <a:ea typeface="黑体" pitchFamily="2" charset="-122"/>
                <a:cs typeface="Times New Roman" pitchFamily="18" charset="0"/>
              </a:rPr>
              <a:t> </a:t>
            </a:r>
          </a:p>
          <a:p>
            <a:pPr algn="just">
              <a:lnSpc>
                <a:spcPct val="150000"/>
              </a:lnSpc>
              <a:spcBef>
                <a:spcPct val="20000"/>
              </a:spcBef>
            </a:pPr>
            <a:r>
              <a:rPr kumimoji="1" lang="zh-CN" altLang="en-US" sz="2200" b="1">
                <a:latin typeface="Times New Roman" pitchFamily="18" charset="0"/>
                <a:ea typeface="黑体" pitchFamily="2" charset="-122"/>
                <a:cs typeface="Times New Roman" pitchFamily="18" charset="0"/>
              </a:rPr>
              <a:t>    </a:t>
            </a:r>
            <a:r>
              <a:rPr kumimoji="1" lang="en-US" altLang="zh-CN" sz="2200" b="1" i="1">
                <a:latin typeface="Times New Roman" pitchFamily="18" charset="0"/>
                <a:ea typeface="黑体" pitchFamily="2" charset="-122"/>
                <a:cs typeface="Times New Roman" pitchFamily="18" charset="0"/>
              </a:rPr>
              <a:t>G</a:t>
            </a:r>
            <a:r>
              <a:rPr kumimoji="1" lang="en-US" altLang="zh-CN" sz="2200" b="1">
                <a:latin typeface="Times New Roman" pitchFamily="18" charset="0"/>
                <a:ea typeface="黑体" pitchFamily="2" charset="-122"/>
                <a:cs typeface="Times New Roman" pitchFamily="18" charset="0"/>
              </a:rPr>
              <a:t>(</a:t>
            </a:r>
            <a:r>
              <a:rPr kumimoji="1" lang="en-US" altLang="zh-CN" sz="2200" b="1" i="1">
                <a:latin typeface="Times New Roman" pitchFamily="18" charset="0"/>
                <a:ea typeface="黑体" pitchFamily="2" charset="-122"/>
                <a:cs typeface="Times New Roman" pitchFamily="18" charset="0"/>
              </a:rPr>
              <a:t>jω</a:t>
            </a:r>
            <a:r>
              <a:rPr kumimoji="1" lang="en-US" altLang="zh-CN" sz="2200" b="1">
                <a:latin typeface="Times New Roman" pitchFamily="18" charset="0"/>
                <a:ea typeface="黑体" pitchFamily="2" charset="-122"/>
                <a:cs typeface="Times New Roman" pitchFamily="18" charset="0"/>
              </a:rPr>
              <a:t>)</a:t>
            </a:r>
            <a:r>
              <a:rPr kumimoji="1" lang="zh-CN" altLang="en-US" sz="2200" b="1">
                <a:latin typeface="Times New Roman" pitchFamily="18" charset="0"/>
                <a:ea typeface="黑体" pitchFamily="2" charset="-122"/>
                <a:cs typeface="Times New Roman" pitchFamily="18" charset="0"/>
              </a:rPr>
              <a:t>幅相曲线在幅值为</a:t>
            </a:r>
            <a:r>
              <a:rPr kumimoji="1" lang="en-US" altLang="zh-CN" sz="2200" b="1">
                <a:latin typeface="Times New Roman" pitchFamily="18" charset="0"/>
                <a:ea typeface="黑体" pitchFamily="2" charset="-122"/>
                <a:cs typeface="Times New Roman" pitchFamily="18" charset="0"/>
              </a:rPr>
              <a:t>1 [Lm</a:t>
            </a:r>
            <a:r>
              <a:rPr kumimoji="1" lang="en-US" altLang="zh-CN" sz="2200" b="1" i="1">
                <a:latin typeface="Times New Roman" pitchFamily="18" charset="0"/>
                <a:ea typeface="黑体" pitchFamily="2" charset="-122"/>
                <a:cs typeface="Times New Roman" pitchFamily="18" charset="0"/>
              </a:rPr>
              <a:t>G</a:t>
            </a:r>
            <a:r>
              <a:rPr kumimoji="1" lang="en-US" altLang="zh-CN" sz="2200" b="1">
                <a:latin typeface="Times New Roman" pitchFamily="18" charset="0"/>
                <a:ea typeface="黑体" pitchFamily="2" charset="-122"/>
                <a:cs typeface="Times New Roman" pitchFamily="18" charset="0"/>
              </a:rPr>
              <a:t>(</a:t>
            </a:r>
            <a:r>
              <a:rPr kumimoji="1" lang="en-US" altLang="zh-CN" sz="2200" b="1" i="1">
                <a:latin typeface="Times New Roman" pitchFamily="18" charset="0"/>
                <a:ea typeface="黑体" pitchFamily="2" charset="-122"/>
                <a:cs typeface="Times New Roman" pitchFamily="18" charset="0"/>
              </a:rPr>
              <a:t>jω</a:t>
            </a:r>
            <a:r>
              <a:rPr kumimoji="1" lang="en-US" altLang="zh-CN" sz="2200" b="1">
                <a:latin typeface="Times New Roman" pitchFamily="18" charset="0"/>
                <a:ea typeface="黑体" pitchFamily="2" charset="-122"/>
                <a:cs typeface="Times New Roman" pitchFamily="18" charset="0"/>
              </a:rPr>
              <a:t>)=0dB]</a:t>
            </a:r>
            <a:r>
              <a:rPr kumimoji="1" lang="zh-CN" altLang="en-US" sz="2200" b="1">
                <a:latin typeface="Times New Roman" pitchFamily="18" charset="0"/>
                <a:ea typeface="黑体" pitchFamily="2" charset="-122"/>
                <a:cs typeface="Times New Roman" pitchFamily="18" charset="0"/>
              </a:rPr>
              <a:t> 的点处的频率称为 </a:t>
            </a:r>
            <a:r>
              <a:rPr kumimoji="1" lang="zh-CN" altLang="en-US" sz="2200" b="1">
                <a:solidFill>
                  <a:srgbClr val="0000FF"/>
                </a:solidFill>
                <a:latin typeface="Times New Roman" pitchFamily="18" charset="0"/>
                <a:ea typeface="黑体" pitchFamily="2" charset="-122"/>
                <a:cs typeface="Times New Roman" pitchFamily="18" charset="0"/>
              </a:rPr>
              <a:t>截止频率</a:t>
            </a:r>
            <a:r>
              <a:rPr kumimoji="1" lang="en-US" altLang="zh-CN" sz="2200" b="1" i="1">
                <a:solidFill>
                  <a:srgbClr val="0000FF"/>
                </a:solidFill>
                <a:latin typeface="Times New Roman" pitchFamily="18" charset="0"/>
                <a:ea typeface="黑体" pitchFamily="2" charset="-122"/>
                <a:cs typeface="Times New Roman" pitchFamily="18" charset="0"/>
              </a:rPr>
              <a:t>ω</a:t>
            </a:r>
            <a:r>
              <a:rPr kumimoji="1" lang="en-US" altLang="zh-CN" sz="2200" b="1" i="1" baseline="-25000">
                <a:solidFill>
                  <a:srgbClr val="0000FF"/>
                </a:solidFill>
                <a:latin typeface="Times New Roman" pitchFamily="18" charset="0"/>
                <a:ea typeface="黑体" pitchFamily="2" charset="-122"/>
                <a:cs typeface="Times New Roman" pitchFamily="18" charset="0"/>
              </a:rPr>
              <a:t>c</a:t>
            </a:r>
            <a:r>
              <a:rPr kumimoji="1" lang="en-US" altLang="zh-CN" sz="2200" b="1">
                <a:solidFill>
                  <a:srgbClr val="0000FF"/>
                </a:solidFill>
                <a:latin typeface="Times New Roman" pitchFamily="18" charset="0"/>
                <a:ea typeface="黑体" pitchFamily="2" charset="-122"/>
                <a:cs typeface="Times New Roman" pitchFamily="18" charset="0"/>
              </a:rPr>
              <a:t> </a:t>
            </a:r>
            <a:r>
              <a:rPr kumimoji="1" lang="zh-CN" altLang="en-US" sz="2200" b="1">
                <a:solidFill>
                  <a:srgbClr val="0000FF"/>
                </a:solidFill>
                <a:latin typeface="Times New Roman" pitchFamily="18" charset="0"/>
                <a:ea typeface="黑体" pitchFamily="2" charset="-122"/>
                <a:cs typeface="Times New Roman" pitchFamily="18" charset="0"/>
              </a:rPr>
              <a:t>。</a:t>
            </a:r>
            <a:endParaRPr kumimoji="1" lang="en-US" altLang="zh-CN" sz="2200" b="1">
              <a:solidFill>
                <a:srgbClr val="0000FF"/>
              </a:solidFill>
              <a:latin typeface="Times New Roman" pitchFamily="18" charset="0"/>
              <a:ea typeface="黑体" pitchFamily="2" charset="-122"/>
              <a:cs typeface="Times New Roman" pitchFamily="18" charset="0"/>
            </a:endParaRPr>
          </a:p>
          <a:p>
            <a:pPr algn="just">
              <a:lnSpc>
                <a:spcPct val="150000"/>
              </a:lnSpc>
              <a:spcBef>
                <a:spcPct val="20000"/>
              </a:spcBef>
            </a:pPr>
            <a:r>
              <a:rPr kumimoji="1" lang="en-US" altLang="zh-CN" sz="2200" b="1" i="1">
                <a:solidFill>
                  <a:srgbClr val="FF0000"/>
                </a:solidFill>
                <a:latin typeface="Times New Roman" pitchFamily="18" charset="0"/>
                <a:ea typeface="黑体" pitchFamily="2" charset="-122"/>
                <a:cs typeface="Times New Roman" pitchFamily="18" charset="0"/>
              </a:rPr>
              <a:t>Phase margin angle</a:t>
            </a:r>
            <a:r>
              <a:rPr kumimoji="1" lang="zh-CN" altLang="en-US" sz="2200" b="1">
                <a:solidFill>
                  <a:srgbClr val="FF00FF"/>
                </a:solidFill>
                <a:latin typeface="Times New Roman" pitchFamily="18" charset="0"/>
                <a:ea typeface="黑体" pitchFamily="2" charset="-122"/>
                <a:cs typeface="Times New Roman" pitchFamily="18" charset="0"/>
              </a:rPr>
              <a:t>（相位裕度）</a:t>
            </a:r>
            <a:r>
              <a:rPr kumimoji="1" lang="zh-CN" altLang="en-US" sz="2200" b="1">
                <a:latin typeface="Times New Roman" pitchFamily="18" charset="0"/>
                <a:ea typeface="黑体" pitchFamily="2" charset="-122"/>
                <a:cs typeface="Times New Roman" pitchFamily="18" charset="0"/>
              </a:rPr>
              <a:t> </a:t>
            </a:r>
          </a:p>
          <a:p>
            <a:pPr algn="just">
              <a:lnSpc>
                <a:spcPct val="150000"/>
              </a:lnSpc>
              <a:spcBef>
                <a:spcPct val="20000"/>
              </a:spcBef>
            </a:pPr>
            <a:r>
              <a:rPr kumimoji="1" lang="zh-CN" altLang="en-US" sz="2200" b="1">
                <a:latin typeface="Times New Roman" pitchFamily="18" charset="0"/>
                <a:ea typeface="黑体" pitchFamily="2" charset="-122"/>
                <a:cs typeface="Times New Roman" pitchFamily="18" charset="0"/>
              </a:rPr>
              <a:t>    相位裕度等于</a:t>
            </a:r>
            <a:r>
              <a:rPr kumimoji="1" lang="en-US" altLang="zh-CN" sz="2200" b="1">
                <a:latin typeface="Times New Roman" pitchFamily="18" charset="0"/>
                <a:ea typeface="黑体" pitchFamily="2" charset="-122"/>
                <a:cs typeface="Times New Roman" pitchFamily="18" charset="0"/>
              </a:rPr>
              <a:t>180°</a:t>
            </a:r>
            <a:r>
              <a:rPr kumimoji="1" lang="zh-CN" altLang="en-US" sz="2200" b="1">
                <a:latin typeface="Times New Roman" pitchFamily="18" charset="0"/>
                <a:ea typeface="黑体" pitchFamily="2" charset="-122"/>
                <a:cs typeface="Times New Roman" pitchFamily="18" charset="0"/>
              </a:rPr>
              <a:t>加上截止频率处的负相位，用</a:t>
            </a:r>
            <a:r>
              <a:rPr kumimoji="1" lang="en-US" altLang="zh-CN" sz="2200" b="1" i="1">
                <a:solidFill>
                  <a:srgbClr val="FF0000"/>
                </a:solidFill>
                <a:latin typeface="Times New Roman" pitchFamily="18" charset="0"/>
                <a:ea typeface="黑体" pitchFamily="2" charset="-122"/>
                <a:cs typeface="Times New Roman" pitchFamily="18" charset="0"/>
              </a:rPr>
              <a:t>γ</a:t>
            </a:r>
            <a:r>
              <a:rPr kumimoji="1" lang="zh-CN" altLang="en-US" sz="2200" b="1">
                <a:latin typeface="Times New Roman" pitchFamily="18" charset="0"/>
                <a:ea typeface="黑体" pitchFamily="2" charset="-122"/>
                <a:cs typeface="Times New Roman" pitchFamily="18" charset="0"/>
              </a:rPr>
              <a:t>来表示，</a:t>
            </a:r>
            <a:r>
              <a:rPr kumimoji="1" lang="en-US" altLang="zh-CN" sz="2200" b="1">
                <a:latin typeface="Times New Roman" pitchFamily="18" charset="0"/>
                <a:ea typeface="黑体" pitchFamily="2" charset="-122"/>
                <a:cs typeface="Times New Roman" pitchFamily="18" charset="0"/>
              </a:rPr>
              <a:t> </a:t>
            </a:r>
            <a:r>
              <a:rPr kumimoji="1" lang="en-US" altLang="zh-CN" sz="2200" b="1" i="1">
                <a:solidFill>
                  <a:srgbClr val="FF0000"/>
                </a:solidFill>
                <a:latin typeface="Times New Roman" pitchFamily="18" charset="0"/>
                <a:ea typeface="黑体" pitchFamily="2" charset="-122"/>
                <a:cs typeface="Times New Roman" pitchFamily="18" charset="0"/>
              </a:rPr>
              <a:t>γ</a:t>
            </a:r>
            <a:r>
              <a:rPr kumimoji="1" lang="en-US" altLang="zh-CN" sz="2200" b="1">
                <a:solidFill>
                  <a:srgbClr val="FF0000"/>
                </a:solidFill>
                <a:latin typeface="Times New Roman" pitchFamily="18" charset="0"/>
                <a:ea typeface="黑体" pitchFamily="2" charset="-122"/>
                <a:cs typeface="Times New Roman" pitchFamily="18" charset="0"/>
              </a:rPr>
              <a:t>=180°+</a:t>
            </a:r>
            <a:r>
              <a:rPr kumimoji="1" lang="en-US" altLang="zh-CN" sz="2200" b="1" i="1">
                <a:solidFill>
                  <a:srgbClr val="FF0000"/>
                </a:solidFill>
                <a:latin typeface="Times New Roman" pitchFamily="18" charset="0"/>
                <a:ea typeface="黑体" pitchFamily="2" charset="-122"/>
                <a:cs typeface="Times New Roman" pitchFamily="18" charset="0"/>
              </a:rPr>
              <a:t>Φ</a:t>
            </a:r>
            <a:r>
              <a:rPr kumimoji="1" lang="zh-CN" altLang="en-US" sz="2200" b="1">
                <a:latin typeface="Times New Roman" pitchFamily="18" charset="0"/>
                <a:ea typeface="黑体" pitchFamily="2" charset="-122"/>
                <a:cs typeface="Times New Roman" pitchFamily="18" charset="0"/>
              </a:rPr>
              <a:t>，其中</a:t>
            </a:r>
            <a:r>
              <a:rPr kumimoji="1" lang="en-US" altLang="zh-CN" sz="2200" b="1">
                <a:latin typeface="Times New Roman" pitchFamily="18" charset="0"/>
                <a:ea typeface="黑体" pitchFamily="2" charset="-122"/>
                <a:cs typeface="Times New Roman" pitchFamily="18" charset="0"/>
              </a:rPr>
              <a:t> </a:t>
            </a:r>
            <a:r>
              <a:rPr kumimoji="1" lang="en-US" altLang="zh-CN" sz="2200" b="1">
                <a:solidFill>
                  <a:srgbClr val="0000FF"/>
                </a:solidFill>
                <a:latin typeface="Times New Roman" pitchFamily="18" charset="0"/>
                <a:ea typeface="黑体" pitchFamily="2" charset="-122"/>
                <a:cs typeface="Times New Roman" pitchFamily="18" charset="0"/>
              </a:rPr>
              <a:t>∠</a:t>
            </a:r>
            <a:r>
              <a:rPr kumimoji="1" lang="en-US" altLang="zh-CN" sz="2200" b="1" i="1">
                <a:solidFill>
                  <a:srgbClr val="0000FF"/>
                </a:solidFill>
                <a:latin typeface="Times New Roman" pitchFamily="18" charset="0"/>
                <a:ea typeface="黑体" pitchFamily="2" charset="-122"/>
                <a:cs typeface="Times New Roman" pitchFamily="18" charset="0"/>
              </a:rPr>
              <a:t>G</a:t>
            </a:r>
            <a:r>
              <a:rPr kumimoji="1" lang="en-US" altLang="zh-CN" sz="2200" b="1">
                <a:solidFill>
                  <a:srgbClr val="0000FF"/>
                </a:solidFill>
                <a:latin typeface="Times New Roman" pitchFamily="18" charset="0"/>
                <a:ea typeface="黑体" pitchFamily="2" charset="-122"/>
                <a:cs typeface="Times New Roman" pitchFamily="18" charset="0"/>
              </a:rPr>
              <a:t>(</a:t>
            </a:r>
            <a:r>
              <a:rPr kumimoji="1" lang="en-US" altLang="zh-CN" sz="2200" b="1" i="1">
                <a:solidFill>
                  <a:srgbClr val="0000FF"/>
                </a:solidFill>
                <a:latin typeface="Times New Roman" pitchFamily="18" charset="0"/>
                <a:ea typeface="黑体" pitchFamily="2" charset="-122"/>
                <a:cs typeface="Times New Roman" pitchFamily="18" charset="0"/>
              </a:rPr>
              <a:t>jω</a:t>
            </a:r>
            <a:r>
              <a:rPr kumimoji="1" lang="en-US" altLang="zh-CN" sz="2200" b="1" i="1" baseline="-25000">
                <a:solidFill>
                  <a:srgbClr val="0000FF"/>
                </a:solidFill>
                <a:latin typeface="Times New Roman" pitchFamily="18" charset="0"/>
                <a:ea typeface="黑体" pitchFamily="2" charset="-122"/>
                <a:cs typeface="Times New Roman" pitchFamily="18" charset="0"/>
              </a:rPr>
              <a:t>c </a:t>
            </a:r>
            <a:r>
              <a:rPr kumimoji="1" lang="en-US" altLang="zh-CN" sz="2200" b="1">
                <a:solidFill>
                  <a:srgbClr val="0000FF"/>
                </a:solidFill>
                <a:latin typeface="Times New Roman" pitchFamily="18" charset="0"/>
                <a:ea typeface="黑体" pitchFamily="2" charset="-122"/>
                <a:cs typeface="Times New Roman" pitchFamily="18" charset="0"/>
              </a:rPr>
              <a:t>)=</a:t>
            </a:r>
            <a:r>
              <a:rPr kumimoji="1" lang="en-US" altLang="zh-CN" sz="2200" b="1" i="1">
                <a:solidFill>
                  <a:srgbClr val="0000FF"/>
                </a:solidFill>
                <a:latin typeface="Times New Roman" pitchFamily="18" charset="0"/>
                <a:ea typeface="黑体" pitchFamily="2" charset="-122"/>
                <a:cs typeface="Times New Roman" pitchFamily="18" charset="0"/>
              </a:rPr>
              <a:t>Φ</a:t>
            </a:r>
            <a:r>
              <a:rPr kumimoji="1" lang="zh-CN" altLang="en-US" sz="2200" b="1">
                <a:solidFill>
                  <a:srgbClr val="0000FF"/>
                </a:solidFill>
                <a:latin typeface="Times New Roman" pitchFamily="18" charset="0"/>
                <a:ea typeface="黑体" pitchFamily="2" charset="-122"/>
                <a:cs typeface="Times New Roman" pitchFamily="18" charset="0"/>
              </a:rPr>
              <a:t>是负值。</a:t>
            </a:r>
            <a:endParaRPr kumimoji="1" lang="en-US" altLang="zh-CN" sz="2200" b="1">
              <a:solidFill>
                <a:srgbClr val="0000FF"/>
              </a:solidFill>
              <a:latin typeface="Times New Roman" pitchFamily="18" charset="0"/>
              <a:ea typeface="黑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blinds(horizontal)">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blinds(horizontal)">
                                      <p:cBhvr>
                                        <p:cTn id="12" dur="5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box(out)">
                                      <p:cBhvr>
                                        <p:cTn id="17" dur="500"/>
                                        <p:tgtEl>
                                          <p:spTgt spid="12290">
                                            <p:txEl>
                                              <p:pRg st="2" end="2"/>
                                            </p:txEl>
                                          </p:spTgt>
                                        </p:tgtEl>
                                      </p:cBhvr>
                                    </p:animEffect>
                                  </p:childTnLst>
                                </p:cTn>
                              </p:par>
                              <p:par>
                                <p:cTn id="18" presetID="4" presetClass="entr" presetSubtype="32" fill="hold" nodeType="withEffect">
                                  <p:stCondLst>
                                    <p:cond delay="0"/>
                                  </p:stCondLst>
                                  <p:childTnLst>
                                    <p:set>
                                      <p:cBhvr>
                                        <p:cTn id="19" dur="1" fill="hold">
                                          <p:stCondLst>
                                            <p:cond delay="0"/>
                                          </p:stCondLst>
                                        </p:cTn>
                                        <p:tgtEl>
                                          <p:spTgt spid="12290">
                                            <p:txEl>
                                              <p:pRg st="3" end="3"/>
                                            </p:txEl>
                                          </p:spTgt>
                                        </p:tgtEl>
                                        <p:attrNameLst>
                                          <p:attrName>style.visibility</p:attrName>
                                        </p:attrNameLst>
                                      </p:cBhvr>
                                      <p:to>
                                        <p:strVal val="visible"/>
                                      </p:to>
                                    </p:set>
                                    <p:animEffect transition="in" filter="box(out)">
                                      <p:cBhvr>
                                        <p:cTn id="20" dur="500"/>
                                        <p:tgtEl>
                                          <p:spTgt spid="1229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2290">
                                            <p:txEl>
                                              <p:pRg st="4" end="4"/>
                                            </p:txEl>
                                          </p:spTgt>
                                        </p:tgtEl>
                                        <p:attrNameLst>
                                          <p:attrName>style.visibility</p:attrName>
                                        </p:attrNameLst>
                                      </p:cBhvr>
                                      <p:to>
                                        <p:strVal val="visible"/>
                                      </p:to>
                                    </p:set>
                                    <p:animEffect transition="in" filter="box(in)">
                                      <p:cBhvr>
                                        <p:cTn id="25" dur="500"/>
                                        <p:tgtEl>
                                          <p:spTgt spid="12290">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2290">
                                            <p:txEl>
                                              <p:pRg st="5" end="5"/>
                                            </p:txEl>
                                          </p:spTgt>
                                        </p:tgtEl>
                                        <p:attrNameLst>
                                          <p:attrName>style.visibility</p:attrName>
                                        </p:attrNameLst>
                                      </p:cBhvr>
                                      <p:to>
                                        <p:strVal val="visible"/>
                                      </p:to>
                                    </p:set>
                                    <p:animEffect transition="in" filter="box(in)">
                                      <p:cBhvr>
                                        <p:cTn id="28" dur="500"/>
                                        <p:tgtEl>
                                          <p:spTgt spid="122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内容占位符 2"/>
          <p:cNvSpPr>
            <a:spLocks noGrp="1"/>
          </p:cNvSpPr>
          <p:nvPr>
            <p:ph idx="1"/>
          </p:nvPr>
        </p:nvSpPr>
        <p:spPr/>
        <p:txBody>
          <a:bodyPr/>
          <a:lstStyle/>
          <a:p>
            <a:pPr>
              <a:defRPr/>
            </a:pPr>
            <a:r>
              <a:rPr lang="zh-CN" altLang="zh-CN" sz="2400" dirty="0">
                <a:cs typeface="楷体_GB2312" pitchFamily="49" charset="-122"/>
              </a:rPr>
              <a:t>高阶系统</a:t>
            </a:r>
            <a:r>
              <a:rPr lang="zh-CN" altLang="en-US" sz="2400" dirty="0">
                <a:cs typeface="楷体_GB2312" pitchFamily="49" charset="-122"/>
              </a:rPr>
              <a:t>：如存在主导极点，可采用二阶系统的公式；如不存在主导极点，有相应的频域与时域指标的近似公式：</a:t>
            </a:r>
            <a:endParaRPr lang="en-US" altLang="zh-CN" sz="2400" dirty="0">
              <a:cs typeface="楷体_GB2312" pitchFamily="49" charset="-122"/>
            </a:endParaRPr>
          </a:p>
          <a:p>
            <a:pPr>
              <a:buFont typeface="Wingdings" pitchFamily="2" charset="2"/>
              <a:buNone/>
              <a:defRPr/>
            </a:pPr>
            <a:endParaRPr lang="en-US" altLang="zh-CN" sz="2000" dirty="0">
              <a:solidFill>
                <a:srgbClr val="0000FF"/>
              </a:solidFill>
              <a:cs typeface="楷体_GB2312" pitchFamily="49" charset="-122"/>
            </a:endParaRPr>
          </a:p>
          <a:p>
            <a:pPr>
              <a:buFont typeface="Wingdings" pitchFamily="2" charset="2"/>
              <a:buNone/>
              <a:defRPr/>
            </a:pPr>
            <a:r>
              <a:rPr lang="zh-CN" altLang="en-US" sz="2000" dirty="0">
                <a:solidFill>
                  <a:srgbClr val="0000FF"/>
                </a:solidFill>
                <a:cs typeface="楷体_GB2312" pitchFamily="49" charset="-122"/>
              </a:rPr>
              <a:t>        </a:t>
            </a:r>
            <a:r>
              <a:rPr lang="zh-CN" altLang="zh-CN" sz="2000" dirty="0">
                <a:solidFill>
                  <a:srgbClr val="0000FF"/>
                </a:solidFill>
                <a:cs typeface="楷体_GB2312" pitchFamily="49" charset="-122"/>
              </a:rPr>
              <a:t>谐振峰值</a:t>
            </a:r>
            <a:endParaRPr lang="en-US" altLang="zh-CN" sz="2000" dirty="0">
              <a:solidFill>
                <a:srgbClr val="0000FF"/>
              </a:solidFill>
              <a:cs typeface="楷体_GB2312" pitchFamily="49" charset="-122"/>
            </a:endParaRPr>
          </a:p>
          <a:p>
            <a:pPr>
              <a:buFont typeface="Wingdings" pitchFamily="2" charset="2"/>
              <a:buNone/>
              <a:defRPr/>
            </a:pPr>
            <a:endParaRPr lang="en-US" altLang="zh-CN" sz="1600" dirty="0">
              <a:solidFill>
                <a:srgbClr val="0000FF"/>
              </a:solidFill>
              <a:cs typeface="楷体_GB2312" pitchFamily="49" charset="-122"/>
            </a:endParaRPr>
          </a:p>
          <a:p>
            <a:pPr>
              <a:buFont typeface="Wingdings" pitchFamily="2" charset="2"/>
              <a:buNone/>
              <a:defRPr/>
            </a:pPr>
            <a:endParaRPr lang="en-US" altLang="zh-CN" sz="1600" dirty="0">
              <a:solidFill>
                <a:srgbClr val="0000FF"/>
              </a:solidFill>
              <a:cs typeface="楷体_GB2312" pitchFamily="49" charset="-122"/>
            </a:endParaRPr>
          </a:p>
          <a:p>
            <a:pPr>
              <a:buFont typeface="Wingdings" pitchFamily="2" charset="2"/>
              <a:buNone/>
              <a:defRPr/>
            </a:pPr>
            <a:r>
              <a:rPr lang="zh-CN" altLang="en-US" sz="2000" dirty="0">
                <a:solidFill>
                  <a:srgbClr val="0000FF"/>
                </a:solidFill>
                <a:cs typeface="楷体_GB2312" pitchFamily="49" charset="-122"/>
              </a:rPr>
              <a:t>        超调量</a:t>
            </a:r>
            <a:endParaRPr lang="en-US" altLang="zh-CN" sz="2000" dirty="0">
              <a:solidFill>
                <a:srgbClr val="0000FF"/>
              </a:solidFill>
              <a:cs typeface="楷体_GB2312" pitchFamily="49" charset="-122"/>
            </a:endParaRPr>
          </a:p>
          <a:p>
            <a:pPr>
              <a:buFont typeface="Wingdings" pitchFamily="2" charset="2"/>
              <a:buNone/>
              <a:defRPr/>
            </a:pPr>
            <a:endParaRPr lang="en-US" altLang="zh-CN" sz="2000" dirty="0">
              <a:solidFill>
                <a:srgbClr val="0000FF"/>
              </a:solidFill>
              <a:cs typeface="楷体_GB2312" pitchFamily="49" charset="-122"/>
            </a:endParaRPr>
          </a:p>
          <a:p>
            <a:pPr>
              <a:buFont typeface="Wingdings" pitchFamily="2" charset="2"/>
              <a:buNone/>
              <a:defRPr/>
            </a:pPr>
            <a:r>
              <a:rPr lang="zh-CN" altLang="en-US" sz="2000" dirty="0">
                <a:solidFill>
                  <a:srgbClr val="0000FF"/>
                </a:solidFill>
                <a:cs typeface="楷体_GB2312" pitchFamily="49" charset="-122"/>
              </a:rPr>
              <a:t>        调节时间</a:t>
            </a:r>
            <a:endParaRPr lang="zh-CN" altLang="en-US" sz="2400" dirty="0">
              <a:solidFill>
                <a:srgbClr val="0000FF"/>
              </a:solidFill>
              <a:cs typeface="楷体_GB2312" pitchFamily="49" charset="-122"/>
            </a:endParaRPr>
          </a:p>
        </p:txBody>
      </p:sp>
      <p:sp>
        <p:nvSpPr>
          <p:cNvPr id="2918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1842" name="Object 1"/>
          <p:cNvGraphicFramePr>
            <a:graphicFrameLocks noChangeAspect="1"/>
          </p:cNvGraphicFramePr>
          <p:nvPr/>
        </p:nvGraphicFramePr>
        <p:xfrm>
          <a:off x="2397125" y="2557463"/>
          <a:ext cx="1184275" cy="690562"/>
        </p:xfrm>
        <a:graphic>
          <a:graphicData uri="http://schemas.openxmlformats.org/presentationml/2006/ole">
            <mc:AlternateContent xmlns:mc="http://schemas.openxmlformats.org/markup-compatibility/2006">
              <mc:Choice xmlns:v="urn:schemas-microsoft-com:vml" Requires="v">
                <p:oleObj spid="_x0000_s291930" name="Equation" r:id="rId3" imgW="787320" imgH="457200" progId="Equation.DSMT4">
                  <p:embed/>
                </p:oleObj>
              </mc:Choice>
              <mc:Fallback>
                <p:oleObj name="Equation" r:id="rId3" imgW="78732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2557463"/>
                        <a:ext cx="1184275" cy="690562"/>
                      </a:xfrm>
                      <a:prstGeom prst="rect">
                        <a:avLst/>
                      </a:prstGeom>
                      <a:solidFill>
                        <a:srgbClr val="FFFF99"/>
                      </a:solidFill>
                    </p:spPr>
                  </p:pic>
                </p:oleObj>
              </mc:Fallback>
            </mc:AlternateContent>
          </a:graphicData>
        </a:graphic>
      </p:graphicFrame>
      <p:sp>
        <p:nvSpPr>
          <p:cNvPr id="2918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1843" name="Object 3"/>
          <p:cNvGraphicFramePr>
            <a:graphicFrameLocks noChangeAspect="1"/>
          </p:cNvGraphicFramePr>
          <p:nvPr/>
        </p:nvGraphicFramePr>
        <p:xfrm>
          <a:off x="2392363" y="3668713"/>
          <a:ext cx="3516312" cy="342900"/>
        </p:xfrm>
        <a:graphic>
          <a:graphicData uri="http://schemas.openxmlformats.org/presentationml/2006/ole">
            <mc:AlternateContent xmlns:mc="http://schemas.openxmlformats.org/markup-compatibility/2006">
              <mc:Choice xmlns:v="urn:schemas-microsoft-com:vml" Requires="v">
                <p:oleObj spid="_x0000_s291931" name="Equation" r:id="rId5" imgW="2374560" imgH="228600" progId="Equation.DSMT4">
                  <p:embed/>
                </p:oleObj>
              </mc:Choice>
              <mc:Fallback>
                <p:oleObj name="Equation" r:id="rId5" imgW="237456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363" y="3668713"/>
                        <a:ext cx="3516312" cy="342900"/>
                      </a:xfrm>
                      <a:prstGeom prst="rect">
                        <a:avLst/>
                      </a:prstGeom>
                      <a:solidFill>
                        <a:srgbClr val="FFFF99"/>
                      </a:solidFill>
                    </p:spPr>
                  </p:pic>
                </p:oleObj>
              </mc:Fallback>
            </mc:AlternateContent>
          </a:graphicData>
        </a:graphic>
      </p:graphicFrame>
      <p:sp>
        <p:nvSpPr>
          <p:cNvPr id="29184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1844" name="Object 5"/>
          <p:cNvGraphicFramePr>
            <a:graphicFrameLocks noChangeAspect="1"/>
          </p:cNvGraphicFramePr>
          <p:nvPr/>
        </p:nvGraphicFramePr>
        <p:xfrm>
          <a:off x="2403475" y="4251325"/>
          <a:ext cx="971550" cy="671513"/>
        </p:xfrm>
        <a:graphic>
          <a:graphicData uri="http://schemas.openxmlformats.org/presentationml/2006/ole">
            <mc:AlternateContent xmlns:mc="http://schemas.openxmlformats.org/markup-compatibility/2006">
              <mc:Choice xmlns:v="urn:schemas-microsoft-com:vml" Requires="v">
                <p:oleObj spid="_x0000_s291932" name="Equation" r:id="rId7" imgW="634680" imgH="444240" progId="Equation.DSMT4">
                  <p:embed/>
                </p:oleObj>
              </mc:Choice>
              <mc:Fallback>
                <p:oleObj name="Equation" r:id="rId7" imgW="634680" imgH="44424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3475" y="4251325"/>
                        <a:ext cx="971550" cy="671513"/>
                      </a:xfrm>
                      <a:prstGeom prst="rect">
                        <a:avLst/>
                      </a:prstGeom>
                      <a:solidFill>
                        <a:srgbClr val="FFFF99"/>
                      </a:solidFill>
                    </p:spPr>
                  </p:pic>
                </p:oleObj>
              </mc:Fallback>
            </mc:AlternateContent>
          </a:graphicData>
        </a:graphic>
      </p:graphicFrame>
      <p:sp>
        <p:nvSpPr>
          <p:cNvPr id="29185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91845" name="Object 7"/>
          <p:cNvGraphicFramePr>
            <a:graphicFrameLocks noChangeAspect="1"/>
          </p:cNvGraphicFramePr>
          <p:nvPr/>
        </p:nvGraphicFramePr>
        <p:xfrm>
          <a:off x="2432050" y="5060950"/>
          <a:ext cx="4775200" cy="360363"/>
        </p:xfrm>
        <a:graphic>
          <a:graphicData uri="http://schemas.openxmlformats.org/presentationml/2006/ole">
            <mc:AlternateContent xmlns:mc="http://schemas.openxmlformats.org/markup-compatibility/2006">
              <mc:Choice xmlns:v="urn:schemas-microsoft-com:vml" Requires="v">
                <p:oleObj spid="_x0000_s291933" name="Equation" r:id="rId9" imgW="3162240" imgH="241200" progId="Equation.DSMT4">
                  <p:embed/>
                </p:oleObj>
              </mc:Choice>
              <mc:Fallback>
                <p:oleObj name="Equation" r:id="rId9" imgW="3162240" imgH="241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2050" y="5060950"/>
                        <a:ext cx="4775200" cy="360363"/>
                      </a:xfrm>
                      <a:prstGeom prst="rect">
                        <a:avLst/>
                      </a:prstGeom>
                      <a:solidFill>
                        <a:srgbClr val="FFFF99"/>
                      </a:solidFill>
                    </p:spPr>
                  </p:pic>
                </p:oleObj>
              </mc:Fallback>
            </mc:AlternateContent>
          </a:graphicData>
        </a:graphic>
      </p:graphicFrame>
      <p:sp>
        <p:nvSpPr>
          <p:cNvPr id="291851" name="标题 8"/>
          <p:cNvSpPr>
            <a:spLocks/>
          </p:cNvSpPr>
          <p:nvPr/>
        </p:nvSpPr>
        <p:spPr bwMode="auto">
          <a:xfrm>
            <a:off x="957263" y="150813"/>
            <a:ext cx="74310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频域指标与时域指标的关系</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09" name="Rectangle 3"/>
          <p:cNvSpPr>
            <a:spLocks noGrp="1" noChangeArrowheads="1"/>
          </p:cNvSpPr>
          <p:nvPr>
            <p:ph idx="4294967295"/>
          </p:nvPr>
        </p:nvSpPr>
        <p:spPr>
          <a:xfrm>
            <a:off x="611188" y="1200150"/>
            <a:ext cx="6877050" cy="4410075"/>
          </a:xfrm>
        </p:spPr>
        <p:txBody>
          <a:bodyPr/>
          <a:lstStyle/>
          <a:p>
            <a:pPr eaLnBrk="1" hangingPunct="1">
              <a:lnSpc>
                <a:spcPct val="115000"/>
              </a:lnSpc>
              <a:buFont typeface="Wingdings" pitchFamily="2" charset="2"/>
              <a:buChar char="ü"/>
            </a:pPr>
            <a:r>
              <a:rPr lang="zh-CN" altLang="en-US" sz="2800">
                <a:solidFill>
                  <a:srgbClr val="8FE2FF"/>
                </a:solidFill>
                <a:latin typeface="Times New Roman" pitchFamily="18" charset="0"/>
                <a:ea typeface="黑体" pitchFamily="2" charset="-122"/>
                <a:cs typeface="Arial" charset="0"/>
              </a:rPr>
              <a:t>概述</a:t>
            </a:r>
            <a:endParaRPr lang="en-US" altLang="zh-CN" sz="2800">
              <a:solidFill>
                <a:srgbClr val="8FE2FF"/>
              </a:solidFill>
              <a:latin typeface="Times New Roman" pitchFamily="18" charset="0"/>
              <a:ea typeface="黑体" pitchFamily="2" charset="-122"/>
              <a:cs typeface="Arial" charset="0"/>
            </a:endParaRPr>
          </a:p>
          <a:p>
            <a:pPr eaLnBrk="1" hangingPunct="1">
              <a:lnSpc>
                <a:spcPct val="115000"/>
              </a:lnSpc>
              <a:buFont typeface="Wingdings" pitchFamily="2" charset="2"/>
              <a:buChar char="ü"/>
            </a:pPr>
            <a:r>
              <a:rPr lang="en-US" altLang="zh-CN" sz="2800">
                <a:solidFill>
                  <a:srgbClr val="8FE2FF"/>
                </a:solidFill>
                <a:latin typeface="Times New Roman" pitchFamily="18" charset="0"/>
                <a:ea typeface="黑体" pitchFamily="2" charset="-122"/>
                <a:cs typeface="Arial" charset="0"/>
              </a:rPr>
              <a:t>Bode </a:t>
            </a:r>
            <a:r>
              <a:rPr lang="zh-CN" altLang="en-US" sz="2800">
                <a:solidFill>
                  <a:srgbClr val="8FE2FF"/>
                </a:solidFill>
                <a:latin typeface="Times New Roman" pitchFamily="18" charset="0"/>
                <a:ea typeface="黑体" pitchFamily="2" charset="-122"/>
                <a:cs typeface="Arial" charset="0"/>
              </a:rPr>
              <a:t>图</a:t>
            </a:r>
            <a:r>
              <a:rPr lang="en-US" altLang="zh-CN" sz="2800">
                <a:solidFill>
                  <a:srgbClr val="8FE2FF"/>
                </a:solidFill>
                <a:latin typeface="Times New Roman" pitchFamily="18" charset="0"/>
                <a:ea typeface="黑体" pitchFamily="2" charset="-122"/>
                <a:cs typeface="Arial" charset="0"/>
              </a:rPr>
              <a:t> (</a:t>
            </a:r>
            <a:r>
              <a:rPr lang="zh-CN" altLang="en-US" sz="2800">
                <a:solidFill>
                  <a:srgbClr val="8FE2FF"/>
                </a:solidFill>
                <a:latin typeface="Times New Roman" pitchFamily="18" charset="0"/>
                <a:ea typeface="黑体" pitchFamily="2" charset="-122"/>
                <a:cs typeface="Arial" charset="0"/>
              </a:rPr>
              <a:t>对数坐标图</a:t>
            </a:r>
            <a:r>
              <a:rPr lang="en-US" altLang="zh-CN" sz="2800">
                <a:solidFill>
                  <a:srgbClr val="8FE2FF"/>
                </a:solidFill>
                <a:latin typeface="Times New Roman" pitchFamily="18" charset="0"/>
                <a:ea typeface="黑体" pitchFamily="2" charset="-122"/>
                <a:cs typeface="Arial" charset="0"/>
              </a:rPr>
              <a:t>)</a:t>
            </a:r>
          </a:p>
          <a:p>
            <a:pPr eaLnBrk="1" hangingPunct="1">
              <a:lnSpc>
                <a:spcPct val="115000"/>
              </a:lnSpc>
              <a:buFont typeface="Wingdings" pitchFamily="2" charset="2"/>
              <a:buChar char="ü"/>
            </a:pPr>
            <a:r>
              <a:rPr lang="zh-CN" altLang="en-US" sz="2800">
                <a:solidFill>
                  <a:srgbClr val="8FE2FF"/>
                </a:solidFill>
                <a:latin typeface="Times New Roman" pitchFamily="18" charset="0"/>
                <a:ea typeface="黑体" pitchFamily="2" charset="-122"/>
                <a:cs typeface="Arial" charset="0"/>
              </a:rPr>
              <a:t>极坐标图</a:t>
            </a:r>
            <a:endParaRPr lang="en-US" altLang="zh-CN" sz="2800">
              <a:solidFill>
                <a:srgbClr val="8FE2FF"/>
              </a:solidFill>
              <a:latin typeface="Times New Roman" pitchFamily="18" charset="0"/>
              <a:ea typeface="黑体" pitchFamily="2" charset="-122"/>
              <a:cs typeface="Arial" charset="0"/>
            </a:endParaRPr>
          </a:p>
          <a:p>
            <a:pPr eaLnBrk="1" hangingPunct="1">
              <a:lnSpc>
                <a:spcPct val="115000"/>
              </a:lnSpc>
              <a:buFont typeface="Wingdings" pitchFamily="2" charset="2"/>
              <a:buChar char="ü"/>
            </a:pPr>
            <a:r>
              <a:rPr lang="en-US" altLang="zh-CN" sz="2800">
                <a:solidFill>
                  <a:srgbClr val="8FE2FF"/>
                </a:solidFill>
                <a:latin typeface="Times New Roman" pitchFamily="18" charset="0"/>
                <a:ea typeface="黑体" pitchFamily="2" charset="-122"/>
                <a:cs typeface="Arial" charset="0"/>
              </a:rPr>
              <a:t>Nyquist</a:t>
            </a:r>
            <a:r>
              <a:rPr lang="zh-CN" altLang="en-US" sz="2800">
                <a:solidFill>
                  <a:srgbClr val="8FE2FF"/>
                </a:solidFill>
                <a:latin typeface="Times New Roman" pitchFamily="18" charset="0"/>
                <a:ea typeface="黑体" pitchFamily="2" charset="-122"/>
                <a:cs typeface="Arial" charset="0"/>
              </a:rPr>
              <a:t>稳定性判据</a:t>
            </a:r>
            <a:endParaRPr lang="en-US" altLang="zh-CN" sz="2800">
              <a:solidFill>
                <a:srgbClr val="8FE2FF"/>
              </a:solidFill>
              <a:latin typeface="Times New Roman" pitchFamily="18" charset="0"/>
              <a:ea typeface="黑体" pitchFamily="2" charset="-122"/>
              <a:cs typeface="Arial" charset="0"/>
            </a:endParaRPr>
          </a:p>
          <a:p>
            <a:pPr eaLnBrk="1" hangingPunct="1">
              <a:lnSpc>
                <a:spcPct val="115000"/>
              </a:lnSpc>
              <a:buFont typeface="Wingdings" pitchFamily="2" charset="2"/>
              <a:buChar char="ü"/>
            </a:pPr>
            <a:r>
              <a:rPr lang="zh-CN" altLang="en-US" sz="2800">
                <a:solidFill>
                  <a:srgbClr val="CC0066"/>
                </a:solidFill>
                <a:latin typeface="Times New Roman" pitchFamily="18" charset="0"/>
                <a:ea typeface="黑体" pitchFamily="2" charset="-122"/>
                <a:cs typeface="Arial" charset="0"/>
              </a:rPr>
              <a:t>基于频率响应的补偿器设计</a:t>
            </a:r>
          </a:p>
          <a:p>
            <a:pPr marL="742950" lvl="1" indent="-285750" eaLnBrk="1" hangingPunct="1"/>
            <a:r>
              <a:rPr kumimoji="0" lang="zh-CN" altLang="en-US" sz="2600" b="1">
                <a:solidFill>
                  <a:srgbClr val="8FE2FF"/>
                </a:solidFill>
                <a:latin typeface="Times New Roman" pitchFamily="18" charset="0"/>
                <a:cs typeface="Arial" charset="0"/>
              </a:rPr>
              <a:t>频域指标与时域指标的关系</a:t>
            </a:r>
          </a:p>
          <a:p>
            <a:pPr marL="742950" lvl="1" indent="-285750" eaLnBrk="1" hangingPunct="1"/>
            <a:r>
              <a:rPr lang="zh-CN" altLang="en-US" sz="2600" b="1">
                <a:solidFill>
                  <a:srgbClr val="CC0066"/>
                </a:solidFill>
                <a:latin typeface="Arial Black" pitchFamily="34" charset="0"/>
                <a:cs typeface="Arial" charset="0"/>
              </a:rPr>
              <a:t>系统校正</a:t>
            </a:r>
            <a:endParaRPr lang="en-US" altLang="zh-CN" sz="2600" b="1">
              <a:solidFill>
                <a:srgbClr val="CC0066"/>
              </a:solidFill>
              <a:latin typeface="Arial Black" pitchFamily="34" charset="0"/>
              <a:cs typeface="Arial" charset="0"/>
            </a:endParaRPr>
          </a:p>
          <a:p>
            <a:pPr eaLnBrk="1" hangingPunct="1">
              <a:lnSpc>
                <a:spcPct val="115000"/>
              </a:lnSpc>
              <a:buFont typeface="Wingdings" pitchFamily="2" charset="2"/>
              <a:buChar char="ü"/>
            </a:pPr>
            <a:r>
              <a:rPr lang="zh-CN" altLang="en-US" sz="2800">
                <a:solidFill>
                  <a:schemeClr val="accent2"/>
                </a:solidFill>
                <a:latin typeface="Times New Roman" pitchFamily="18" charset="0"/>
                <a:ea typeface="黑体" pitchFamily="2" charset="-122"/>
                <a:cs typeface="Arial" charset="0"/>
              </a:rPr>
              <a:t>系统的闭环频率特性</a:t>
            </a:r>
            <a:endParaRPr lang="zh-CN" altLang="zh-CN" sz="2800">
              <a:solidFill>
                <a:schemeClr val="accent2"/>
              </a:solidFill>
              <a:latin typeface="Times New Roman" pitchFamily="18" charset="0"/>
              <a:ea typeface="黑体" pitchFamily="2" charset="-122"/>
              <a:cs typeface="Arial" charset="0"/>
            </a:endParaRPr>
          </a:p>
        </p:txBody>
      </p:sp>
      <p:sp>
        <p:nvSpPr>
          <p:cNvPr id="350210" name="Rectangle 2"/>
          <p:cNvSpPr>
            <a:spLocks noChangeArrowheads="1"/>
          </p:cNvSpPr>
          <p:nvPr/>
        </p:nvSpPr>
        <p:spPr bwMode="auto">
          <a:xfrm>
            <a:off x="966788" y="290513"/>
            <a:ext cx="6248400" cy="563562"/>
          </a:xfrm>
          <a:prstGeom prst="rect">
            <a:avLst/>
          </a:prstGeom>
          <a:noFill/>
          <a:ln w="9525">
            <a:noFill/>
            <a:miter lim="800000"/>
            <a:headEnd/>
            <a:tailEnd/>
          </a:ln>
        </p:spPr>
        <p:txBody>
          <a:bodyPr anchor="b"/>
          <a:lstStyle/>
          <a:p>
            <a:r>
              <a:rPr lang="zh-CN" altLang="en-US" sz="3200" b="1">
                <a:solidFill>
                  <a:srgbClr val="CC0066"/>
                </a:solidFill>
                <a:latin typeface="黑体" pitchFamily="2" charset="-122"/>
                <a:ea typeface="黑体" pitchFamily="2" charset="-122"/>
              </a:rPr>
              <a:t>第六章 主要内容</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标题 1"/>
          <p:cNvSpPr>
            <a:spLocks noGrp="1"/>
          </p:cNvSpPr>
          <p:nvPr>
            <p:ph type="title" idx="4294967295"/>
          </p:nvPr>
        </p:nvSpPr>
        <p:spPr>
          <a:xfrm>
            <a:off x="974725" y="146050"/>
            <a:ext cx="5673725" cy="792163"/>
          </a:xfrm>
        </p:spPr>
        <p:txBody>
          <a:bodyPr/>
          <a:lstStyle/>
          <a:p>
            <a:r>
              <a:rPr lang="zh-CN" altLang="en-US" sz="3200">
                <a:solidFill>
                  <a:srgbClr val="CC0066"/>
                </a:solidFill>
                <a:latin typeface="黑体" pitchFamily="2" charset="-122"/>
                <a:ea typeface="黑体" pitchFamily="2" charset="-122"/>
              </a:rPr>
              <a:t>系统校正</a:t>
            </a:r>
          </a:p>
        </p:txBody>
      </p:sp>
      <p:sp>
        <p:nvSpPr>
          <p:cNvPr id="351234" name="内容占位符 2"/>
          <p:cNvSpPr>
            <a:spLocks noGrp="1"/>
          </p:cNvSpPr>
          <p:nvPr>
            <p:ph idx="4294967295"/>
          </p:nvPr>
        </p:nvSpPr>
        <p:spPr/>
        <p:txBody>
          <a:bodyPr/>
          <a:lstStyle/>
          <a:p>
            <a:r>
              <a:rPr lang="zh-CN" altLang="en-US" sz="2800">
                <a:solidFill>
                  <a:srgbClr val="CC0066"/>
                </a:solidFill>
                <a:latin typeface="Times New Roman" pitchFamily="18" charset="0"/>
                <a:ea typeface="黑体" pitchFamily="2" charset="-122"/>
                <a:cs typeface="Arial" charset="0"/>
              </a:rPr>
              <a:t>系统校正的基本概念</a:t>
            </a:r>
            <a:endParaRPr lang="en-US" altLang="zh-CN" sz="2800">
              <a:solidFill>
                <a:srgbClr val="CC0066"/>
              </a:solidFill>
              <a:latin typeface="Times New Roman" pitchFamily="18" charset="0"/>
              <a:ea typeface="黑体" pitchFamily="2" charset="-122"/>
              <a:cs typeface="Arial" charset="0"/>
            </a:endParaRPr>
          </a:p>
          <a:p>
            <a:r>
              <a:rPr lang="zh-CN" altLang="en-US" sz="2800">
                <a:latin typeface="Times New Roman" pitchFamily="18" charset="0"/>
                <a:ea typeface="黑体" pitchFamily="2" charset="-122"/>
                <a:cs typeface="Arial" charset="0"/>
              </a:rPr>
              <a:t>常用校正装置的连接方式</a:t>
            </a:r>
            <a:endParaRPr lang="en-US" altLang="zh-CN" sz="2800">
              <a:latin typeface="Times New Roman" pitchFamily="18" charset="0"/>
              <a:ea typeface="黑体" pitchFamily="2" charset="-122"/>
              <a:cs typeface="Arial" charset="0"/>
            </a:endParaRPr>
          </a:p>
          <a:p>
            <a:r>
              <a:rPr lang="zh-CN" altLang="en-US" sz="2800">
                <a:latin typeface="Times New Roman" pitchFamily="18" charset="0"/>
                <a:ea typeface="黑体" pitchFamily="2" charset="-122"/>
                <a:cs typeface="Arial" charset="0"/>
              </a:rPr>
              <a:t>串联校正</a:t>
            </a:r>
            <a:endParaRPr lang="en-US" altLang="zh-CN" sz="2800">
              <a:latin typeface="Times New Roman" pitchFamily="18" charset="0"/>
              <a:ea typeface="黑体" pitchFamily="2" charset="-122"/>
              <a:cs typeface="Arial" charset="0"/>
            </a:endParaRPr>
          </a:p>
          <a:p>
            <a:r>
              <a:rPr lang="zh-CN" altLang="en-US" sz="2800">
                <a:latin typeface="Times New Roman" pitchFamily="18" charset="0"/>
                <a:ea typeface="黑体" pitchFamily="2" charset="-122"/>
                <a:cs typeface="Arial" charset="0"/>
              </a:rPr>
              <a:t>比例、积分、微分</a:t>
            </a:r>
            <a:r>
              <a:rPr lang="en-US" altLang="zh-CN" sz="2800">
                <a:latin typeface="Times New Roman" pitchFamily="18" charset="0"/>
                <a:ea typeface="黑体" pitchFamily="2" charset="-122"/>
                <a:cs typeface="Arial" charset="0"/>
              </a:rPr>
              <a:t>(PID)</a:t>
            </a:r>
            <a:r>
              <a:rPr lang="zh-CN" altLang="en-US" sz="2800">
                <a:latin typeface="Times New Roman" pitchFamily="18" charset="0"/>
                <a:ea typeface="黑体" pitchFamily="2" charset="-122"/>
                <a:cs typeface="Arial" charset="0"/>
              </a:rPr>
              <a:t>调节器</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7" name="标题 4"/>
          <p:cNvSpPr>
            <a:spLocks noGrp="1"/>
          </p:cNvSpPr>
          <p:nvPr>
            <p:ph type="title" idx="4294967295"/>
          </p:nvPr>
        </p:nvSpPr>
        <p:spPr>
          <a:xfrm>
            <a:off x="968375" y="165100"/>
            <a:ext cx="5287963" cy="792163"/>
          </a:xfrm>
        </p:spPr>
        <p:txBody>
          <a:bodyPr/>
          <a:lstStyle/>
          <a:p>
            <a:r>
              <a:rPr lang="zh-CN" altLang="en-US" sz="3200">
                <a:solidFill>
                  <a:srgbClr val="CC0066"/>
                </a:solidFill>
                <a:latin typeface="黑体" pitchFamily="2" charset="-122"/>
                <a:ea typeface="黑体" pitchFamily="2" charset="-122"/>
              </a:rPr>
              <a:t>分析与校正的区别</a:t>
            </a:r>
          </a:p>
        </p:txBody>
      </p:sp>
      <p:sp>
        <p:nvSpPr>
          <p:cNvPr id="123916" name="Rectangle 12"/>
          <p:cNvSpPr>
            <a:spLocks noChangeArrowheads="1"/>
          </p:cNvSpPr>
          <p:nvPr/>
        </p:nvSpPr>
        <p:spPr bwMode="auto">
          <a:xfrm>
            <a:off x="482600" y="1095375"/>
            <a:ext cx="7772400" cy="4127500"/>
          </a:xfrm>
          <a:prstGeom prst="rect">
            <a:avLst/>
          </a:prstGeom>
          <a:noFill/>
          <a:ln w="12700" cap="sq">
            <a:noFill/>
            <a:miter lim="800000"/>
            <a:headEnd type="none" w="sm" len="sm"/>
            <a:tailEnd type="none" w="sm" len="sm"/>
          </a:ln>
        </p:spPr>
        <p:txBody>
          <a:bodyPr/>
          <a:lstStyle/>
          <a:p>
            <a:pPr marL="342900" indent="-342900" algn="just">
              <a:lnSpc>
                <a:spcPct val="115000"/>
              </a:lnSpc>
              <a:spcBef>
                <a:spcPct val="15000"/>
              </a:spcBef>
              <a:buClr>
                <a:schemeClr val="accent2"/>
              </a:buClr>
              <a:buFont typeface="Wingdings" pitchFamily="2" charset="2"/>
              <a:buChar char="w"/>
            </a:pPr>
            <a:r>
              <a:rPr kumimoji="1" lang="zh-CN" altLang="en-US" sz="2200" b="1">
                <a:solidFill>
                  <a:srgbClr val="FF00FF"/>
                </a:solidFill>
                <a:latin typeface="Times New Roman" pitchFamily="18" charset="0"/>
                <a:ea typeface="黑体" pitchFamily="2" charset="-122"/>
                <a:cs typeface="Times New Roman" pitchFamily="18" charset="0"/>
              </a:rPr>
              <a:t>系统分析  </a:t>
            </a:r>
            <a:r>
              <a:rPr kumimoji="1" lang="zh-CN" altLang="en-US" sz="2200" b="1">
                <a:latin typeface="Times New Roman" pitchFamily="18" charset="0"/>
                <a:ea typeface="黑体" pitchFamily="2" charset="-122"/>
                <a:cs typeface="Times New Roman" pitchFamily="18" charset="0"/>
              </a:rPr>
              <a:t>根据</a:t>
            </a:r>
            <a:r>
              <a:rPr kumimoji="1" lang="zh-CN" altLang="en-US" sz="2200" b="1">
                <a:solidFill>
                  <a:srgbClr val="3333FF"/>
                </a:solidFill>
                <a:latin typeface="Times New Roman" pitchFamily="18" charset="0"/>
                <a:ea typeface="黑体" pitchFamily="2" charset="-122"/>
                <a:cs typeface="Times New Roman" pitchFamily="18" charset="0"/>
              </a:rPr>
              <a:t>已知的系统</a:t>
            </a:r>
            <a:r>
              <a:rPr kumimoji="1" lang="zh-CN" altLang="en-US" sz="2200" b="1">
                <a:latin typeface="Times New Roman" pitchFamily="18" charset="0"/>
                <a:ea typeface="黑体" pitchFamily="2" charset="-122"/>
                <a:cs typeface="Times New Roman" pitchFamily="18" charset="0"/>
              </a:rPr>
              <a:t>（即结构、参数已知），</a:t>
            </a:r>
            <a:r>
              <a:rPr kumimoji="1" lang="zh-CN" altLang="en-US" sz="2200" b="1">
                <a:solidFill>
                  <a:srgbClr val="3333FF"/>
                </a:solidFill>
                <a:latin typeface="Times New Roman" pitchFamily="18" charset="0"/>
                <a:ea typeface="黑体" pitchFamily="2" charset="-122"/>
                <a:cs typeface="Times New Roman" pitchFamily="18" charset="0"/>
              </a:rPr>
              <a:t>计算出系统性能</a:t>
            </a:r>
            <a:r>
              <a:rPr kumimoji="1" lang="zh-CN" altLang="en-US" sz="2200" b="1">
                <a:latin typeface="Times New Roman" pitchFamily="18" charset="0"/>
                <a:ea typeface="黑体" pitchFamily="2" charset="-122"/>
                <a:cs typeface="Times New Roman" pitchFamily="18" charset="0"/>
              </a:rPr>
              <a:t>，分析这些性能与系统参数之间的关系，</a:t>
            </a:r>
            <a:r>
              <a:rPr kumimoji="1" lang="zh-CN" altLang="en-US" sz="2200" b="1">
                <a:solidFill>
                  <a:srgbClr val="FF0000"/>
                </a:solidFill>
                <a:latin typeface="Times New Roman" pitchFamily="18" charset="0"/>
                <a:ea typeface="黑体" pitchFamily="2" charset="-122"/>
                <a:cs typeface="Times New Roman" pitchFamily="18" charset="0"/>
              </a:rPr>
              <a:t>结果具有唯一性</a:t>
            </a:r>
            <a:r>
              <a:rPr kumimoji="1" lang="zh-CN" altLang="en-US" sz="2200" b="1">
                <a:latin typeface="Times New Roman" pitchFamily="18" charset="0"/>
                <a:ea typeface="黑体" pitchFamily="2" charset="-122"/>
                <a:cs typeface="Times New Roman" pitchFamily="18" charset="0"/>
              </a:rPr>
              <a:t>。</a:t>
            </a:r>
          </a:p>
          <a:p>
            <a:pPr marL="342900" indent="-342900" algn="just">
              <a:lnSpc>
                <a:spcPct val="115000"/>
              </a:lnSpc>
              <a:spcBef>
                <a:spcPct val="15000"/>
              </a:spcBef>
              <a:buClr>
                <a:schemeClr val="accent2"/>
              </a:buClr>
              <a:buFont typeface="Wingdings" pitchFamily="2" charset="2"/>
              <a:buChar char="w"/>
            </a:pPr>
            <a:r>
              <a:rPr kumimoji="1" lang="zh-CN" altLang="en-US" sz="2200" b="1">
                <a:solidFill>
                  <a:srgbClr val="FF00FF"/>
                </a:solidFill>
                <a:latin typeface="Times New Roman" pitchFamily="18" charset="0"/>
                <a:ea typeface="黑体" pitchFamily="2" charset="-122"/>
                <a:cs typeface="Times New Roman" pitchFamily="18" charset="0"/>
              </a:rPr>
              <a:t>系统的综合与校正　</a:t>
            </a:r>
            <a:r>
              <a:rPr kumimoji="1" lang="zh-CN" altLang="en-US" sz="2200" b="1">
                <a:latin typeface="Times New Roman" pitchFamily="18" charset="0"/>
                <a:ea typeface="黑体" pitchFamily="2" charset="-122"/>
                <a:cs typeface="Times New Roman" pitchFamily="18" charset="0"/>
              </a:rPr>
              <a:t>根据</a:t>
            </a:r>
            <a:r>
              <a:rPr kumimoji="1" lang="zh-CN" altLang="en-US" sz="2200" b="1">
                <a:solidFill>
                  <a:srgbClr val="3333FF"/>
                </a:solidFill>
                <a:latin typeface="Times New Roman" pitchFamily="18" charset="0"/>
                <a:ea typeface="黑体" pitchFamily="2" charset="-122"/>
                <a:cs typeface="Times New Roman" pitchFamily="18" charset="0"/>
              </a:rPr>
              <a:t>系统应具备的性能指标</a:t>
            </a:r>
            <a:r>
              <a:rPr kumimoji="1" lang="zh-CN" altLang="en-US" sz="2200" b="1">
                <a:latin typeface="Times New Roman" pitchFamily="18" charset="0"/>
                <a:ea typeface="黑体" pitchFamily="2" charset="-122"/>
                <a:cs typeface="Times New Roman" pitchFamily="18" charset="0"/>
              </a:rPr>
              <a:t>以及原系统在性能指标上的缺陷，</a:t>
            </a:r>
            <a:r>
              <a:rPr kumimoji="1" lang="zh-CN" altLang="en-US" sz="2200" b="1">
                <a:solidFill>
                  <a:srgbClr val="3333FF"/>
                </a:solidFill>
                <a:latin typeface="Times New Roman" pitchFamily="18" charset="0"/>
                <a:ea typeface="黑体" pitchFamily="2" charset="-122"/>
                <a:cs typeface="Times New Roman" pitchFamily="18" charset="0"/>
              </a:rPr>
              <a:t>引入校正装置（元件），以改善其性能指标</a:t>
            </a:r>
            <a:r>
              <a:rPr kumimoji="1" lang="zh-CN" altLang="en-US" sz="2200" b="1">
                <a:latin typeface="Times New Roman" pitchFamily="18" charset="0"/>
                <a:ea typeface="黑体" pitchFamily="2" charset="-122"/>
                <a:cs typeface="Times New Roman" pitchFamily="18" charset="0"/>
              </a:rPr>
              <a:t>。</a:t>
            </a:r>
            <a:endParaRPr kumimoji="1" lang="en-US" altLang="zh-CN" sz="2200" b="1">
              <a:latin typeface="Times New Roman" pitchFamily="18" charset="0"/>
              <a:ea typeface="黑体" pitchFamily="2" charset="-122"/>
              <a:cs typeface="Times New Roman" pitchFamily="18" charset="0"/>
            </a:endParaRPr>
          </a:p>
          <a:p>
            <a:pPr marL="342900" indent="-342900" algn="just">
              <a:lnSpc>
                <a:spcPct val="115000"/>
              </a:lnSpc>
              <a:spcBef>
                <a:spcPct val="15000"/>
              </a:spcBef>
              <a:buClr>
                <a:schemeClr val="accent2"/>
              </a:buClr>
            </a:pPr>
            <a:r>
              <a:rPr kumimoji="1" lang="en-US" altLang="zh-CN" sz="2200" b="1">
                <a:latin typeface="Times New Roman" pitchFamily="18" charset="0"/>
                <a:ea typeface="黑体" pitchFamily="2" charset="-122"/>
                <a:cs typeface="Times New Roman" pitchFamily="18" charset="0"/>
              </a:rPr>
              <a:t>1</a:t>
            </a:r>
            <a:r>
              <a:rPr kumimoji="1" lang="zh-CN" altLang="en-US" sz="2200" b="1">
                <a:latin typeface="Times New Roman" pitchFamily="18" charset="0"/>
                <a:ea typeface="黑体" pitchFamily="2" charset="-122"/>
                <a:cs typeface="Times New Roman" pitchFamily="18" charset="0"/>
              </a:rPr>
              <a:t>）逻辑上讲，系统的综合与校正是系统分析的逆问题。</a:t>
            </a:r>
            <a:endParaRPr kumimoji="1" lang="en-US" altLang="zh-CN" sz="2200" b="1">
              <a:latin typeface="Times New Roman" pitchFamily="18" charset="0"/>
              <a:ea typeface="黑体" pitchFamily="2" charset="-122"/>
              <a:cs typeface="Times New Roman" pitchFamily="18" charset="0"/>
            </a:endParaRPr>
          </a:p>
          <a:p>
            <a:pPr marL="342900" indent="-342900" algn="just">
              <a:lnSpc>
                <a:spcPct val="115000"/>
              </a:lnSpc>
              <a:spcBef>
                <a:spcPct val="15000"/>
              </a:spcBef>
              <a:buClr>
                <a:schemeClr val="accent2"/>
              </a:buClr>
            </a:pPr>
            <a:r>
              <a:rPr kumimoji="1" lang="en-US" altLang="zh-CN" sz="2200" b="1">
                <a:latin typeface="Times New Roman" pitchFamily="18" charset="0"/>
                <a:ea typeface="黑体" pitchFamily="2" charset="-122"/>
                <a:cs typeface="Times New Roman" pitchFamily="18" charset="0"/>
              </a:rPr>
              <a:t>2</a:t>
            </a:r>
            <a:r>
              <a:rPr kumimoji="1" lang="zh-CN" altLang="en-US" sz="2200" b="1">
                <a:latin typeface="Times New Roman" pitchFamily="18" charset="0"/>
                <a:ea typeface="黑体" pitchFamily="2" charset="-122"/>
                <a:cs typeface="Times New Roman" pitchFamily="18" charset="0"/>
              </a:rPr>
              <a:t>）满足系统性能指标的</a:t>
            </a:r>
            <a:r>
              <a:rPr kumimoji="1" lang="zh-CN" altLang="en-US" sz="2200" b="1">
                <a:solidFill>
                  <a:srgbClr val="FF0000"/>
                </a:solidFill>
                <a:latin typeface="Times New Roman" pitchFamily="18" charset="0"/>
                <a:ea typeface="黑体" pitchFamily="2" charset="-122"/>
                <a:cs typeface="Times New Roman" pitchFamily="18" charset="0"/>
              </a:rPr>
              <a:t>校正装置</a:t>
            </a:r>
            <a:r>
              <a:rPr kumimoji="1" lang="zh-CN" altLang="en-US" sz="2200" b="1">
                <a:latin typeface="Times New Roman" pitchFamily="18" charset="0"/>
                <a:ea typeface="黑体" pitchFamily="2" charset="-122"/>
                <a:cs typeface="Times New Roman" pitchFamily="18" charset="0"/>
              </a:rPr>
              <a:t>的</a:t>
            </a:r>
            <a:r>
              <a:rPr kumimoji="1" lang="zh-CN" altLang="en-US" sz="2200" b="1">
                <a:solidFill>
                  <a:srgbClr val="3333FF"/>
                </a:solidFill>
                <a:latin typeface="Times New Roman" pitchFamily="18" charset="0"/>
                <a:ea typeface="黑体" pitchFamily="2" charset="-122"/>
                <a:cs typeface="Times New Roman" pitchFamily="18" charset="0"/>
              </a:rPr>
              <a:t>结构</a:t>
            </a:r>
            <a:r>
              <a:rPr kumimoji="1" lang="zh-CN" altLang="en-US" sz="2200" b="1">
                <a:latin typeface="Times New Roman" pitchFamily="18" charset="0"/>
                <a:ea typeface="黑体" pitchFamily="2" charset="-122"/>
                <a:cs typeface="Times New Roman" pitchFamily="18" charset="0"/>
              </a:rPr>
              <a:t>、</a:t>
            </a:r>
            <a:r>
              <a:rPr kumimoji="1" lang="zh-CN" altLang="en-US" sz="2200" b="1">
                <a:solidFill>
                  <a:srgbClr val="3333FF"/>
                </a:solidFill>
                <a:latin typeface="Times New Roman" pitchFamily="18" charset="0"/>
                <a:ea typeface="黑体" pitchFamily="2" charset="-122"/>
                <a:cs typeface="Times New Roman" pitchFamily="18" charset="0"/>
              </a:rPr>
              <a:t>参数</a:t>
            </a:r>
            <a:r>
              <a:rPr kumimoji="1" lang="zh-CN" altLang="en-US" sz="2200" b="1">
                <a:latin typeface="Times New Roman" pitchFamily="18" charset="0"/>
                <a:ea typeface="黑体" pitchFamily="2" charset="-122"/>
                <a:cs typeface="Times New Roman" pitchFamily="18" charset="0"/>
              </a:rPr>
              <a:t>和</a:t>
            </a:r>
            <a:r>
              <a:rPr kumimoji="1" lang="zh-CN" altLang="en-US" sz="2200" b="1">
                <a:solidFill>
                  <a:srgbClr val="3333FF"/>
                </a:solidFill>
                <a:latin typeface="Times New Roman" pitchFamily="18" charset="0"/>
                <a:ea typeface="黑体" pitchFamily="2" charset="-122"/>
                <a:cs typeface="Times New Roman" pitchFamily="18" charset="0"/>
              </a:rPr>
              <a:t>连接方式</a:t>
            </a:r>
            <a:r>
              <a:rPr kumimoji="1" lang="zh-CN" altLang="en-US" sz="2200" b="1">
                <a:solidFill>
                  <a:srgbClr val="FF0000"/>
                </a:solidFill>
                <a:latin typeface="Times New Roman" pitchFamily="18" charset="0"/>
                <a:ea typeface="黑体" pitchFamily="2" charset="-122"/>
                <a:cs typeface="Times New Roman" pitchFamily="18" charset="0"/>
              </a:rPr>
              <a:t>不是唯一的</a:t>
            </a:r>
            <a:r>
              <a:rPr kumimoji="1" lang="zh-CN" altLang="en-US" sz="2200" b="1">
                <a:latin typeface="Times New Roman" pitchFamily="18" charset="0"/>
                <a:ea typeface="黑体" pitchFamily="2" charset="-122"/>
                <a:cs typeface="Times New Roman" pitchFamily="18" charset="0"/>
              </a:rPr>
              <a:t>，需对系统各方面性能、成本、体积、重量以及可行性综合考虑，选出最佳方案。</a:t>
            </a:r>
            <a:endParaRPr kumimoji="1" lang="en-US" altLang="zh-CN" sz="2200" b="1">
              <a:latin typeface="Times New Roman" pitchFamily="18" charset="0"/>
              <a:ea typeface="黑体" pitchFamily="2" charset="-122"/>
              <a:cs typeface="Times New Roman" pitchFamily="18" charset="0"/>
            </a:endParaRPr>
          </a:p>
        </p:txBody>
      </p:sp>
      <p:sp>
        <p:nvSpPr>
          <p:cNvPr id="302084" name="Text Box 46"/>
          <p:cNvSpPr txBox="1">
            <a:spLocks noChangeArrowheads="1"/>
          </p:cNvSpPr>
          <p:nvPr/>
        </p:nvSpPr>
        <p:spPr bwMode="auto">
          <a:xfrm>
            <a:off x="525463" y="5168900"/>
            <a:ext cx="7810500" cy="930275"/>
          </a:xfrm>
          <a:prstGeom prst="rect">
            <a:avLst/>
          </a:prstGeom>
          <a:solidFill>
            <a:schemeClr val="bg1"/>
          </a:solidFill>
          <a:ln w="12700" cap="sq">
            <a:noFill/>
            <a:miter lim="800000"/>
            <a:headEnd type="none" w="sm" len="sm"/>
            <a:tailEnd type="none" w="sm" len="sm"/>
          </a:ln>
        </p:spPr>
        <p:txBody>
          <a:bodyPr>
            <a:spAutoFit/>
          </a:bodyPr>
          <a:lstStyle/>
          <a:p>
            <a:pPr>
              <a:lnSpc>
                <a:spcPct val="125000"/>
              </a:lnSpc>
              <a:spcBef>
                <a:spcPct val="50000"/>
              </a:spcBef>
            </a:pPr>
            <a:r>
              <a:rPr kumimoji="1" lang="en-US" altLang="zh-CN" sz="2000" b="1" dirty="0">
                <a:solidFill>
                  <a:srgbClr val="FF00FF"/>
                </a:solidFill>
                <a:latin typeface="Times New Roman" pitchFamily="18" charset="0"/>
                <a:ea typeface="黑体" pitchFamily="2" charset="-122"/>
                <a:cs typeface="Times New Roman" pitchFamily="18" charset="0"/>
              </a:rPr>
              <a:t>     </a:t>
            </a:r>
            <a:r>
              <a:rPr kumimoji="1" lang="zh-CN" altLang="en-US" sz="2200" b="1" dirty="0">
                <a:latin typeface="Times New Roman" pitchFamily="18" charset="0"/>
                <a:ea typeface="黑体" pitchFamily="2" charset="-122"/>
                <a:cs typeface="Times New Roman" pitchFamily="18" charset="0"/>
              </a:rPr>
              <a:t>能使系统的控制性能满足控制要求而有目的地增添的元件称为控制系统的</a:t>
            </a:r>
            <a:r>
              <a:rPr kumimoji="1" lang="zh-CN" altLang="en-US" sz="2200" b="1" dirty="0">
                <a:solidFill>
                  <a:srgbClr val="FF00FF"/>
                </a:solidFill>
                <a:latin typeface="Times New Roman" pitchFamily="18" charset="0"/>
                <a:ea typeface="黑体" pitchFamily="2" charset="-122"/>
                <a:cs typeface="Times New Roman" pitchFamily="18" charset="0"/>
              </a:rPr>
              <a:t>校正元件</a:t>
            </a:r>
            <a:r>
              <a:rPr kumimoji="1" lang="zh-CN" altLang="en-US" sz="2200" b="1" dirty="0">
                <a:latin typeface="Times New Roman" pitchFamily="18" charset="0"/>
                <a:ea typeface="黑体" pitchFamily="2" charset="-122"/>
                <a:cs typeface="Times New Roman" pitchFamily="18" charset="0"/>
              </a:rPr>
              <a:t>或称</a:t>
            </a:r>
            <a:r>
              <a:rPr kumimoji="1" lang="zh-CN" altLang="en-US" sz="2200" b="1" dirty="0">
                <a:solidFill>
                  <a:srgbClr val="FF00FF"/>
                </a:solidFill>
                <a:latin typeface="Times New Roman" pitchFamily="18" charset="0"/>
                <a:ea typeface="黑体" pitchFamily="2" charset="-122"/>
                <a:cs typeface="Times New Roman" pitchFamily="18" charset="0"/>
              </a:rPr>
              <a:t>校正装置</a:t>
            </a:r>
            <a:r>
              <a:rPr kumimoji="1" lang="zh-CN" altLang="en-US" sz="2200" b="1" dirty="0">
                <a:latin typeface="Times New Roman" pitchFamily="18" charset="0"/>
                <a:ea typeface="黑体" pitchFamily="2" charset="-122"/>
                <a:cs typeface="Times New Roman" pitchFamily="18" charset="0"/>
              </a:rPr>
              <a:t>。</a:t>
            </a:r>
            <a:endParaRPr kumimoji="1" lang="en-US" altLang="zh-CN" sz="2200" b="1" dirty="0">
              <a:latin typeface="Times New Roman" pitchFamily="18" charset="0"/>
              <a:ea typeface="黑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916">
                                            <p:txEl>
                                              <p:pRg st="0" end="0"/>
                                            </p:txEl>
                                          </p:spTgt>
                                        </p:tgtEl>
                                        <p:attrNameLst>
                                          <p:attrName>style.visibility</p:attrName>
                                        </p:attrNameLst>
                                      </p:cBhvr>
                                      <p:to>
                                        <p:strVal val="visible"/>
                                      </p:to>
                                    </p:set>
                                    <p:animEffect transition="in" filter="blinds(horizontal)">
                                      <p:cBhvr>
                                        <p:cTn id="7" dur="500"/>
                                        <p:tgtEl>
                                          <p:spTgt spid="1239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916">
                                            <p:txEl>
                                              <p:pRg st="1" end="1"/>
                                            </p:txEl>
                                          </p:spTgt>
                                        </p:tgtEl>
                                        <p:attrNameLst>
                                          <p:attrName>style.visibility</p:attrName>
                                        </p:attrNameLst>
                                      </p:cBhvr>
                                      <p:to>
                                        <p:strVal val="visible"/>
                                      </p:to>
                                    </p:set>
                                    <p:animEffect transition="in" filter="blinds(horizontal)">
                                      <p:cBhvr>
                                        <p:cTn id="12" dur="500"/>
                                        <p:tgtEl>
                                          <p:spTgt spid="1239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3916">
                                            <p:txEl>
                                              <p:pRg st="2" end="2"/>
                                            </p:txEl>
                                          </p:spTgt>
                                        </p:tgtEl>
                                        <p:attrNameLst>
                                          <p:attrName>style.visibility</p:attrName>
                                        </p:attrNameLst>
                                      </p:cBhvr>
                                      <p:to>
                                        <p:strVal val="visible"/>
                                      </p:to>
                                    </p:set>
                                    <p:animEffect transition="in" filter="wipe(left)">
                                      <p:cBhvr>
                                        <p:cTn id="17" dur="500"/>
                                        <p:tgtEl>
                                          <p:spTgt spid="1239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3916">
                                            <p:txEl>
                                              <p:pRg st="3" end="3"/>
                                            </p:txEl>
                                          </p:spTgt>
                                        </p:tgtEl>
                                        <p:attrNameLst>
                                          <p:attrName>style.visibility</p:attrName>
                                        </p:attrNameLst>
                                      </p:cBhvr>
                                      <p:to>
                                        <p:strVal val="visible"/>
                                      </p:to>
                                    </p:set>
                                    <p:animEffect transition="in" filter="wipe(left)">
                                      <p:cBhvr>
                                        <p:cTn id="22" dur="500"/>
                                        <p:tgtEl>
                                          <p:spTgt spid="1239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02084"/>
                                        </p:tgtEl>
                                        <p:attrNameLst>
                                          <p:attrName>style.visibility</p:attrName>
                                        </p:attrNameLst>
                                      </p:cBhvr>
                                      <p:to>
                                        <p:strVal val="visible"/>
                                      </p:to>
                                    </p:set>
                                    <p:anim calcmode="lin" valueType="num">
                                      <p:cBhvr additive="base">
                                        <p:cTn id="27" dur="500" fill="hold"/>
                                        <p:tgtEl>
                                          <p:spTgt spid="302084"/>
                                        </p:tgtEl>
                                        <p:attrNameLst>
                                          <p:attrName>ppt_x</p:attrName>
                                        </p:attrNameLst>
                                      </p:cBhvr>
                                      <p:tavLst>
                                        <p:tav tm="0">
                                          <p:val>
                                            <p:strVal val="#ppt_x"/>
                                          </p:val>
                                        </p:tav>
                                        <p:tav tm="100000">
                                          <p:val>
                                            <p:strVal val="#ppt_x"/>
                                          </p:val>
                                        </p:tav>
                                      </p:tavLst>
                                    </p:anim>
                                    <p:anim calcmode="lin" valueType="num">
                                      <p:cBhvr additive="base">
                                        <p:cTn id="28" dur="500" fill="hold"/>
                                        <p:tgtEl>
                                          <p:spTgt spid="302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40" name="标题 12"/>
          <p:cNvSpPr>
            <a:spLocks noGrp="1"/>
          </p:cNvSpPr>
          <p:nvPr>
            <p:ph type="title" idx="4294967295"/>
          </p:nvPr>
        </p:nvSpPr>
        <p:spPr>
          <a:xfrm>
            <a:off x="957263" y="141288"/>
            <a:ext cx="6770687" cy="792162"/>
          </a:xfrm>
        </p:spPr>
        <p:txBody>
          <a:bodyPr/>
          <a:lstStyle/>
          <a:p>
            <a:r>
              <a:rPr lang="zh-CN" altLang="en-US" sz="3200">
                <a:solidFill>
                  <a:srgbClr val="CC0066"/>
                </a:solidFill>
                <a:latin typeface="黑体" pitchFamily="2" charset="-122"/>
                <a:ea typeface="黑体" pitchFamily="2" charset="-122"/>
              </a:rPr>
              <a:t>综合与校正的基本概念</a:t>
            </a:r>
          </a:p>
        </p:txBody>
      </p:sp>
      <p:sp>
        <p:nvSpPr>
          <p:cNvPr id="304142" name="Rectangle 44"/>
          <p:cNvSpPr>
            <a:spLocks noChangeArrowheads="1"/>
          </p:cNvSpPr>
          <p:nvPr/>
        </p:nvSpPr>
        <p:spPr bwMode="auto">
          <a:xfrm>
            <a:off x="539750" y="1341438"/>
            <a:ext cx="7924800" cy="3581400"/>
          </a:xfrm>
          <a:prstGeom prst="rect">
            <a:avLst/>
          </a:prstGeom>
          <a:noFill/>
          <a:ln w="12700" cap="sq">
            <a:noFill/>
            <a:miter lim="800000"/>
            <a:headEnd type="none" w="sm" len="sm"/>
            <a:tailEnd type="none" w="sm" len="sm"/>
          </a:ln>
        </p:spPr>
        <p:txBody>
          <a:bodyPr/>
          <a:lstStyle/>
          <a:p>
            <a:pPr marL="342900" indent="-342900" algn="just">
              <a:lnSpc>
                <a:spcPct val="130000"/>
              </a:lnSpc>
              <a:spcBef>
                <a:spcPct val="20000"/>
              </a:spcBef>
              <a:buClr>
                <a:schemeClr val="tx2"/>
              </a:buClr>
              <a:buSzPct val="90000"/>
              <a:buFont typeface="Symbol" pitchFamily="18" charset="2"/>
              <a:buChar char="¨"/>
            </a:pPr>
            <a:r>
              <a:rPr kumimoji="1" lang="zh-CN" altLang="en-US" sz="2200" b="1">
                <a:latin typeface="Times New Roman" pitchFamily="18" charset="0"/>
                <a:ea typeface="黑体" pitchFamily="2" charset="-122"/>
                <a:cs typeface="Times New Roman" pitchFamily="18" charset="0"/>
              </a:rPr>
              <a:t>在控制工程实践中，综合与校正的方法应根据特定的性能指标来确定。</a:t>
            </a:r>
          </a:p>
          <a:p>
            <a:pPr marL="342900" indent="-342900" algn="just">
              <a:lnSpc>
                <a:spcPct val="130000"/>
              </a:lnSpc>
              <a:spcBef>
                <a:spcPct val="20000"/>
              </a:spcBef>
              <a:buClr>
                <a:schemeClr val="tx2"/>
              </a:buClr>
              <a:buSzPct val="90000"/>
              <a:buFont typeface="Symbol" pitchFamily="18" charset="2"/>
              <a:buChar char="¨"/>
            </a:pPr>
            <a:r>
              <a:rPr kumimoji="1" lang="zh-CN" altLang="en-US" sz="2200" b="1">
                <a:latin typeface="Times New Roman" pitchFamily="18" charset="0"/>
                <a:ea typeface="黑体" pitchFamily="2" charset="-122"/>
                <a:cs typeface="Times New Roman" pitchFamily="18" charset="0"/>
              </a:rPr>
              <a:t>一般情况下，若性能指标以稳态误差     、峰值时间   、最大超调量     和过渡过程时间     等</a:t>
            </a:r>
            <a:r>
              <a:rPr kumimoji="1" lang="zh-CN" altLang="en-US" sz="2200" b="1">
                <a:solidFill>
                  <a:srgbClr val="3333FF"/>
                </a:solidFill>
                <a:latin typeface="Times New Roman" pitchFamily="18" charset="0"/>
                <a:ea typeface="黑体" pitchFamily="2" charset="-122"/>
                <a:cs typeface="Times New Roman" pitchFamily="18" charset="0"/>
              </a:rPr>
              <a:t>时域性能指标</a:t>
            </a:r>
            <a:r>
              <a:rPr kumimoji="1" lang="zh-CN" altLang="en-US" sz="2200" b="1">
                <a:latin typeface="Times New Roman" pitchFamily="18" charset="0"/>
                <a:ea typeface="黑体" pitchFamily="2" charset="-122"/>
                <a:cs typeface="Times New Roman" pitchFamily="18" charset="0"/>
              </a:rPr>
              <a:t>给出时，</a:t>
            </a:r>
            <a:r>
              <a:rPr kumimoji="1" lang="zh-CN" altLang="en-US" sz="2200" b="1">
                <a:solidFill>
                  <a:srgbClr val="FF00FF"/>
                </a:solidFill>
                <a:latin typeface="Times New Roman" pitchFamily="18" charset="0"/>
                <a:ea typeface="黑体" pitchFamily="2" charset="-122"/>
                <a:cs typeface="Times New Roman" pitchFamily="18" charset="0"/>
              </a:rPr>
              <a:t>应用根轨迹法</a:t>
            </a:r>
            <a:r>
              <a:rPr kumimoji="1" lang="zh-CN" altLang="en-US" sz="2200" b="1">
                <a:latin typeface="Times New Roman" pitchFamily="18" charset="0"/>
                <a:ea typeface="黑体" pitchFamily="2" charset="-122"/>
                <a:cs typeface="Times New Roman" pitchFamily="18" charset="0"/>
              </a:rPr>
              <a:t>进行综合与校正比较方便；</a:t>
            </a:r>
            <a:endParaRPr kumimoji="1" lang="en-US" altLang="zh-CN" sz="2200" b="1">
              <a:latin typeface="Times New Roman" pitchFamily="18" charset="0"/>
              <a:ea typeface="黑体" pitchFamily="2" charset="-122"/>
              <a:cs typeface="Times New Roman" pitchFamily="18" charset="0"/>
            </a:endParaRPr>
          </a:p>
          <a:p>
            <a:pPr marL="342900" indent="-342900" algn="just">
              <a:lnSpc>
                <a:spcPct val="130000"/>
              </a:lnSpc>
              <a:spcBef>
                <a:spcPct val="20000"/>
              </a:spcBef>
              <a:buClr>
                <a:schemeClr val="tx2"/>
              </a:buClr>
              <a:buSzPct val="90000"/>
              <a:buFont typeface="Symbol" pitchFamily="18" charset="2"/>
              <a:buChar char="¨"/>
            </a:pPr>
            <a:r>
              <a:rPr kumimoji="1" lang="zh-CN" altLang="en-US" sz="2200" b="1">
                <a:latin typeface="Times New Roman" pitchFamily="18" charset="0"/>
                <a:ea typeface="黑体" pitchFamily="2" charset="-122"/>
                <a:cs typeface="Times New Roman" pitchFamily="18" charset="0"/>
              </a:rPr>
              <a:t>如果性能指标是以相位裕度</a:t>
            </a:r>
            <a:r>
              <a:rPr kumimoji="1" lang="zh-CN" altLang="en-US" sz="2200" b="1" i="1">
                <a:latin typeface="Times New Roman" pitchFamily="18" charset="0"/>
                <a:ea typeface="黑体" pitchFamily="2" charset="-122"/>
                <a:cs typeface="Times New Roman" pitchFamily="18" charset="0"/>
                <a:sym typeface="Symbol" pitchFamily="18" charset="2"/>
              </a:rPr>
              <a:t></a:t>
            </a:r>
            <a:r>
              <a:rPr kumimoji="1" lang="zh-CN" altLang="en-US" sz="2200" b="1">
                <a:latin typeface="Times New Roman" pitchFamily="18" charset="0"/>
                <a:ea typeface="黑体" pitchFamily="2" charset="-122"/>
                <a:cs typeface="Times New Roman" pitchFamily="18" charset="0"/>
                <a:sym typeface="Symbol" pitchFamily="18" charset="2"/>
              </a:rPr>
              <a:t>、</a:t>
            </a:r>
            <a:r>
              <a:rPr kumimoji="1" lang="zh-CN" altLang="en-US" sz="2200" b="1">
                <a:latin typeface="Times New Roman" pitchFamily="18" charset="0"/>
                <a:ea typeface="黑体" pitchFamily="2" charset="-122"/>
                <a:cs typeface="Times New Roman" pitchFamily="18" charset="0"/>
              </a:rPr>
              <a:t>幅值裕度 </a:t>
            </a:r>
            <a:r>
              <a:rPr kumimoji="1" lang="en-US" altLang="zh-CN" sz="2200" b="1" i="1">
                <a:latin typeface="Times New Roman" pitchFamily="18" charset="0"/>
                <a:ea typeface="黑体" pitchFamily="2" charset="-122"/>
                <a:cs typeface="Times New Roman" pitchFamily="18" charset="0"/>
              </a:rPr>
              <a:t>h</a:t>
            </a:r>
            <a:r>
              <a:rPr kumimoji="1" lang="en-US" altLang="zh-CN" sz="2200" b="1">
                <a:latin typeface="Times New Roman" pitchFamily="18" charset="0"/>
                <a:ea typeface="黑体" pitchFamily="2" charset="-122"/>
                <a:cs typeface="Times New Roman" pitchFamily="18" charset="0"/>
              </a:rPr>
              <a:t> </a:t>
            </a:r>
            <a:r>
              <a:rPr kumimoji="1" lang="zh-CN" altLang="en-US" sz="2200" b="1">
                <a:latin typeface="Times New Roman" pitchFamily="18" charset="0"/>
                <a:ea typeface="黑体" pitchFamily="2" charset="-122"/>
                <a:cs typeface="Times New Roman" pitchFamily="18" charset="0"/>
              </a:rPr>
              <a:t>、谐振峰值    、谐振频率     和系统带宽      等</a:t>
            </a:r>
            <a:r>
              <a:rPr kumimoji="1" lang="zh-CN" altLang="en-US" sz="2200" b="1">
                <a:solidFill>
                  <a:srgbClr val="3333FF"/>
                </a:solidFill>
                <a:latin typeface="Times New Roman" pitchFamily="18" charset="0"/>
                <a:ea typeface="黑体" pitchFamily="2" charset="-122"/>
                <a:cs typeface="Times New Roman" pitchFamily="18" charset="0"/>
              </a:rPr>
              <a:t>频域性能指标</a:t>
            </a:r>
            <a:r>
              <a:rPr kumimoji="1" lang="zh-CN" altLang="en-US" sz="2200" b="1">
                <a:latin typeface="Times New Roman" pitchFamily="18" charset="0"/>
                <a:ea typeface="黑体" pitchFamily="2" charset="-122"/>
                <a:cs typeface="Times New Roman" pitchFamily="18" charset="0"/>
              </a:rPr>
              <a:t>给出时，</a:t>
            </a:r>
            <a:r>
              <a:rPr kumimoji="1" lang="zh-CN" altLang="en-US" sz="2200" b="1">
                <a:solidFill>
                  <a:srgbClr val="FF00FF"/>
                </a:solidFill>
                <a:latin typeface="Times New Roman" pitchFamily="18" charset="0"/>
                <a:ea typeface="黑体" pitchFamily="2" charset="-122"/>
                <a:cs typeface="Times New Roman" pitchFamily="18" charset="0"/>
              </a:rPr>
              <a:t>应用频率特性法</a:t>
            </a:r>
            <a:r>
              <a:rPr kumimoji="1" lang="zh-CN" altLang="en-US" sz="2200" b="1">
                <a:latin typeface="Times New Roman" pitchFamily="18" charset="0"/>
                <a:ea typeface="黑体" pitchFamily="2" charset="-122"/>
                <a:cs typeface="Times New Roman" pitchFamily="18" charset="0"/>
              </a:rPr>
              <a:t>进行综合与校正更合适。</a:t>
            </a:r>
          </a:p>
        </p:txBody>
      </p:sp>
      <p:graphicFrame>
        <p:nvGraphicFramePr>
          <p:cNvPr id="304133" name="Object 45"/>
          <p:cNvGraphicFramePr>
            <a:graphicFrameLocks noChangeAspect="1"/>
          </p:cNvGraphicFramePr>
          <p:nvPr/>
        </p:nvGraphicFramePr>
        <p:xfrm>
          <a:off x="5459413" y="2368550"/>
          <a:ext cx="349250" cy="419100"/>
        </p:xfrm>
        <a:graphic>
          <a:graphicData uri="http://schemas.openxmlformats.org/presentationml/2006/ole">
            <mc:AlternateContent xmlns:mc="http://schemas.openxmlformats.org/markup-compatibility/2006">
              <mc:Choice xmlns:v="urn:schemas-microsoft-com:vml" Requires="v">
                <p:oleObj spid="_x0000_s304287" name="Equation" r:id="rId3" imgW="190440" imgH="228600" progId="Equation.DSMT4">
                  <p:embed/>
                </p:oleObj>
              </mc:Choice>
              <mc:Fallback>
                <p:oleObj name="Equation" r:id="rId3" imgW="190440" imgH="228600" progId="Equation.DSMT4">
                  <p:embed/>
                  <p:pic>
                    <p:nvPicPr>
                      <p:cNvPr id="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9413" y="2368550"/>
                        <a:ext cx="3492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4" name="Object 46"/>
          <p:cNvGraphicFramePr>
            <a:graphicFrameLocks noChangeAspect="1"/>
          </p:cNvGraphicFramePr>
          <p:nvPr/>
        </p:nvGraphicFramePr>
        <p:xfrm>
          <a:off x="7272338" y="2392363"/>
          <a:ext cx="307975" cy="395287"/>
        </p:xfrm>
        <a:graphic>
          <a:graphicData uri="http://schemas.openxmlformats.org/presentationml/2006/ole">
            <mc:AlternateContent xmlns:mc="http://schemas.openxmlformats.org/markup-compatibility/2006">
              <mc:Choice xmlns:v="urn:schemas-microsoft-com:vml" Requires="v">
                <p:oleObj spid="_x0000_s304288" name="Equation" r:id="rId5" imgW="177480" imgH="241200" progId="Equation.DSMT4">
                  <p:embed/>
                </p:oleObj>
              </mc:Choice>
              <mc:Fallback>
                <p:oleObj name="Equation" r:id="rId5" imgW="177480" imgH="241200" progId="Equation.DSMT4">
                  <p:embed/>
                  <p:pic>
                    <p:nvPicPr>
                      <p:cNvPr id="0" name="Object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2338" y="2392363"/>
                        <a:ext cx="30797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5" name="Object 47"/>
          <p:cNvGraphicFramePr>
            <a:graphicFrameLocks noChangeAspect="1"/>
          </p:cNvGraphicFramePr>
          <p:nvPr/>
        </p:nvGraphicFramePr>
        <p:xfrm>
          <a:off x="1895475" y="2895600"/>
          <a:ext cx="268288" cy="246063"/>
        </p:xfrm>
        <a:graphic>
          <a:graphicData uri="http://schemas.openxmlformats.org/presentationml/2006/ole">
            <mc:AlternateContent xmlns:mc="http://schemas.openxmlformats.org/markup-compatibility/2006">
              <mc:Choice xmlns:v="urn:schemas-microsoft-com:vml" Requires="v">
                <p:oleObj spid="_x0000_s304289" name="Equation" r:id="rId7" imgW="152280" imgH="139680" progId="Equation.DSMT4">
                  <p:embed/>
                </p:oleObj>
              </mc:Choice>
              <mc:Fallback>
                <p:oleObj name="Equation" r:id="rId7" imgW="152280" imgH="139680" progId="Equation.DSMT4">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5475" y="2895600"/>
                        <a:ext cx="268288" cy="24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6" name="Object 48"/>
          <p:cNvGraphicFramePr>
            <a:graphicFrameLocks/>
          </p:cNvGraphicFramePr>
          <p:nvPr/>
        </p:nvGraphicFramePr>
        <p:xfrm>
          <a:off x="4324350" y="2847975"/>
          <a:ext cx="249238" cy="365125"/>
        </p:xfrm>
        <a:graphic>
          <a:graphicData uri="http://schemas.openxmlformats.org/presentationml/2006/ole">
            <mc:AlternateContent xmlns:mc="http://schemas.openxmlformats.org/markup-compatibility/2006">
              <mc:Choice xmlns:v="urn:schemas-microsoft-com:vml" Requires="v">
                <p:oleObj spid="_x0000_s304290" name="Equation" r:id="rId9" imgW="164880" imgH="228600" progId="Equation.DSMT4">
                  <p:embed/>
                </p:oleObj>
              </mc:Choice>
              <mc:Fallback>
                <p:oleObj name="Equation" r:id="rId9" imgW="164880" imgH="228600" progId="Equation.DSMT4">
                  <p:embed/>
                  <p:pic>
                    <p:nvPicPr>
                      <p:cNvPr id="0" name="Object 4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4350" y="2847975"/>
                        <a:ext cx="2492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7" name="Object 51"/>
          <p:cNvGraphicFramePr>
            <a:graphicFrameLocks noChangeAspect="1"/>
          </p:cNvGraphicFramePr>
          <p:nvPr/>
        </p:nvGraphicFramePr>
        <p:xfrm>
          <a:off x="2155819" y="4119034"/>
          <a:ext cx="342900" cy="433388"/>
        </p:xfrm>
        <a:graphic>
          <a:graphicData uri="http://schemas.openxmlformats.org/presentationml/2006/ole">
            <mc:AlternateContent xmlns:mc="http://schemas.openxmlformats.org/markup-compatibility/2006">
              <mc:Choice xmlns:v="urn:schemas-microsoft-com:vml" Requires="v">
                <p:oleObj spid="_x0000_s304291" name="Equation" r:id="rId11" imgW="190440" imgH="228600" progId="Equation.DSMT4">
                  <p:embed/>
                </p:oleObj>
              </mc:Choice>
              <mc:Fallback>
                <p:oleObj name="Equation" r:id="rId11" imgW="190440" imgH="228600" progId="Equation.DSMT4">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5819" y="4119034"/>
                        <a:ext cx="342900"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8" name="Object 52"/>
          <p:cNvGraphicFramePr>
            <a:graphicFrameLocks noChangeAspect="1"/>
          </p:cNvGraphicFramePr>
          <p:nvPr/>
        </p:nvGraphicFramePr>
        <p:xfrm>
          <a:off x="3995732" y="4154753"/>
          <a:ext cx="301625" cy="361950"/>
        </p:xfrm>
        <a:graphic>
          <a:graphicData uri="http://schemas.openxmlformats.org/presentationml/2006/ole">
            <mc:AlternateContent xmlns:mc="http://schemas.openxmlformats.org/markup-compatibility/2006">
              <mc:Choice xmlns:v="urn:schemas-microsoft-com:vml" Requires="v">
                <p:oleObj spid="_x0000_s304292" name="Equation" r:id="rId13" imgW="190440" imgH="228600" progId="Equation.DSMT4">
                  <p:embed/>
                </p:oleObj>
              </mc:Choice>
              <mc:Fallback>
                <p:oleObj name="Equation" r:id="rId13" imgW="190440" imgH="228600" progId="Equation.DSMT4">
                  <p:embed/>
                  <p:pic>
                    <p:nvPicPr>
                      <p:cNvPr id="0" name="Object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95732" y="4154753"/>
                        <a:ext cx="30162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4139" name="Object 62"/>
          <p:cNvGraphicFramePr>
            <a:graphicFrameLocks noChangeAspect="1"/>
          </p:cNvGraphicFramePr>
          <p:nvPr/>
        </p:nvGraphicFramePr>
        <p:xfrm>
          <a:off x="7669213" y="3790950"/>
          <a:ext cx="381000" cy="360363"/>
        </p:xfrm>
        <a:graphic>
          <a:graphicData uri="http://schemas.openxmlformats.org/presentationml/2006/ole">
            <mc:AlternateContent xmlns:mc="http://schemas.openxmlformats.org/markup-compatibility/2006">
              <mc:Choice xmlns:v="urn:schemas-microsoft-com:vml" Requires="v">
                <p:oleObj spid="_x0000_s304293" name="Equation" r:id="rId15" imgW="241200" imgH="228600" progId="Equation.DSMT4">
                  <p:embed/>
                </p:oleObj>
              </mc:Choice>
              <mc:Fallback>
                <p:oleObj name="Equation" r:id="rId15" imgW="241200" imgH="228600" progId="Equation.DSMT4">
                  <p:embed/>
                  <p:pic>
                    <p:nvPicPr>
                      <p:cNvPr id="0" name="Object 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69213" y="3790950"/>
                        <a:ext cx="3810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4142">
                                            <p:txEl>
                                              <p:pRg st="0" end="0"/>
                                            </p:txEl>
                                          </p:spTgt>
                                        </p:tgtEl>
                                        <p:attrNameLst>
                                          <p:attrName>style.visibility</p:attrName>
                                        </p:attrNameLst>
                                      </p:cBhvr>
                                      <p:to>
                                        <p:strVal val="visible"/>
                                      </p:to>
                                    </p:set>
                                    <p:animEffect transition="in" filter="blinds(horizontal)">
                                      <p:cBhvr>
                                        <p:cTn id="7" dur="500"/>
                                        <p:tgtEl>
                                          <p:spTgt spid="304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4142">
                                            <p:txEl>
                                              <p:pRg st="1" end="1"/>
                                            </p:txEl>
                                          </p:spTgt>
                                        </p:tgtEl>
                                        <p:attrNameLst>
                                          <p:attrName>style.visibility</p:attrName>
                                        </p:attrNameLst>
                                      </p:cBhvr>
                                      <p:to>
                                        <p:strVal val="visible"/>
                                      </p:to>
                                    </p:set>
                                    <p:animEffect transition="in" filter="blinds(horizontal)">
                                      <p:cBhvr>
                                        <p:cTn id="12" dur="500"/>
                                        <p:tgtEl>
                                          <p:spTgt spid="30414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4133"/>
                                        </p:tgtEl>
                                        <p:attrNameLst>
                                          <p:attrName>style.visibility</p:attrName>
                                        </p:attrNameLst>
                                      </p:cBhvr>
                                      <p:to>
                                        <p:strVal val="visible"/>
                                      </p:to>
                                    </p:set>
                                    <p:animEffect transition="in" filter="blinds(horizontal)">
                                      <p:cBhvr>
                                        <p:cTn id="15" dur="500"/>
                                        <p:tgtEl>
                                          <p:spTgt spid="304133"/>
                                        </p:tgtEl>
                                      </p:cBhvr>
                                    </p:animEffect>
                                  </p:childTnLst>
                                </p:cTn>
                              </p:par>
                              <p:par>
                                <p:cTn id="16" presetID="3" presetClass="entr" presetSubtype="10" fill="hold" nodeType="withEffect">
                                  <p:stCondLst>
                                    <p:cond delay="0"/>
                                  </p:stCondLst>
                                  <p:childTnLst>
                                    <p:set>
                                      <p:cBhvr>
                                        <p:cTn id="17" dur="1" fill="hold">
                                          <p:stCondLst>
                                            <p:cond delay="0"/>
                                          </p:stCondLst>
                                        </p:cTn>
                                        <p:tgtEl>
                                          <p:spTgt spid="304134"/>
                                        </p:tgtEl>
                                        <p:attrNameLst>
                                          <p:attrName>style.visibility</p:attrName>
                                        </p:attrNameLst>
                                      </p:cBhvr>
                                      <p:to>
                                        <p:strVal val="visible"/>
                                      </p:to>
                                    </p:set>
                                    <p:animEffect transition="in" filter="blinds(horizontal)">
                                      <p:cBhvr>
                                        <p:cTn id="18" dur="500"/>
                                        <p:tgtEl>
                                          <p:spTgt spid="304134"/>
                                        </p:tgtEl>
                                      </p:cBhvr>
                                    </p:animEffect>
                                  </p:childTnLst>
                                </p:cTn>
                              </p:par>
                              <p:par>
                                <p:cTn id="19" presetID="3" presetClass="entr" presetSubtype="10" fill="hold" nodeType="withEffect">
                                  <p:stCondLst>
                                    <p:cond delay="0"/>
                                  </p:stCondLst>
                                  <p:childTnLst>
                                    <p:set>
                                      <p:cBhvr>
                                        <p:cTn id="20" dur="1" fill="hold">
                                          <p:stCondLst>
                                            <p:cond delay="0"/>
                                          </p:stCondLst>
                                        </p:cTn>
                                        <p:tgtEl>
                                          <p:spTgt spid="304135"/>
                                        </p:tgtEl>
                                        <p:attrNameLst>
                                          <p:attrName>style.visibility</p:attrName>
                                        </p:attrNameLst>
                                      </p:cBhvr>
                                      <p:to>
                                        <p:strVal val="visible"/>
                                      </p:to>
                                    </p:set>
                                    <p:animEffect transition="in" filter="blinds(horizontal)">
                                      <p:cBhvr>
                                        <p:cTn id="21" dur="500"/>
                                        <p:tgtEl>
                                          <p:spTgt spid="304135"/>
                                        </p:tgtEl>
                                      </p:cBhvr>
                                    </p:animEffect>
                                  </p:childTnLst>
                                </p:cTn>
                              </p:par>
                              <p:par>
                                <p:cTn id="22" presetID="3" presetClass="entr" presetSubtype="10" fill="hold" nodeType="withEffect">
                                  <p:stCondLst>
                                    <p:cond delay="0"/>
                                  </p:stCondLst>
                                  <p:childTnLst>
                                    <p:set>
                                      <p:cBhvr>
                                        <p:cTn id="23" dur="1" fill="hold">
                                          <p:stCondLst>
                                            <p:cond delay="0"/>
                                          </p:stCondLst>
                                        </p:cTn>
                                        <p:tgtEl>
                                          <p:spTgt spid="304136"/>
                                        </p:tgtEl>
                                        <p:attrNameLst>
                                          <p:attrName>style.visibility</p:attrName>
                                        </p:attrNameLst>
                                      </p:cBhvr>
                                      <p:to>
                                        <p:strVal val="visible"/>
                                      </p:to>
                                    </p:set>
                                    <p:animEffect transition="in" filter="blinds(horizontal)">
                                      <p:cBhvr>
                                        <p:cTn id="24" dur="500"/>
                                        <p:tgtEl>
                                          <p:spTgt spid="30413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04142">
                                            <p:txEl>
                                              <p:pRg st="2" end="2"/>
                                            </p:txEl>
                                          </p:spTgt>
                                        </p:tgtEl>
                                        <p:attrNameLst>
                                          <p:attrName>style.visibility</p:attrName>
                                        </p:attrNameLst>
                                      </p:cBhvr>
                                      <p:to>
                                        <p:strVal val="visible"/>
                                      </p:to>
                                    </p:set>
                                    <p:animEffect transition="in" filter="blinds(horizontal)">
                                      <p:cBhvr>
                                        <p:cTn id="29" dur="500"/>
                                        <p:tgtEl>
                                          <p:spTgt spid="304142">
                                            <p:txEl>
                                              <p:pRg st="2" end="2"/>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04139"/>
                                        </p:tgtEl>
                                        <p:attrNameLst>
                                          <p:attrName>style.visibility</p:attrName>
                                        </p:attrNameLst>
                                      </p:cBhvr>
                                      <p:to>
                                        <p:strVal val="visible"/>
                                      </p:to>
                                    </p:set>
                                    <p:animEffect transition="in" filter="blinds(horizontal)">
                                      <p:cBhvr>
                                        <p:cTn id="32" dur="500"/>
                                        <p:tgtEl>
                                          <p:spTgt spid="304139"/>
                                        </p:tgtEl>
                                      </p:cBhvr>
                                    </p:animEffect>
                                  </p:childTnLst>
                                </p:cTn>
                              </p:par>
                              <p:par>
                                <p:cTn id="33" presetID="3" presetClass="entr" presetSubtype="10" fill="hold" nodeType="withEffect">
                                  <p:stCondLst>
                                    <p:cond delay="0"/>
                                  </p:stCondLst>
                                  <p:childTnLst>
                                    <p:set>
                                      <p:cBhvr>
                                        <p:cTn id="34" dur="1" fill="hold">
                                          <p:stCondLst>
                                            <p:cond delay="0"/>
                                          </p:stCondLst>
                                        </p:cTn>
                                        <p:tgtEl>
                                          <p:spTgt spid="304137"/>
                                        </p:tgtEl>
                                        <p:attrNameLst>
                                          <p:attrName>style.visibility</p:attrName>
                                        </p:attrNameLst>
                                      </p:cBhvr>
                                      <p:to>
                                        <p:strVal val="visible"/>
                                      </p:to>
                                    </p:set>
                                    <p:animEffect transition="in" filter="blinds(horizontal)">
                                      <p:cBhvr>
                                        <p:cTn id="35" dur="500"/>
                                        <p:tgtEl>
                                          <p:spTgt spid="304137"/>
                                        </p:tgtEl>
                                      </p:cBhvr>
                                    </p:animEffect>
                                  </p:childTnLst>
                                </p:cTn>
                              </p:par>
                              <p:par>
                                <p:cTn id="36" presetID="3" presetClass="entr" presetSubtype="10" fill="hold" nodeType="withEffect">
                                  <p:stCondLst>
                                    <p:cond delay="0"/>
                                  </p:stCondLst>
                                  <p:childTnLst>
                                    <p:set>
                                      <p:cBhvr>
                                        <p:cTn id="37" dur="1" fill="hold">
                                          <p:stCondLst>
                                            <p:cond delay="0"/>
                                          </p:stCondLst>
                                        </p:cTn>
                                        <p:tgtEl>
                                          <p:spTgt spid="304138"/>
                                        </p:tgtEl>
                                        <p:attrNameLst>
                                          <p:attrName>style.visibility</p:attrName>
                                        </p:attrNameLst>
                                      </p:cBhvr>
                                      <p:to>
                                        <p:strVal val="visible"/>
                                      </p:to>
                                    </p:set>
                                    <p:animEffect transition="in" filter="blinds(horizontal)">
                                      <p:cBhvr>
                                        <p:cTn id="38"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4294967295"/>
          </p:nvPr>
        </p:nvGraphicFramePr>
        <p:xfrm>
          <a:off x="515938" y="1149350"/>
          <a:ext cx="8229600" cy="5641976"/>
        </p:xfrm>
        <a:graphic>
          <a:graphicData uri="http://schemas.openxmlformats.org/drawingml/2006/table">
            <a:tbl>
              <a:tblPr/>
              <a:tblGrid>
                <a:gridCol w="611187">
                  <a:extLst>
                    <a:ext uri="{9D8B030D-6E8A-4147-A177-3AD203B41FA5}">
                      <a16:colId xmlns:a16="http://schemas.microsoft.com/office/drawing/2014/main" val="20000"/>
                    </a:ext>
                  </a:extLst>
                </a:gridCol>
                <a:gridCol w="2170113">
                  <a:extLst>
                    <a:ext uri="{9D8B030D-6E8A-4147-A177-3AD203B41FA5}">
                      <a16:colId xmlns:a16="http://schemas.microsoft.com/office/drawing/2014/main" val="20001"/>
                    </a:ext>
                  </a:extLst>
                </a:gridCol>
                <a:gridCol w="2678112">
                  <a:extLst>
                    <a:ext uri="{9D8B030D-6E8A-4147-A177-3AD203B41FA5}">
                      <a16:colId xmlns:a16="http://schemas.microsoft.com/office/drawing/2014/main" val="20002"/>
                    </a:ext>
                  </a:extLst>
                </a:gridCol>
                <a:gridCol w="2770188">
                  <a:extLst>
                    <a:ext uri="{9D8B030D-6E8A-4147-A177-3AD203B41FA5}">
                      <a16:colId xmlns:a16="http://schemas.microsoft.com/office/drawing/2014/main" val="20003"/>
                    </a:ext>
                  </a:extLst>
                </a:gridCol>
              </a:tblGrid>
              <a:tr h="1220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  域</a:t>
                      </a:r>
                      <a:endPar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特性</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时域</a:t>
                      </a:r>
                      <a:endPar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微分方程</a:t>
                      </a:r>
                      <a:endPar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分析法</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复域</a:t>
                      </a:r>
                      <a:endPar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传递函数</a:t>
                      </a:r>
                      <a:endPar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根轨迹法</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频域</a:t>
                      </a:r>
                      <a:endPar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频率特性</a:t>
                      </a:r>
                      <a:endPar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频率法</a:t>
                      </a:r>
                      <a:endPar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endParaRPr>
                    </a:p>
                    <a:p>
                      <a:pPr algn="ct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（开环</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Bode</a:t>
                      </a: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图为例）</a:t>
                      </a:r>
                      <a:endPar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endParaRPr>
                    </a:p>
                    <a:p>
                      <a:pPr algn="ctr"/>
                      <a:r>
                        <a:rPr lang="zh-CN" altLang="en-US" sz="1800" dirty="0">
                          <a:solidFill>
                            <a:srgbClr val="FF0000"/>
                          </a:solidFill>
                          <a:latin typeface="Times New Roman" pitchFamily="18" charset="0"/>
                          <a:ea typeface="黑体" pitchFamily="49" charset="-122"/>
                          <a:cs typeface="Times New Roman" pitchFamily="18" charset="0"/>
                        </a:rPr>
                        <a:t>开环因果且最小相位</a:t>
                      </a:r>
                      <a:endParaRPr lang="en-US" altLang="zh-CN" sz="1800" dirty="0">
                        <a:solidFill>
                          <a:schemeClr val="tx1"/>
                        </a:solidFill>
                        <a:latin typeface="Times New Roman" pitchFamily="18" charset="0"/>
                        <a:ea typeface="黑体" pitchFamily="49" charset="-122"/>
                        <a:cs typeface="Times New Roman" pitchFamily="18" charset="0"/>
                      </a:endParaRPr>
                    </a:p>
                    <a:p>
                      <a:pPr algn="ctr"/>
                      <a:r>
                        <a:rPr lang="zh-CN" altLang="en-US" sz="1800" dirty="0">
                          <a:solidFill>
                            <a:srgbClr val="FF0000"/>
                          </a:solidFill>
                          <a:latin typeface="Times New Roman" pitchFamily="18" charset="0"/>
                          <a:ea typeface="黑体" pitchFamily="49" charset="-122"/>
                          <a:cs typeface="Times New Roman" pitchFamily="18" charset="0"/>
                        </a:rPr>
                        <a:t>主要用于</a:t>
                      </a:r>
                      <a:r>
                        <a:rPr lang="en-US" altLang="zh-CN" sz="1800" dirty="0">
                          <a:solidFill>
                            <a:srgbClr val="FF0000"/>
                          </a:solidFill>
                          <a:latin typeface="Times New Roman" pitchFamily="18" charset="0"/>
                          <a:ea typeface="黑体" pitchFamily="49" charset="-122"/>
                          <a:cs typeface="Times New Roman" pitchFamily="18" charset="0"/>
                        </a:rPr>
                        <a:t>0</a:t>
                      </a:r>
                      <a:r>
                        <a:rPr lang="zh-CN" altLang="en-US" sz="1800" dirty="0">
                          <a:solidFill>
                            <a:srgbClr val="FF0000"/>
                          </a:solidFill>
                          <a:latin typeface="Times New Roman" pitchFamily="18" charset="0"/>
                          <a:ea typeface="黑体" pitchFamily="49" charset="-122"/>
                          <a:cs typeface="Times New Roman" pitchFamily="18" charset="0"/>
                        </a:rPr>
                        <a:t>型、</a:t>
                      </a:r>
                      <a:r>
                        <a:rPr lang="en-US" altLang="zh-CN" sz="1800" dirty="0">
                          <a:solidFill>
                            <a:srgbClr val="FF0000"/>
                          </a:solidFill>
                          <a:latin typeface="Times New Roman" pitchFamily="18" charset="0"/>
                          <a:ea typeface="黑体" pitchFamily="49" charset="-122"/>
                          <a:cs typeface="Times New Roman" pitchFamily="18" charset="0"/>
                        </a:rPr>
                        <a:t>1</a:t>
                      </a:r>
                      <a:r>
                        <a:rPr lang="zh-CN" altLang="en-US" sz="1800" dirty="0">
                          <a:solidFill>
                            <a:srgbClr val="FF0000"/>
                          </a:solidFill>
                          <a:latin typeface="Times New Roman" pitchFamily="18" charset="0"/>
                          <a:ea typeface="黑体" pitchFamily="49" charset="-122"/>
                          <a:cs typeface="Times New Roman" pitchFamily="18" charset="0"/>
                        </a:rPr>
                        <a:t>型和</a:t>
                      </a:r>
                      <a:r>
                        <a:rPr lang="en-US" altLang="zh-CN" sz="1800" dirty="0">
                          <a:solidFill>
                            <a:srgbClr val="FF0000"/>
                          </a:solidFill>
                          <a:latin typeface="Times New Roman" pitchFamily="18" charset="0"/>
                          <a:ea typeface="黑体" pitchFamily="49" charset="-122"/>
                          <a:cs typeface="Times New Roman" pitchFamily="18" charset="0"/>
                        </a:rPr>
                        <a:t>2</a:t>
                      </a:r>
                      <a:r>
                        <a:rPr lang="zh-CN" altLang="en-US" sz="1800" dirty="0">
                          <a:solidFill>
                            <a:srgbClr val="FF0000"/>
                          </a:solidFill>
                          <a:latin typeface="Times New Roman" pitchFamily="18" charset="0"/>
                          <a:ea typeface="黑体" pitchFamily="49" charset="-122"/>
                          <a:cs typeface="Times New Roman" pitchFamily="18" charset="0"/>
                        </a:rPr>
                        <a:t>型</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20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稳定性</a:t>
                      </a:r>
                    </a:p>
                  </a:txBody>
                  <a:tcPr marL="93829" marR="938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运动方程的特征根具有负实部，则系统稳定。</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闭环传递函数的极点分布在</a:t>
                      </a:r>
                      <a:r>
                        <a:rPr kumimoji="0" lang="en-US" altLang="zh-CN"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S</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平面的左半平面，则系统稳定。</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频率特性的相位裕度大于</a:t>
                      </a:r>
                      <a:r>
                        <a:rPr kumimoji="0" lang="en-US" altLang="zh-CN"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0°</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、幅值裕度大于</a:t>
                      </a:r>
                      <a:r>
                        <a:rPr kumimoji="0" lang="en-US" altLang="zh-CN"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0dB</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，则系统稳定。</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1220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稳态</a:t>
                      </a:r>
                    </a:p>
                  </a:txBody>
                  <a:tcPr marL="93829" marR="938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由运动方程的系数决定。</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系统工作点处对应的开环根轨迹增益</a:t>
                      </a:r>
                      <a:r>
                        <a:rPr kumimoji="0" lang="en-US" altLang="zh-CN"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rPr>
                        <a:t>K</a:t>
                      </a:r>
                      <a:r>
                        <a:rPr kumimoji="0" lang="en-US" altLang="zh-CN" sz="1800" b="0" i="0" u="none" strike="noStrike" cap="none" normalizeH="0" baseline="-25000">
                          <a:ln>
                            <a:noFill/>
                          </a:ln>
                          <a:solidFill>
                            <a:schemeClr val="tx1"/>
                          </a:solidFill>
                          <a:effectLst/>
                          <a:latin typeface="Times New Roman" pitchFamily="18" charset="0"/>
                          <a:ea typeface="黑体" pitchFamily="2" charset="-122"/>
                          <a:cs typeface="Times New Roman" pitchFamily="18" charset="0"/>
                        </a:rPr>
                        <a:t>1</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越大，</a:t>
                      </a:r>
                      <a:r>
                        <a:rPr kumimoji="0" lang="en-US" altLang="zh-CN"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rPr>
                        <a:t>e</a:t>
                      </a:r>
                      <a:r>
                        <a:rPr kumimoji="0" lang="en-US" altLang="zh-CN" sz="1800" b="0" i="0" u="none" strike="noStrike" cap="none" normalizeH="0" baseline="-25000">
                          <a:ln>
                            <a:noFill/>
                          </a:ln>
                          <a:solidFill>
                            <a:schemeClr val="tx1"/>
                          </a:solidFill>
                          <a:effectLst/>
                          <a:latin typeface="Times New Roman" pitchFamily="18" charset="0"/>
                          <a:ea typeface="黑体" pitchFamily="2" charset="-122"/>
                          <a:cs typeface="Times New Roman" pitchFamily="18" charset="0"/>
                        </a:rPr>
                        <a:t>ss</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越小。</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取决于系统低频段特性，型别相同，低频段幅值越大，</a:t>
                      </a:r>
                      <a:r>
                        <a:rPr kumimoji="0" lang="en-US" altLang="zh-CN" sz="1800" b="0" i="1" u="none" strike="noStrike" cap="none" normalizeH="0" baseline="0" dirty="0" err="1">
                          <a:ln>
                            <a:noFill/>
                          </a:ln>
                          <a:solidFill>
                            <a:schemeClr val="tx1"/>
                          </a:solidFill>
                          <a:effectLst/>
                          <a:latin typeface="Times New Roman" pitchFamily="18" charset="0"/>
                          <a:ea typeface="黑体" pitchFamily="2" charset="-122"/>
                          <a:cs typeface="Times New Roman" pitchFamily="18" charset="0"/>
                        </a:rPr>
                        <a:t>e</a:t>
                      </a:r>
                      <a:r>
                        <a:rPr kumimoji="0" lang="en-US" altLang="zh-CN" sz="1800" b="0" i="0" u="none" strike="noStrike" cap="none" normalizeH="0" baseline="-25000" dirty="0" err="1">
                          <a:ln>
                            <a:noFill/>
                          </a:ln>
                          <a:solidFill>
                            <a:schemeClr val="tx1"/>
                          </a:solidFill>
                          <a:effectLst/>
                          <a:latin typeface="Times New Roman" pitchFamily="18" charset="0"/>
                          <a:ea typeface="黑体" pitchFamily="2" charset="-122"/>
                          <a:cs typeface="Times New Roman" pitchFamily="18" charset="0"/>
                        </a:rPr>
                        <a:t>ss</a:t>
                      </a:r>
                      <a:r>
                        <a:rPr kumimoji="0" lang="zh-CN" altLang="en-US" sz="18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越小。</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12207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动态</a:t>
                      </a:r>
                    </a:p>
                  </a:txBody>
                  <a:tcPr marL="93829" marR="938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过渡过程时间</a:t>
                      </a:r>
                      <a:r>
                        <a:rPr kumimoji="0" lang="en-US" altLang="zh-CN"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rPr>
                        <a:t>T</a:t>
                      </a:r>
                      <a:r>
                        <a:rPr kumimoji="0" lang="en-US" altLang="zh-CN" sz="1800" b="0" i="0" u="none" strike="noStrike" cap="none" normalizeH="0" baseline="-25000">
                          <a:ln>
                            <a:noFill/>
                          </a:ln>
                          <a:solidFill>
                            <a:schemeClr val="tx1"/>
                          </a:solidFill>
                          <a:effectLst/>
                          <a:latin typeface="Times New Roman" pitchFamily="18" charset="0"/>
                          <a:ea typeface="黑体" pitchFamily="2" charset="-122"/>
                          <a:cs typeface="Times New Roman" pitchFamily="18" charset="0"/>
                        </a:rPr>
                        <a:t>s</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越短，最大超调量</a:t>
                      </a:r>
                      <a:r>
                        <a:rPr kumimoji="0" lang="zh-CN" altLang="en-US"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越小，动态特性越好。</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主要取决于系统主导极点位置。参数：阻尼比</a:t>
                      </a:r>
                      <a:r>
                        <a:rPr kumimoji="0" lang="zh-CN" altLang="en-US"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、自然频率</a:t>
                      </a:r>
                      <a:r>
                        <a:rPr kumimoji="0" lang="zh-CN" altLang="en-US"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1800" b="0" i="0" u="none" strike="noStrike" cap="none" normalizeH="0" baseline="-25000">
                          <a:ln>
                            <a:noFill/>
                          </a:ln>
                          <a:solidFill>
                            <a:schemeClr val="tx1"/>
                          </a:solidFill>
                          <a:effectLst/>
                          <a:latin typeface="Times New Roman" pitchFamily="18" charset="0"/>
                          <a:ea typeface="黑体" pitchFamily="2" charset="-122"/>
                          <a:cs typeface="Times New Roman" pitchFamily="18" charset="0"/>
                          <a:sym typeface="Symbol" pitchFamily="18" charset="2"/>
                        </a:rPr>
                        <a:t>n</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，主导极点距虚轴越近，系统振荡越厉害。</a:t>
                      </a: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主要取决于系统中频段特性。参数：相位裕度</a:t>
                      </a:r>
                      <a:r>
                        <a:rPr kumimoji="0" lang="zh-CN" altLang="en-US"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和截止频率</a:t>
                      </a:r>
                      <a:r>
                        <a:rPr kumimoji="0" lang="zh-CN" altLang="en-US"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1800" b="0" i="0" u="none" strike="noStrike" cap="none" normalizeH="0" baseline="-25000">
                          <a:ln>
                            <a:noFill/>
                          </a:ln>
                          <a:solidFill>
                            <a:schemeClr val="tx1"/>
                          </a:solidFill>
                          <a:effectLst/>
                          <a:latin typeface="Times New Roman" pitchFamily="18" charset="0"/>
                          <a:ea typeface="黑体" pitchFamily="2" charset="-122"/>
                          <a:cs typeface="Times New Roman" pitchFamily="18" charset="0"/>
                          <a:sym typeface="Symbol" pitchFamily="18" charset="2"/>
                        </a:rPr>
                        <a:t>c</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zh-CN" altLang="en-US"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越小，振荡越厉害，</a:t>
                      </a:r>
                      <a:r>
                        <a:rPr kumimoji="0" lang="zh-CN" altLang="en-US" sz="1800" b="0" i="1"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1800" b="0" i="0" u="none" strike="noStrike" cap="none" normalizeH="0" baseline="-25000">
                          <a:ln>
                            <a:noFill/>
                          </a:ln>
                          <a:solidFill>
                            <a:schemeClr val="tx1"/>
                          </a:solidFill>
                          <a:effectLst/>
                          <a:latin typeface="Times New Roman" pitchFamily="18" charset="0"/>
                          <a:ea typeface="黑体" pitchFamily="2" charset="-122"/>
                          <a:cs typeface="Times New Roman" pitchFamily="18" charset="0"/>
                          <a:sym typeface="Symbol" pitchFamily="18" charset="2"/>
                        </a:rPr>
                        <a:t>c</a:t>
                      </a:r>
                      <a:r>
                        <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越大，响应速度越快。</a:t>
                      </a:r>
                      <a:endParaRPr kumimoji="0" lang="zh-CN" altLang="en-US" sz="1800" b="0" i="0" u="none" strike="noStrike" cap="none" normalizeH="0" baseline="0">
                        <a:ln>
                          <a:noFill/>
                        </a:ln>
                        <a:solidFill>
                          <a:schemeClr val="tx1"/>
                        </a:solidFill>
                        <a:effectLst/>
                        <a:latin typeface="Times New Roman" pitchFamily="18" charset="0"/>
                        <a:ea typeface="黑体" pitchFamily="2" charset="-122"/>
                        <a:cs typeface="Times New Roman" pitchFamily="18" charset="0"/>
                      </a:endParaRPr>
                    </a:p>
                  </a:txBody>
                  <a:tcPr marL="93829" marR="938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bl>
          </a:graphicData>
        </a:graphic>
      </p:graphicFrame>
      <p:cxnSp>
        <p:nvCxnSpPr>
          <p:cNvPr id="355356" name="直接连接符 6"/>
          <p:cNvCxnSpPr>
            <a:cxnSpLocks noChangeShapeType="1"/>
          </p:cNvCxnSpPr>
          <p:nvPr/>
        </p:nvCxnSpPr>
        <p:spPr bwMode="auto">
          <a:xfrm>
            <a:off x="571500" y="1158875"/>
            <a:ext cx="549275" cy="1189038"/>
          </a:xfrm>
          <a:prstGeom prst="line">
            <a:avLst/>
          </a:prstGeom>
          <a:noFill/>
          <a:ln w="9525" algn="ctr">
            <a:solidFill>
              <a:schemeClr val="tx1"/>
            </a:solidFill>
            <a:round/>
            <a:headEnd/>
            <a:tailEnd/>
          </a:ln>
        </p:spPr>
      </p:cxnSp>
      <p:sp>
        <p:nvSpPr>
          <p:cNvPr id="355357" name="标题 12"/>
          <p:cNvSpPr>
            <a:spLocks/>
          </p:cNvSpPr>
          <p:nvPr/>
        </p:nvSpPr>
        <p:spPr bwMode="auto">
          <a:xfrm>
            <a:off x="957263" y="141288"/>
            <a:ext cx="67706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综合与校正的基本概念</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标题 5"/>
          <p:cNvSpPr>
            <a:spLocks noGrp="1"/>
          </p:cNvSpPr>
          <p:nvPr>
            <p:ph type="title" idx="4294967295"/>
          </p:nvPr>
        </p:nvSpPr>
        <p:spPr>
          <a:xfrm>
            <a:off x="979488" y="130175"/>
            <a:ext cx="7431087" cy="792163"/>
          </a:xfrm>
        </p:spPr>
        <p:txBody>
          <a:bodyPr/>
          <a:lstStyle/>
          <a:p>
            <a:r>
              <a:rPr lang="zh-CN" altLang="en-US" sz="3200">
                <a:solidFill>
                  <a:srgbClr val="CC0066"/>
                </a:solidFill>
                <a:latin typeface="黑体" pitchFamily="2" charset="-122"/>
                <a:ea typeface="黑体" pitchFamily="2" charset="-122"/>
              </a:rPr>
              <a:t>三个频段的概念</a:t>
            </a:r>
          </a:p>
        </p:txBody>
      </p:sp>
      <p:sp>
        <p:nvSpPr>
          <p:cNvPr id="314374" name="Rectangle 3"/>
          <p:cNvSpPr>
            <a:spLocks noGrp="1" noChangeArrowheads="1"/>
          </p:cNvSpPr>
          <p:nvPr>
            <p:ph idx="4294967295"/>
          </p:nvPr>
        </p:nvSpPr>
        <p:spPr/>
        <p:txBody>
          <a:bodyPr/>
          <a:lstStyle/>
          <a:p>
            <a:pPr>
              <a:buFont typeface="Wingdings" pitchFamily="2" charset="2"/>
              <a:buNone/>
            </a:pPr>
            <a:r>
              <a:rPr lang="zh-CN" altLang="en-US">
                <a:ea typeface="黑体" pitchFamily="2" charset="-122"/>
                <a:cs typeface="楷体_GB2312" pitchFamily="49" charset="-122"/>
              </a:rPr>
              <a:t>  </a:t>
            </a:r>
            <a:endParaRPr lang="en-US" altLang="zh-CN">
              <a:ea typeface="黑体" pitchFamily="2" charset="-122"/>
              <a:cs typeface="楷体_GB2312" pitchFamily="49" charset="-122"/>
            </a:endParaRPr>
          </a:p>
          <a:p>
            <a:endParaRPr lang="en-US" altLang="zh-CN">
              <a:ea typeface="黑体" pitchFamily="2" charset="-122"/>
              <a:cs typeface="楷体_GB2312" pitchFamily="49" charset="-122"/>
            </a:endParaRPr>
          </a:p>
          <a:p>
            <a:endParaRPr lang="en-US" altLang="zh-CN">
              <a:ea typeface="黑体" pitchFamily="2" charset="-122"/>
              <a:cs typeface="楷体_GB2312" pitchFamily="49" charset="-122"/>
            </a:endParaRPr>
          </a:p>
          <a:p>
            <a:endParaRPr lang="en-US" altLang="zh-CN">
              <a:ea typeface="黑体" pitchFamily="2" charset="-122"/>
              <a:cs typeface="楷体_GB2312" pitchFamily="49" charset="-122"/>
            </a:endParaRPr>
          </a:p>
          <a:p>
            <a:endParaRPr lang="zh-CN" altLang="en-US">
              <a:ea typeface="黑体" pitchFamily="2" charset="-122"/>
              <a:cs typeface="楷体_GB2312" pitchFamily="49" charset="-122"/>
            </a:endParaRPr>
          </a:p>
          <a:p>
            <a:endParaRPr lang="zh-CN" altLang="en-US">
              <a:ea typeface="黑体" pitchFamily="2" charset="-122"/>
              <a:cs typeface="楷体_GB2312" pitchFamily="49" charset="-122"/>
            </a:endParaRPr>
          </a:p>
          <a:p>
            <a:endParaRPr lang="zh-CN" altLang="en-US">
              <a:ea typeface="黑体" pitchFamily="2" charset="-122"/>
              <a:cs typeface="楷体_GB2312" pitchFamily="49" charset="-122"/>
            </a:endParaRPr>
          </a:p>
        </p:txBody>
      </p:sp>
      <p:graphicFrame>
        <p:nvGraphicFramePr>
          <p:cNvPr id="314372" name="Object 2"/>
          <p:cNvGraphicFramePr>
            <a:graphicFrameLocks noChangeAspect="1"/>
          </p:cNvGraphicFramePr>
          <p:nvPr/>
        </p:nvGraphicFramePr>
        <p:xfrm>
          <a:off x="250825" y="1727200"/>
          <a:ext cx="8748713" cy="4249738"/>
        </p:xfrm>
        <a:graphic>
          <a:graphicData uri="http://schemas.openxmlformats.org/presentationml/2006/ole">
            <mc:AlternateContent xmlns:mc="http://schemas.openxmlformats.org/markup-compatibility/2006">
              <mc:Choice xmlns:v="urn:schemas-microsoft-com:vml" Requires="v">
                <p:oleObj spid="_x0000_s314394" name="VISIO" r:id="rId4" imgW="4123440" imgH="2428200" progId="">
                  <p:embed/>
                </p:oleObj>
              </mc:Choice>
              <mc:Fallback>
                <p:oleObj name="VISIO" r:id="rId4" imgW="4123440" imgH="24282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727200"/>
                        <a:ext cx="8748713" cy="42497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4376" name="矩形 1"/>
          <p:cNvSpPr>
            <a:spLocks noChangeArrowheads="1"/>
          </p:cNvSpPr>
          <p:nvPr/>
        </p:nvSpPr>
        <p:spPr bwMode="auto">
          <a:xfrm>
            <a:off x="2857500" y="1335088"/>
            <a:ext cx="5727700" cy="2149475"/>
          </a:xfrm>
          <a:prstGeom prst="rect">
            <a:avLst/>
          </a:prstGeom>
          <a:noFill/>
          <a:ln w="9525">
            <a:noFill/>
            <a:miter lim="800000"/>
            <a:headEnd/>
            <a:tailEnd/>
          </a:ln>
        </p:spPr>
        <p:txBody>
          <a:bodyPr>
            <a:spAutoFit/>
          </a:bodyPr>
          <a:lstStyle/>
          <a:p>
            <a:pPr>
              <a:lnSpc>
                <a:spcPct val="125000"/>
              </a:lnSpc>
            </a:pPr>
            <a:r>
              <a:rPr lang="zh-CN" altLang="en-US" b="1" dirty="0">
                <a:latin typeface="黑体" pitchFamily="2" charset="-122"/>
                <a:ea typeface="黑体" pitchFamily="2" charset="-122"/>
              </a:rPr>
              <a:t>三个频段的划分并没有严格的界限。</a:t>
            </a:r>
            <a:r>
              <a:rPr lang="zh-CN" altLang="en-US" b="1" dirty="0">
                <a:solidFill>
                  <a:srgbClr val="FF0000"/>
                </a:solidFill>
                <a:latin typeface="黑体" pitchFamily="2" charset="-122"/>
                <a:ea typeface="黑体" pitchFamily="2" charset="-122"/>
              </a:rPr>
              <a:t>低频段</a:t>
            </a:r>
            <a:r>
              <a:rPr lang="zh-CN" altLang="en-US" b="1" dirty="0">
                <a:latin typeface="黑体" pitchFamily="2" charset="-122"/>
                <a:ea typeface="黑体" pitchFamily="2" charset="-122"/>
              </a:rPr>
              <a:t>取决于开环增益和开环积分环节的数目，通常是指开环对数幅频特性在第一个转折频率以前的区段。</a:t>
            </a:r>
            <a:r>
              <a:rPr lang="zh-CN" altLang="en-US" b="1" dirty="0">
                <a:solidFill>
                  <a:srgbClr val="FF0000"/>
                </a:solidFill>
                <a:latin typeface="黑体" pitchFamily="2" charset="-122"/>
                <a:ea typeface="黑体" pitchFamily="2" charset="-122"/>
              </a:rPr>
              <a:t>中频段</a:t>
            </a:r>
            <a:r>
              <a:rPr lang="zh-CN" altLang="en-US" b="1" dirty="0">
                <a:latin typeface="黑体" pitchFamily="2" charset="-122"/>
                <a:ea typeface="黑体" pitchFamily="2" charset="-122"/>
              </a:rPr>
              <a:t>是指开环幅频特性曲线在截止频率附近的区段。</a:t>
            </a:r>
            <a:r>
              <a:rPr lang="zh-CN" altLang="en-US" b="1" dirty="0">
                <a:solidFill>
                  <a:srgbClr val="FF0000"/>
                </a:solidFill>
                <a:latin typeface="黑体" pitchFamily="2" charset="-122"/>
                <a:ea typeface="黑体" pitchFamily="2" charset="-122"/>
              </a:rPr>
              <a:t>高频段</a:t>
            </a:r>
            <a:r>
              <a:rPr lang="zh-CN" altLang="en-US" b="1" dirty="0">
                <a:latin typeface="黑体" pitchFamily="2" charset="-122"/>
                <a:ea typeface="黑体" pitchFamily="2" charset="-122"/>
              </a:rPr>
              <a:t>是指开环幅频特性曲线在中频段以后的区段 </a:t>
            </a:r>
            <a:r>
              <a:rPr lang="en-US" altLang="zh-CN" b="1" dirty="0">
                <a:latin typeface="Times New Roman" pitchFamily="18" charset="0"/>
                <a:ea typeface="黑体" pitchFamily="2" charset="-122"/>
                <a:cs typeface="Times New Roman" pitchFamily="18" charset="0"/>
              </a:rPr>
              <a:t>&gt;10</a:t>
            </a:r>
            <a:r>
              <a:rPr lang="en-US" altLang="zh-CN" b="1" i="1" dirty="0">
                <a:latin typeface="Times New Roman" pitchFamily="18" charset="0"/>
                <a:ea typeface="黑体" pitchFamily="2" charset="-122"/>
                <a:cs typeface="Times New Roman" pitchFamily="18" charset="0"/>
                <a:sym typeface="Symbol" pitchFamily="18" charset="2"/>
              </a:rPr>
              <a:t></a:t>
            </a:r>
            <a:r>
              <a:rPr lang="en-US" altLang="zh-CN" b="1" i="1" baseline="-25000" dirty="0">
                <a:latin typeface="Times New Roman" pitchFamily="18" charset="0"/>
                <a:ea typeface="黑体" pitchFamily="2" charset="-122"/>
                <a:cs typeface="Times New Roman" pitchFamily="18" charset="0"/>
              </a:rPr>
              <a:t>c</a:t>
            </a:r>
            <a:r>
              <a:rPr lang="zh-CN" altLang="en-US" b="1" dirty="0">
                <a:latin typeface="黑体" pitchFamily="2" charset="-122"/>
                <a:ea typeface="黑体" pitchFamily="2" charset="-122"/>
              </a:rPr>
              <a:t>，这部分特性是由开环传递函数中的最小时间常数环节决定的。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14376"/>
                                        </p:tgtEl>
                                        <p:attrNameLst>
                                          <p:attrName>style.visibility</p:attrName>
                                        </p:attrNameLst>
                                      </p:cBhvr>
                                      <p:to>
                                        <p:strVal val="visible"/>
                                      </p:to>
                                    </p:set>
                                    <p:anim calcmode="lin" valueType="num">
                                      <p:cBhvr>
                                        <p:cTn id="7" dur="500" fill="hold"/>
                                        <p:tgtEl>
                                          <p:spTgt spid="314376"/>
                                        </p:tgtEl>
                                        <p:attrNameLst>
                                          <p:attrName>ppt_w</p:attrName>
                                        </p:attrNameLst>
                                      </p:cBhvr>
                                      <p:tavLst>
                                        <p:tav tm="0">
                                          <p:val>
                                            <p:fltVal val="0"/>
                                          </p:val>
                                        </p:tav>
                                        <p:tav tm="100000">
                                          <p:val>
                                            <p:strVal val="#ppt_w"/>
                                          </p:val>
                                        </p:tav>
                                      </p:tavLst>
                                    </p:anim>
                                    <p:anim calcmode="lin" valueType="num">
                                      <p:cBhvr>
                                        <p:cTn id="8" dur="500" fill="hold"/>
                                        <p:tgtEl>
                                          <p:spTgt spid="314376"/>
                                        </p:tgtEl>
                                        <p:attrNameLst>
                                          <p:attrName>ppt_h</p:attrName>
                                        </p:attrNameLst>
                                      </p:cBhvr>
                                      <p:tavLst>
                                        <p:tav tm="0">
                                          <p:val>
                                            <p:fltVal val="0"/>
                                          </p:val>
                                        </p:tav>
                                        <p:tav tm="100000">
                                          <p:val>
                                            <p:strVal val="#ppt_h"/>
                                          </p:val>
                                        </p:tav>
                                      </p:tavLst>
                                    </p:anim>
                                    <p:animEffect transition="in" filter="fade">
                                      <p:cBhvr>
                                        <p:cTn id="9" dur="500"/>
                                        <p:tgtEl>
                                          <p:spTgt spid="31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1" name="标题 5"/>
          <p:cNvSpPr>
            <a:spLocks noGrp="1"/>
          </p:cNvSpPr>
          <p:nvPr>
            <p:ph type="title" idx="4294967295"/>
          </p:nvPr>
        </p:nvSpPr>
        <p:spPr>
          <a:xfrm>
            <a:off x="968375" y="152400"/>
            <a:ext cx="7431088" cy="792163"/>
          </a:xfrm>
        </p:spPr>
        <p:txBody>
          <a:bodyPr/>
          <a:lstStyle/>
          <a:p>
            <a:r>
              <a:rPr lang="zh-CN" altLang="en-US" sz="3200">
                <a:solidFill>
                  <a:srgbClr val="CC0066"/>
                </a:solidFill>
                <a:latin typeface="黑体" pitchFamily="2" charset="-122"/>
                <a:ea typeface="黑体" pitchFamily="2" charset="-122"/>
              </a:rPr>
              <a:t>用开环频率特性进行系统设计</a:t>
            </a:r>
          </a:p>
        </p:txBody>
      </p:sp>
      <p:sp>
        <p:nvSpPr>
          <p:cNvPr id="5" name="Rectangle 3">
            <a:extLst/>
          </p:cNvPr>
          <p:cNvSpPr>
            <a:spLocks noGrp="1" noChangeArrowheads="1"/>
          </p:cNvSpPr>
          <p:nvPr>
            <p:ph idx="1"/>
          </p:nvPr>
        </p:nvSpPr>
        <p:spPr>
          <a:xfrm>
            <a:off x="454555" y="2331156"/>
            <a:ext cx="8229600" cy="1349375"/>
          </a:xfrm>
        </p:spPr>
        <p:txBody>
          <a:bodyPr/>
          <a:lstStyle/>
          <a:p>
            <a:pPr algn="just" eaLnBrk="1">
              <a:lnSpc>
                <a:spcPct val="120000"/>
              </a:lnSpc>
              <a:buFont typeface="Wingdings" pitchFamily="2" charset="2"/>
              <a:buNone/>
              <a:defRPr/>
            </a:pPr>
            <a:r>
              <a:rPr lang="zh-CN" altLang="en-US" sz="2000" dirty="0">
                <a:solidFill>
                  <a:srgbClr val="3333FF"/>
                </a:solidFill>
              </a:rPr>
              <a:t>（2）快</a:t>
            </a:r>
          </a:p>
          <a:p>
            <a:pPr marL="0" indent="0" algn="just" eaLnBrk="1">
              <a:buFont typeface="Wingdings" pitchFamily="2" charset="2"/>
              <a:buNone/>
              <a:defRPr/>
            </a:pPr>
            <a:r>
              <a:rPr lang="zh-CN" altLang="en-US" sz="2000" dirty="0"/>
              <a:t>       相位裕度</a:t>
            </a:r>
            <a:r>
              <a:rPr lang="zh-CN" altLang="en-US" sz="2000" i="1" dirty="0">
                <a:sym typeface="Symbol"/>
              </a:rPr>
              <a:t> </a:t>
            </a:r>
            <a:r>
              <a:rPr lang="zh-CN" altLang="en-US" sz="2000" dirty="0">
                <a:sym typeface="Symbol"/>
              </a:rPr>
              <a:t>在</a:t>
            </a:r>
            <a:r>
              <a:rPr lang="en-US" altLang="zh-CN" sz="2000" dirty="0">
                <a:sym typeface="Symbol"/>
              </a:rPr>
              <a:t>45</a:t>
            </a:r>
            <a:r>
              <a:rPr lang="zh-CN" altLang="en-US" sz="2000" dirty="0">
                <a:sym typeface="Symbol"/>
              </a:rPr>
              <a:t>度到</a:t>
            </a:r>
            <a:r>
              <a:rPr lang="en-US" altLang="zh-CN" sz="2000" dirty="0">
                <a:sym typeface="Symbol"/>
              </a:rPr>
              <a:t>60</a:t>
            </a:r>
            <a:r>
              <a:rPr lang="zh-CN" altLang="en-US" sz="2000" dirty="0">
                <a:sym typeface="Symbol"/>
              </a:rPr>
              <a:t>度之间</a:t>
            </a:r>
            <a:endParaRPr lang="en-US" altLang="zh-CN" sz="2000" dirty="0">
              <a:sym typeface="Symbol"/>
            </a:endParaRPr>
          </a:p>
          <a:p>
            <a:pPr marL="0" indent="0" algn="just" eaLnBrk="1">
              <a:buFont typeface="Wingdings" pitchFamily="2" charset="2"/>
              <a:buNone/>
              <a:defRPr/>
            </a:pPr>
            <a:r>
              <a:rPr lang="en-US" altLang="zh-CN" sz="2000" dirty="0"/>
              <a:t>       </a:t>
            </a:r>
            <a:r>
              <a:rPr lang="zh-CN" altLang="en-US" sz="2000" dirty="0"/>
              <a:t>尽可能大的开环截止频率</a:t>
            </a:r>
            <a:r>
              <a:rPr lang="en-US" altLang="zh-CN" sz="2000" i="1" dirty="0" err="1"/>
              <a:t>ω</a:t>
            </a:r>
            <a:r>
              <a:rPr lang="en-US" altLang="zh-CN" sz="2000" baseline="-30000" dirty="0" err="1"/>
              <a:t>c</a:t>
            </a:r>
            <a:endParaRPr lang="zh-CN" altLang="en-US" sz="2000" dirty="0"/>
          </a:p>
        </p:txBody>
      </p:sp>
      <p:sp>
        <p:nvSpPr>
          <p:cNvPr id="6" name="Rectangle 3">
            <a:extLst/>
          </p:cNvPr>
          <p:cNvSpPr txBox="1">
            <a:spLocks noChangeArrowheads="1"/>
          </p:cNvSpPr>
          <p:nvPr/>
        </p:nvSpPr>
        <p:spPr bwMode="auto">
          <a:xfrm>
            <a:off x="454555" y="1059921"/>
            <a:ext cx="3429000" cy="1350962"/>
          </a:xfrm>
          <a:prstGeom prst="rect">
            <a:avLst/>
          </a:prstGeom>
          <a:noFill/>
          <a:ln w="9525">
            <a:noFill/>
            <a:miter lim="800000"/>
            <a:headEnd/>
            <a:tailEnd/>
          </a:ln>
        </p:spPr>
        <p:txBody>
          <a:bodyPr/>
          <a:lstStyle/>
          <a:p>
            <a:pPr marL="444500" indent="-444500" algn="just" eaLnBrk="1">
              <a:lnSpc>
                <a:spcPct val="120000"/>
              </a:lnSpc>
              <a:spcBef>
                <a:spcPct val="20000"/>
              </a:spcBef>
              <a:buFont typeface="Wingdings" pitchFamily="2" charset="2"/>
              <a:buNone/>
              <a:defRPr/>
            </a:pPr>
            <a:r>
              <a:rPr lang="zh-CN" altLang="en-US" sz="2000" b="1" kern="0" dirty="0">
                <a:solidFill>
                  <a:srgbClr val="3333FF"/>
                </a:solidFill>
                <a:latin typeface="Times New Roman" pitchFamily="18" charset="0"/>
                <a:ea typeface="+mj-ea"/>
                <a:cs typeface="Times New Roman" pitchFamily="18" charset="0"/>
              </a:rPr>
              <a:t>（1）稳</a:t>
            </a:r>
          </a:p>
          <a:p>
            <a:pPr algn="just" eaLnBrk="1">
              <a:spcBef>
                <a:spcPct val="20000"/>
              </a:spcBef>
              <a:defRPr/>
            </a:pPr>
            <a:r>
              <a:rPr lang="zh-CN" altLang="en-US" sz="2000" b="1" kern="0" dirty="0">
                <a:latin typeface="Times New Roman" pitchFamily="18" charset="0"/>
                <a:ea typeface="+mj-ea"/>
                <a:cs typeface="Times New Roman" pitchFamily="18" charset="0"/>
              </a:rPr>
              <a:t>       </a:t>
            </a:r>
            <a:r>
              <a:rPr lang="zh-CN" altLang="en-US" sz="2000" dirty="0">
                <a:ea typeface="黑体" pitchFamily="49" charset="-122"/>
              </a:rPr>
              <a:t> </a:t>
            </a:r>
            <a:r>
              <a:rPr lang="zh-CN" altLang="en-US" sz="2000" b="1" dirty="0">
                <a:ea typeface="黑体" pitchFamily="49" charset="-122"/>
              </a:rPr>
              <a:t>相位裕度</a:t>
            </a:r>
            <a:r>
              <a:rPr lang="zh-CN" altLang="en-US" sz="2000" b="1" i="1" dirty="0">
                <a:ea typeface="黑体" pitchFamily="49" charset="-122"/>
                <a:sym typeface="Symbol"/>
              </a:rPr>
              <a:t> </a:t>
            </a:r>
            <a:r>
              <a:rPr lang="zh-CN" altLang="en-US" sz="2000" b="1" dirty="0">
                <a:ea typeface="黑体" pitchFamily="49" charset="-122"/>
                <a:sym typeface="Symbol"/>
              </a:rPr>
              <a:t>不低于</a:t>
            </a:r>
            <a:r>
              <a:rPr lang="en-US" altLang="zh-CN" sz="2000" b="1" dirty="0">
                <a:sym typeface="Symbol"/>
              </a:rPr>
              <a:t>45</a:t>
            </a:r>
            <a:r>
              <a:rPr lang="zh-CN" altLang="en-US" sz="2000" b="1" dirty="0">
                <a:ea typeface="黑体" pitchFamily="49" charset="-122"/>
                <a:sym typeface="Symbol"/>
              </a:rPr>
              <a:t>度</a:t>
            </a:r>
            <a:endParaRPr lang="en-US" altLang="zh-CN" sz="2000" b="1" dirty="0">
              <a:ea typeface="黑体" pitchFamily="49" charset="-122"/>
              <a:sym typeface="Symbol"/>
            </a:endParaRPr>
          </a:p>
          <a:p>
            <a:pPr algn="just" eaLnBrk="1">
              <a:spcBef>
                <a:spcPct val="20000"/>
              </a:spcBef>
              <a:defRPr/>
            </a:pPr>
            <a:r>
              <a:rPr lang="zh-CN" altLang="en-US" sz="2000" b="1" kern="0" dirty="0">
                <a:latin typeface="Times New Roman" pitchFamily="18" charset="0"/>
                <a:ea typeface="黑体" pitchFamily="49" charset="-122"/>
                <a:cs typeface="Times New Roman" pitchFamily="18" charset="0"/>
                <a:sym typeface="Symbol"/>
              </a:rPr>
              <a:t>         幅值裕度不低于</a:t>
            </a:r>
            <a:r>
              <a:rPr lang="en-US" altLang="zh-CN" sz="2000" b="1" kern="0" dirty="0">
                <a:latin typeface="Times New Roman" pitchFamily="18" charset="0"/>
                <a:ea typeface="黑体" pitchFamily="49" charset="-122"/>
                <a:cs typeface="Times New Roman" pitchFamily="18" charset="0"/>
                <a:sym typeface="Symbol"/>
              </a:rPr>
              <a:t>6dB</a:t>
            </a:r>
            <a:endParaRPr lang="en-US" altLang="zh-CN" sz="2000" b="1" kern="0" dirty="0">
              <a:latin typeface="Times New Roman" pitchFamily="18" charset="0"/>
              <a:ea typeface="+mj-ea"/>
              <a:cs typeface="Times New Roman" pitchFamily="18" charset="0"/>
            </a:endParaRPr>
          </a:p>
        </p:txBody>
      </p:sp>
      <p:sp>
        <p:nvSpPr>
          <p:cNvPr id="7" name="Rectangle 3">
            <a:extLst/>
          </p:cNvPr>
          <p:cNvSpPr txBox="1">
            <a:spLocks noChangeArrowheads="1"/>
          </p:cNvSpPr>
          <p:nvPr/>
        </p:nvSpPr>
        <p:spPr bwMode="auto">
          <a:xfrm>
            <a:off x="454555" y="3600804"/>
            <a:ext cx="8229600" cy="1347787"/>
          </a:xfrm>
          <a:prstGeom prst="rect">
            <a:avLst/>
          </a:prstGeom>
          <a:noFill/>
          <a:ln w="9525">
            <a:noFill/>
            <a:miter lim="800000"/>
            <a:headEnd/>
            <a:tailEnd/>
          </a:ln>
        </p:spPr>
        <p:txBody>
          <a:bodyPr/>
          <a:lstStyle/>
          <a:p>
            <a:pPr marL="444500" indent="-444500" algn="just" eaLnBrk="1">
              <a:lnSpc>
                <a:spcPct val="120000"/>
              </a:lnSpc>
              <a:spcBef>
                <a:spcPct val="20000"/>
              </a:spcBef>
              <a:buFont typeface="Wingdings" pitchFamily="2" charset="2"/>
              <a:buNone/>
              <a:defRPr/>
            </a:pPr>
            <a:r>
              <a:rPr lang="zh-CN" altLang="en-US" sz="2000" b="1" kern="0" dirty="0">
                <a:solidFill>
                  <a:srgbClr val="3333FF"/>
                </a:solidFill>
                <a:latin typeface="Times New Roman" pitchFamily="18" charset="0"/>
                <a:ea typeface="+mj-ea"/>
                <a:cs typeface="Times New Roman" pitchFamily="18" charset="0"/>
              </a:rPr>
              <a:t>（</a:t>
            </a:r>
            <a:r>
              <a:rPr lang="en-US" altLang="zh-CN" sz="2000" b="1" kern="0" dirty="0">
                <a:solidFill>
                  <a:srgbClr val="3333FF"/>
                </a:solidFill>
                <a:latin typeface="Times New Roman" pitchFamily="18" charset="0"/>
                <a:ea typeface="+mj-ea"/>
                <a:cs typeface="Times New Roman" pitchFamily="18" charset="0"/>
              </a:rPr>
              <a:t>3</a:t>
            </a:r>
            <a:r>
              <a:rPr lang="zh-CN" altLang="en-US" sz="2000" b="1" kern="0" dirty="0">
                <a:solidFill>
                  <a:srgbClr val="3333FF"/>
                </a:solidFill>
                <a:latin typeface="Times New Roman" pitchFamily="18" charset="0"/>
                <a:ea typeface="+mj-ea"/>
                <a:cs typeface="Times New Roman" pitchFamily="18" charset="0"/>
              </a:rPr>
              <a:t>）准</a:t>
            </a:r>
          </a:p>
          <a:p>
            <a:pPr algn="just" eaLnBrk="1">
              <a:spcBef>
                <a:spcPct val="20000"/>
              </a:spcBef>
              <a:buFont typeface="Wingdings" pitchFamily="2" charset="2"/>
              <a:buNone/>
              <a:defRPr/>
            </a:pPr>
            <a:r>
              <a:rPr lang="zh-CN" altLang="en-US" sz="2000" b="1" kern="0" dirty="0">
                <a:latin typeface="Times New Roman" pitchFamily="18" charset="0"/>
                <a:ea typeface="+mj-ea"/>
                <a:cs typeface="Times New Roman" pitchFamily="18" charset="0"/>
              </a:rPr>
              <a:t>       开环幅频起始斜率为-20</a:t>
            </a:r>
            <a:r>
              <a:rPr lang="en-US" altLang="zh-CN" sz="2000" b="1" kern="0" dirty="0">
                <a:latin typeface="Times New Roman" pitchFamily="18" charset="0"/>
                <a:ea typeface="+mj-ea"/>
                <a:cs typeface="Times New Roman" pitchFamily="18" charset="0"/>
              </a:rPr>
              <a:t>dB/</a:t>
            </a:r>
            <a:r>
              <a:rPr lang="en-US" altLang="zh-CN" sz="2000" b="1" kern="0" dirty="0" err="1">
                <a:latin typeface="Times New Roman" pitchFamily="18" charset="0"/>
                <a:ea typeface="+mj-ea"/>
                <a:cs typeface="Times New Roman" pitchFamily="18" charset="0"/>
              </a:rPr>
              <a:t>dec</a:t>
            </a:r>
            <a:r>
              <a:rPr lang="zh-CN" altLang="en-US" sz="2000" b="1" kern="0" dirty="0">
                <a:latin typeface="Times New Roman" pitchFamily="18" charset="0"/>
                <a:ea typeface="+mj-ea"/>
                <a:cs typeface="Times New Roman" pitchFamily="18" charset="0"/>
              </a:rPr>
              <a:t>或</a:t>
            </a:r>
            <a:r>
              <a:rPr lang="en-US" altLang="zh-CN" sz="2000" b="1" kern="0" dirty="0">
                <a:latin typeface="Times New Roman" pitchFamily="18" charset="0"/>
                <a:ea typeface="+mj-ea"/>
                <a:cs typeface="Times New Roman" pitchFamily="18" charset="0"/>
              </a:rPr>
              <a:t>-4</a:t>
            </a:r>
            <a:r>
              <a:rPr lang="zh-CN" altLang="en-US" sz="2000" b="1" kern="0" dirty="0">
                <a:latin typeface="Times New Roman" pitchFamily="18" charset="0"/>
                <a:ea typeface="+mj-ea"/>
                <a:cs typeface="Times New Roman" pitchFamily="18" charset="0"/>
              </a:rPr>
              <a:t>0</a:t>
            </a:r>
            <a:r>
              <a:rPr lang="en-US" altLang="zh-CN" sz="2000" b="1" kern="0" dirty="0">
                <a:latin typeface="Times New Roman" pitchFamily="18" charset="0"/>
                <a:ea typeface="+mj-ea"/>
                <a:cs typeface="Times New Roman" pitchFamily="18" charset="0"/>
              </a:rPr>
              <a:t>dB/</a:t>
            </a:r>
            <a:r>
              <a:rPr lang="en-US" altLang="zh-CN" sz="2000" b="1" kern="0" dirty="0" err="1">
                <a:latin typeface="Times New Roman" pitchFamily="18" charset="0"/>
                <a:ea typeface="+mj-ea"/>
                <a:cs typeface="Times New Roman" pitchFamily="18" charset="0"/>
              </a:rPr>
              <a:t>dec</a:t>
            </a:r>
            <a:endParaRPr lang="en-US" altLang="zh-CN" sz="2000" b="1" kern="0" dirty="0">
              <a:latin typeface="Times New Roman" pitchFamily="18" charset="0"/>
              <a:ea typeface="+mj-ea"/>
              <a:cs typeface="Times New Roman" pitchFamily="18" charset="0"/>
            </a:endParaRPr>
          </a:p>
          <a:p>
            <a:pPr algn="just" eaLnBrk="1">
              <a:spcBef>
                <a:spcPct val="20000"/>
              </a:spcBef>
              <a:buFont typeface="Wingdings" pitchFamily="2" charset="2"/>
              <a:buNone/>
              <a:defRPr/>
            </a:pPr>
            <a:r>
              <a:rPr lang="en-US" altLang="zh-CN" sz="2000" b="1" kern="0" dirty="0">
                <a:latin typeface="Times New Roman" pitchFamily="18" charset="0"/>
                <a:ea typeface="+mj-ea"/>
                <a:cs typeface="Times New Roman" pitchFamily="18" charset="0"/>
              </a:rPr>
              <a:t>       </a:t>
            </a:r>
            <a:r>
              <a:rPr lang="zh-CN" altLang="en-US" sz="2000" b="1" kern="0" dirty="0">
                <a:latin typeface="Times New Roman" pitchFamily="18" charset="0"/>
                <a:ea typeface="+mj-ea"/>
                <a:cs typeface="Times New Roman" pitchFamily="18" charset="0"/>
              </a:rPr>
              <a:t>低频段应有较高幅值</a:t>
            </a:r>
          </a:p>
        </p:txBody>
      </p:sp>
      <p:sp>
        <p:nvSpPr>
          <p:cNvPr id="8" name="Rectangle 3">
            <a:extLst/>
          </p:cNvPr>
          <p:cNvSpPr txBox="1">
            <a:spLocks noChangeArrowheads="1"/>
          </p:cNvSpPr>
          <p:nvPr/>
        </p:nvSpPr>
        <p:spPr bwMode="auto">
          <a:xfrm>
            <a:off x="454555" y="4868863"/>
            <a:ext cx="8229600" cy="1668462"/>
          </a:xfrm>
          <a:prstGeom prst="rect">
            <a:avLst/>
          </a:prstGeom>
          <a:noFill/>
          <a:ln w="9525">
            <a:noFill/>
            <a:miter lim="800000"/>
            <a:headEnd/>
            <a:tailEnd/>
          </a:ln>
        </p:spPr>
        <p:txBody>
          <a:bodyPr/>
          <a:lstStyle/>
          <a:p>
            <a:pPr marL="444500" indent="-444500" algn="just" eaLnBrk="1">
              <a:lnSpc>
                <a:spcPct val="120000"/>
              </a:lnSpc>
              <a:spcBef>
                <a:spcPct val="20000"/>
              </a:spcBef>
              <a:buFont typeface="Wingdings" pitchFamily="2" charset="2"/>
              <a:buNone/>
              <a:defRPr/>
            </a:pPr>
            <a:r>
              <a:rPr lang="zh-CN" altLang="en-US" sz="2000" b="1" kern="0" dirty="0">
                <a:solidFill>
                  <a:srgbClr val="3333FF"/>
                </a:solidFill>
                <a:latin typeface="Times New Roman" pitchFamily="18" charset="0"/>
                <a:ea typeface="+mj-ea"/>
                <a:cs typeface="Times New Roman" pitchFamily="18" charset="0"/>
              </a:rPr>
              <a:t>（</a:t>
            </a:r>
            <a:r>
              <a:rPr lang="en-US" altLang="zh-CN" sz="2000" b="1" kern="0" dirty="0">
                <a:solidFill>
                  <a:srgbClr val="3333FF"/>
                </a:solidFill>
                <a:latin typeface="Times New Roman" pitchFamily="18" charset="0"/>
                <a:ea typeface="+mj-ea"/>
                <a:cs typeface="Times New Roman" pitchFamily="18" charset="0"/>
              </a:rPr>
              <a:t>4</a:t>
            </a:r>
            <a:r>
              <a:rPr lang="zh-CN" altLang="en-US" sz="2000" b="1" kern="0" dirty="0">
                <a:solidFill>
                  <a:srgbClr val="3333FF"/>
                </a:solidFill>
                <a:latin typeface="Times New Roman" pitchFamily="18" charset="0"/>
                <a:ea typeface="+mj-ea"/>
                <a:cs typeface="Times New Roman" pitchFamily="18" charset="0"/>
              </a:rPr>
              <a:t>）抗干扰</a:t>
            </a:r>
          </a:p>
          <a:p>
            <a:pPr algn="just" eaLnBrk="1">
              <a:lnSpc>
                <a:spcPct val="120000"/>
              </a:lnSpc>
              <a:spcBef>
                <a:spcPct val="20000"/>
              </a:spcBef>
              <a:buFont typeface="Wingdings" pitchFamily="2" charset="2"/>
              <a:buNone/>
              <a:defRPr/>
            </a:pPr>
            <a:r>
              <a:rPr lang="zh-CN" altLang="en-US" sz="2000" b="1" kern="0" dirty="0">
                <a:latin typeface="Times New Roman" pitchFamily="18" charset="0"/>
                <a:ea typeface="+mj-ea"/>
                <a:cs typeface="Times New Roman" pitchFamily="18" charset="0"/>
              </a:rPr>
              <a:t>开环高频段应有尽可能大的斜率。高频段特性是由小时间常数的环节决定的，由于其转折频率远离截止频率</a:t>
            </a:r>
            <a:r>
              <a:rPr lang="en-US" altLang="zh-CN" sz="2000" b="1" i="1" kern="0" dirty="0" err="1">
                <a:latin typeface="Times New Roman" pitchFamily="18" charset="0"/>
                <a:ea typeface="+mj-ea"/>
                <a:cs typeface="Times New Roman" pitchFamily="18" charset="0"/>
              </a:rPr>
              <a:t>ω</a:t>
            </a:r>
            <a:r>
              <a:rPr lang="en-US" altLang="zh-CN" sz="2000" b="1" kern="0" baseline="-30000" dirty="0" err="1">
                <a:latin typeface="Times New Roman" pitchFamily="18" charset="0"/>
                <a:ea typeface="+mj-ea"/>
                <a:cs typeface="Times New Roman" pitchFamily="18" charset="0"/>
              </a:rPr>
              <a:t>c</a:t>
            </a:r>
            <a:r>
              <a:rPr lang="en-US" altLang="zh-CN" sz="2000" b="1" kern="0" dirty="0">
                <a:latin typeface="Times New Roman" pitchFamily="18" charset="0"/>
                <a:ea typeface="+mj-ea"/>
                <a:cs typeface="Times New Roman" pitchFamily="18" charset="0"/>
              </a:rPr>
              <a:t>，</a:t>
            </a:r>
            <a:r>
              <a:rPr lang="zh-CN" altLang="en-US" sz="2000" b="1" kern="0" dirty="0">
                <a:latin typeface="Times New Roman" pitchFamily="18" charset="0"/>
                <a:ea typeface="+mj-ea"/>
                <a:cs typeface="Times New Roman" pitchFamily="18" charset="0"/>
              </a:rPr>
              <a:t>所以对系统动态响应影响不大。但从系统的抗高频干扰能力来看，则需引起重视。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49" name="标题 12"/>
          <p:cNvSpPr>
            <a:spLocks noGrp="1"/>
          </p:cNvSpPr>
          <p:nvPr>
            <p:ph type="title" idx="4294967295"/>
          </p:nvPr>
        </p:nvSpPr>
        <p:spPr>
          <a:xfrm>
            <a:off x="965200" y="150813"/>
            <a:ext cx="6699250" cy="792162"/>
          </a:xfrm>
        </p:spPr>
        <p:txBody>
          <a:bodyPr/>
          <a:lstStyle/>
          <a:p>
            <a:r>
              <a:rPr lang="zh-CN" altLang="en-US" sz="3200">
                <a:solidFill>
                  <a:srgbClr val="CC0066"/>
                </a:solidFill>
                <a:latin typeface="黑体" pitchFamily="2" charset="-122"/>
                <a:ea typeface="黑体" pitchFamily="2" charset="-122"/>
              </a:rPr>
              <a:t>综合与校正的基本概念</a:t>
            </a:r>
          </a:p>
        </p:txBody>
      </p:sp>
      <p:sp>
        <p:nvSpPr>
          <p:cNvPr id="316419" name="Rectangle 3"/>
          <p:cNvSpPr>
            <a:spLocks noGrp="1" noChangeArrowheads="1"/>
          </p:cNvSpPr>
          <p:nvPr>
            <p:ph idx="4294967295"/>
          </p:nvPr>
        </p:nvSpPr>
        <p:spPr>
          <a:xfrm>
            <a:off x="515938" y="1835150"/>
            <a:ext cx="8066087" cy="4686300"/>
          </a:xfrm>
        </p:spPr>
        <p:txBody>
          <a:bodyPr/>
          <a:lstStyle/>
          <a:p>
            <a:pPr>
              <a:lnSpc>
                <a:spcPct val="150000"/>
              </a:lnSpc>
              <a:buFont typeface="Wingdings" pitchFamily="2" charset="2"/>
              <a:buNone/>
            </a:pPr>
            <a:r>
              <a:rPr lang="zh-CN" altLang="en-US" sz="2200">
                <a:solidFill>
                  <a:schemeClr val="hlink"/>
                </a:solidFill>
                <a:latin typeface="Times New Roman" pitchFamily="18" charset="0"/>
                <a:ea typeface="黑体" pitchFamily="2" charset="-122"/>
                <a:cs typeface="楷体_GB2312" pitchFamily="49" charset="-122"/>
              </a:rPr>
              <a:t>无源校正装置：</a:t>
            </a:r>
            <a:r>
              <a:rPr lang="zh-CN" altLang="en-US" sz="2200">
                <a:latin typeface="Times New Roman" pitchFamily="18" charset="0"/>
                <a:ea typeface="黑体" pitchFamily="2" charset="-122"/>
                <a:cs typeface="楷体_GB2312" pitchFamily="49" charset="-122"/>
              </a:rPr>
              <a:t>自身无放大能力，通常由</a:t>
            </a:r>
            <a:r>
              <a:rPr lang="en-US" altLang="zh-CN" sz="2200">
                <a:latin typeface="Times New Roman" pitchFamily="18" charset="0"/>
                <a:ea typeface="黑体" pitchFamily="2" charset="-122"/>
                <a:cs typeface="楷体_GB2312" pitchFamily="49" charset="-122"/>
              </a:rPr>
              <a:t>RC</a:t>
            </a:r>
            <a:r>
              <a:rPr lang="zh-CN" altLang="en-US" sz="2200">
                <a:latin typeface="Times New Roman" pitchFamily="18" charset="0"/>
                <a:ea typeface="黑体" pitchFamily="2" charset="-122"/>
                <a:cs typeface="楷体_GB2312" pitchFamily="49" charset="-122"/>
              </a:rPr>
              <a:t>网络组成，在信号传递中，会产生幅值衰减，且输入阻抗低，输出阻抗高，常需要引入附加的放大器，补偿幅值衰减和进行阻抗匹配。</a:t>
            </a:r>
          </a:p>
          <a:p>
            <a:pPr>
              <a:lnSpc>
                <a:spcPct val="150000"/>
              </a:lnSpc>
              <a:buFont typeface="Wingdings" pitchFamily="2" charset="2"/>
              <a:buNone/>
            </a:pPr>
            <a:r>
              <a:rPr lang="zh-CN" altLang="en-US" sz="2200">
                <a:latin typeface="Times New Roman" pitchFamily="18" charset="0"/>
                <a:ea typeface="黑体" pitchFamily="2" charset="-122"/>
                <a:cs typeface="楷体_GB2312" pitchFamily="49" charset="-122"/>
              </a:rPr>
              <a:t>           无源串联校正装置通常被安置在前向通道中能量较低的部位上。</a:t>
            </a:r>
            <a:r>
              <a:rPr lang="en-US" altLang="zh-CN" sz="2200">
                <a:latin typeface="Times New Roman" pitchFamily="18" charset="0"/>
                <a:ea typeface="黑体" pitchFamily="2" charset="-122"/>
                <a:cs typeface="楷体_GB2312" pitchFamily="49" charset="-122"/>
              </a:rPr>
              <a:t> </a:t>
            </a:r>
            <a:endParaRPr lang="zh-CN" altLang="en-US" sz="2200">
              <a:latin typeface="Times New Roman" pitchFamily="18" charset="0"/>
              <a:ea typeface="黑体" pitchFamily="2" charset="-122"/>
              <a:cs typeface="楷体_GB2312" pitchFamily="49" charset="-122"/>
            </a:endParaRPr>
          </a:p>
          <a:p>
            <a:pPr>
              <a:lnSpc>
                <a:spcPct val="150000"/>
              </a:lnSpc>
              <a:buFont typeface="Wingdings" pitchFamily="2" charset="2"/>
              <a:buNone/>
            </a:pPr>
            <a:r>
              <a:rPr lang="zh-CN" altLang="en-US" sz="2200">
                <a:solidFill>
                  <a:schemeClr val="hlink"/>
                </a:solidFill>
                <a:latin typeface="Times New Roman" pitchFamily="18" charset="0"/>
                <a:ea typeface="黑体" pitchFamily="2" charset="-122"/>
                <a:cs typeface="楷体_GB2312" pitchFamily="49" charset="-122"/>
              </a:rPr>
              <a:t>有源校正装置：</a:t>
            </a:r>
            <a:r>
              <a:rPr lang="zh-CN" altLang="en-US" sz="2200">
                <a:latin typeface="Times New Roman" pitchFamily="18" charset="0"/>
                <a:ea typeface="黑体" pitchFamily="2" charset="-122"/>
                <a:cs typeface="楷体_GB2312" pitchFamily="49" charset="-122"/>
              </a:rPr>
              <a:t>常由运算放大器和</a:t>
            </a:r>
            <a:r>
              <a:rPr lang="en-US" altLang="zh-CN" sz="2200">
                <a:latin typeface="Times New Roman" pitchFamily="18" charset="0"/>
                <a:ea typeface="黑体" pitchFamily="2" charset="-122"/>
                <a:cs typeface="楷体_GB2312" pitchFamily="49" charset="-122"/>
              </a:rPr>
              <a:t>RC</a:t>
            </a:r>
            <a:r>
              <a:rPr lang="zh-CN" altLang="en-US" sz="2200">
                <a:latin typeface="Times New Roman" pitchFamily="18" charset="0"/>
                <a:ea typeface="黑体" pitchFamily="2" charset="-122"/>
                <a:cs typeface="楷体_GB2312" pitchFamily="49" charset="-122"/>
              </a:rPr>
              <a:t>网络共同组成，该装置自身具有能量放大与补偿能力，且易于进行阻抗匹配，所以使用范围与无源校正装置相比要广泛得多。</a:t>
            </a:r>
          </a:p>
        </p:txBody>
      </p:sp>
      <p:sp>
        <p:nvSpPr>
          <p:cNvPr id="360451" name="Rectangle 5"/>
          <p:cNvSpPr>
            <a:spLocks noChangeArrowheads="1"/>
          </p:cNvSpPr>
          <p:nvPr/>
        </p:nvSpPr>
        <p:spPr bwMode="auto">
          <a:xfrm>
            <a:off x="3067050" y="3052763"/>
            <a:ext cx="9144000" cy="0"/>
          </a:xfrm>
          <a:prstGeom prst="rect">
            <a:avLst/>
          </a:prstGeom>
          <a:noFill/>
          <a:ln w="9525">
            <a:noFill/>
            <a:miter lim="800000"/>
            <a:headEnd/>
            <a:tailEnd/>
          </a:ln>
        </p:spPr>
        <p:txBody>
          <a:bodyPr>
            <a:spAutoFit/>
          </a:bodyPr>
          <a:lstStyle/>
          <a:p>
            <a:endParaRPr lang="zh-CN" altLang="en-US"/>
          </a:p>
        </p:txBody>
      </p:sp>
      <p:sp>
        <p:nvSpPr>
          <p:cNvPr id="360452" name="Rectangle 7"/>
          <p:cNvSpPr>
            <a:spLocks noChangeArrowheads="1"/>
          </p:cNvSpPr>
          <p:nvPr/>
        </p:nvSpPr>
        <p:spPr bwMode="auto">
          <a:xfrm>
            <a:off x="4267200" y="3352800"/>
            <a:ext cx="9144000" cy="0"/>
          </a:xfrm>
          <a:prstGeom prst="rect">
            <a:avLst/>
          </a:prstGeom>
          <a:noFill/>
          <a:ln w="9525">
            <a:noFill/>
            <a:miter lim="800000"/>
            <a:headEnd/>
            <a:tailEnd/>
          </a:ln>
        </p:spPr>
        <p:txBody>
          <a:bodyPr>
            <a:spAutoFit/>
          </a:bodyPr>
          <a:lstStyle/>
          <a:p>
            <a:endParaRPr lang="zh-CN" altLang="en-US"/>
          </a:p>
        </p:txBody>
      </p:sp>
      <p:sp>
        <p:nvSpPr>
          <p:cNvPr id="360453" name="Rectangle 9"/>
          <p:cNvSpPr>
            <a:spLocks noChangeArrowheads="1"/>
          </p:cNvSpPr>
          <p:nvPr/>
        </p:nvSpPr>
        <p:spPr bwMode="auto">
          <a:xfrm>
            <a:off x="3567113" y="3290888"/>
            <a:ext cx="9144000" cy="0"/>
          </a:xfrm>
          <a:prstGeom prst="rect">
            <a:avLst/>
          </a:prstGeom>
          <a:noFill/>
          <a:ln w="9525">
            <a:noFill/>
            <a:miter lim="800000"/>
            <a:headEnd/>
            <a:tailEnd/>
          </a:ln>
        </p:spPr>
        <p:txBody>
          <a:bodyPr>
            <a:spAutoFit/>
          </a:bodyPr>
          <a:lstStyle/>
          <a:p>
            <a:endParaRPr lang="zh-CN" altLang="en-US"/>
          </a:p>
        </p:txBody>
      </p:sp>
      <p:sp>
        <p:nvSpPr>
          <p:cNvPr id="360454" name="Rectangle 11"/>
          <p:cNvSpPr>
            <a:spLocks noChangeArrowheads="1"/>
          </p:cNvSpPr>
          <p:nvPr/>
        </p:nvSpPr>
        <p:spPr bwMode="auto">
          <a:xfrm>
            <a:off x="3948113" y="3209925"/>
            <a:ext cx="9144000" cy="0"/>
          </a:xfrm>
          <a:prstGeom prst="rect">
            <a:avLst/>
          </a:prstGeom>
          <a:noFill/>
          <a:ln w="9525">
            <a:noFill/>
            <a:miter lim="800000"/>
            <a:headEnd/>
            <a:tailEnd/>
          </a:ln>
        </p:spPr>
        <p:txBody>
          <a:bodyPr>
            <a:spAutoFit/>
          </a:bodyPr>
          <a:lstStyle/>
          <a:p>
            <a:endParaRPr lang="zh-CN" altLang="en-US"/>
          </a:p>
        </p:txBody>
      </p:sp>
      <p:sp>
        <p:nvSpPr>
          <p:cNvPr id="360455" name="Rectangle 13"/>
          <p:cNvSpPr>
            <a:spLocks noChangeArrowheads="1"/>
          </p:cNvSpPr>
          <p:nvPr/>
        </p:nvSpPr>
        <p:spPr bwMode="auto">
          <a:xfrm>
            <a:off x="2881313" y="3105150"/>
            <a:ext cx="9144000" cy="0"/>
          </a:xfrm>
          <a:prstGeom prst="rect">
            <a:avLst/>
          </a:prstGeom>
          <a:noFill/>
          <a:ln w="9525">
            <a:noFill/>
            <a:miter lim="800000"/>
            <a:headEnd/>
            <a:tailEnd/>
          </a:ln>
        </p:spPr>
        <p:txBody>
          <a:bodyPr>
            <a:spAutoFit/>
          </a:bodyPr>
          <a:lstStyle/>
          <a:p>
            <a:endParaRPr lang="zh-CN" altLang="en-US"/>
          </a:p>
        </p:txBody>
      </p:sp>
      <p:sp>
        <p:nvSpPr>
          <p:cNvPr id="360456" name="Rectangle 17"/>
          <p:cNvSpPr>
            <a:spLocks noChangeArrowheads="1"/>
          </p:cNvSpPr>
          <p:nvPr/>
        </p:nvSpPr>
        <p:spPr bwMode="auto">
          <a:xfrm>
            <a:off x="2495550" y="3214688"/>
            <a:ext cx="9144000" cy="0"/>
          </a:xfrm>
          <a:prstGeom prst="rect">
            <a:avLst/>
          </a:prstGeom>
          <a:noFill/>
          <a:ln w="9525">
            <a:noFill/>
            <a:miter lim="800000"/>
            <a:headEnd/>
            <a:tailEnd/>
          </a:ln>
        </p:spPr>
        <p:txBody>
          <a:bodyPr>
            <a:spAutoFit/>
          </a:bodyPr>
          <a:lstStyle/>
          <a:p>
            <a:endParaRPr lang="zh-CN" altLang="en-US"/>
          </a:p>
        </p:txBody>
      </p:sp>
      <p:sp>
        <p:nvSpPr>
          <p:cNvPr id="360457" name="Rectangle 19"/>
          <p:cNvSpPr>
            <a:spLocks noChangeArrowheads="1"/>
          </p:cNvSpPr>
          <p:nvPr/>
        </p:nvSpPr>
        <p:spPr bwMode="auto">
          <a:xfrm>
            <a:off x="2938463" y="3200400"/>
            <a:ext cx="9144000" cy="0"/>
          </a:xfrm>
          <a:prstGeom prst="rect">
            <a:avLst/>
          </a:prstGeom>
          <a:noFill/>
          <a:ln w="9525">
            <a:noFill/>
            <a:miter lim="800000"/>
            <a:headEnd/>
            <a:tailEnd/>
          </a:ln>
        </p:spPr>
        <p:txBody>
          <a:bodyPr>
            <a:spAutoFit/>
          </a:bodyPr>
          <a:lstStyle/>
          <a:p>
            <a:endParaRPr lang="zh-CN" altLang="en-US"/>
          </a:p>
        </p:txBody>
      </p:sp>
      <p:sp>
        <p:nvSpPr>
          <p:cNvPr id="360458" name="矩形 12"/>
          <p:cNvSpPr>
            <a:spLocks noChangeArrowheads="1"/>
          </p:cNvSpPr>
          <p:nvPr/>
        </p:nvSpPr>
        <p:spPr bwMode="auto">
          <a:xfrm>
            <a:off x="468313" y="1268413"/>
            <a:ext cx="2519362" cy="457200"/>
          </a:xfrm>
          <a:prstGeom prst="rect">
            <a:avLst/>
          </a:prstGeom>
          <a:noFill/>
          <a:ln w="9525">
            <a:noFill/>
            <a:miter lim="800000"/>
            <a:headEnd/>
            <a:tailEnd/>
          </a:ln>
        </p:spPr>
        <p:txBody>
          <a:bodyPr>
            <a:spAutoFit/>
          </a:bodyPr>
          <a:lstStyle/>
          <a:p>
            <a:r>
              <a:rPr kumimoji="1" lang="zh-CN" altLang="en-US" sz="2400" b="1">
                <a:solidFill>
                  <a:srgbClr val="3333FF"/>
                </a:solidFill>
                <a:latin typeface="黑体" pitchFamily="2" charset="-122"/>
                <a:ea typeface="黑体" pitchFamily="2" charset="-122"/>
              </a:rPr>
              <a:t>无源或有源校正</a:t>
            </a:r>
            <a:endParaRPr lang="zh-CN" altLang="en-US" sz="2400" b="1">
              <a:solidFill>
                <a:srgbClr val="3333FF"/>
              </a:solidFill>
              <a:latin typeface="黑体" pitchFamily="2" charset="-122"/>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blinds(horizontal)">
                                      <p:cBhvr>
                                        <p:cTn id="7" dur="500"/>
                                        <p:tgtEl>
                                          <p:spTgt spid="3164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10" dur="500"/>
                                        <p:tgtEl>
                                          <p:spTgt spid="3164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5" dur="500"/>
                                        <p:tgtEl>
                                          <p:spTgt spid="316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7" name="标题 1"/>
          <p:cNvSpPr>
            <a:spLocks noGrp="1"/>
          </p:cNvSpPr>
          <p:nvPr>
            <p:ph type="title" idx="4294967295"/>
          </p:nvPr>
        </p:nvSpPr>
        <p:spPr>
          <a:xfrm>
            <a:off x="974725" y="146050"/>
            <a:ext cx="5673725" cy="792163"/>
          </a:xfrm>
        </p:spPr>
        <p:txBody>
          <a:bodyPr/>
          <a:lstStyle/>
          <a:p>
            <a:r>
              <a:rPr lang="zh-CN" altLang="en-US" sz="3200">
                <a:solidFill>
                  <a:srgbClr val="CC0066"/>
                </a:solidFill>
                <a:latin typeface="黑体" pitchFamily="2" charset="-122"/>
                <a:ea typeface="黑体" pitchFamily="2" charset="-122"/>
              </a:rPr>
              <a:t>系统校正</a:t>
            </a:r>
          </a:p>
        </p:txBody>
      </p:sp>
      <p:sp>
        <p:nvSpPr>
          <p:cNvPr id="362498" name="内容占位符 2"/>
          <p:cNvSpPr>
            <a:spLocks noGrp="1"/>
          </p:cNvSpPr>
          <p:nvPr>
            <p:ph idx="4294967295"/>
          </p:nvPr>
        </p:nvSpPr>
        <p:spPr/>
        <p:txBody>
          <a:bodyPr/>
          <a:lstStyle/>
          <a:p>
            <a:pPr indent="1588"/>
            <a:r>
              <a:rPr lang="zh-CN" altLang="en-US" sz="2800">
                <a:solidFill>
                  <a:srgbClr val="7F7F7F"/>
                </a:solidFill>
                <a:latin typeface="Times New Roman" pitchFamily="18" charset="0"/>
                <a:ea typeface="黑体" pitchFamily="2" charset="-122"/>
                <a:cs typeface="Arial" charset="0"/>
              </a:rPr>
              <a:t>系统校正的基本概念</a:t>
            </a:r>
            <a:endParaRPr lang="en-US" altLang="zh-CN" sz="2800">
              <a:solidFill>
                <a:srgbClr val="7F7F7F"/>
              </a:solidFill>
              <a:latin typeface="Times New Roman" pitchFamily="18" charset="0"/>
              <a:ea typeface="黑体" pitchFamily="2" charset="-122"/>
              <a:cs typeface="Arial" charset="0"/>
            </a:endParaRPr>
          </a:p>
          <a:p>
            <a:pPr indent="1588"/>
            <a:r>
              <a:rPr lang="zh-CN" altLang="en-US" sz="2800">
                <a:solidFill>
                  <a:srgbClr val="CC0066"/>
                </a:solidFill>
                <a:latin typeface="Times New Roman" pitchFamily="18" charset="0"/>
                <a:ea typeface="黑体" pitchFamily="2" charset="-122"/>
                <a:cs typeface="Arial" charset="0"/>
              </a:rPr>
              <a:t>常用校正装置的连接方式</a:t>
            </a:r>
          </a:p>
          <a:p>
            <a:pPr indent="1588">
              <a:buFont typeface="Wingdings" pitchFamily="2" charset="2"/>
              <a:buNone/>
            </a:pPr>
            <a:r>
              <a:rPr lang="en-US" altLang="zh-CN" sz="2800">
                <a:solidFill>
                  <a:srgbClr val="CC0066"/>
                </a:solidFill>
                <a:latin typeface="Times New Roman" pitchFamily="18" charset="0"/>
                <a:ea typeface="黑体" pitchFamily="2" charset="-122"/>
                <a:cs typeface="Arial" charset="0"/>
              </a:rPr>
              <a:t>     </a:t>
            </a:r>
            <a:r>
              <a:rPr kumimoji="1" lang="zh-CN" altLang="en-US" sz="2400">
                <a:solidFill>
                  <a:srgbClr val="0000FF"/>
                </a:solidFill>
                <a:latin typeface="Times New Roman" pitchFamily="18" charset="0"/>
                <a:ea typeface="黑体" pitchFamily="2" charset="-122"/>
                <a:cs typeface="Times New Roman" pitchFamily="18" charset="0"/>
                <a:sym typeface="Wingdings" pitchFamily="2" charset="2"/>
              </a:rPr>
              <a:t>－串联校正</a:t>
            </a:r>
            <a:endParaRPr kumimoji="1" lang="en-US" altLang="zh-CN" sz="2400">
              <a:solidFill>
                <a:srgbClr val="0000FF"/>
              </a:solidFill>
              <a:latin typeface="Times New Roman" pitchFamily="18" charset="0"/>
              <a:ea typeface="黑体" pitchFamily="2" charset="-122"/>
              <a:cs typeface="Times New Roman" pitchFamily="18" charset="0"/>
              <a:sym typeface="Wingdings" pitchFamily="2" charset="2"/>
            </a:endParaRPr>
          </a:p>
          <a:p>
            <a:pPr indent="1588">
              <a:lnSpc>
                <a:spcPct val="114000"/>
              </a:lnSpc>
              <a:buFont typeface="Wingdings" pitchFamily="2" charset="2"/>
              <a:buNone/>
            </a:pPr>
            <a:r>
              <a:rPr kumimoji="1" lang="zh-CN" altLang="en-US" sz="2400">
                <a:solidFill>
                  <a:srgbClr val="0000FF"/>
                </a:solidFill>
                <a:latin typeface="Times New Roman" pitchFamily="18" charset="0"/>
                <a:ea typeface="黑体" pitchFamily="2" charset="-122"/>
                <a:cs typeface="Times New Roman" pitchFamily="18" charset="0"/>
                <a:sym typeface="Wingdings" pitchFamily="2" charset="2"/>
              </a:rPr>
              <a:t>      －并联校正</a:t>
            </a:r>
            <a:endParaRPr kumimoji="1" lang="en-US" altLang="zh-CN" sz="2400">
              <a:solidFill>
                <a:srgbClr val="0000FF"/>
              </a:solidFill>
              <a:latin typeface="Times New Roman" pitchFamily="18" charset="0"/>
              <a:ea typeface="黑体" pitchFamily="2" charset="-122"/>
              <a:cs typeface="Times New Roman" pitchFamily="18" charset="0"/>
              <a:sym typeface="Wingdings" pitchFamily="2" charset="2"/>
            </a:endParaRPr>
          </a:p>
          <a:p>
            <a:pPr indent="1588">
              <a:lnSpc>
                <a:spcPct val="114000"/>
              </a:lnSpc>
              <a:buFont typeface="Wingdings" pitchFamily="2" charset="2"/>
              <a:buNone/>
            </a:pPr>
            <a:r>
              <a:rPr kumimoji="1" lang="zh-CN" altLang="en-US" sz="2400">
                <a:solidFill>
                  <a:srgbClr val="0000FF"/>
                </a:solidFill>
                <a:latin typeface="Times New Roman" pitchFamily="18" charset="0"/>
                <a:ea typeface="黑体" pitchFamily="2" charset="-122"/>
                <a:cs typeface="Times New Roman" pitchFamily="18" charset="0"/>
                <a:sym typeface="Wingdings" pitchFamily="2" charset="2"/>
              </a:rPr>
              <a:t>      －反馈校正</a:t>
            </a:r>
            <a:endParaRPr lang="en-US" altLang="zh-CN" sz="2400">
              <a:solidFill>
                <a:srgbClr val="CC0066"/>
              </a:solidFill>
              <a:latin typeface="Times New Roman" pitchFamily="18" charset="0"/>
              <a:ea typeface="黑体" pitchFamily="2" charset="-122"/>
              <a:cs typeface="Arial" charset="0"/>
            </a:endParaRPr>
          </a:p>
          <a:p>
            <a:pPr indent="1588"/>
            <a:r>
              <a:rPr lang="zh-CN" altLang="en-US" sz="2800">
                <a:latin typeface="Times New Roman" pitchFamily="18" charset="0"/>
                <a:ea typeface="黑体" pitchFamily="2" charset="-122"/>
                <a:cs typeface="Arial" charset="0"/>
              </a:rPr>
              <a:t>串联校正</a:t>
            </a:r>
            <a:endParaRPr lang="en-US" altLang="zh-CN" sz="2800">
              <a:latin typeface="Times New Roman" pitchFamily="18" charset="0"/>
              <a:ea typeface="黑体" pitchFamily="2" charset="-122"/>
              <a:cs typeface="Arial" charset="0"/>
            </a:endParaRPr>
          </a:p>
          <a:p>
            <a:pPr indent="1588"/>
            <a:r>
              <a:rPr lang="zh-CN" altLang="en-US" sz="2800">
                <a:latin typeface="Times New Roman" pitchFamily="18" charset="0"/>
                <a:ea typeface="黑体" pitchFamily="2" charset="-122"/>
                <a:cs typeface="Arial" charset="0"/>
              </a:rPr>
              <a:t>比例、积分、微分</a:t>
            </a:r>
            <a:r>
              <a:rPr lang="en-US" altLang="zh-CN" sz="2800">
                <a:latin typeface="Times New Roman" pitchFamily="18" charset="0"/>
                <a:ea typeface="黑体" pitchFamily="2" charset="-122"/>
                <a:cs typeface="Arial" charset="0"/>
              </a:rPr>
              <a:t>(PID)</a:t>
            </a:r>
            <a:r>
              <a:rPr lang="zh-CN" altLang="en-US" sz="2800">
                <a:latin typeface="Times New Roman" pitchFamily="18" charset="0"/>
                <a:ea typeface="黑体" pitchFamily="2" charset="-122"/>
                <a:cs typeface="Arial" charset="0"/>
              </a:rPr>
              <a:t>调节器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4"/>
          <p:cNvGrpSpPr>
            <a:grpSpLocks/>
          </p:cNvGrpSpPr>
          <p:nvPr/>
        </p:nvGrpSpPr>
        <p:grpSpPr bwMode="auto">
          <a:xfrm>
            <a:off x="650875" y="1874838"/>
            <a:ext cx="3581400" cy="3352800"/>
            <a:chOff x="528" y="1536"/>
            <a:chExt cx="2256" cy="2112"/>
          </a:xfrm>
        </p:grpSpPr>
        <p:sp>
          <p:nvSpPr>
            <p:cNvPr id="13357" name="Rectangle 3"/>
            <p:cNvSpPr>
              <a:spLocks noChangeArrowheads="1"/>
            </p:cNvSpPr>
            <p:nvPr/>
          </p:nvSpPr>
          <p:spPr bwMode="auto">
            <a:xfrm>
              <a:off x="528" y="1536"/>
              <a:ext cx="2256" cy="2112"/>
            </a:xfrm>
            <a:prstGeom prst="rect">
              <a:avLst/>
            </a:prstGeom>
            <a:solidFill>
              <a:srgbClr val="CCFFFF"/>
            </a:solidFill>
            <a:ln w="9525">
              <a:noFill/>
              <a:miter lim="800000"/>
              <a:headEnd/>
              <a:tailEnd/>
            </a:ln>
          </p:spPr>
          <p:txBody>
            <a:bodyPr anchor="ctr">
              <a:spAutoFit/>
            </a:bodyPr>
            <a:lstStyle/>
            <a:p>
              <a:endParaRPr lang="zh-CN" altLang="en-US"/>
            </a:p>
          </p:txBody>
        </p:sp>
        <p:sp>
          <p:nvSpPr>
            <p:cNvPr id="13358" name="Line 4"/>
            <p:cNvSpPr>
              <a:spLocks noChangeShapeType="1"/>
            </p:cNvSpPr>
            <p:nvPr/>
          </p:nvSpPr>
          <p:spPr bwMode="auto">
            <a:xfrm>
              <a:off x="528" y="2524"/>
              <a:ext cx="2064" cy="0"/>
            </a:xfrm>
            <a:prstGeom prst="line">
              <a:avLst/>
            </a:prstGeom>
            <a:noFill/>
            <a:ln w="9525">
              <a:solidFill>
                <a:schemeClr val="tx1"/>
              </a:solidFill>
              <a:round/>
              <a:headEnd/>
              <a:tailEnd/>
            </a:ln>
          </p:spPr>
          <p:txBody>
            <a:bodyPr>
              <a:spAutoFit/>
            </a:bodyPr>
            <a:lstStyle/>
            <a:p>
              <a:endParaRPr lang="zh-CN" altLang="en-US"/>
            </a:p>
          </p:txBody>
        </p:sp>
        <p:sp>
          <p:nvSpPr>
            <p:cNvPr id="13359" name="Freeform 5"/>
            <p:cNvSpPr>
              <a:spLocks/>
            </p:cNvSpPr>
            <p:nvPr/>
          </p:nvSpPr>
          <p:spPr bwMode="auto">
            <a:xfrm>
              <a:off x="1690" y="1536"/>
              <a:ext cx="12" cy="2057"/>
            </a:xfrm>
            <a:custGeom>
              <a:avLst/>
              <a:gdLst>
                <a:gd name="T0" fmla="*/ 12 w 12"/>
                <a:gd name="T1" fmla="*/ 2057 h 2057"/>
                <a:gd name="T2" fmla="*/ 0 w 12"/>
                <a:gd name="T3" fmla="*/ 0 h 2057"/>
                <a:gd name="T4" fmla="*/ 0 60000 65536"/>
                <a:gd name="T5" fmla="*/ 0 60000 65536"/>
                <a:gd name="T6" fmla="*/ 0 w 12"/>
                <a:gd name="T7" fmla="*/ 0 h 2057"/>
                <a:gd name="T8" fmla="*/ 12 w 12"/>
                <a:gd name="T9" fmla="*/ 2057 h 2057"/>
              </a:gdLst>
              <a:ahLst/>
              <a:cxnLst>
                <a:cxn ang="T4">
                  <a:pos x="T0" y="T1"/>
                </a:cxn>
                <a:cxn ang="T5">
                  <a:pos x="T2" y="T3"/>
                </a:cxn>
              </a:cxnLst>
              <a:rect l="T6" t="T7" r="T8" b="T9"/>
              <a:pathLst>
                <a:path w="12" h="2057">
                  <a:moveTo>
                    <a:pt x="12" y="2057"/>
                  </a:moveTo>
                  <a:lnTo>
                    <a:pt x="0" y="0"/>
                  </a:lnTo>
                </a:path>
              </a:pathLst>
            </a:custGeom>
            <a:noFill/>
            <a:ln w="9525">
              <a:solidFill>
                <a:schemeClr val="tx1"/>
              </a:solidFill>
              <a:round/>
              <a:headEnd/>
              <a:tailEnd/>
            </a:ln>
          </p:spPr>
          <p:txBody>
            <a:bodyPr>
              <a:spAutoFit/>
            </a:bodyPr>
            <a:lstStyle/>
            <a:p>
              <a:endParaRPr lang="zh-CN" altLang="en-US"/>
            </a:p>
          </p:txBody>
        </p:sp>
        <p:sp>
          <p:nvSpPr>
            <p:cNvPr id="13360" name="Text Box 10"/>
            <p:cNvSpPr txBox="1">
              <a:spLocks noChangeArrowheads="1"/>
            </p:cNvSpPr>
            <p:nvPr/>
          </p:nvSpPr>
          <p:spPr bwMode="auto">
            <a:xfrm>
              <a:off x="768" y="2314"/>
              <a:ext cx="288" cy="212"/>
            </a:xfrm>
            <a:prstGeom prst="rect">
              <a:avLst/>
            </a:prstGeom>
            <a:noFill/>
            <a:ln w="9525">
              <a:noFill/>
              <a:miter lim="800000"/>
              <a:headEnd/>
              <a:tailEnd/>
            </a:ln>
          </p:spPr>
          <p:txBody>
            <a:bodyPr>
              <a:spAutoFit/>
            </a:bodyPr>
            <a:lstStyle/>
            <a:p>
              <a:pPr algn="ctr">
                <a:spcBef>
                  <a:spcPct val="50000"/>
                </a:spcBef>
              </a:pPr>
              <a:r>
                <a:rPr kumimoji="1" lang="en-US" altLang="zh-CN" sz="1600" b="1">
                  <a:latin typeface="Times New Roman" pitchFamily="18" charset="0"/>
                </a:rPr>
                <a:t>-1</a:t>
              </a:r>
            </a:p>
          </p:txBody>
        </p:sp>
        <p:sp>
          <p:nvSpPr>
            <p:cNvPr id="13361" name="Oval 9"/>
            <p:cNvSpPr>
              <a:spLocks noChangeArrowheads="1"/>
            </p:cNvSpPr>
            <p:nvPr/>
          </p:nvSpPr>
          <p:spPr bwMode="auto">
            <a:xfrm>
              <a:off x="990" y="2503"/>
              <a:ext cx="48" cy="48"/>
            </a:xfrm>
            <a:prstGeom prst="ellipse">
              <a:avLst/>
            </a:prstGeom>
            <a:solidFill>
              <a:srgbClr val="FF0000"/>
            </a:solidFill>
            <a:ln w="9525">
              <a:solidFill>
                <a:schemeClr val="tx1"/>
              </a:solidFill>
              <a:round/>
              <a:headEnd/>
              <a:tailEnd/>
            </a:ln>
          </p:spPr>
          <p:txBody>
            <a:bodyPr wrap="none" anchor="ctr">
              <a:spAutoFit/>
            </a:bodyPr>
            <a:lstStyle/>
            <a:p>
              <a:endParaRPr lang="zh-CN" altLang="en-US"/>
            </a:p>
          </p:txBody>
        </p:sp>
      </p:grpSp>
      <p:sp>
        <p:nvSpPr>
          <p:cNvPr id="40983" name="Text Box 23"/>
          <p:cNvSpPr txBox="1">
            <a:spLocks noChangeArrowheads="1"/>
          </p:cNvSpPr>
          <p:nvPr/>
        </p:nvSpPr>
        <p:spPr bwMode="auto">
          <a:xfrm>
            <a:off x="2155825" y="4192588"/>
            <a:ext cx="428625" cy="236537"/>
          </a:xfrm>
          <a:prstGeom prst="rect">
            <a:avLst/>
          </a:prstGeom>
          <a:solidFill>
            <a:srgbClr val="FFFF66"/>
          </a:solidFill>
          <a:ln w="9525">
            <a:noFill/>
            <a:miter lim="800000"/>
            <a:headEnd/>
            <a:tailEnd/>
          </a:ln>
        </p:spPr>
        <p:txBody>
          <a:bodyPr lIns="0" tIns="10800" rIns="0" bIns="10800">
            <a:spAutoFit/>
          </a:bodyPr>
          <a:lstStyle/>
          <a:p>
            <a:pPr algn="ctr">
              <a:spcBef>
                <a:spcPct val="50000"/>
              </a:spcBef>
            </a:pPr>
            <a:r>
              <a:rPr kumimoji="1" lang="en-US" altLang="zh-CN" sz="1400" b="1" i="1">
                <a:solidFill>
                  <a:srgbClr val="FF3300"/>
                </a:solidFill>
                <a:latin typeface="Times New Roman" pitchFamily="18" charset="0"/>
                <a:cs typeface="Times New Roman" pitchFamily="18" charset="0"/>
              </a:rPr>
              <a:t>ω</a:t>
            </a:r>
            <a:r>
              <a:rPr kumimoji="1" lang="en-US" altLang="zh-CN" sz="1400" b="1" i="1" baseline="-25000">
                <a:solidFill>
                  <a:srgbClr val="FF3300"/>
                </a:solidFill>
                <a:latin typeface="Times New Roman" pitchFamily="18" charset="0"/>
                <a:cs typeface="Times New Roman" pitchFamily="18" charset="0"/>
              </a:rPr>
              <a:t>c</a:t>
            </a:r>
            <a:endParaRPr kumimoji="1" lang="en-US" altLang="zh-CN" sz="1400" b="1" i="1" baseline="-25000">
              <a:solidFill>
                <a:srgbClr val="FF3300"/>
              </a:solidFill>
              <a:latin typeface="Times New Roman" pitchFamily="18" charset="0"/>
            </a:endParaRPr>
          </a:p>
        </p:txBody>
      </p:sp>
      <p:sp>
        <p:nvSpPr>
          <p:cNvPr id="41009" name="Text Box 49"/>
          <p:cNvSpPr txBox="1">
            <a:spLocks noChangeArrowheads="1"/>
          </p:cNvSpPr>
          <p:nvPr/>
        </p:nvSpPr>
        <p:spPr bwMode="auto">
          <a:xfrm>
            <a:off x="879475" y="5303838"/>
            <a:ext cx="2590800" cy="396875"/>
          </a:xfrm>
          <a:prstGeom prst="rect">
            <a:avLst/>
          </a:prstGeom>
          <a:noFill/>
          <a:ln w="9525">
            <a:noFill/>
            <a:miter lim="800000"/>
            <a:headEnd/>
            <a:tailEnd/>
          </a:ln>
        </p:spPr>
        <p:txBody>
          <a:bodyPr>
            <a:spAutoFit/>
          </a:bodyPr>
          <a:lstStyle/>
          <a:p>
            <a:pPr>
              <a:spcBef>
                <a:spcPct val="50000"/>
              </a:spcBef>
            </a:pPr>
            <a:r>
              <a:rPr kumimoji="1" lang="en-US" altLang="zh-CN" sz="2000" b="1" i="1">
                <a:latin typeface="Times New Roman" pitchFamily="18" charset="0"/>
                <a:ea typeface="黑体" pitchFamily="2" charset="-122"/>
                <a:cs typeface="Times New Roman" pitchFamily="18" charset="0"/>
              </a:rPr>
              <a:t>G</a:t>
            </a:r>
            <a:r>
              <a:rPr kumimoji="1" lang="en-US" altLang="zh-CN" sz="2000" b="1">
                <a:latin typeface="Times New Roman" pitchFamily="18" charset="0"/>
                <a:ea typeface="黑体" pitchFamily="2" charset="-122"/>
                <a:cs typeface="Times New Roman" pitchFamily="18" charset="0"/>
              </a:rPr>
              <a:t>(</a:t>
            </a:r>
            <a:r>
              <a:rPr kumimoji="1" lang="en-US" altLang="zh-CN" sz="2000" b="1" i="1">
                <a:latin typeface="Times New Roman" pitchFamily="18" charset="0"/>
                <a:ea typeface="黑体" pitchFamily="2" charset="-122"/>
                <a:cs typeface="Times New Roman" pitchFamily="18" charset="0"/>
              </a:rPr>
              <a:t>jω</a:t>
            </a:r>
            <a:r>
              <a:rPr kumimoji="1" lang="en-US" altLang="zh-CN" sz="2000" b="1">
                <a:latin typeface="Times New Roman" pitchFamily="18" charset="0"/>
                <a:ea typeface="黑体" pitchFamily="2" charset="-122"/>
                <a:cs typeface="Times New Roman" pitchFamily="18" charset="0"/>
              </a:rPr>
              <a:t>)</a:t>
            </a:r>
            <a:r>
              <a:rPr kumimoji="1" lang="zh-CN" altLang="en-US" sz="2000" b="1">
                <a:latin typeface="Times New Roman" pitchFamily="18" charset="0"/>
                <a:ea typeface="黑体" pitchFamily="2" charset="-122"/>
                <a:cs typeface="Times New Roman" pitchFamily="18" charset="0"/>
              </a:rPr>
              <a:t>的极坐标图</a:t>
            </a:r>
            <a:endParaRPr kumimoji="1" lang="en-US" altLang="zh-CN" sz="2000" b="1">
              <a:latin typeface="Times New Roman" pitchFamily="18" charset="0"/>
              <a:ea typeface="黑体" pitchFamily="2" charset="-122"/>
              <a:cs typeface="Times New Roman" pitchFamily="18" charset="0"/>
            </a:endParaRPr>
          </a:p>
        </p:txBody>
      </p:sp>
      <p:grpSp>
        <p:nvGrpSpPr>
          <p:cNvPr id="3" name="Group 63"/>
          <p:cNvGrpSpPr>
            <a:grpSpLocks/>
          </p:cNvGrpSpPr>
          <p:nvPr/>
        </p:nvGrpSpPr>
        <p:grpSpPr bwMode="auto">
          <a:xfrm>
            <a:off x="1724025" y="3068638"/>
            <a:ext cx="1444625" cy="2035175"/>
            <a:chOff x="1208" y="2291"/>
            <a:chExt cx="897" cy="1281"/>
          </a:xfrm>
        </p:grpSpPr>
        <p:sp>
          <p:nvSpPr>
            <p:cNvPr id="13352" name="Text Box 6"/>
            <p:cNvSpPr txBox="1">
              <a:spLocks noChangeArrowheads="1"/>
            </p:cNvSpPr>
            <p:nvPr/>
          </p:nvSpPr>
          <p:spPr bwMode="auto">
            <a:xfrm>
              <a:off x="1248" y="3312"/>
              <a:ext cx="288" cy="212"/>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endParaRPr kumimoji="1" lang="en-US" altLang="zh-CN" sz="1600" b="1" i="1">
                <a:latin typeface="Times New Roman" pitchFamily="18" charset="0"/>
              </a:endParaRPr>
            </a:p>
          </p:txBody>
        </p:sp>
        <p:sp>
          <p:nvSpPr>
            <p:cNvPr id="13353" name="Freeform 8"/>
            <p:cNvSpPr>
              <a:spLocks/>
            </p:cNvSpPr>
            <p:nvPr/>
          </p:nvSpPr>
          <p:spPr bwMode="auto">
            <a:xfrm>
              <a:off x="1208" y="2291"/>
              <a:ext cx="472" cy="1275"/>
            </a:xfrm>
            <a:custGeom>
              <a:avLst/>
              <a:gdLst>
                <a:gd name="T0" fmla="*/ 365 w 472"/>
                <a:gd name="T1" fmla="*/ 1275 h 1275"/>
                <a:gd name="T2" fmla="*/ 150 w 472"/>
                <a:gd name="T3" fmla="*/ 735 h 1275"/>
                <a:gd name="T4" fmla="*/ 49 w 472"/>
                <a:gd name="T5" fmla="*/ 498 h 1275"/>
                <a:gd name="T6" fmla="*/ 19 w 472"/>
                <a:gd name="T7" fmla="*/ 219 h 1275"/>
                <a:gd name="T8" fmla="*/ 166 w 472"/>
                <a:gd name="T9" fmla="*/ 30 h 1275"/>
                <a:gd name="T10" fmla="*/ 367 w 472"/>
                <a:gd name="T11" fmla="*/ 39 h 1275"/>
                <a:gd name="T12" fmla="*/ 472 w 472"/>
                <a:gd name="T13" fmla="*/ 233 h 1275"/>
                <a:gd name="T14" fmla="*/ 0 60000 65536"/>
                <a:gd name="T15" fmla="*/ 0 60000 65536"/>
                <a:gd name="T16" fmla="*/ 0 60000 65536"/>
                <a:gd name="T17" fmla="*/ 0 60000 65536"/>
                <a:gd name="T18" fmla="*/ 0 60000 65536"/>
                <a:gd name="T19" fmla="*/ 0 60000 65536"/>
                <a:gd name="T20" fmla="*/ 0 60000 65536"/>
                <a:gd name="T21" fmla="*/ 0 w 472"/>
                <a:gd name="T22" fmla="*/ 0 h 1275"/>
                <a:gd name="T23" fmla="*/ 472 w 472"/>
                <a:gd name="T24" fmla="*/ 1275 h 1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2" h="1275">
                  <a:moveTo>
                    <a:pt x="365" y="1275"/>
                  </a:moveTo>
                  <a:cubicBezTo>
                    <a:pt x="329" y="1187"/>
                    <a:pt x="203" y="864"/>
                    <a:pt x="150" y="735"/>
                  </a:cubicBezTo>
                  <a:cubicBezTo>
                    <a:pt x="97" y="606"/>
                    <a:pt x="71" y="584"/>
                    <a:pt x="49" y="498"/>
                  </a:cubicBezTo>
                  <a:cubicBezTo>
                    <a:pt x="27" y="412"/>
                    <a:pt x="0" y="297"/>
                    <a:pt x="19" y="219"/>
                  </a:cubicBezTo>
                  <a:cubicBezTo>
                    <a:pt x="38" y="141"/>
                    <a:pt x="108" y="60"/>
                    <a:pt x="166" y="30"/>
                  </a:cubicBezTo>
                  <a:cubicBezTo>
                    <a:pt x="224" y="0"/>
                    <a:pt x="316" y="5"/>
                    <a:pt x="367" y="39"/>
                  </a:cubicBezTo>
                  <a:cubicBezTo>
                    <a:pt x="418" y="73"/>
                    <a:pt x="450" y="193"/>
                    <a:pt x="472" y="233"/>
                  </a:cubicBezTo>
                </a:path>
              </a:pathLst>
            </a:custGeom>
            <a:noFill/>
            <a:ln w="28575">
              <a:solidFill>
                <a:srgbClr val="FF3399"/>
              </a:solidFill>
              <a:round/>
              <a:headEnd/>
              <a:tailEnd/>
            </a:ln>
          </p:spPr>
          <p:txBody>
            <a:bodyPr>
              <a:spAutoFit/>
            </a:bodyPr>
            <a:lstStyle/>
            <a:p>
              <a:endParaRPr lang="zh-CN" altLang="en-US"/>
            </a:p>
          </p:txBody>
        </p:sp>
        <p:sp>
          <p:nvSpPr>
            <p:cNvPr id="13354" name="Line 22"/>
            <p:cNvSpPr>
              <a:spLocks noChangeShapeType="1"/>
            </p:cNvSpPr>
            <p:nvPr/>
          </p:nvSpPr>
          <p:spPr bwMode="auto">
            <a:xfrm flipH="1" flipV="1">
              <a:off x="1461" y="3264"/>
              <a:ext cx="48" cy="96"/>
            </a:xfrm>
            <a:prstGeom prst="line">
              <a:avLst/>
            </a:prstGeom>
            <a:noFill/>
            <a:ln w="28575">
              <a:solidFill>
                <a:srgbClr val="FF00FF"/>
              </a:solidFill>
              <a:round/>
              <a:headEnd/>
              <a:tailEnd type="triangle" w="med" len="med"/>
            </a:ln>
          </p:spPr>
          <p:txBody>
            <a:bodyPr wrap="none"/>
            <a:lstStyle/>
            <a:p>
              <a:endParaRPr lang="zh-CN" altLang="en-US"/>
            </a:p>
          </p:txBody>
        </p:sp>
        <p:sp>
          <p:nvSpPr>
            <p:cNvPr id="13355" name="Rectangle 50"/>
            <p:cNvSpPr>
              <a:spLocks noChangeArrowheads="1"/>
            </p:cNvSpPr>
            <p:nvPr/>
          </p:nvSpPr>
          <p:spPr bwMode="auto">
            <a:xfrm>
              <a:off x="1768" y="3360"/>
              <a:ext cx="337" cy="212"/>
            </a:xfrm>
            <a:prstGeom prst="rect">
              <a:avLst/>
            </a:prstGeom>
            <a:noFill/>
            <a:ln w="9525">
              <a:noFill/>
              <a:miter lim="800000"/>
              <a:headEnd/>
              <a:tailEnd/>
            </a:ln>
          </p:spPr>
          <p:txBody>
            <a:bodyPr wrap="none" lIns="0" rIns="0">
              <a:spAutoFit/>
            </a:bodyPr>
            <a:lstStyle/>
            <a:p>
              <a:pPr algn="ctr"/>
              <a:r>
                <a:rPr kumimoji="1" lang="en-US" altLang="zh-CN" sz="1600" b="1" i="1">
                  <a:latin typeface="Times New Roman" pitchFamily="18" charset="0"/>
                </a:rPr>
                <a:t>G</a:t>
              </a:r>
              <a:r>
                <a:rPr kumimoji="1" lang="en-US" altLang="zh-CN" sz="1600" b="1">
                  <a:latin typeface="Times New Roman" pitchFamily="18" charset="0"/>
                </a:rPr>
                <a:t>(</a:t>
              </a:r>
              <a:r>
                <a:rPr kumimoji="1" lang="en-US" altLang="zh-CN" sz="1600" b="1" i="1">
                  <a:latin typeface="Times New Roman" pitchFamily="18" charset="0"/>
                </a:rPr>
                <a:t>j</a:t>
              </a:r>
              <a:r>
                <a:rPr kumimoji="1" lang="en-US" altLang="zh-CN" sz="1600" b="1" i="1">
                  <a:latin typeface="Times New Roman" pitchFamily="18" charset="0"/>
                  <a:cs typeface="Times New Roman" pitchFamily="18" charset="0"/>
                </a:rPr>
                <a:t>ω</a:t>
              </a:r>
              <a:r>
                <a:rPr kumimoji="1" lang="en-US" altLang="zh-CN" sz="1600" b="1">
                  <a:latin typeface="Times New Roman" pitchFamily="18" charset="0"/>
                  <a:cs typeface="Times New Roman" pitchFamily="18" charset="0"/>
                </a:rPr>
                <a:t>)</a:t>
              </a:r>
            </a:p>
          </p:txBody>
        </p:sp>
        <p:sp>
          <p:nvSpPr>
            <p:cNvPr id="13356" name="Line 51"/>
            <p:cNvSpPr>
              <a:spLocks noChangeShapeType="1"/>
            </p:cNvSpPr>
            <p:nvPr/>
          </p:nvSpPr>
          <p:spPr bwMode="auto">
            <a:xfrm flipH="1">
              <a:off x="1536" y="3504"/>
              <a:ext cx="192" cy="0"/>
            </a:xfrm>
            <a:prstGeom prst="line">
              <a:avLst/>
            </a:prstGeom>
            <a:noFill/>
            <a:ln w="9525">
              <a:solidFill>
                <a:schemeClr val="tx1"/>
              </a:solidFill>
              <a:round/>
              <a:headEnd/>
              <a:tailEnd type="triangle" w="med" len="med"/>
            </a:ln>
          </p:spPr>
          <p:txBody>
            <a:bodyPr wrap="none"/>
            <a:lstStyle/>
            <a:p>
              <a:endParaRPr lang="zh-CN" altLang="en-US"/>
            </a:p>
          </p:txBody>
        </p:sp>
      </p:grpSp>
      <p:sp>
        <p:nvSpPr>
          <p:cNvPr id="41012" name="Text Box 52"/>
          <p:cNvSpPr txBox="1">
            <a:spLocks noChangeArrowheads="1"/>
          </p:cNvSpPr>
          <p:nvPr/>
        </p:nvSpPr>
        <p:spPr bwMode="auto">
          <a:xfrm>
            <a:off x="4500563" y="5662613"/>
            <a:ext cx="4027487" cy="396875"/>
          </a:xfrm>
          <a:prstGeom prst="rect">
            <a:avLst/>
          </a:prstGeom>
          <a:solidFill>
            <a:schemeClr val="bg1"/>
          </a:solidFill>
          <a:ln w="9525">
            <a:noFill/>
            <a:miter lim="800000"/>
            <a:headEnd/>
            <a:tailEnd/>
          </a:ln>
        </p:spPr>
        <p:txBody>
          <a:bodyPr>
            <a:spAutoFit/>
          </a:bodyPr>
          <a:lstStyle/>
          <a:p>
            <a:pPr>
              <a:spcBef>
                <a:spcPct val="50000"/>
              </a:spcBef>
            </a:pPr>
            <a:r>
              <a:rPr kumimoji="1" lang="en-US" altLang="zh-CN" sz="2000" b="1" i="1">
                <a:latin typeface="Times New Roman" pitchFamily="18" charset="0"/>
                <a:ea typeface="黑体" pitchFamily="2" charset="-122"/>
                <a:cs typeface="Times New Roman" pitchFamily="18" charset="0"/>
              </a:rPr>
              <a:t>G</a:t>
            </a:r>
            <a:r>
              <a:rPr kumimoji="1" lang="en-US" altLang="zh-CN" sz="2000" b="1">
                <a:latin typeface="Times New Roman" pitchFamily="18" charset="0"/>
                <a:ea typeface="黑体" pitchFamily="2" charset="-122"/>
                <a:cs typeface="Times New Roman" pitchFamily="18" charset="0"/>
              </a:rPr>
              <a:t>(</a:t>
            </a:r>
            <a:r>
              <a:rPr kumimoji="1" lang="en-US" altLang="zh-CN" sz="2000" b="1" i="1">
                <a:latin typeface="Times New Roman" pitchFamily="18" charset="0"/>
                <a:ea typeface="黑体" pitchFamily="2" charset="-122"/>
                <a:cs typeface="Times New Roman" pitchFamily="18" charset="0"/>
              </a:rPr>
              <a:t>jω</a:t>
            </a:r>
            <a:r>
              <a:rPr kumimoji="1" lang="en-US" altLang="zh-CN" sz="2000" b="1">
                <a:latin typeface="Times New Roman" pitchFamily="18" charset="0"/>
                <a:ea typeface="黑体" pitchFamily="2" charset="-122"/>
                <a:cs typeface="Times New Roman" pitchFamily="18" charset="0"/>
              </a:rPr>
              <a:t>)</a:t>
            </a:r>
            <a:r>
              <a:rPr kumimoji="1" lang="zh-CN" altLang="en-US" sz="2000" b="1">
                <a:latin typeface="Times New Roman" pitchFamily="18" charset="0"/>
                <a:ea typeface="黑体" pitchFamily="2" charset="-122"/>
                <a:cs typeface="Times New Roman" pitchFamily="18" charset="0"/>
              </a:rPr>
              <a:t>的对数幅频曲线和相频曲线</a:t>
            </a:r>
            <a:endParaRPr kumimoji="1" lang="en-US" altLang="zh-CN" sz="2000" b="1">
              <a:latin typeface="Times New Roman" pitchFamily="18" charset="0"/>
              <a:ea typeface="黑体" pitchFamily="2" charset="-122"/>
              <a:cs typeface="Times New Roman" pitchFamily="18" charset="0"/>
            </a:endParaRPr>
          </a:p>
        </p:txBody>
      </p:sp>
      <p:grpSp>
        <p:nvGrpSpPr>
          <p:cNvPr id="4" name="Group 61"/>
          <p:cNvGrpSpPr>
            <a:grpSpLocks/>
          </p:cNvGrpSpPr>
          <p:nvPr/>
        </p:nvGrpSpPr>
        <p:grpSpPr bwMode="auto">
          <a:xfrm>
            <a:off x="674688" y="3436938"/>
            <a:ext cx="1265237" cy="1260475"/>
            <a:chOff x="624" y="2630"/>
            <a:chExt cx="720" cy="768"/>
          </a:xfrm>
        </p:grpSpPr>
        <p:sp>
          <p:nvSpPr>
            <p:cNvPr id="13350" name="Text Box 59"/>
            <p:cNvSpPr txBox="1">
              <a:spLocks noChangeArrowheads="1"/>
            </p:cNvSpPr>
            <p:nvPr/>
          </p:nvSpPr>
          <p:spPr bwMode="auto">
            <a:xfrm>
              <a:off x="624" y="3158"/>
              <a:ext cx="288" cy="205"/>
            </a:xfrm>
            <a:prstGeom prst="rect">
              <a:avLst/>
            </a:prstGeom>
            <a:noFill/>
            <a:ln w="9525">
              <a:noFill/>
              <a:miter lim="800000"/>
              <a:headEnd/>
              <a:tailEnd/>
            </a:ln>
          </p:spPr>
          <p:txBody>
            <a:bodyPr lIns="0" rIns="0">
              <a:spAutoFit/>
            </a:bodyPr>
            <a:lstStyle/>
            <a:p>
              <a:pPr algn="ctr">
                <a:spcBef>
                  <a:spcPct val="50000"/>
                </a:spcBef>
              </a:pPr>
              <a:r>
                <a:rPr kumimoji="1" lang="en-US" altLang="zh-CN" sz="1600" b="1" i="1">
                  <a:solidFill>
                    <a:srgbClr val="FF9900"/>
                  </a:solidFill>
                  <a:latin typeface="Times New Roman" pitchFamily="18" charset="0"/>
                  <a:cs typeface="Times New Roman" pitchFamily="18" charset="0"/>
                </a:rPr>
                <a:t>γ</a:t>
              </a:r>
              <a:r>
                <a:rPr kumimoji="1" lang="en-US" altLang="zh-CN" sz="1600" b="1">
                  <a:solidFill>
                    <a:srgbClr val="FF9900"/>
                  </a:solidFill>
                  <a:latin typeface="Times New Roman" pitchFamily="18" charset="0"/>
                  <a:cs typeface="Times New Roman" pitchFamily="18" charset="0"/>
                </a:rPr>
                <a:t>(+)</a:t>
              </a:r>
              <a:endParaRPr kumimoji="1" lang="en-US" altLang="zh-CN" sz="1600" b="1" baseline="-25000">
                <a:solidFill>
                  <a:srgbClr val="FF9900"/>
                </a:solidFill>
                <a:latin typeface="Times New Roman" pitchFamily="18" charset="0"/>
              </a:endParaRPr>
            </a:p>
          </p:txBody>
        </p:sp>
        <p:sp>
          <p:nvSpPr>
            <p:cNvPr id="13351" name="Arc 60"/>
            <p:cNvSpPr>
              <a:spLocks/>
            </p:cNvSpPr>
            <p:nvPr/>
          </p:nvSpPr>
          <p:spPr bwMode="auto">
            <a:xfrm flipH="1" flipV="1">
              <a:off x="768" y="2630"/>
              <a:ext cx="576" cy="768"/>
            </a:xfrm>
            <a:custGeom>
              <a:avLst/>
              <a:gdLst>
                <a:gd name="T0" fmla="*/ 0 w 21587"/>
                <a:gd name="T1" fmla="*/ 0 h 21600"/>
                <a:gd name="T2" fmla="*/ 0 w 21587"/>
                <a:gd name="T3" fmla="*/ 0 h 21600"/>
                <a:gd name="T4" fmla="*/ 0 w 21587"/>
                <a:gd name="T5" fmla="*/ 0 h 21600"/>
                <a:gd name="T6" fmla="*/ 0 60000 65536"/>
                <a:gd name="T7" fmla="*/ 0 60000 65536"/>
                <a:gd name="T8" fmla="*/ 0 60000 65536"/>
                <a:gd name="T9" fmla="*/ 0 w 21587"/>
                <a:gd name="T10" fmla="*/ 0 h 21600"/>
                <a:gd name="T11" fmla="*/ 21587 w 21587"/>
                <a:gd name="T12" fmla="*/ 21600 h 21600"/>
              </a:gdLst>
              <a:ahLst/>
              <a:cxnLst>
                <a:cxn ang="T6">
                  <a:pos x="T0" y="T1"/>
                </a:cxn>
                <a:cxn ang="T7">
                  <a:pos x="T2" y="T3"/>
                </a:cxn>
                <a:cxn ang="T8">
                  <a:pos x="T4" y="T5"/>
                </a:cxn>
              </a:cxnLst>
              <a:rect l="T9" t="T10" r="T11" b="T12"/>
              <a:pathLst>
                <a:path w="21587" h="21600" fill="none" extrusionOk="0">
                  <a:moveTo>
                    <a:pt x="-1" y="0"/>
                  </a:moveTo>
                  <a:cubicBezTo>
                    <a:pt x="11633" y="0"/>
                    <a:pt x="21177" y="9213"/>
                    <a:pt x="21586" y="20840"/>
                  </a:cubicBezTo>
                </a:path>
                <a:path w="21587" h="21600" stroke="0" extrusionOk="0">
                  <a:moveTo>
                    <a:pt x="-1" y="0"/>
                  </a:moveTo>
                  <a:cubicBezTo>
                    <a:pt x="11633" y="0"/>
                    <a:pt x="21177" y="9213"/>
                    <a:pt x="21586" y="20840"/>
                  </a:cubicBezTo>
                  <a:lnTo>
                    <a:pt x="0" y="21600"/>
                  </a:lnTo>
                  <a:close/>
                </a:path>
              </a:pathLst>
            </a:custGeom>
            <a:noFill/>
            <a:ln w="28575">
              <a:solidFill>
                <a:srgbClr val="FF3300"/>
              </a:solidFill>
              <a:round/>
              <a:headEnd type="triangle" w="med" len="med"/>
              <a:tailEnd/>
            </a:ln>
          </p:spPr>
          <p:txBody>
            <a:bodyPr wrap="none" anchor="ctr"/>
            <a:lstStyle/>
            <a:p>
              <a:endParaRPr lang="zh-CN" altLang="en-US"/>
            </a:p>
          </p:txBody>
        </p:sp>
      </p:grpSp>
      <p:sp>
        <p:nvSpPr>
          <p:cNvPr id="40980" name="Oval 20"/>
          <p:cNvSpPr>
            <a:spLocks noChangeArrowheads="1"/>
          </p:cNvSpPr>
          <p:nvPr/>
        </p:nvSpPr>
        <p:spPr bwMode="auto">
          <a:xfrm>
            <a:off x="1419225" y="2408238"/>
            <a:ext cx="2159000" cy="2159000"/>
          </a:xfrm>
          <a:prstGeom prst="ellipse">
            <a:avLst/>
          </a:prstGeom>
          <a:noFill/>
          <a:ln w="28575">
            <a:solidFill>
              <a:srgbClr val="0000FF"/>
            </a:solidFill>
            <a:prstDash val="dash"/>
            <a:round/>
            <a:headEnd/>
            <a:tailEnd/>
          </a:ln>
        </p:spPr>
        <p:txBody>
          <a:bodyPr wrap="none" anchor="ctr"/>
          <a:lstStyle/>
          <a:p>
            <a:endParaRPr lang="zh-CN" altLang="en-US"/>
          </a:p>
        </p:txBody>
      </p:sp>
      <p:grpSp>
        <p:nvGrpSpPr>
          <p:cNvPr id="5" name="Group 57"/>
          <p:cNvGrpSpPr>
            <a:grpSpLocks/>
          </p:cNvGrpSpPr>
          <p:nvPr/>
        </p:nvGrpSpPr>
        <p:grpSpPr bwMode="auto">
          <a:xfrm>
            <a:off x="1851025" y="3236913"/>
            <a:ext cx="1095375" cy="1673225"/>
            <a:chOff x="1248" y="2534"/>
            <a:chExt cx="743" cy="1008"/>
          </a:xfrm>
        </p:grpSpPr>
        <p:sp>
          <p:nvSpPr>
            <p:cNvPr id="13347" name="Line 21"/>
            <p:cNvSpPr>
              <a:spLocks noChangeShapeType="1"/>
            </p:cNvSpPr>
            <p:nvPr/>
          </p:nvSpPr>
          <p:spPr bwMode="auto">
            <a:xfrm flipH="1">
              <a:off x="1248" y="2678"/>
              <a:ext cx="432" cy="864"/>
            </a:xfrm>
            <a:prstGeom prst="line">
              <a:avLst/>
            </a:prstGeom>
            <a:noFill/>
            <a:ln w="28575">
              <a:solidFill>
                <a:srgbClr val="FF9900"/>
              </a:solidFill>
              <a:prstDash val="dash"/>
              <a:round/>
              <a:headEnd/>
              <a:tailEnd/>
            </a:ln>
          </p:spPr>
          <p:txBody>
            <a:bodyPr wrap="none"/>
            <a:lstStyle/>
            <a:p>
              <a:endParaRPr lang="zh-CN" altLang="en-US"/>
            </a:p>
          </p:txBody>
        </p:sp>
        <p:sp>
          <p:nvSpPr>
            <p:cNvPr id="13348" name="Arc 26"/>
            <p:cNvSpPr>
              <a:spLocks/>
            </p:cNvSpPr>
            <p:nvPr/>
          </p:nvSpPr>
          <p:spPr bwMode="auto">
            <a:xfrm flipV="1">
              <a:off x="1615" y="2534"/>
              <a:ext cx="282" cy="288"/>
            </a:xfrm>
            <a:custGeom>
              <a:avLst/>
              <a:gdLst>
                <a:gd name="T0" fmla="*/ 0 w 21163"/>
                <a:gd name="T1" fmla="*/ 0 h 21600"/>
                <a:gd name="T2" fmla="*/ 0 w 21163"/>
                <a:gd name="T3" fmla="*/ 0 h 21600"/>
                <a:gd name="T4" fmla="*/ 0 w 21163"/>
                <a:gd name="T5" fmla="*/ 0 h 21600"/>
                <a:gd name="T6" fmla="*/ 0 60000 65536"/>
                <a:gd name="T7" fmla="*/ 0 60000 65536"/>
                <a:gd name="T8" fmla="*/ 0 60000 65536"/>
                <a:gd name="T9" fmla="*/ 0 w 21163"/>
                <a:gd name="T10" fmla="*/ 0 h 21600"/>
                <a:gd name="T11" fmla="*/ 21163 w 21163"/>
                <a:gd name="T12" fmla="*/ 21600 h 21600"/>
              </a:gdLst>
              <a:ahLst/>
              <a:cxnLst>
                <a:cxn ang="T6">
                  <a:pos x="T0" y="T1"/>
                </a:cxn>
                <a:cxn ang="T7">
                  <a:pos x="T2" y="T3"/>
                </a:cxn>
                <a:cxn ang="T8">
                  <a:pos x="T4" y="T5"/>
                </a:cxn>
              </a:cxnLst>
              <a:rect l="T9" t="T10" r="T11" b="T12"/>
              <a:pathLst>
                <a:path w="21163" h="21600" fill="none" extrusionOk="0">
                  <a:moveTo>
                    <a:pt x="-1" y="39"/>
                  </a:moveTo>
                  <a:cubicBezTo>
                    <a:pt x="434" y="13"/>
                    <a:pt x="870" y="-1"/>
                    <a:pt x="1306" y="0"/>
                  </a:cubicBezTo>
                  <a:cubicBezTo>
                    <a:pt x="9949" y="0"/>
                    <a:pt x="17761" y="5153"/>
                    <a:pt x="21163" y="13099"/>
                  </a:cubicBezTo>
                </a:path>
                <a:path w="21163" h="21600" stroke="0" extrusionOk="0">
                  <a:moveTo>
                    <a:pt x="-1" y="39"/>
                  </a:moveTo>
                  <a:cubicBezTo>
                    <a:pt x="434" y="13"/>
                    <a:pt x="870" y="-1"/>
                    <a:pt x="1306" y="0"/>
                  </a:cubicBezTo>
                  <a:cubicBezTo>
                    <a:pt x="9949" y="0"/>
                    <a:pt x="17761" y="5153"/>
                    <a:pt x="21163" y="13099"/>
                  </a:cubicBezTo>
                  <a:lnTo>
                    <a:pt x="1306" y="21600"/>
                  </a:lnTo>
                  <a:close/>
                </a:path>
              </a:pathLst>
            </a:custGeom>
            <a:noFill/>
            <a:ln w="28575">
              <a:solidFill>
                <a:schemeClr val="tx1"/>
              </a:solidFill>
              <a:round/>
              <a:headEnd type="triangle" w="sm" len="med"/>
              <a:tailEnd/>
            </a:ln>
          </p:spPr>
          <p:txBody>
            <a:bodyPr rot="10800000" wrap="none" anchor="ctr"/>
            <a:lstStyle/>
            <a:p>
              <a:endParaRPr lang="zh-CN" altLang="en-US"/>
            </a:p>
          </p:txBody>
        </p:sp>
        <p:sp>
          <p:nvSpPr>
            <p:cNvPr id="13349" name="Rectangle 27"/>
            <p:cNvSpPr>
              <a:spLocks noChangeArrowheads="1"/>
            </p:cNvSpPr>
            <p:nvPr/>
          </p:nvSpPr>
          <p:spPr bwMode="auto">
            <a:xfrm>
              <a:off x="1729" y="2706"/>
              <a:ext cx="262" cy="203"/>
            </a:xfrm>
            <a:prstGeom prst="rect">
              <a:avLst/>
            </a:prstGeom>
            <a:noFill/>
            <a:ln w="9525">
              <a:noFill/>
              <a:miter lim="800000"/>
              <a:headEnd/>
              <a:tailEnd/>
            </a:ln>
          </p:spPr>
          <p:txBody>
            <a:bodyPr wrap="none">
              <a:spAutoFit/>
            </a:bodyPr>
            <a:lstStyle/>
            <a:p>
              <a:r>
                <a:rPr kumimoji="1" lang="en-US" altLang="zh-CN" sz="1600" b="1" i="1">
                  <a:latin typeface="Times New Roman" pitchFamily="18" charset="0"/>
                  <a:cs typeface="Times New Roman" pitchFamily="18" charset="0"/>
                </a:rPr>
                <a:t>Φ</a:t>
              </a:r>
            </a:p>
          </p:txBody>
        </p:sp>
      </p:grpSp>
      <p:grpSp>
        <p:nvGrpSpPr>
          <p:cNvPr id="6" name="Group 68"/>
          <p:cNvGrpSpPr>
            <a:grpSpLocks/>
          </p:cNvGrpSpPr>
          <p:nvPr/>
        </p:nvGrpSpPr>
        <p:grpSpPr bwMode="auto">
          <a:xfrm>
            <a:off x="4584700" y="1557338"/>
            <a:ext cx="3886200" cy="4038600"/>
            <a:chOff x="3037" y="1296"/>
            <a:chExt cx="2448" cy="2544"/>
          </a:xfrm>
        </p:grpSpPr>
        <p:sp>
          <p:nvSpPr>
            <p:cNvPr id="13335" name="Rectangle 28"/>
            <p:cNvSpPr>
              <a:spLocks noChangeArrowheads="1"/>
            </p:cNvSpPr>
            <p:nvPr/>
          </p:nvSpPr>
          <p:spPr bwMode="auto">
            <a:xfrm>
              <a:off x="3037" y="1296"/>
              <a:ext cx="2448" cy="2544"/>
            </a:xfrm>
            <a:prstGeom prst="rect">
              <a:avLst/>
            </a:prstGeom>
            <a:solidFill>
              <a:srgbClr val="CCFFFF"/>
            </a:solidFill>
            <a:ln w="9525">
              <a:noFill/>
              <a:miter lim="800000"/>
              <a:headEnd/>
              <a:tailEnd/>
            </a:ln>
          </p:spPr>
          <p:txBody>
            <a:bodyPr anchor="ctr">
              <a:spAutoFit/>
            </a:bodyPr>
            <a:lstStyle/>
            <a:p>
              <a:endParaRPr lang="zh-CN" altLang="en-US"/>
            </a:p>
          </p:txBody>
        </p:sp>
        <p:sp>
          <p:nvSpPr>
            <p:cNvPr id="13336" name="Line 29"/>
            <p:cNvSpPr>
              <a:spLocks noChangeShapeType="1"/>
            </p:cNvSpPr>
            <p:nvPr/>
          </p:nvSpPr>
          <p:spPr bwMode="auto">
            <a:xfrm>
              <a:off x="3360" y="1872"/>
              <a:ext cx="1968" cy="0"/>
            </a:xfrm>
            <a:prstGeom prst="line">
              <a:avLst/>
            </a:prstGeom>
            <a:noFill/>
            <a:ln w="9525">
              <a:solidFill>
                <a:schemeClr val="tx1"/>
              </a:solidFill>
              <a:round/>
              <a:headEnd/>
              <a:tailEnd/>
            </a:ln>
          </p:spPr>
          <p:txBody>
            <a:bodyPr wrap="none"/>
            <a:lstStyle/>
            <a:p>
              <a:endParaRPr lang="zh-CN" altLang="en-US"/>
            </a:p>
          </p:txBody>
        </p:sp>
        <p:sp>
          <p:nvSpPr>
            <p:cNvPr id="13337" name="Line 30"/>
            <p:cNvSpPr>
              <a:spLocks noChangeShapeType="1"/>
            </p:cNvSpPr>
            <p:nvPr/>
          </p:nvSpPr>
          <p:spPr bwMode="auto">
            <a:xfrm>
              <a:off x="3360" y="1536"/>
              <a:ext cx="0" cy="2304"/>
            </a:xfrm>
            <a:prstGeom prst="line">
              <a:avLst/>
            </a:prstGeom>
            <a:noFill/>
            <a:ln w="9525">
              <a:solidFill>
                <a:schemeClr val="tx1"/>
              </a:solidFill>
              <a:round/>
              <a:headEnd/>
              <a:tailEnd/>
            </a:ln>
          </p:spPr>
          <p:txBody>
            <a:bodyPr wrap="none"/>
            <a:lstStyle/>
            <a:p>
              <a:endParaRPr lang="zh-CN" altLang="en-US"/>
            </a:p>
          </p:txBody>
        </p:sp>
        <p:sp>
          <p:nvSpPr>
            <p:cNvPr id="13338" name="Line 34"/>
            <p:cNvSpPr>
              <a:spLocks noChangeShapeType="1"/>
            </p:cNvSpPr>
            <p:nvPr/>
          </p:nvSpPr>
          <p:spPr bwMode="auto">
            <a:xfrm>
              <a:off x="3360" y="3092"/>
              <a:ext cx="1872" cy="0"/>
            </a:xfrm>
            <a:prstGeom prst="line">
              <a:avLst/>
            </a:prstGeom>
            <a:noFill/>
            <a:ln w="9525">
              <a:solidFill>
                <a:schemeClr val="tx1"/>
              </a:solidFill>
              <a:round/>
              <a:headEnd/>
              <a:tailEnd/>
            </a:ln>
          </p:spPr>
          <p:txBody>
            <a:bodyPr wrap="none"/>
            <a:lstStyle/>
            <a:p>
              <a:endParaRPr lang="zh-CN" altLang="en-US"/>
            </a:p>
          </p:txBody>
        </p:sp>
        <p:sp>
          <p:nvSpPr>
            <p:cNvPr id="13339" name="Text Box 38"/>
            <p:cNvSpPr txBox="1">
              <a:spLocks noChangeArrowheads="1"/>
            </p:cNvSpPr>
            <p:nvPr/>
          </p:nvSpPr>
          <p:spPr bwMode="auto">
            <a:xfrm>
              <a:off x="3072" y="2448"/>
              <a:ext cx="288" cy="174"/>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-90°</a:t>
              </a:r>
              <a:endParaRPr kumimoji="1" lang="en-US" altLang="zh-CN" sz="1200" b="1">
                <a:latin typeface="Times New Roman" pitchFamily="18" charset="0"/>
              </a:endParaRPr>
            </a:p>
          </p:txBody>
        </p:sp>
        <p:sp>
          <p:nvSpPr>
            <p:cNvPr id="13340" name="Text Box 39"/>
            <p:cNvSpPr txBox="1">
              <a:spLocks noChangeArrowheads="1"/>
            </p:cNvSpPr>
            <p:nvPr/>
          </p:nvSpPr>
          <p:spPr bwMode="auto">
            <a:xfrm>
              <a:off x="3072" y="2708"/>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-135°</a:t>
              </a:r>
              <a:endParaRPr kumimoji="1" lang="en-US" altLang="zh-CN" sz="1200" b="1">
                <a:latin typeface="Times New Roman" pitchFamily="18" charset="0"/>
              </a:endParaRPr>
            </a:p>
          </p:txBody>
        </p:sp>
        <p:sp>
          <p:nvSpPr>
            <p:cNvPr id="13341" name="Text Box 40"/>
            <p:cNvSpPr txBox="1">
              <a:spLocks noChangeArrowheads="1"/>
            </p:cNvSpPr>
            <p:nvPr/>
          </p:nvSpPr>
          <p:spPr bwMode="auto">
            <a:xfrm>
              <a:off x="3072" y="2996"/>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-180°</a:t>
              </a:r>
              <a:endParaRPr kumimoji="1" lang="en-US" altLang="zh-CN" sz="1200" b="1">
                <a:latin typeface="Times New Roman" pitchFamily="18" charset="0"/>
              </a:endParaRPr>
            </a:p>
          </p:txBody>
        </p:sp>
        <p:sp>
          <p:nvSpPr>
            <p:cNvPr id="13342" name="Text Box 41"/>
            <p:cNvSpPr txBox="1">
              <a:spLocks noChangeArrowheads="1"/>
            </p:cNvSpPr>
            <p:nvPr/>
          </p:nvSpPr>
          <p:spPr bwMode="auto">
            <a:xfrm>
              <a:off x="3072" y="3264"/>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-225°</a:t>
              </a:r>
              <a:endParaRPr kumimoji="1" lang="en-US" altLang="zh-CN" sz="1200" b="1">
                <a:latin typeface="Times New Roman" pitchFamily="18" charset="0"/>
              </a:endParaRPr>
            </a:p>
          </p:txBody>
        </p:sp>
        <p:sp>
          <p:nvSpPr>
            <p:cNvPr id="13343" name="Text Box 42"/>
            <p:cNvSpPr txBox="1">
              <a:spLocks noChangeArrowheads="1"/>
            </p:cNvSpPr>
            <p:nvPr/>
          </p:nvSpPr>
          <p:spPr bwMode="auto">
            <a:xfrm>
              <a:off x="3072" y="3552"/>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-270°</a:t>
              </a:r>
              <a:endParaRPr kumimoji="1" lang="en-US" altLang="zh-CN" sz="1200" b="1">
                <a:latin typeface="Times New Roman" pitchFamily="18" charset="0"/>
              </a:endParaRPr>
            </a:p>
          </p:txBody>
        </p:sp>
        <p:sp>
          <p:nvSpPr>
            <p:cNvPr id="13344" name="Text Box 43"/>
            <p:cNvSpPr txBox="1">
              <a:spLocks noChangeArrowheads="1"/>
            </p:cNvSpPr>
            <p:nvPr/>
          </p:nvSpPr>
          <p:spPr bwMode="auto">
            <a:xfrm>
              <a:off x="5040" y="2880"/>
              <a:ext cx="336" cy="192"/>
            </a:xfrm>
            <a:prstGeom prst="rect">
              <a:avLst/>
            </a:prstGeom>
            <a:noFill/>
            <a:ln w="9525">
              <a:noFill/>
              <a:miter lim="800000"/>
              <a:headEnd/>
              <a:tailEnd/>
            </a:ln>
          </p:spPr>
          <p:txBody>
            <a:bodyPr lIns="0" rIns="0">
              <a:spAutoFit/>
            </a:bodyPr>
            <a:lstStyle/>
            <a:p>
              <a:pPr algn="ctr">
                <a:spcBef>
                  <a:spcPct val="50000"/>
                </a:spcBef>
              </a:pPr>
              <a:r>
                <a:rPr kumimoji="1" lang="en-US" altLang="zh-CN" sz="1400" b="1" i="1">
                  <a:latin typeface="Times New Roman" pitchFamily="18" charset="0"/>
                  <a:cs typeface="Times New Roman" pitchFamily="18" charset="0"/>
                </a:rPr>
                <a:t>ω</a:t>
              </a:r>
              <a:r>
                <a:rPr kumimoji="1" lang="en-US" altLang="zh-CN" sz="1400" b="1">
                  <a:latin typeface="Times New Roman" pitchFamily="18" charset="0"/>
                  <a:cs typeface="Times New Roman" pitchFamily="18" charset="0"/>
                </a:rPr>
                <a:t>→</a:t>
              </a:r>
              <a:endParaRPr kumimoji="1" lang="en-US" altLang="zh-CN" sz="1400" b="1">
                <a:latin typeface="Times New Roman" pitchFamily="18" charset="0"/>
              </a:endParaRPr>
            </a:p>
          </p:txBody>
        </p:sp>
        <p:sp>
          <p:nvSpPr>
            <p:cNvPr id="13345" name="Rectangle 54"/>
            <p:cNvSpPr>
              <a:spLocks noChangeArrowheads="1"/>
            </p:cNvSpPr>
            <p:nvPr/>
          </p:nvSpPr>
          <p:spPr bwMode="auto">
            <a:xfrm>
              <a:off x="3082" y="1312"/>
              <a:ext cx="466" cy="192"/>
            </a:xfrm>
            <a:prstGeom prst="rect">
              <a:avLst/>
            </a:prstGeom>
            <a:noFill/>
            <a:ln w="9525">
              <a:noFill/>
              <a:miter lim="800000"/>
              <a:headEnd/>
              <a:tailEnd/>
            </a:ln>
          </p:spPr>
          <p:txBody>
            <a:bodyPr wrap="none" lIns="0" rIns="0">
              <a:spAutoFit/>
            </a:bodyPr>
            <a:lstStyle/>
            <a:p>
              <a:pPr algn="ctr"/>
              <a:r>
                <a:rPr kumimoji="1" lang="en-US" altLang="zh-CN" sz="1400" b="1">
                  <a:latin typeface="Times New Roman" pitchFamily="18" charset="0"/>
                </a:rPr>
                <a:t>Lm</a:t>
              </a:r>
              <a:r>
                <a:rPr kumimoji="1" lang="en-US" altLang="zh-CN" sz="1400" b="1" i="1">
                  <a:latin typeface="Times New Roman" pitchFamily="18" charset="0"/>
                </a:rPr>
                <a:t>G</a:t>
              </a:r>
              <a:r>
                <a:rPr kumimoji="1" lang="en-US" altLang="zh-CN" sz="1400" b="1">
                  <a:latin typeface="Times New Roman" pitchFamily="18" charset="0"/>
                </a:rPr>
                <a:t>(</a:t>
              </a:r>
              <a:r>
                <a:rPr kumimoji="1" lang="en-US" altLang="zh-CN" sz="1400" b="1" i="1">
                  <a:latin typeface="Times New Roman" pitchFamily="18" charset="0"/>
                </a:rPr>
                <a:t>j</a:t>
              </a:r>
              <a:r>
                <a:rPr kumimoji="1" lang="en-US" altLang="zh-CN" sz="1400" b="1" i="1">
                  <a:latin typeface="Times New Roman" pitchFamily="18" charset="0"/>
                  <a:cs typeface="Times New Roman" pitchFamily="18" charset="0"/>
                </a:rPr>
                <a:t>ω</a:t>
              </a:r>
              <a:r>
                <a:rPr kumimoji="1" lang="en-US" altLang="zh-CN" sz="1400" b="1">
                  <a:latin typeface="Times New Roman" pitchFamily="18" charset="0"/>
                  <a:cs typeface="Times New Roman" pitchFamily="18" charset="0"/>
                </a:rPr>
                <a:t>)</a:t>
              </a:r>
            </a:p>
          </p:txBody>
        </p:sp>
        <p:sp>
          <p:nvSpPr>
            <p:cNvPr id="13346" name="Text Box 67"/>
            <p:cNvSpPr txBox="1">
              <a:spLocks noChangeArrowheads="1"/>
            </p:cNvSpPr>
            <p:nvPr/>
          </p:nvSpPr>
          <p:spPr bwMode="auto">
            <a:xfrm>
              <a:off x="3072" y="1776"/>
              <a:ext cx="288" cy="192"/>
            </a:xfrm>
            <a:prstGeom prst="rect">
              <a:avLst/>
            </a:prstGeom>
            <a:noFill/>
            <a:ln w="9525">
              <a:noFill/>
              <a:miter lim="800000"/>
              <a:headEnd/>
              <a:tailEnd/>
            </a:ln>
          </p:spPr>
          <p:txBody>
            <a:bodyPr lIns="0" rIns="0">
              <a:spAutoFit/>
            </a:bodyPr>
            <a:lstStyle/>
            <a:p>
              <a:pPr algn="ctr">
                <a:spcBef>
                  <a:spcPct val="50000"/>
                </a:spcBef>
              </a:pPr>
              <a:r>
                <a:rPr kumimoji="1" lang="en-US" altLang="zh-CN" sz="1400" b="1">
                  <a:latin typeface="Times New Roman" pitchFamily="18" charset="0"/>
                  <a:cs typeface="Times New Roman" pitchFamily="18" charset="0"/>
                </a:rPr>
                <a:t>0dB</a:t>
              </a:r>
              <a:endParaRPr kumimoji="1" lang="en-US" altLang="zh-CN" sz="1400" b="1">
                <a:latin typeface="Times New Roman" pitchFamily="18" charset="0"/>
              </a:endParaRPr>
            </a:p>
          </p:txBody>
        </p:sp>
      </p:grpSp>
      <p:grpSp>
        <p:nvGrpSpPr>
          <p:cNvPr id="7" name="Group 65"/>
          <p:cNvGrpSpPr>
            <a:grpSpLocks/>
          </p:cNvGrpSpPr>
          <p:nvPr/>
        </p:nvGrpSpPr>
        <p:grpSpPr bwMode="auto">
          <a:xfrm>
            <a:off x="5118100" y="2014538"/>
            <a:ext cx="2590800" cy="1600200"/>
            <a:chOff x="3360" y="1584"/>
            <a:chExt cx="1632" cy="1008"/>
          </a:xfrm>
        </p:grpSpPr>
        <p:sp>
          <p:nvSpPr>
            <p:cNvPr id="13332" name="Line 31"/>
            <p:cNvSpPr>
              <a:spLocks noChangeShapeType="1"/>
            </p:cNvSpPr>
            <p:nvPr/>
          </p:nvSpPr>
          <p:spPr bwMode="auto">
            <a:xfrm>
              <a:off x="3360" y="1584"/>
              <a:ext cx="960" cy="336"/>
            </a:xfrm>
            <a:prstGeom prst="line">
              <a:avLst/>
            </a:prstGeom>
            <a:noFill/>
            <a:ln w="28575">
              <a:solidFill>
                <a:srgbClr val="FF00FF"/>
              </a:solidFill>
              <a:round/>
              <a:headEnd/>
              <a:tailEnd/>
            </a:ln>
          </p:spPr>
          <p:txBody>
            <a:bodyPr wrap="none"/>
            <a:lstStyle/>
            <a:p>
              <a:endParaRPr lang="zh-CN" altLang="en-US"/>
            </a:p>
          </p:txBody>
        </p:sp>
        <p:sp>
          <p:nvSpPr>
            <p:cNvPr id="13333" name="Line 32"/>
            <p:cNvSpPr>
              <a:spLocks noChangeShapeType="1"/>
            </p:cNvSpPr>
            <p:nvPr/>
          </p:nvSpPr>
          <p:spPr bwMode="auto">
            <a:xfrm>
              <a:off x="4320" y="1920"/>
              <a:ext cx="384" cy="288"/>
            </a:xfrm>
            <a:prstGeom prst="line">
              <a:avLst/>
            </a:prstGeom>
            <a:noFill/>
            <a:ln w="28575">
              <a:solidFill>
                <a:srgbClr val="FF00FF"/>
              </a:solidFill>
              <a:round/>
              <a:headEnd/>
              <a:tailEnd/>
            </a:ln>
          </p:spPr>
          <p:txBody>
            <a:bodyPr wrap="none"/>
            <a:lstStyle/>
            <a:p>
              <a:endParaRPr lang="zh-CN" altLang="en-US"/>
            </a:p>
          </p:txBody>
        </p:sp>
        <p:sp>
          <p:nvSpPr>
            <p:cNvPr id="13334" name="Line 33"/>
            <p:cNvSpPr>
              <a:spLocks noChangeShapeType="1"/>
            </p:cNvSpPr>
            <p:nvPr/>
          </p:nvSpPr>
          <p:spPr bwMode="auto">
            <a:xfrm>
              <a:off x="4704" y="2208"/>
              <a:ext cx="288" cy="384"/>
            </a:xfrm>
            <a:prstGeom prst="line">
              <a:avLst/>
            </a:prstGeom>
            <a:noFill/>
            <a:ln w="28575">
              <a:solidFill>
                <a:srgbClr val="FF00FF"/>
              </a:solidFill>
              <a:round/>
              <a:headEnd/>
              <a:tailEnd/>
            </a:ln>
          </p:spPr>
          <p:txBody>
            <a:bodyPr wrap="none"/>
            <a:lstStyle/>
            <a:p>
              <a:endParaRPr lang="zh-CN" altLang="en-US"/>
            </a:p>
          </p:txBody>
        </p:sp>
      </p:grpSp>
      <p:sp>
        <p:nvSpPr>
          <p:cNvPr id="40995" name="Freeform 35"/>
          <p:cNvSpPr>
            <a:spLocks/>
          </p:cNvSpPr>
          <p:nvPr/>
        </p:nvSpPr>
        <p:spPr bwMode="auto">
          <a:xfrm>
            <a:off x="5118100" y="3582988"/>
            <a:ext cx="2822575" cy="1790700"/>
          </a:xfrm>
          <a:custGeom>
            <a:avLst/>
            <a:gdLst>
              <a:gd name="T0" fmla="*/ 0 w 1778"/>
              <a:gd name="T1" fmla="*/ 0 h 1127"/>
              <a:gd name="T2" fmla="*/ 2147483647 w 1778"/>
              <a:gd name="T3" fmla="*/ 2147483647 h 1127"/>
              <a:gd name="T4" fmla="*/ 2147483647 w 1778"/>
              <a:gd name="T5" fmla="*/ 2147483647 h 1127"/>
              <a:gd name="T6" fmla="*/ 2147483647 w 1778"/>
              <a:gd name="T7" fmla="*/ 2147483647 h 1127"/>
              <a:gd name="T8" fmla="*/ 2147483647 w 1778"/>
              <a:gd name="T9" fmla="*/ 2147483647 h 1127"/>
              <a:gd name="T10" fmla="*/ 2147483647 w 1778"/>
              <a:gd name="T11" fmla="*/ 2147483647 h 1127"/>
              <a:gd name="T12" fmla="*/ 2147483647 w 1778"/>
              <a:gd name="T13" fmla="*/ 2147483647 h 1127"/>
              <a:gd name="T14" fmla="*/ 2147483647 w 1778"/>
              <a:gd name="T15" fmla="*/ 2147483647 h 1127"/>
              <a:gd name="T16" fmla="*/ 2147483647 w 1778"/>
              <a:gd name="T17" fmla="*/ 2147483647 h 1127"/>
              <a:gd name="T18" fmla="*/ 2147483647 w 1778"/>
              <a:gd name="T19" fmla="*/ 2147483647 h 1127"/>
              <a:gd name="T20" fmla="*/ 2147483647 w 1778"/>
              <a:gd name="T21" fmla="*/ 2147483647 h 1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8"/>
              <a:gd name="T34" fmla="*/ 0 h 1127"/>
              <a:gd name="T35" fmla="*/ 1778 w 1778"/>
              <a:gd name="T36" fmla="*/ 1127 h 11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8" h="1127">
                <a:moveTo>
                  <a:pt x="0" y="0"/>
                </a:moveTo>
                <a:cubicBezTo>
                  <a:pt x="148" y="8"/>
                  <a:pt x="294" y="23"/>
                  <a:pt x="432" y="48"/>
                </a:cubicBezTo>
                <a:cubicBezTo>
                  <a:pt x="570" y="73"/>
                  <a:pt x="734" y="116"/>
                  <a:pt x="827" y="149"/>
                </a:cubicBezTo>
                <a:cubicBezTo>
                  <a:pt x="920" y="182"/>
                  <a:pt x="954" y="215"/>
                  <a:pt x="992" y="249"/>
                </a:cubicBezTo>
                <a:cubicBezTo>
                  <a:pt x="1030" y="283"/>
                  <a:pt x="1024" y="313"/>
                  <a:pt x="1056" y="350"/>
                </a:cubicBezTo>
                <a:cubicBezTo>
                  <a:pt x="1088" y="387"/>
                  <a:pt x="1136" y="439"/>
                  <a:pt x="1184" y="469"/>
                </a:cubicBezTo>
                <a:cubicBezTo>
                  <a:pt x="1232" y="499"/>
                  <a:pt x="1289" y="496"/>
                  <a:pt x="1344" y="528"/>
                </a:cubicBezTo>
                <a:cubicBezTo>
                  <a:pt x="1399" y="560"/>
                  <a:pt x="1468" y="613"/>
                  <a:pt x="1513" y="661"/>
                </a:cubicBezTo>
                <a:cubicBezTo>
                  <a:pt x="1558" y="709"/>
                  <a:pt x="1587" y="764"/>
                  <a:pt x="1614" y="816"/>
                </a:cubicBezTo>
                <a:cubicBezTo>
                  <a:pt x="1641" y="868"/>
                  <a:pt x="1651" y="919"/>
                  <a:pt x="1678" y="971"/>
                </a:cubicBezTo>
                <a:cubicBezTo>
                  <a:pt x="1705" y="1023"/>
                  <a:pt x="1757" y="1095"/>
                  <a:pt x="1778" y="1127"/>
                </a:cubicBezTo>
              </a:path>
            </a:pathLst>
          </a:custGeom>
          <a:noFill/>
          <a:ln w="28575">
            <a:solidFill>
              <a:srgbClr val="0000FF"/>
            </a:solidFill>
            <a:round/>
            <a:headEnd/>
            <a:tailEnd/>
          </a:ln>
        </p:spPr>
        <p:txBody>
          <a:bodyPr wrap="none"/>
          <a:lstStyle/>
          <a:p>
            <a:endParaRPr lang="zh-CN" altLang="en-US"/>
          </a:p>
        </p:txBody>
      </p:sp>
      <p:sp>
        <p:nvSpPr>
          <p:cNvPr id="40996" name="Line 36"/>
          <p:cNvSpPr>
            <a:spLocks noChangeShapeType="1"/>
          </p:cNvSpPr>
          <p:nvPr/>
        </p:nvSpPr>
        <p:spPr bwMode="auto">
          <a:xfrm>
            <a:off x="6413500" y="2471738"/>
            <a:ext cx="0" cy="2286000"/>
          </a:xfrm>
          <a:prstGeom prst="line">
            <a:avLst/>
          </a:prstGeom>
          <a:noFill/>
          <a:ln w="9525">
            <a:solidFill>
              <a:schemeClr val="tx1"/>
            </a:solidFill>
            <a:prstDash val="dash"/>
            <a:round/>
            <a:headEnd/>
            <a:tailEnd/>
          </a:ln>
        </p:spPr>
        <p:txBody>
          <a:bodyPr wrap="none"/>
          <a:lstStyle/>
          <a:p>
            <a:endParaRPr lang="zh-CN" altLang="en-US"/>
          </a:p>
        </p:txBody>
      </p:sp>
      <p:grpSp>
        <p:nvGrpSpPr>
          <p:cNvPr id="8" name="Group 66"/>
          <p:cNvGrpSpPr>
            <a:grpSpLocks/>
          </p:cNvGrpSpPr>
          <p:nvPr/>
        </p:nvGrpSpPr>
        <p:grpSpPr bwMode="auto">
          <a:xfrm>
            <a:off x="5346700" y="3792538"/>
            <a:ext cx="1447800" cy="990600"/>
            <a:chOff x="3504" y="2708"/>
            <a:chExt cx="912" cy="624"/>
          </a:xfrm>
        </p:grpSpPr>
        <p:sp>
          <p:nvSpPr>
            <p:cNvPr id="13329" name="Line 45"/>
            <p:cNvSpPr>
              <a:spLocks noChangeShapeType="1"/>
            </p:cNvSpPr>
            <p:nvPr/>
          </p:nvSpPr>
          <p:spPr bwMode="auto">
            <a:xfrm flipV="1">
              <a:off x="4176" y="2708"/>
              <a:ext cx="0" cy="384"/>
            </a:xfrm>
            <a:prstGeom prst="line">
              <a:avLst/>
            </a:prstGeom>
            <a:noFill/>
            <a:ln w="28575">
              <a:solidFill>
                <a:schemeClr val="tx1"/>
              </a:solidFill>
              <a:round/>
              <a:headEnd/>
              <a:tailEnd type="triangle" w="sm" len="med"/>
            </a:ln>
          </p:spPr>
          <p:txBody>
            <a:bodyPr wrap="none"/>
            <a:lstStyle/>
            <a:p>
              <a:endParaRPr lang="zh-CN" altLang="en-US"/>
            </a:p>
          </p:txBody>
        </p:sp>
        <p:sp>
          <p:nvSpPr>
            <p:cNvPr id="13330" name="Text Box 46"/>
            <p:cNvSpPr txBox="1">
              <a:spLocks noChangeArrowheads="1"/>
            </p:cNvSpPr>
            <p:nvPr/>
          </p:nvSpPr>
          <p:spPr bwMode="auto">
            <a:xfrm>
              <a:off x="3504" y="3140"/>
              <a:ext cx="912" cy="192"/>
            </a:xfrm>
            <a:prstGeom prst="rect">
              <a:avLst/>
            </a:prstGeom>
            <a:noFill/>
            <a:ln w="9525">
              <a:noFill/>
              <a:miter lim="800000"/>
              <a:headEnd/>
              <a:tailEnd/>
            </a:ln>
          </p:spPr>
          <p:txBody>
            <a:bodyPr lIns="0" rIns="0">
              <a:spAutoFit/>
            </a:bodyPr>
            <a:lstStyle/>
            <a:p>
              <a:pPr algn="ctr">
                <a:spcBef>
                  <a:spcPct val="50000"/>
                </a:spcBef>
              </a:pPr>
              <a:r>
                <a:rPr kumimoji="1" lang="zh-CN" altLang="en-US" sz="1400" b="1">
                  <a:latin typeface="Times New Roman" pitchFamily="18" charset="0"/>
                  <a:ea typeface="黑体" pitchFamily="2" charset="-122"/>
                  <a:cs typeface="Times New Roman" pitchFamily="18" charset="0"/>
                </a:rPr>
                <a:t>相位裕度，</a:t>
              </a:r>
              <a:r>
                <a:rPr kumimoji="1" lang="en-US" altLang="zh-CN" sz="1400" b="1" i="1">
                  <a:solidFill>
                    <a:srgbClr val="FF3300"/>
                  </a:solidFill>
                  <a:latin typeface="Times New Roman" pitchFamily="18" charset="0"/>
                  <a:ea typeface="黑体" pitchFamily="2" charset="-122"/>
                  <a:cs typeface="Times New Roman" pitchFamily="18" charset="0"/>
                </a:rPr>
                <a:t>γ</a:t>
              </a:r>
              <a:r>
                <a:rPr kumimoji="1" lang="en-US" altLang="zh-CN" sz="1400" b="1">
                  <a:solidFill>
                    <a:srgbClr val="FF3300"/>
                  </a:solidFill>
                  <a:latin typeface="Times New Roman" pitchFamily="18" charset="0"/>
                  <a:ea typeface="黑体" pitchFamily="2" charset="-122"/>
                  <a:cs typeface="Times New Roman" pitchFamily="18" charset="0"/>
                </a:rPr>
                <a:t>(+)</a:t>
              </a:r>
              <a:endParaRPr kumimoji="1" lang="en-US" altLang="zh-CN" sz="1400" b="1">
                <a:latin typeface="Times New Roman" pitchFamily="18" charset="0"/>
                <a:ea typeface="黑体" pitchFamily="2" charset="-122"/>
                <a:cs typeface="Times New Roman" pitchFamily="18" charset="0"/>
              </a:endParaRPr>
            </a:p>
          </p:txBody>
        </p:sp>
        <p:sp>
          <p:nvSpPr>
            <p:cNvPr id="13331" name="Arc 48"/>
            <p:cNvSpPr>
              <a:spLocks/>
            </p:cNvSpPr>
            <p:nvPr/>
          </p:nvSpPr>
          <p:spPr bwMode="auto">
            <a:xfrm flipH="1">
              <a:off x="3984" y="2900"/>
              <a:ext cx="19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zh-CN" altLang="en-US"/>
            </a:p>
          </p:txBody>
        </p:sp>
      </p:grpSp>
      <p:sp>
        <p:nvSpPr>
          <p:cNvPr id="41004" name="Text Box 44"/>
          <p:cNvSpPr txBox="1">
            <a:spLocks noChangeArrowheads="1"/>
          </p:cNvSpPr>
          <p:nvPr/>
        </p:nvSpPr>
        <p:spPr bwMode="auto">
          <a:xfrm>
            <a:off x="6032500" y="2547938"/>
            <a:ext cx="381000" cy="236537"/>
          </a:xfrm>
          <a:prstGeom prst="rect">
            <a:avLst/>
          </a:prstGeom>
          <a:solidFill>
            <a:srgbClr val="FFFF66"/>
          </a:solidFill>
          <a:ln w="9525">
            <a:noFill/>
            <a:miter lim="800000"/>
            <a:headEnd/>
            <a:tailEnd/>
          </a:ln>
        </p:spPr>
        <p:txBody>
          <a:bodyPr lIns="0" tIns="10800" rIns="0" bIns="10800">
            <a:spAutoFit/>
          </a:bodyPr>
          <a:lstStyle/>
          <a:p>
            <a:pPr algn="ctr">
              <a:spcBef>
                <a:spcPct val="50000"/>
              </a:spcBef>
            </a:pPr>
            <a:r>
              <a:rPr kumimoji="1" lang="en-US" altLang="zh-CN" sz="1400" b="1" i="1">
                <a:solidFill>
                  <a:srgbClr val="FF3300"/>
                </a:solidFill>
                <a:latin typeface="Times New Roman" pitchFamily="18" charset="0"/>
                <a:cs typeface="Times New Roman" pitchFamily="18" charset="0"/>
              </a:rPr>
              <a:t>ω</a:t>
            </a:r>
            <a:r>
              <a:rPr kumimoji="1" lang="en-US" altLang="zh-CN" sz="1400" b="1" i="1" baseline="-25000">
                <a:solidFill>
                  <a:srgbClr val="FF3300"/>
                </a:solidFill>
                <a:latin typeface="Times New Roman" pitchFamily="18" charset="0"/>
                <a:cs typeface="Times New Roman" pitchFamily="18" charset="0"/>
              </a:rPr>
              <a:t>c</a:t>
            </a:r>
            <a:endParaRPr kumimoji="1" lang="en-US" altLang="zh-CN" sz="1400" b="1" i="1" baseline="-25000">
              <a:solidFill>
                <a:srgbClr val="FF3300"/>
              </a:solidFill>
              <a:latin typeface="Times New Roman" pitchFamily="18" charset="0"/>
            </a:endParaRPr>
          </a:p>
        </p:txBody>
      </p:sp>
      <p:sp>
        <p:nvSpPr>
          <p:cNvPr id="13327" name="Text Box 72"/>
          <p:cNvSpPr txBox="1">
            <a:spLocks noChangeArrowheads="1"/>
          </p:cNvSpPr>
          <p:nvPr/>
        </p:nvSpPr>
        <p:spPr bwMode="auto">
          <a:xfrm>
            <a:off x="538163" y="1027113"/>
            <a:ext cx="4000500" cy="822325"/>
          </a:xfrm>
          <a:prstGeom prst="rect">
            <a:avLst/>
          </a:prstGeom>
          <a:solidFill>
            <a:srgbClr val="FFFF66"/>
          </a:solidFill>
          <a:ln w="9525">
            <a:noFill/>
            <a:miter lim="800000"/>
            <a:headEnd/>
            <a:tailEnd/>
          </a:ln>
        </p:spPr>
        <p:txBody>
          <a:bodyPr>
            <a:spAutoFit/>
          </a:bodyPr>
          <a:lstStyle/>
          <a:p>
            <a:pPr>
              <a:spcBef>
                <a:spcPct val="50000"/>
              </a:spcBef>
            </a:pPr>
            <a:r>
              <a:rPr kumimoji="1" lang="zh-CN" altLang="en-US" sz="2400" b="1">
                <a:solidFill>
                  <a:srgbClr val="FF3300"/>
                </a:solidFill>
                <a:latin typeface="Times New Roman" pitchFamily="18" charset="0"/>
                <a:ea typeface="黑体" pitchFamily="2" charset="-122"/>
                <a:cs typeface="Times New Roman" pitchFamily="18" charset="0"/>
              </a:rPr>
              <a:t>对于稳定系统</a:t>
            </a:r>
            <a:r>
              <a:rPr kumimoji="1" lang="en-US" altLang="zh-CN" sz="2400" b="1" i="1">
                <a:solidFill>
                  <a:srgbClr val="FF3300"/>
                </a:solidFill>
                <a:latin typeface="Times New Roman" pitchFamily="18" charset="0"/>
                <a:ea typeface="黑体" pitchFamily="2" charset="-122"/>
                <a:cs typeface="Times New Roman" pitchFamily="18" charset="0"/>
              </a:rPr>
              <a:t>γ</a:t>
            </a:r>
            <a:r>
              <a:rPr kumimoji="1" lang="en-US" altLang="zh-CN" sz="2400" b="1">
                <a:solidFill>
                  <a:srgbClr val="FF3300"/>
                </a:solidFill>
                <a:latin typeface="Times New Roman" pitchFamily="18" charset="0"/>
                <a:ea typeface="黑体" pitchFamily="2" charset="-122"/>
                <a:cs typeface="Times New Roman" pitchFamily="18" charset="0"/>
              </a:rPr>
              <a:t>=180°+</a:t>
            </a:r>
            <a:r>
              <a:rPr kumimoji="1" lang="en-US" altLang="zh-CN" sz="2400" b="1" i="1">
                <a:solidFill>
                  <a:srgbClr val="FF3300"/>
                </a:solidFill>
                <a:latin typeface="Times New Roman" pitchFamily="18" charset="0"/>
                <a:ea typeface="黑体" pitchFamily="2" charset="-122"/>
                <a:cs typeface="Times New Roman" pitchFamily="18" charset="0"/>
              </a:rPr>
              <a:t>Φ</a:t>
            </a:r>
            <a:r>
              <a:rPr kumimoji="1" lang="en-US" altLang="zh-CN" sz="2400" b="1">
                <a:solidFill>
                  <a:srgbClr val="FF00FF"/>
                </a:solidFill>
                <a:latin typeface="Times New Roman" pitchFamily="18" charset="0"/>
                <a:ea typeface="黑体" pitchFamily="2" charset="-122"/>
                <a:cs typeface="Times New Roman" pitchFamily="18" charset="0"/>
              </a:rPr>
              <a:t>&gt;0</a:t>
            </a:r>
          </a:p>
        </p:txBody>
      </p:sp>
      <p:sp>
        <p:nvSpPr>
          <p:cNvPr id="13328"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8" presetClass="entr" presetSubtype="3"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4100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0980"/>
                                        </p:tgtEl>
                                        <p:attrNameLst>
                                          <p:attrName>style.visibility</p:attrName>
                                        </p:attrNameLst>
                                      </p:cBhvr>
                                      <p:to>
                                        <p:strVal val="visible"/>
                                      </p:to>
                                    </p:set>
                                    <p:animEffect transition="in" filter="wipe(left)">
                                      <p:cBhvr>
                                        <p:cTn id="20" dur="500"/>
                                        <p:tgtEl>
                                          <p:spTgt spid="40980"/>
                                        </p:tgtEl>
                                      </p:cBhvr>
                                    </p:animEffect>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40983"/>
                                        </p:tgtEl>
                                        <p:attrNameLst>
                                          <p:attrName>style.visibility</p:attrName>
                                        </p:attrNameLst>
                                      </p:cBhvr>
                                      <p:to>
                                        <p:strVal val="visible"/>
                                      </p:to>
                                    </p:set>
                                    <p:anim calcmode="lin" valueType="num">
                                      <p:cBhvr>
                                        <p:cTn id="25" dur="1000" fill="hold"/>
                                        <p:tgtEl>
                                          <p:spTgt spid="40983"/>
                                        </p:tgtEl>
                                        <p:attrNameLst>
                                          <p:attrName>ppt_w</p:attrName>
                                        </p:attrNameLst>
                                      </p:cBhvr>
                                      <p:tavLst>
                                        <p:tav tm="0">
                                          <p:val>
                                            <p:fltVal val="0"/>
                                          </p:val>
                                        </p:tav>
                                        <p:tav tm="100000">
                                          <p:val>
                                            <p:strVal val="#ppt_w"/>
                                          </p:val>
                                        </p:tav>
                                      </p:tavLst>
                                    </p:anim>
                                    <p:anim calcmode="lin" valueType="num">
                                      <p:cBhvr>
                                        <p:cTn id="26" dur="1000" fill="hold"/>
                                        <p:tgtEl>
                                          <p:spTgt spid="40983"/>
                                        </p:tgtEl>
                                        <p:attrNameLst>
                                          <p:attrName>ppt_h</p:attrName>
                                        </p:attrNameLst>
                                      </p:cBhvr>
                                      <p:tavLst>
                                        <p:tav tm="0">
                                          <p:val>
                                            <p:fltVal val="0"/>
                                          </p:val>
                                        </p:tav>
                                        <p:tav tm="100000">
                                          <p:val>
                                            <p:strVal val="#ppt_h"/>
                                          </p:val>
                                        </p:tav>
                                      </p:tavLst>
                                    </p:anim>
                                    <p:anim calcmode="lin" valueType="num">
                                      <p:cBhvr>
                                        <p:cTn id="27" dur="1000" fill="hold"/>
                                        <p:tgtEl>
                                          <p:spTgt spid="4098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09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trips(down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strips(downRight)">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1012"/>
                                        </p:tgtEl>
                                        <p:attrNameLst>
                                          <p:attrName>style.visibility</p:attrName>
                                        </p:attrNameLst>
                                      </p:cBhvr>
                                      <p:to>
                                        <p:strVal val="visible"/>
                                      </p:to>
                                    </p:set>
                                    <p:anim calcmode="lin" valueType="num">
                                      <p:cBhvr additive="base">
                                        <p:cTn id="43" dur="500" fill="hold"/>
                                        <p:tgtEl>
                                          <p:spTgt spid="41012"/>
                                        </p:tgtEl>
                                        <p:attrNameLst>
                                          <p:attrName>ppt_x</p:attrName>
                                        </p:attrNameLst>
                                      </p:cBhvr>
                                      <p:tavLst>
                                        <p:tav tm="0">
                                          <p:val>
                                            <p:strVal val="1+#ppt_w/2"/>
                                          </p:val>
                                        </p:tav>
                                        <p:tav tm="100000">
                                          <p:val>
                                            <p:strVal val="#ppt_x"/>
                                          </p:val>
                                        </p:tav>
                                      </p:tavLst>
                                    </p:anim>
                                    <p:anim calcmode="lin" valueType="num">
                                      <p:cBhvr additive="base">
                                        <p:cTn id="44" dur="500" fill="hold"/>
                                        <p:tgtEl>
                                          <p:spTgt spid="410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1+#ppt_w/2"/>
                                          </p:val>
                                        </p:tav>
                                        <p:tav tm="100000">
                                          <p:val>
                                            <p:strVal val="#ppt_x"/>
                                          </p:val>
                                        </p:tav>
                                      </p:tavLst>
                                    </p:anim>
                                    <p:anim calcmode="lin" valueType="num">
                                      <p:cBhvr additive="base">
                                        <p:cTn id="5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strips(downRight)">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41004"/>
                                        </p:tgtEl>
                                        <p:attrNameLst>
                                          <p:attrName>style.visibility</p:attrName>
                                        </p:attrNameLst>
                                      </p:cBhvr>
                                      <p:to>
                                        <p:strVal val="visible"/>
                                      </p:to>
                                    </p:set>
                                    <p:anim calcmode="lin" valueType="num">
                                      <p:cBhvr>
                                        <p:cTn id="60" dur="500" fill="hold"/>
                                        <p:tgtEl>
                                          <p:spTgt spid="41004"/>
                                        </p:tgtEl>
                                        <p:attrNameLst>
                                          <p:attrName>ppt_w</p:attrName>
                                        </p:attrNameLst>
                                      </p:cBhvr>
                                      <p:tavLst>
                                        <p:tav tm="0">
                                          <p:val>
                                            <p:fltVal val="0"/>
                                          </p:val>
                                        </p:tav>
                                        <p:tav tm="100000">
                                          <p:val>
                                            <p:strVal val="#ppt_w"/>
                                          </p:val>
                                        </p:tav>
                                      </p:tavLst>
                                    </p:anim>
                                    <p:anim calcmode="lin" valueType="num">
                                      <p:cBhvr>
                                        <p:cTn id="61" dur="500" fill="hold"/>
                                        <p:tgtEl>
                                          <p:spTgt spid="41004"/>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40996"/>
                                        </p:tgtEl>
                                        <p:attrNameLst>
                                          <p:attrName>style.visibility</p:attrName>
                                        </p:attrNameLst>
                                      </p:cBhvr>
                                      <p:to>
                                        <p:strVal val="visible"/>
                                      </p:to>
                                    </p:set>
                                    <p:animEffect transition="in" filter="wipe(up)">
                                      <p:cBhvr>
                                        <p:cTn id="66" dur="500"/>
                                        <p:tgtEl>
                                          <p:spTgt spid="40996"/>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40995"/>
                                        </p:tgtEl>
                                        <p:attrNameLst>
                                          <p:attrName>style.visibility</p:attrName>
                                        </p:attrNameLst>
                                      </p:cBhvr>
                                      <p:to>
                                        <p:strVal val="visible"/>
                                      </p:to>
                                    </p:set>
                                    <p:animEffect transition="in" filter="strips(downRight)">
                                      <p:cBhvr>
                                        <p:cTn id="71" dur="500"/>
                                        <p:tgtEl>
                                          <p:spTgt spid="40995"/>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4"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 calcmode="lin" valueType="num">
                                      <p:cBhvr>
                                        <p:cTn id="76" dur="500" fill="hold"/>
                                        <p:tgtEl>
                                          <p:spTgt spid="8"/>
                                        </p:tgtEl>
                                        <p:attrNameLst>
                                          <p:attrName>ppt_x</p:attrName>
                                        </p:attrNameLst>
                                      </p:cBhvr>
                                      <p:tavLst>
                                        <p:tav tm="0">
                                          <p:val>
                                            <p:strVal val="#ppt_x"/>
                                          </p:val>
                                        </p:tav>
                                        <p:tav tm="100000">
                                          <p:val>
                                            <p:strVal val="#ppt_x"/>
                                          </p:val>
                                        </p:tav>
                                      </p:tavLst>
                                    </p:anim>
                                    <p:anim calcmode="lin" valueType="num">
                                      <p:cBhvr>
                                        <p:cTn id="77" dur="500" fill="hold"/>
                                        <p:tgtEl>
                                          <p:spTgt spid="8"/>
                                        </p:tgtEl>
                                        <p:attrNameLst>
                                          <p:attrName>ppt_y</p:attrName>
                                        </p:attrNameLst>
                                      </p:cBhvr>
                                      <p:tavLst>
                                        <p:tav tm="0">
                                          <p:val>
                                            <p:strVal val="#ppt_y+#ppt_h/2"/>
                                          </p:val>
                                        </p:tav>
                                        <p:tav tm="100000">
                                          <p:val>
                                            <p:strVal val="#ppt_y"/>
                                          </p:val>
                                        </p:tav>
                                      </p:tavLst>
                                    </p:anim>
                                    <p:anim calcmode="lin" valueType="num">
                                      <p:cBhvr>
                                        <p:cTn id="78" dur="500" fill="hold"/>
                                        <p:tgtEl>
                                          <p:spTgt spid="8"/>
                                        </p:tgtEl>
                                        <p:attrNameLst>
                                          <p:attrName>ppt_w</p:attrName>
                                        </p:attrNameLst>
                                      </p:cBhvr>
                                      <p:tavLst>
                                        <p:tav tm="0">
                                          <p:val>
                                            <p:strVal val="#ppt_w"/>
                                          </p:val>
                                        </p:tav>
                                        <p:tav tm="100000">
                                          <p:val>
                                            <p:strVal val="#ppt_w"/>
                                          </p:val>
                                        </p:tav>
                                      </p:tavLst>
                                    </p:anim>
                                    <p:anim calcmode="lin" valueType="num">
                                      <p:cBhvr>
                                        <p:cTn id="79"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3" grpId="0" animBg="1" autoUpdateAnimBg="0"/>
      <p:bldP spid="41009" grpId="0" autoUpdateAnimBg="0"/>
      <p:bldP spid="41012" grpId="0" animBg="1" autoUpdateAnimBg="0"/>
      <p:bldP spid="40980" grpId="0" animBg="1"/>
      <p:bldP spid="40995" grpId="0" animBg="1"/>
      <p:bldP spid="40996" grpId="0" animBg="1"/>
      <p:bldP spid="4100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1" name="Rectangle 4"/>
          <p:cNvSpPr>
            <a:spLocks noChangeArrowheads="1"/>
          </p:cNvSpPr>
          <p:nvPr/>
        </p:nvSpPr>
        <p:spPr bwMode="auto">
          <a:xfrm>
            <a:off x="357188" y="1143000"/>
            <a:ext cx="7620000" cy="1066800"/>
          </a:xfrm>
          <a:prstGeom prst="rect">
            <a:avLst/>
          </a:prstGeom>
          <a:noFill/>
          <a:ln w="12700" cap="sq">
            <a:noFill/>
            <a:miter lim="800000"/>
            <a:headEnd type="none" w="sm" len="sm"/>
            <a:tailEnd type="none" w="sm" len="sm"/>
          </a:ln>
        </p:spPr>
        <p:txBody>
          <a:bodyPr/>
          <a:lstStyle/>
          <a:p>
            <a:pPr marL="342900" indent="-342900" algn="just">
              <a:lnSpc>
                <a:spcPct val="125000"/>
              </a:lnSpc>
              <a:spcBef>
                <a:spcPct val="20000"/>
              </a:spcBef>
              <a:buClr>
                <a:schemeClr val="accent2"/>
              </a:buClr>
              <a:buFont typeface="Wingdings" pitchFamily="2" charset="2"/>
              <a:buNone/>
            </a:pPr>
            <a:r>
              <a:rPr kumimoji="1" lang="en-US" altLang="zh-CN" sz="2400" b="1">
                <a:solidFill>
                  <a:schemeClr val="tx2"/>
                </a:solidFill>
                <a:latin typeface="Times New Roman" pitchFamily="18" charset="0"/>
                <a:ea typeface="黑体" pitchFamily="2" charset="-122"/>
                <a:cs typeface="Times New Roman" pitchFamily="18" charset="0"/>
              </a:rPr>
              <a:t>         </a:t>
            </a:r>
            <a:r>
              <a:rPr kumimoji="1" lang="zh-CN" altLang="en-US" sz="2400" b="1">
                <a:solidFill>
                  <a:schemeClr val="tx2"/>
                </a:solidFill>
                <a:latin typeface="Times New Roman" pitchFamily="18" charset="0"/>
                <a:ea typeface="黑体" pitchFamily="2" charset="-122"/>
                <a:cs typeface="Times New Roman" pitchFamily="18" charset="0"/>
              </a:rPr>
              <a:t>串联校正的接入位置应视校正装置本身的物理特性和原系统的结构而定。</a:t>
            </a:r>
          </a:p>
        </p:txBody>
      </p:sp>
      <p:grpSp>
        <p:nvGrpSpPr>
          <p:cNvPr id="363555" name="Group 35"/>
          <p:cNvGrpSpPr>
            <a:grpSpLocks/>
          </p:cNvGrpSpPr>
          <p:nvPr/>
        </p:nvGrpSpPr>
        <p:grpSpPr bwMode="auto">
          <a:xfrm>
            <a:off x="1082675" y="2330450"/>
            <a:ext cx="5956300" cy="1738313"/>
            <a:chOff x="682" y="1468"/>
            <a:chExt cx="3752" cy="1095"/>
          </a:xfrm>
        </p:grpSpPr>
        <p:sp>
          <p:nvSpPr>
            <p:cNvPr id="363527" name="Rectangle 6"/>
            <p:cNvSpPr>
              <a:spLocks noChangeArrowheads="1"/>
            </p:cNvSpPr>
            <p:nvPr/>
          </p:nvSpPr>
          <p:spPr bwMode="auto">
            <a:xfrm>
              <a:off x="1760" y="1560"/>
              <a:ext cx="633" cy="334"/>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sz="2400" b="1" i="1">
                  <a:solidFill>
                    <a:srgbClr val="FF3300"/>
                  </a:solidFill>
                  <a:latin typeface="Times New Roman" pitchFamily="18" charset="0"/>
                  <a:ea typeface="黑体" pitchFamily="2" charset="-122"/>
                  <a:cs typeface="Times New Roman" pitchFamily="18" charset="0"/>
                </a:rPr>
                <a:t>G</a:t>
              </a:r>
              <a:r>
                <a:rPr lang="en-US" altLang="zh-CN" sz="2400" b="1" i="1" baseline="-25000">
                  <a:solidFill>
                    <a:srgbClr val="FF3300"/>
                  </a:solidFill>
                  <a:latin typeface="Times New Roman" pitchFamily="18" charset="0"/>
                  <a:ea typeface="黑体" pitchFamily="2" charset="-122"/>
                  <a:cs typeface="Times New Roman" pitchFamily="18" charset="0"/>
                </a:rPr>
                <a:t>c</a:t>
              </a:r>
              <a:r>
                <a:rPr lang="en-US" altLang="zh-CN" sz="2400" b="1">
                  <a:solidFill>
                    <a:srgbClr val="FF3300"/>
                  </a:solidFill>
                  <a:latin typeface="Times New Roman" pitchFamily="18" charset="0"/>
                  <a:ea typeface="黑体" pitchFamily="2" charset="-122"/>
                  <a:cs typeface="Times New Roman" pitchFamily="18" charset="0"/>
                </a:rPr>
                <a:t>(</a:t>
              </a:r>
              <a:r>
                <a:rPr lang="en-US" altLang="zh-CN" sz="2400" b="1" i="1">
                  <a:solidFill>
                    <a:srgbClr val="FF3300"/>
                  </a:solidFill>
                  <a:latin typeface="Times New Roman" pitchFamily="18" charset="0"/>
                  <a:ea typeface="黑体" pitchFamily="2" charset="-122"/>
                  <a:cs typeface="Times New Roman" pitchFamily="18" charset="0"/>
                </a:rPr>
                <a:t>s</a:t>
              </a:r>
              <a:r>
                <a:rPr lang="en-US" altLang="zh-CN" sz="2400" b="1">
                  <a:solidFill>
                    <a:srgbClr val="FF3300"/>
                  </a:solidFill>
                  <a:latin typeface="Times New Roman" pitchFamily="18" charset="0"/>
                  <a:ea typeface="黑体" pitchFamily="2" charset="-122"/>
                  <a:cs typeface="Times New Roman" pitchFamily="18" charset="0"/>
                </a:rPr>
                <a:t>)</a:t>
              </a:r>
            </a:p>
          </p:txBody>
        </p:sp>
        <p:sp>
          <p:nvSpPr>
            <p:cNvPr id="363528" name="Line 7"/>
            <p:cNvSpPr>
              <a:spLocks noChangeShapeType="1"/>
            </p:cNvSpPr>
            <p:nvPr/>
          </p:nvSpPr>
          <p:spPr bwMode="auto">
            <a:xfrm>
              <a:off x="1760" y="1560"/>
              <a:ext cx="633"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29" name="Line 8"/>
            <p:cNvSpPr>
              <a:spLocks noChangeShapeType="1"/>
            </p:cNvSpPr>
            <p:nvPr/>
          </p:nvSpPr>
          <p:spPr bwMode="auto">
            <a:xfrm>
              <a:off x="1760" y="1894"/>
              <a:ext cx="633"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30" name="Line 9"/>
            <p:cNvSpPr>
              <a:spLocks noChangeShapeType="1"/>
            </p:cNvSpPr>
            <p:nvPr/>
          </p:nvSpPr>
          <p:spPr bwMode="auto">
            <a:xfrm>
              <a:off x="1760" y="1560"/>
              <a:ext cx="0" cy="334"/>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31" name="Line 10"/>
            <p:cNvSpPr>
              <a:spLocks noChangeShapeType="1"/>
            </p:cNvSpPr>
            <p:nvPr/>
          </p:nvSpPr>
          <p:spPr bwMode="auto">
            <a:xfrm>
              <a:off x="2393" y="1560"/>
              <a:ext cx="0" cy="334"/>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32" name="Rectangle 11"/>
            <p:cNvSpPr>
              <a:spLocks noChangeArrowheads="1"/>
            </p:cNvSpPr>
            <p:nvPr/>
          </p:nvSpPr>
          <p:spPr bwMode="auto">
            <a:xfrm>
              <a:off x="3139" y="1560"/>
              <a:ext cx="634" cy="334"/>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sz="2400" b="1" i="1">
                  <a:latin typeface="Times New Roman" pitchFamily="18" charset="0"/>
                  <a:ea typeface="黑体" pitchFamily="2" charset="-122"/>
                  <a:cs typeface="Times New Roman" pitchFamily="18" charset="0"/>
                </a:rPr>
                <a:t>G</a:t>
              </a:r>
              <a:r>
                <a:rPr lang="en-US" altLang="zh-CN" sz="2400" b="1">
                  <a:latin typeface="Times New Roman" pitchFamily="18" charset="0"/>
                  <a:ea typeface="黑体" pitchFamily="2" charset="-122"/>
                  <a:cs typeface="Times New Roman" pitchFamily="18" charset="0"/>
                </a:rPr>
                <a:t>(</a:t>
              </a:r>
              <a:r>
                <a:rPr lang="en-US" altLang="zh-CN" sz="2400" b="1" i="1">
                  <a:latin typeface="Times New Roman" pitchFamily="18" charset="0"/>
                  <a:ea typeface="黑体" pitchFamily="2" charset="-122"/>
                  <a:cs typeface="Times New Roman" pitchFamily="18" charset="0"/>
                </a:rPr>
                <a:t>s</a:t>
              </a:r>
              <a:r>
                <a:rPr lang="en-US" altLang="zh-CN" sz="2400" b="1">
                  <a:latin typeface="Times New Roman" pitchFamily="18" charset="0"/>
                  <a:ea typeface="黑体" pitchFamily="2" charset="-122"/>
                  <a:cs typeface="Times New Roman" pitchFamily="18" charset="0"/>
                </a:rPr>
                <a:t>)</a:t>
              </a:r>
            </a:p>
          </p:txBody>
        </p:sp>
        <p:sp>
          <p:nvSpPr>
            <p:cNvPr id="363533" name="Line 12"/>
            <p:cNvSpPr>
              <a:spLocks noChangeShapeType="1"/>
            </p:cNvSpPr>
            <p:nvPr/>
          </p:nvSpPr>
          <p:spPr bwMode="auto">
            <a:xfrm>
              <a:off x="3139" y="1560"/>
              <a:ext cx="634"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34" name="Line 13"/>
            <p:cNvSpPr>
              <a:spLocks noChangeShapeType="1"/>
            </p:cNvSpPr>
            <p:nvPr/>
          </p:nvSpPr>
          <p:spPr bwMode="auto">
            <a:xfrm>
              <a:off x="3139" y="1894"/>
              <a:ext cx="634"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35" name="Line 14"/>
            <p:cNvSpPr>
              <a:spLocks noChangeShapeType="1"/>
            </p:cNvSpPr>
            <p:nvPr/>
          </p:nvSpPr>
          <p:spPr bwMode="auto">
            <a:xfrm>
              <a:off x="3139" y="1560"/>
              <a:ext cx="0" cy="334"/>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36" name="Line 15"/>
            <p:cNvSpPr>
              <a:spLocks noChangeShapeType="1"/>
            </p:cNvSpPr>
            <p:nvPr/>
          </p:nvSpPr>
          <p:spPr bwMode="auto">
            <a:xfrm>
              <a:off x="3773" y="1560"/>
              <a:ext cx="0" cy="334"/>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37" name="Rectangle 16"/>
            <p:cNvSpPr>
              <a:spLocks noChangeArrowheads="1"/>
            </p:cNvSpPr>
            <p:nvPr/>
          </p:nvSpPr>
          <p:spPr bwMode="auto">
            <a:xfrm>
              <a:off x="2132" y="2229"/>
              <a:ext cx="597" cy="334"/>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sz="2400" b="1" i="1">
                  <a:latin typeface="Times New Roman" pitchFamily="18" charset="0"/>
                  <a:ea typeface="黑体" pitchFamily="2" charset="-122"/>
                  <a:cs typeface="Times New Roman" pitchFamily="18" charset="0"/>
                </a:rPr>
                <a:t>H</a:t>
              </a:r>
              <a:r>
                <a:rPr lang="en-US" altLang="zh-CN" sz="2400" b="1">
                  <a:latin typeface="Times New Roman" pitchFamily="18" charset="0"/>
                  <a:ea typeface="黑体" pitchFamily="2" charset="-122"/>
                  <a:cs typeface="Times New Roman" pitchFamily="18" charset="0"/>
                </a:rPr>
                <a:t>(</a:t>
              </a:r>
              <a:r>
                <a:rPr lang="en-US" altLang="zh-CN" sz="2400" b="1" i="1">
                  <a:latin typeface="Times New Roman" pitchFamily="18" charset="0"/>
                  <a:ea typeface="黑体" pitchFamily="2" charset="-122"/>
                  <a:cs typeface="Times New Roman" pitchFamily="18" charset="0"/>
                </a:rPr>
                <a:t>s</a:t>
              </a:r>
              <a:r>
                <a:rPr lang="en-US" altLang="zh-CN" sz="2400" b="1">
                  <a:latin typeface="Times New Roman" pitchFamily="18" charset="0"/>
                  <a:ea typeface="黑体" pitchFamily="2" charset="-122"/>
                  <a:cs typeface="Times New Roman" pitchFamily="18" charset="0"/>
                </a:rPr>
                <a:t>)</a:t>
              </a:r>
            </a:p>
          </p:txBody>
        </p:sp>
        <p:sp>
          <p:nvSpPr>
            <p:cNvPr id="363538" name="Line 17"/>
            <p:cNvSpPr>
              <a:spLocks noChangeShapeType="1"/>
            </p:cNvSpPr>
            <p:nvPr/>
          </p:nvSpPr>
          <p:spPr bwMode="auto">
            <a:xfrm>
              <a:off x="2132" y="2229"/>
              <a:ext cx="597"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39" name="Line 18"/>
            <p:cNvSpPr>
              <a:spLocks noChangeShapeType="1"/>
            </p:cNvSpPr>
            <p:nvPr/>
          </p:nvSpPr>
          <p:spPr bwMode="auto">
            <a:xfrm>
              <a:off x="2132" y="2563"/>
              <a:ext cx="597"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40" name="Line 19"/>
            <p:cNvSpPr>
              <a:spLocks noChangeShapeType="1"/>
            </p:cNvSpPr>
            <p:nvPr/>
          </p:nvSpPr>
          <p:spPr bwMode="auto">
            <a:xfrm>
              <a:off x="2132" y="2229"/>
              <a:ext cx="0" cy="334"/>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41" name="Line 20"/>
            <p:cNvSpPr>
              <a:spLocks noChangeShapeType="1"/>
            </p:cNvSpPr>
            <p:nvPr/>
          </p:nvSpPr>
          <p:spPr bwMode="auto">
            <a:xfrm>
              <a:off x="2729" y="2229"/>
              <a:ext cx="0" cy="334"/>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42" name="AutoShape 21"/>
            <p:cNvSpPr>
              <a:spLocks noChangeArrowheads="1"/>
            </p:cNvSpPr>
            <p:nvPr/>
          </p:nvSpPr>
          <p:spPr bwMode="auto">
            <a:xfrm>
              <a:off x="1126" y="1634"/>
              <a:ext cx="187" cy="186"/>
            </a:xfrm>
            <a:prstGeom prst="flowChartSummingJunction">
              <a:avLst/>
            </a:prstGeom>
            <a:noFill/>
            <a:ln w="19050" cap="sq">
              <a:solidFill>
                <a:schemeClr val="tx1"/>
              </a:solidFill>
              <a:round/>
              <a:headEnd type="none" w="sm" len="sm"/>
              <a:tailEnd type="none" w="sm" len="sm"/>
            </a:ln>
          </p:spPr>
          <p:txBody>
            <a:bodyPr wrap="none"/>
            <a:lstStyle/>
            <a:p>
              <a:endParaRPr lang="zh-CN" altLang="en-US">
                <a:latin typeface="Times New Roman" pitchFamily="18" charset="0"/>
                <a:ea typeface="黑体" pitchFamily="2" charset="-122"/>
                <a:cs typeface="Times New Roman" pitchFamily="18" charset="0"/>
              </a:endParaRPr>
            </a:p>
          </p:txBody>
        </p:sp>
        <p:sp>
          <p:nvSpPr>
            <p:cNvPr id="363543" name="Line 22"/>
            <p:cNvSpPr>
              <a:spLocks noChangeShapeType="1"/>
            </p:cNvSpPr>
            <p:nvPr/>
          </p:nvSpPr>
          <p:spPr bwMode="auto">
            <a:xfrm>
              <a:off x="754" y="1708"/>
              <a:ext cx="372"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3544" name="Line 23"/>
            <p:cNvSpPr>
              <a:spLocks noChangeShapeType="1"/>
            </p:cNvSpPr>
            <p:nvPr/>
          </p:nvSpPr>
          <p:spPr bwMode="auto">
            <a:xfrm>
              <a:off x="1313" y="1708"/>
              <a:ext cx="447" cy="0"/>
            </a:xfrm>
            <a:prstGeom prst="line">
              <a:avLst/>
            </a:prstGeom>
            <a:noFill/>
            <a:ln w="19050" cap="sq">
              <a:solidFill>
                <a:schemeClr val="tx1"/>
              </a:solidFill>
              <a:round/>
              <a:headEnd type="none" w="sm" len="sm"/>
              <a:tailEnd type="arrow" w="sm" len="sm"/>
            </a:ln>
          </p:spPr>
          <p:txBody>
            <a:bodyPr wrap="none"/>
            <a:lstStyle/>
            <a:p>
              <a:endParaRPr lang="zh-CN" altLang="en-US"/>
            </a:p>
          </p:txBody>
        </p:sp>
        <p:sp>
          <p:nvSpPr>
            <p:cNvPr id="363545" name="Line 24"/>
            <p:cNvSpPr>
              <a:spLocks noChangeShapeType="1"/>
            </p:cNvSpPr>
            <p:nvPr/>
          </p:nvSpPr>
          <p:spPr bwMode="auto">
            <a:xfrm>
              <a:off x="2393" y="1708"/>
              <a:ext cx="746"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3546" name="Line 25"/>
            <p:cNvSpPr>
              <a:spLocks noChangeShapeType="1"/>
            </p:cNvSpPr>
            <p:nvPr/>
          </p:nvSpPr>
          <p:spPr bwMode="auto">
            <a:xfrm>
              <a:off x="4034" y="1712"/>
              <a:ext cx="0" cy="70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47" name="Line 26"/>
            <p:cNvSpPr>
              <a:spLocks noChangeShapeType="1"/>
            </p:cNvSpPr>
            <p:nvPr/>
          </p:nvSpPr>
          <p:spPr bwMode="auto">
            <a:xfrm flipH="1">
              <a:off x="2729" y="2418"/>
              <a:ext cx="1305" cy="0"/>
            </a:xfrm>
            <a:prstGeom prst="line">
              <a:avLst/>
            </a:prstGeom>
            <a:noFill/>
            <a:ln w="19050" cap="sq">
              <a:solidFill>
                <a:schemeClr val="tx1"/>
              </a:solidFill>
              <a:round/>
              <a:headEnd type="none" w="sm" len="sm"/>
              <a:tailEnd type="arrow" w="sm" len="sm"/>
            </a:ln>
          </p:spPr>
          <p:txBody>
            <a:bodyPr wrap="none"/>
            <a:lstStyle/>
            <a:p>
              <a:endParaRPr lang="zh-CN" altLang="en-US"/>
            </a:p>
          </p:txBody>
        </p:sp>
        <p:sp>
          <p:nvSpPr>
            <p:cNvPr id="363548" name="Line 27"/>
            <p:cNvSpPr>
              <a:spLocks noChangeShapeType="1"/>
            </p:cNvSpPr>
            <p:nvPr/>
          </p:nvSpPr>
          <p:spPr bwMode="auto">
            <a:xfrm flipH="1">
              <a:off x="1239" y="2414"/>
              <a:ext cx="893"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3549" name="Line 28"/>
            <p:cNvSpPr>
              <a:spLocks noChangeShapeType="1"/>
            </p:cNvSpPr>
            <p:nvPr/>
          </p:nvSpPr>
          <p:spPr bwMode="auto">
            <a:xfrm flipV="1">
              <a:off x="1239" y="1820"/>
              <a:ext cx="0" cy="594"/>
            </a:xfrm>
            <a:prstGeom prst="line">
              <a:avLst/>
            </a:prstGeom>
            <a:noFill/>
            <a:ln w="19050" cap="sq">
              <a:solidFill>
                <a:schemeClr val="tx1"/>
              </a:solidFill>
              <a:round/>
              <a:headEnd type="none" w="sm" len="sm"/>
              <a:tailEnd type="arrow" w="sm" len="sm"/>
            </a:ln>
          </p:spPr>
          <p:txBody>
            <a:bodyPr wrap="none"/>
            <a:lstStyle/>
            <a:p>
              <a:endParaRPr lang="zh-CN" altLang="en-US"/>
            </a:p>
          </p:txBody>
        </p:sp>
        <p:sp>
          <p:nvSpPr>
            <p:cNvPr id="363550" name="Line 29"/>
            <p:cNvSpPr>
              <a:spLocks noChangeShapeType="1"/>
            </p:cNvSpPr>
            <p:nvPr/>
          </p:nvSpPr>
          <p:spPr bwMode="auto">
            <a:xfrm>
              <a:off x="3780" y="1713"/>
              <a:ext cx="633"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3551" name="Text Box 30"/>
            <p:cNvSpPr txBox="1">
              <a:spLocks noChangeArrowheads="1"/>
            </p:cNvSpPr>
            <p:nvPr/>
          </p:nvSpPr>
          <p:spPr bwMode="auto">
            <a:xfrm>
              <a:off x="682" y="1469"/>
              <a:ext cx="450" cy="291"/>
            </a:xfrm>
            <a:prstGeom prst="rect">
              <a:avLst/>
            </a:prstGeom>
            <a:noFill/>
            <a:ln w="19050" cap="sq" algn="ctr">
              <a:noFill/>
              <a:miter lim="800000"/>
              <a:headEnd type="none" w="sm" len="sm"/>
              <a:tailEnd type="none" w="sm" len="sm"/>
            </a:ln>
          </p:spPr>
          <p:txBody>
            <a:bodyPr wrap="none"/>
            <a:lstStyle/>
            <a:p>
              <a:pPr algn="ctr"/>
              <a:r>
                <a:rPr kumimoji="1" lang="en-US" altLang="zh-CN" sz="2000" b="1" i="1">
                  <a:latin typeface="Times New Roman" pitchFamily="18" charset="0"/>
                  <a:ea typeface="黑体" pitchFamily="2" charset="-122"/>
                  <a:cs typeface="Times New Roman" pitchFamily="18" charset="0"/>
                </a:rPr>
                <a:t>R</a:t>
              </a:r>
              <a:r>
                <a:rPr kumimoji="1" lang="en-US" altLang="zh-CN" sz="2000" b="1">
                  <a:latin typeface="Times New Roman" pitchFamily="18" charset="0"/>
                  <a:ea typeface="黑体" pitchFamily="2" charset="-122"/>
                  <a:cs typeface="Times New Roman" pitchFamily="18" charset="0"/>
                </a:rPr>
                <a:t>(</a:t>
              </a:r>
              <a:r>
                <a:rPr kumimoji="1" lang="en-US" altLang="zh-CN" sz="2000" b="1" i="1">
                  <a:latin typeface="Times New Roman" pitchFamily="18" charset="0"/>
                  <a:ea typeface="黑体" pitchFamily="2" charset="-122"/>
                  <a:cs typeface="Times New Roman" pitchFamily="18" charset="0"/>
                </a:rPr>
                <a:t>s</a:t>
              </a:r>
              <a:r>
                <a:rPr kumimoji="1" lang="en-US" altLang="zh-CN" sz="2000" b="1">
                  <a:latin typeface="Times New Roman" pitchFamily="18" charset="0"/>
                  <a:ea typeface="黑体" pitchFamily="2" charset="-122"/>
                  <a:cs typeface="Times New Roman" pitchFamily="18" charset="0"/>
                </a:rPr>
                <a:t>)</a:t>
              </a:r>
            </a:p>
          </p:txBody>
        </p:sp>
        <p:sp>
          <p:nvSpPr>
            <p:cNvPr id="363552" name="Text Box 31"/>
            <p:cNvSpPr txBox="1">
              <a:spLocks noChangeArrowheads="1"/>
            </p:cNvSpPr>
            <p:nvPr/>
          </p:nvSpPr>
          <p:spPr bwMode="auto">
            <a:xfrm>
              <a:off x="4005" y="1468"/>
              <a:ext cx="429" cy="291"/>
            </a:xfrm>
            <a:prstGeom prst="rect">
              <a:avLst/>
            </a:prstGeom>
            <a:noFill/>
            <a:ln w="19050" cap="sq" algn="ctr">
              <a:noFill/>
              <a:miter lim="800000"/>
              <a:headEnd type="none" w="sm" len="sm"/>
              <a:tailEnd type="none" w="sm" len="sm"/>
            </a:ln>
          </p:spPr>
          <p:txBody>
            <a:bodyPr wrap="none"/>
            <a:lstStyle/>
            <a:p>
              <a:pPr algn="ctr"/>
              <a:r>
                <a:rPr kumimoji="1" lang="en-US" altLang="zh-CN" sz="2000" b="1" i="1">
                  <a:latin typeface="Times New Roman" pitchFamily="18" charset="0"/>
                  <a:ea typeface="黑体" pitchFamily="2" charset="-122"/>
                  <a:cs typeface="Times New Roman" pitchFamily="18" charset="0"/>
                </a:rPr>
                <a:t>Y</a:t>
              </a:r>
              <a:r>
                <a:rPr kumimoji="1" lang="en-US" altLang="zh-CN" sz="2000" b="1">
                  <a:latin typeface="Times New Roman" pitchFamily="18" charset="0"/>
                  <a:ea typeface="黑体" pitchFamily="2" charset="-122"/>
                  <a:cs typeface="Times New Roman" pitchFamily="18" charset="0"/>
                </a:rPr>
                <a:t>(</a:t>
              </a:r>
              <a:r>
                <a:rPr kumimoji="1" lang="en-US" altLang="zh-CN" sz="2000" b="1" i="1">
                  <a:latin typeface="Times New Roman" pitchFamily="18" charset="0"/>
                  <a:ea typeface="黑体" pitchFamily="2" charset="-122"/>
                  <a:cs typeface="Times New Roman" pitchFamily="18" charset="0"/>
                </a:rPr>
                <a:t>s</a:t>
              </a:r>
              <a:r>
                <a:rPr kumimoji="1" lang="en-US" altLang="zh-CN" sz="2000" b="1">
                  <a:latin typeface="Times New Roman" pitchFamily="18" charset="0"/>
                  <a:ea typeface="黑体" pitchFamily="2" charset="-122"/>
                  <a:cs typeface="Times New Roman" pitchFamily="18" charset="0"/>
                </a:rPr>
                <a:t>)</a:t>
              </a:r>
            </a:p>
          </p:txBody>
        </p:sp>
        <p:sp>
          <p:nvSpPr>
            <p:cNvPr id="363553" name="Text Box 32"/>
            <p:cNvSpPr txBox="1">
              <a:spLocks noChangeArrowheads="1"/>
            </p:cNvSpPr>
            <p:nvPr/>
          </p:nvSpPr>
          <p:spPr bwMode="auto">
            <a:xfrm>
              <a:off x="1046" y="1765"/>
              <a:ext cx="260" cy="288"/>
            </a:xfrm>
            <a:prstGeom prst="rect">
              <a:avLst/>
            </a:prstGeom>
            <a:noFill/>
            <a:ln w="19050" cap="sq" algn="ctr">
              <a:noFill/>
              <a:miter lim="800000"/>
              <a:headEnd type="none" w="sm" len="sm"/>
              <a:tailEnd type="none" w="sm" len="sm"/>
            </a:ln>
          </p:spPr>
          <p:txBody>
            <a:bodyPr wrap="none"/>
            <a:lstStyle/>
            <a:p>
              <a:pPr algn="ctr"/>
              <a:r>
                <a:rPr kumimoji="1" lang="en-US" altLang="zh-CN" sz="2400">
                  <a:latin typeface="Times New Roman" pitchFamily="18" charset="0"/>
                  <a:ea typeface="黑体" pitchFamily="2" charset="-122"/>
                  <a:cs typeface="Times New Roman" pitchFamily="18" charset="0"/>
                </a:rPr>
                <a:t>-</a:t>
              </a:r>
            </a:p>
          </p:txBody>
        </p:sp>
      </p:grpSp>
      <p:sp>
        <p:nvSpPr>
          <p:cNvPr id="363523" name="Text Box 33"/>
          <p:cNvSpPr txBox="1">
            <a:spLocks noChangeArrowheads="1"/>
          </p:cNvSpPr>
          <p:nvPr/>
        </p:nvSpPr>
        <p:spPr bwMode="auto">
          <a:xfrm>
            <a:off x="2741613" y="4197350"/>
            <a:ext cx="28194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黑体" pitchFamily="2" charset="-122"/>
                <a:ea typeface="黑体" pitchFamily="2" charset="-122"/>
              </a:rPr>
              <a:t>串联校正</a:t>
            </a:r>
          </a:p>
        </p:txBody>
      </p:sp>
      <p:sp>
        <p:nvSpPr>
          <p:cNvPr id="320516" name="矩形 35"/>
          <p:cNvSpPr>
            <a:spLocks noChangeArrowheads="1"/>
          </p:cNvSpPr>
          <p:nvPr/>
        </p:nvSpPr>
        <p:spPr bwMode="auto">
          <a:xfrm>
            <a:off x="5286375" y="4856163"/>
            <a:ext cx="3246438" cy="1079500"/>
          </a:xfrm>
          <a:prstGeom prst="rect">
            <a:avLst/>
          </a:prstGeom>
          <a:noFill/>
          <a:ln w="9525">
            <a:noFill/>
            <a:miter lim="800000"/>
            <a:headEnd/>
            <a:tailEnd/>
          </a:ln>
        </p:spPr>
        <p:txBody>
          <a:bodyPr>
            <a:spAutoFit/>
          </a:bodyPr>
          <a:lstStyle/>
          <a:p>
            <a:pPr>
              <a:lnSpc>
                <a:spcPct val="135000"/>
              </a:lnSpc>
            </a:pPr>
            <a:r>
              <a:rPr lang="zh-CN" altLang="en-US" sz="2400" b="1">
                <a:solidFill>
                  <a:srgbClr val="3333FF"/>
                </a:solidFill>
                <a:latin typeface="Times New Roman" pitchFamily="18" charset="0"/>
                <a:ea typeface="黑体" pitchFamily="2" charset="-122"/>
                <a:cs typeface="Times New Roman" pitchFamily="18" charset="0"/>
              </a:rPr>
              <a:t>分析简单，应用范围广，易于理解、接受。</a:t>
            </a:r>
          </a:p>
        </p:txBody>
      </p:sp>
      <p:sp>
        <p:nvSpPr>
          <p:cNvPr id="363525" name="标题 4"/>
          <p:cNvSpPr>
            <a:spLocks/>
          </p:cNvSpPr>
          <p:nvPr/>
        </p:nvSpPr>
        <p:spPr bwMode="auto">
          <a:xfrm>
            <a:off x="957263" y="141288"/>
            <a:ext cx="6858000"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串联校正</a:t>
            </a:r>
          </a:p>
        </p:txBody>
      </p:sp>
      <p:sp>
        <p:nvSpPr>
          <p:cNvPr id="319491" name="Rectangle 4"/>
          <p:cNvSpPr>
            <a:spLocks noChangeArrowheads="1"/>
          </p:cNvSpPr>
          <p:nvPr/>
        </p:nvSpPr>
        <p:spPr bwMode="auto">
          <a:xfrm>
            <a:off x="363538" y="4640263"/>
            <a:ext cx="4867275" cy="1706562"/>
          </a:xfrm>
          <a:prstGeom prst="rect">
            <a:avLst/>
          </a:prstGeom>
          <a:noFill/>
          <a:ln w="12700" cap="sq">
            <a:noFill/>
            <a:miter lim="800000"/>
            <a:headEnd type="none" w="sm" len="sm"/>
            <a:tailEnd type="none" w="sm" len="sm"/>
          </a:ln>
        </p:spPr>
        <p:txBody>
          <a:bodyPr/>
          <a:lstStyle/>
          <a:p>
            <a:pPr marL="765175" indent="-390525">
              <a:lnSpc>
                <a:spcPct val="135000"/>
              </a:lnSpc>
              <a:spcBef>
                <a:spcPct val="20000"/>
              </a:spcBef>
              <a:buClr>
                <a:schemeClr val="accent2"/>
              </a:buClr>
              <a:buFont typeface="Wingdings" pitchFamily="2" charset="2"/>
              <a:buNone/>
            </a:pPr>
            <a:r>
              <a:rPr kumimoji="1" lang="en-US" altLang="zh-CN" sz="2200" b="1" i="1">
                <a:solidFill>
                  <a:schemeClr val="tx2"/>
                </a:solidFill>
                <a:latin typeface="Times New Roman" pitchFamily="18" charset="0"/>
                <a:ea typeface="黑体" pitchFamily="2" charset="-122"/>
                <a:cs typeface="Times New Roman" pitchFamily="18" charset="0"/>
              </a:rPr>
              <a:t>G</a:t>
            </a:r>
            <a:r>
              <a:rPr kumimoji="1" lang="en-US" altLang="zh-CN" sz="2200" b="1" i="1" baseline="-25000">
                <a:solidFill>
                  <a:schemeClr val="tx2"/>
                </a:solidFill>
                <a:latin typeface="Times New Roman" pitchFamily="18" charset="0"/>
                <a:ea typeface="黑体" pitchFamily="2" charset="-122"/>
                <a:cs typeface="Times New Roman" pitchFamily="18" charset="0"/>
              </a:rPr>
              <a:t>c</a:t>
            </a:r>
            <a:r>
              <a:rPr kumimoji="1" lang="en-US" altLang="zh-CN" sz="2200" b="1">
                <a:solidFill>
                  <a:schemeClr val="tx2"/>
                </a:solidFill>
                <a:latin typeface="Times New Roman" pitchFamily="18" charset="0"/>
                <a:ea typeface="黑体" pitchFamily="2" charset="-122"/>
                <a:cs typeface="Times New Roman" pitchFamily="18" charset="0"/>
              </a:rPr>
              <a:t>(</a:t>
            </a:r>
            <a:r>
              <a:rPr kumimoji="1" lang="en-US" altLang="zh-CN" sz="2200" b="1" i="1">
                <a:solidFill>
                  <a:schemeClr val="tx2"/>
                </a:solidFill>
                <a:latin typeface="Times New Roman" pitchFamily="18" charset="0"/>
                <a:ea typeface="黑体" pitchFamily="2" charset="-122"/>
                <a:cs typeface="Times New Roman" pitchFamily="18" charset="0"/>
              </a:rPr>
              <a:t>s</a:t>
            </a:r>
            <a:r>
              <a:rPr kumimoji="1" lang="en-US" altLang="zh-CN" sz="2200" b="1">
                <a:solidFill>
                  <a:schemeClr val="tx2"/>
                </a:solidFill>
                <a:latin typeface="Times New Roman" pitchFamily="18" charset="0"/>
                <a:ea typeface="黑体" pitchFamily="2" charset="-122"/>
                <a:cs typeface="Times New Roman" pitchFamily="18" charset="0"/>
              </a:rPr>
              <a:t>)</a:t>
            </a:r>
            <a:r>
              <a:rPr kumimoji="1" lang="zh-CN" altLang="en-US" sz="2200" b="1">
                <a:solidFill>
                  <a:schemeClr val="tx2"/>
                </a:solidFill>
                <a:latin typeface="Times New Roman" pitchFamily="18" charset="0"/>
                <a:ea typeface="黑体" pitchFamily="2" charset="-122"/>
                <a:cs typeface="Times New Roman" pitchFamily="18" charset="0"/>
              </a:rPr>
              <a:t>：校正装置传递函数</a:t>
            </a:r>
          </a:p>
          <a:p>
            <a:pPr marL="765175" indent="-390525">
              <a:lnSpc>
                <a:spcPct val="135000"/>
              </a:lnSpc>
              <a:spcBef>
                <a:spcPct val="20000"/>
              </a:spcBef>
              <a:buClr>
                <a:schemeClr val="accent2"/>
              </a:buClr>
              <a:buFont typeface="Wingdings" pitchFamily="2" charset="2"/>
              <a:buNone/>
            </a:pPr>
            <a:r>
              <a:rPr kumimoji="1" lang="en-US" altLang="zh-CN" sz="2200" b="1" i="1">
                <a:solidFill>
                  <a:schemeClr val="tx2"/>
                </a:solidFill>
                <a:latin typeface="Times New Roman" pitchFamily="18" charset="0"/>
                <a:ea typeface="黑体" pitchFamily="2" charset="-122"/>
                <a:cs typeface="Times New Roman" pitchFamily="18" charset="0"/>
              </a:rPr>
              <a:t>G</a:t>
            </a:r>
            <a:r>
              <a:rPr kumimoji="1" lang="en-US" altLang="zh-CN" sz="2200" b="1">
                <a:solidFill>
                  <a:schemeClr val="tx2"/>
                </a:solidFill>
                <a:latin typeface="Times New Roman" pitchFamily="18" charset="0"/>
                <a:ea typeface="黑体" pitchFamily="2" charset="-122"/>
                <a:cs typeface="Times New Roman" pitchFamily="18" charset="0"/>
              </a:rPr>
              <a:t>(</a:t>
            </a:r>
            <a:r>
              <a:rPr kumimoji="1" lang="en-US" altLang="zh-CN" sz="2200" b="1" i="1">
                <a:solidFill>
                  <a:schemeClr val="tx2"/>
                </a:solidFill>
                <a:latin typeface="Times New Roman" pitchFamily="18" charset="0"/>
                <a:ea typeface="黑体" pitchFamily="2" charset="-122"/>
                <a:cs typeface="Times New Roman" pitchFamily="18" charset="0"/>
              </a:rPr>
              <a:t>s</a:t>
            </a:r>
            <a:r>
              <a:rPr kumimoji="1" lang="en-US" altLang="zh-CN" sz="2200" b="1">
                <a:solidFill>
                  <a:schemeClr val="tx2"/>
                </a:solidFill>
                <a:latin typeface="Times New Roman" pitchFamily="18" charset="0"/>
                <a:ea typeface="黑体" pitchFamily="2" charset="-122"/>
                <a:cs typeface="Times New Roman" pitchFamily="18" charset="0"/>
              </a:rPr>
              <a:t>)</a:t>
            </a:r>
            <a:r>
              <a:rPr kumimoji="1" lang="zh-CN" altLang="en-US" sz="2200" b="1">
                <a:solidFill>
                  <a:schemeClr val="tx2"/>
                </a:solidFill>
                <a:latin typeface="Times New Roman" pitchFamily="18" charset="0"/>
                <a:ea typeface="黑体" pitchFamily="2" charset="-122"/>
                <a:cs typeface="Times New Roman" pitchFamily="18" charset="0"/>
              </a:rPr>
              <a:t>：原系统前向通道的传递函数</a:t>
            </a:r>
          </a:p>
          <a:p>
            <a:pPr marL="765175" indent="-390525">
              <a:lnSpc>
                <a:spcPct val="135000"/>
              </a:lnSpc>
              <a:spcBef>
                <a:spcPct val="20000"/>
              </a:spcBef>
              <a:buClr>
                <a:schemeClr val="accent2"/>
              </a:buClr>
              <a:buFont typeface="Wingdings" pitchFamily="2" charset="2"/>
              <a:buNone/>
            </a:pPr>
            <a:r>
              <a:rPr kumimoji="1" lang="en-US" altLang="zh-CN" sz="2200" b="1" i="1">
                <a:solidFill>
                  <a:schemeClr val="tx2"/>
                </a:solidFill>
                <a:latin typeface="Times New Roman" pitchFamily="18" charset="0"/>
                <a:ea typeface="黑体" pitchFamily="2" charset="-122"/>
                <a:cs typeface="Times New Roman" pitchFamily="18" charset="0"/>
                <a:sym typeface="Wingdings" pitchFamily="2" charset="2"/>
              </a:rPr>
              <a:t>H</a:t>
            </a:r>
            <a:r>
              <a:rPr kumimoji="1" lang="en-US" altLang="zh-CN" sz="2200" b="1">
                <a:solidFill>
                  <a:schemeClr val="tx2"/>
                </a:solidFill>
                <a:latin typeface="Times New Roman" pitchFamily="18" charset="0"/>
                <a:ea typeface="黑体" pitchFamily="2" charset="-122"/>
                <a:cs typeface="Times New Roman" pitchFamily="18" charset="0"/>
                <a:sym typeface="Wingdings" pitchFamily="2" charset="2"/>
              </a:rPr>
              <a:t>(</a:t>
            </a:r>
            <a:r>
              <a:rPr kumimoji="1" lang="en-US" altLang="zh-CN" sz="2200" b="1" i="1">
                <a:solidFill>
                  <a:schemeClr val="tx2"/>
                </a:solidFill>
                <a:latin typeface="Times New Roman" pitchFamily="18" charset="0"/>
                <a:ea typeface="黑体" pitchFamily="2" charset="-122"/>
                <a:cs typeface="Times New Roman" pitchFamily="18" charset="0"/>
                <a:sym typeface="Wingdings" pitchFamily="2" charset="2"/>
              </a:rPr>
              <a:t>s</a:t>
            </a:r>
            <a:r>
              <a:rPr kumimoji="1" lang="en-US" altLang="zh-CN" sz="2200" b="1">
                <a:solidFill>
                  <a:schemeClr val="tx2"/>
                </a:solidFill>
                <a:latin typeface="Times New Roman" pitchFamily="18" charset="0"/>
                <a:ea typeface="黑体" pitchFamily="2" charset="-122"/>
                <a:cs typeface="Times New Roman" pitchFamily="18" charset="0"/>
                <a:sym typeface="Wingdings" pitchFamily="2" charset="2"/>
              </a:rPr>
              <a:t>)</a:t>
            </a:r>
            <a:r>
              <a:rPr kumimoji="1" lang="zh-CN" altLang="en-US" sz="2200" b="1">
                <a:solidFill>
                  <a:schemeClr val="tx2"/>
                </a:solidFill>
                <a:latin typeface="Times New Roman" pitchFamily="18" charset="0"/>
                <a:ea typeface="黑体" pitchFamily="2" charset="-122"/>
                <a:cs typeface="Times New Roman" pitchFamily="18" charset="0"/>
                <a:sym typeface="Wingdings" pitchFamily="2" charset="2"/>
              </a:rPr>
              <a:t>：</a:t>
            </a:r>
            <a:r>
              <a:rPr kumimoji="1" lang="zh-CN" altLang="en-US" sz="2200" b="1">
                <a:solidFill>
                  <a:schemeClr val="tx2"/>
                </a:solidFill>
                <a:latin typeface="Times New Roman" pitchFamily="18" charset="0"/>
                <a:ea typeface="黑体" pitchFamily="2" charset="-122"/>
                <a:cs typeface="Times New Roman" pitchFamily="18" charset="0"/>
              </a:rPr>
              <a:t>原系统反馈通道的传递函数</a:t>
            </a:r>
            <a:endParaRPr kumimoji="1" lang="zh-CN" altLang="en-US" sz="2200" b="1">
              <a:solidFill>
                <a:schemeClr val="tx2"/>
              </a:solidFill>
              <a:latin typeface="Times New Roman" pitchFamily="18" charset="0"/>
              <a:ea typeface="黑体" pitchFamily="2" charset="-122"/>
              <a:cs typeface="Times New Roman" pitchFamily="18" charset="0"/>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blinds(horizontal)">
                                      <p:cBhvr>
                                        <p:cTn id="7" dur="500"/>
                                        <p:tgtEl>
                                          <p:spTgt spid="3194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9491">
                                            <p:txEl>
                                              <p:pRg st="1" end="1"/>
                                            </p:txEl>
                                          </p:spTgt>
                                        </p:tgtEl>
                                        <p:attrNameLst>
                                          <p:attrName>style.visibility</p:attrName>
                                        </p:attrNameLst>
                                      </p:cBhvr>
                                      <p:to>
                                        <p:strVal val="visible"/>
                                      </p:to>
                                    </p:set>
                                    <p:animEffect transition="in" filter="blinds(horizontal)">
                                      <p:cBhvr>
                                        <p:cTn id="10" dur="500"/>
                                        <p:tgtEl>
                                          <p:spTgt spid="31949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9491">
                                            <p:txEl>
                                              <p:pRg st="2" end="2"/>
                                            </p:txEl>
                                          </p:spTgt>
                                        </p:tgtEl>
                                        <p:attrNameLst>
                                          <p:attrName>style.visibility</p:attrName>
                                        </p:attrNameLst>
                                      </p:cBhvr>
                                      <p:to>
                                        <p:strVal val="visible"/>
                                      </p:to>
                                    </p:set>
                                    <p:animEffect transition="in" filter="blinds(horizontal)">
                                      <p:cBhvr>
                                        <p:cTn id="13" dur="500"/>
                                        <p:tgtEl>
                                          <p:spTgt spid="31949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20516"/>
                                        </p:tgtEl>
                                        <p:attrNameLst>
                                          <p:attrName>style.visibility</p:attrName>
                                        </p:attrNameLst>
                                      </p:cBhvr>
                                      <p:to>
                                        <p:strVal val="visible"/>
                                      </p:to>
                                    </p:set>
                                    <p:animEffect transition="in" filter="box(in)">
                                      <p:cBhvr>
                                        <p:cTn id="18" dur="500"/>
                                        <p:tgtEl>
                                          <p:spTgt spid="320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5" name="Rectangle 33"/>
          <p:cNvSpPr>
            <a:spLocks noChangeArrowheads="1"/>
          </p:cNvSpPr>
          <p:nvPr/>
        </p:nvSpPr>
        <p:spPr bwMode="auto">
          <a:xfrm>
            <a:off x="539750" y="1196975"/>
            <a:ext cx="7772400" cy="1295400"/>
          </a:xfrm>
          <a:prstGeom prst="rect">
            <a:avLst/>
          </a:prstGeom>
          <a:noFill/>
          <a:ln w="12700" cap="sq">
            <a:noFill/>
            <a:miter lim="800000"/>
            <a:headEnd type="none" w="sm" len="sm"/>
            <a:tailEnd type="none" w="sm" len="sm"/>
          </a:ln>
        </p:spPr>
        <p:txBody>
          <a:bodyPr/>
          <a:lstStyle/>
          <a:p>
            <a:pPr algn="just">
              <a:lnSpc>
                <a:spcPct val="125000"/>
              </a:lnSpc>
              <a:spcBef>
                <a:spcPct val="20000"/>
              </a:spcBef>
              <a:buClr>
                <a:schemeClr val="accent2"/>
              </a:buClr>
              <a:buFont typeface="Wingdings" pitchFamily="2" charset="2"/>
              <a:buNone/>
            </a:pPr>
            <a:r>
              <a:rPr kumimoji="1" lang="zh-CN" altLang="en-US" sz="2000" b="1">
                <a:solidFill>
                  <a:schemeClr val="tx2"/>
                </a:solidFill>
                <a:latin typeface="Times New Roman" pitchFamily="18" charset="0"/>
                <a:ea typeface="黑体" pitchFamily="2" charset="-122"/>
                <a:cs typeface="Times New Roman" pitchFamily="18" charset="0"/>
              </a:rPr>
              <a:t>    </a:t>
            </a:r>
            <a:r>
              <a:rPr kumimoji="1" lang="zh-CN" altLang="en-US" sz="2400" b="1">
                <a:solidFill>
                  <a:schemeClr val="tx2"/>
                </a:solidFill>
                <a:latin typeface="Times New Roman" pitchFamily="18" charset="0"/>
                <a:ea typeface="黑体" pitchFamily="2" charset="-122"/>
                <a:cs typeface="Times New Roman" pitchFamily="18" charset="0"/>
              </a:rPr>
              <a:t>并联校正是将校正装置</a:t>
            </a:r>
            <a:r>
              <a:rPr kumimoji="1" lang="en-US" altLang="zh-CN" sz="2400" b="1" i="1">
                <a:solidFill>
                  <a:schemeClr val="tx2"/>
                </a:solidFill>
                <a:latin typeface="Times New Roman" pitchFamily="18" charset="0"/>
                <a:ea typeface="黑体" pitchFamily="2" charset="-122"/>
                <a:cs typeface="Times New Roman" pitchFamily="18" charset="0"/>
              </a:rPr>
              <a:t>G</a:t>
            </a:r>
            <a:r>
              <a:rPr kumimoji="1" lang="en-US" altLang="zh-CN" sz="2400" b="1" baseline="-25000">
                <a:solidFill>
                  <a:schemeClr val="tx2"/>
                </a:solidFill>
                <a:latin typeface="Times New Roman" pitchFamily="18" charset="0"/>
                <a:ea typeface="黑体" pitchFamily="2" charset="-122"/>
                <a:cs typeface="Times New Roman" pitchFamily="18" charset="0"/>
              </a:rPr>
              <a:t>c</a:t>
            </a:r>
            <a:r>
              <a:rPr kumimoji="1" lang="en-US" altLang="zh-CN" sz="2400" b="1">
                <a:solidFill>
                  <a:schemeClr val="tx2"/>
                </a:solidFill>
                <a:latin typeface="Times New Roman" pitchFamily="18" charset="0"/>
                <a:ea typeface="黑体" pitchFamily="2" charset="-122"/>
                <a:cs typeface="Times New Roman" pitchFamily="18" charset="0"/>
              </a:rPr>
              <a:t>(</a:t>
            </a:r>
            <a:r>
              <a:rPr kumimoji="1" lang="en-US" altLang="zh-CN" sz="2400" b="1" i="1">
                <a:solidFill>
                  <a:schemeClr val="tx2"/>
                </a:solidFill>
                <a:latin typeface="Times New Roman" pitchFamily="18" charset="0"/>
                <a:ea typeface="黑体" pitchFamily="2" charset="-122"/>
                <a:cs typeface="Times New Roman" pitchFamily="18" charset="0"/>
              </a:rPr>
              <a:t>s</a:t>
            </a:r>
            <a:r>
              <a:rPr kumimoji="1" lang="en-US" altLang="zh-CN" sz="2400" b="1">
                <a:solidFill>
                  <a:schemeClr val="tx2"/>
                </a:solidFill>
                <a:latin typeface="Times New Roman" pitchFamily="18" charset="0"/>
                <a:ea typeface="黑体" pitchFamily="2" charset="-122"/>
                <a:cs typeface="Times New Roman" pitchFamily="18" charset="0"/>
              </a:rPr>
              <a:t>)</a:t>
            </a:r>
            <a:r>
              <a:rPr kumimoji="1" lang="zh-CN" altLang="en-US" sz="2400" b="1">
                <a:solidFill>
                  <a:schemeClr val="tx2"/>
                </a:solidFill>
                <a:latin typeface="Times New Roman" pitchFamily="18" charset="0"/>
                <a:ea typeface="黑体" pitchFamily="2" charset="-122"/>
                <a:cs typeface="Times New Roman" pitchFamily="18" charset="0"/>
              </a:rPr>
              <a:t>前向并接在原系统前向通道的一个或几个环节上。它比串联校正多一个连接点，即需要一个信号取出点和一个信号加入点。</a:t>
            </a:r>
          </a:p>
        </p:txBody>
      </p:sp>
      <p:grpSp>
        <p:nvGrpSpPr>
          <p:cNvPr id="364546" name="Group 34"/>
          <p:cNvGrpSpPr>
            <a:grpSpLocks/>
          </p:cNvGrpSpPr>
          <p:nvPr/>
        </p:nvGrpSpPr>
        <p:grpSpPr bwMode="auto">
          <a:xfrm>
            <a:off x="1547813" y="2941638"/>
            <a:ext cx="5648325" cy="2209800"/>
            <a:chOff x="1032" y="2064"/>
            <a:chExt cx="3890" cy="1584"/>
          </a:xfrm>
        </p:grpSpPr>
        <p:sp>
          <p:nvSpPr>
            <p:cNvPr id="364549" name="Text Box 35"/>
            <p:cNvSpPr txBox="1">
              <a:spLocks noChangeArrowheads="1"/>
            </p:cNvSpPr>
            <p:nvPr/>
          </p:nvSpPr>
          <p:spPr bwMode="auto">
            <a:xfrm>
              <a:off x="1032" y="2488"/>
              <a:ext cx="390" cy="263"/>
            </a:xfrm>
            <a:prstGeom prst="rect">
              <a:avLst/>
            </a:prstGeom>
            <a:noFill/>
            <a:ln w="19050" cap="sq" algn="ctr">
              <a:noFill/>
              <a:miter lim="800000"/>
              <a:headEnd type="none" w="sm" len="sm"/>
              <a:tailEnd type="none" w="sm" len="sm"/>
            </a:ln>
          </p:spPr>
          <p:txBody>
            <a:bodyPr wrap="none"/>
            <a:lstStyle/>
            <a:p>
              <a:pPr algn="ctr"/>
              <a:r>
                <a:rPr kumimoji="1" lang="en-US" altLang="zh-CN" b="1" i="1">
                  <a:latin typeface="Times New Roman" pitchFamily="18" charset="0"/>
                  <a:cs typeface="Times New Roman" pitchFamily="18" charset="0"/>
                </a:rPr>
                <a:t>R</a:t>
              </a:r>
              <a:r>
                <a:rPr kumimoji="1" lang="en-US" altLang="zh-CN" b="1">
                  <a:latin typeface="Times New Roman" pitchFamily="18" charset="0"/>
                  <a:cs typeface="Times New Roman" pitchFamily="18" charset="0"/>
                </a:rPr>
                <a:t>(</a:t>
              </a:r>
              <a:r>
                <a:rPr kumimoji="1" lang="en-US" altLang="zh-CN" b="1" i="1">
                  <a:latin typeface="Times New Roman" pitchFamily="18" charset="0"/>
                  <a:cs typeface="Times New Roman" pitchFamily="18" charset="0"/>
                </a:rPr>
                <a:t>s</a:t>
              </a:r>
              <a:r>
                <a:rPr kumimoji="1" lang="en-US" altLang="zh-CN" b="1">
                  <a:latin typeface="Times New Roman" pitchFamily="18" charset="0"/>
                  <a:cs typeface="Times New Roman" pitchFamily="18" charset="0"/>
                </a:rPr>
                <a:t>)</a:t>
              </a:r>
            </a:p>
          </p:txBody>
        </p:sp>
        <p:sp>
          <p:nvSpPr>
            <p:cNvPr id="364550" name="Rectangle 36"/>
            <p:cNvSpPr>
              <a:spLocks noChangeArrowheads="1"/>
            </p:cNvSpPr>
            <p:nvPr/>
          </p:nvSpPr>
          <p:spPr bwMode="auto">
            <a:xfrm>
              <a:off x="1798" y="2064"/>
              <a:ext cx="647" cy="335"/>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b="1" i="1">
                  <a:solidFill>
                    <a:srgbClr val="FF3300"/>
                  </a:solidFill>
                  <a:latin typeface="Times New Roman" pitchFamily="18" charset="0"/>
                  <a:ea typeface="楷体_GB2312" pitchFamily="49" charset="-122"/>
                  <a:cs typeface="Times New Roman" pitchFamily="18" charset="0"/>
                </a:rPr>
                <a:t>G</a:t>
              </a:r>
              <a:r>
                <a:rPr lang="en-US" altLang="zh-CN" b="1" baseline="-25000">
                  <a:solidFill>
                    <a:srgbClr val="FF3300"/>
                  </a:solidFill>
                  <a:latin typeface="Times New Roman" pitchFamily="18" charset="0"/>
                  <a:ea typeface="楷体_GB2312" pitchFamily="49" charset="-122"/>
                  <a:cs typeface="Times New Roman" pitchFamily="18" charset="0"/>
                </a:rPr>
                <a:t>c</a:t>
              </a:r>
              <a:r>
                <a:rPr lang="en-US" altLang="zh-CN" b="1">
                  <a:solidFill>
                    <a:srgbClr val="FF3300"/>
                  </a:solidFill>
                  <a:latin typeface="Times New Roman" pitchFamily="18" charset="0"/>
                  <a:ea typeface="楷体_GB2312" pitchFamily="49" charset="-122"/>
                  <a:cs typeface="Times New Roman" pitchFamily="18" charset="0"/>
                </a:rPr>
                <a:t>(</a:t>
              </a:r>
              <a:r>
                <a:rPr lang="en-US" altLang="zh-CN" b="1" i="1">
                  <a:solidFill>
                    <a:srgbClr val="FF3300"/>
                  </a:solidFill>
                  <a:latin typeface="Times New Roman" pitchFamily="18" charset="0"/>
                  <a:ea typeface="楷体_GB2312" pitchFamily="49" charset="-122"/>
                  <a:cs typeface="Times New Roman" pitchFamily="18" charset="0"/>
                </a:rPr>
                <a:t>s</a:t>
              </a:r>
              <a:r>
                <a:rPr lang="en-US" altLang="zh-CN" b="1">
                  <a:solidFill>
                    <a:srgbClr val="FF3300"/>
                  </a:solidFill>
                  <a:latin typeface="Times New Roman" pitchFamily="18" charset="0"/>
                  <a:ea typeface="楷体_GB2312" pitchFamily="49" charset="-122"/>
                  <a:cs typeface="Times New Roman" pitchFamily="18" charset="0"/>
                </a:rPr>
                <a:t>)</a:t>
              </a:r>
            </a:p>
          </p:txBody>
        </p:sp>
        <p:sp>
          <p:nvSpPr>
            <p:cNvPr id="364551" name="Line 37"/>
            <p:cNvSpPr>
              <a:spLocks noChangeShapeType="1"/>
            </p:cNvSpPr>
            <p:nvPr/>
          </p:nvSpPr>
          <p:spPr bwMode="auto">
            <a:xfrm>
              <a:off x="1798" y="2064"/>
              <a:ext cx="647"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52" name="Line 38"/>
            <p:cNvSpPr>
              <a:spLocks noChangeShapeType="1"/>
            </p:cNvSpPr>
            <p:nvPr/>
          </p:nvSpPr>
          <p:spPr bwMode="auto">
            <a:xfrm>
              <a:off x="1798" y="2399"/>
              <a:ext cx="647"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53" name="Line 39"/>
            <p:cNvSpPr>
              <a:spLocks noChangeShapeType="1"/>
            </p:cNvSpPr>
            <p:nvPr/>
          </p:nvSpPr>
          <p:spPr bwMode="auto">
            <a:xfrm>
              <a:off x="1798" y="2064"/>
              <a:ext cx="0" cy="335"/>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54" name="Line 40"/>
            <p:cNvSpPr>
              <a:spLocks noChangeShapeType="1"/>
            </p:cNvSpPr>
            <p:nvPr/>
          </p:nvSpPr>
          <p:spPr bwMode="auto">
            <a:xfrm>
              <a:off x="2445" y="2064"/>
              <a:ext cx="0" cy="335"/>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55" name="Rectangle 41"/>
            <p:cNvSpPr>
              <a:spLocks noChangeArrowheads="1"/>
            </p:cNvSpPr>
            <p:nvPr/>
          </p:nvSpPr>
          <p:spPr bwMode="auto">
            <a:xfrm>
              <a:off x="3397" y="2644"/>
              <a:ext cx="647" cy="373"/>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b="1" i="1">
                  <a:latin typeface="Times New Roman" pitchFamily="18" charset="0"/>
                  <a:ea typeface="楷体_GB2312" pitchFamily="49" charset="-122"/>
                  <a:cs typeface="Times New Roman" pitchFamily="18" charset="0"/>
                </a:rPr>
                <a:t>G</a:t>
              </a:r>
              <a:r>
                <a:rPr lang="en-US" altLang="zh-CN" b="1" baseline="-25000">
                  <a:latin typeface="Times New Roman" pitchFamily="18" charset="0"/>
                  <a:ea typeface="楷体_GB2312" pitchFamily="49" charset="-122"/>
                  <a:cs typeface="Times New Roman" pitchFamily="18" charset="0"/>
                </a:rPr>
                <a:t>2</a:t>
              </a:r>
              <a:r>
                <a:rPr lang="en-US" altLang="zh-CN" b="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s</a:t>
              </a:r>
              <a:r>
                <a:rPr lang="en-US" altLang="zh-CN" b="1">
                  <a:latin typeface="Times New Roman" pitchFamily="18" charset="0"/>
                  <a:ea typeface="楷体_GB2312" pitchFamily="49" charset="-122"/>
                  <a:cs typeface="Times New Roman" pitchFamily="18" charset="0"/>
                </a:rPr>
                <a:t>)</a:t>
              </a:r>
            </a:p>
          </p:txBody>
        </p:sp>
        <p:sp>
          <p:nvSpPr>
            <p:cNvPr id="364556" name="Line 42"/>
            <p:cNvSpPr>
              <a:spLocks noChangeShapeType="1"/>
            </p:cNvSpPr>
            <p:nvPr/>
          </p:nvSpPr>
          <p:spPr bwMode="auto">
            <a:xfrm>
              <a:off x="3397" y="2644"/>
              <a:ext cx="647"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57" name="Line 43"/>
            <p:cNvSpPr>
              <a:spLocks noChangeShapeType="1"/>
            </p:cNvSpPr>
            <p:nvPr/>
          </p:nvSpPr>
          <p:spPr bwMode="auto">
            <a:xfrm>
              <a:off x="3397" y="3017"/>
              <a:ext cx="647"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58" name="Line 44"/>
            <p:cNvSpPr>
              <a:spLocks noChangeShapeType="1"/>
            </p:cNvSpPr>
            <p:nvPr/>
          </p:nvSpPr>
          <p:spPr bwMode="auto">
            <a:xfrm>
              <a:off x="3397" y="2644"/>
              <a:ext cx="0" cy="373"/>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59" name="Line 45"/>
            <p:cNvSpPr>
              <a:spLocks noChangeShapeType="1"/>
            </p:cNvSpPr>
            <p:nvPr/>
          </p:nvSpPr>
          <p:spPr bwMode="auto">
            <a:xfrm>
              <a:off x="4044" y="2644"/>
              <a:ext cx="0" cy="373"/>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60" name="Rectangle 46"/>
            <p:cNvSpPr>
              <a:spLocks noChangeArrowheads="1"/>
            </p:cNvSpPr>
            <p:nvPr/>
          </p:nvSpPr>
          <p:spPr bwMode="auto">
            <a:xfrm>
              <a:off x="2560" y="3236"/>
              <a:ext cx="647" cy="412"/>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b="1" i="1">
                  <a:latin typeface="Times New Roman" pitchFamily="18" charset="0"/>
                  <a:ea typeface="楷体_GB2312" pitchFamily="49" charset="-122"/>
                  <a:cs typeface="Times New Roman" pitchFamily="18" charset="0"/>
                </a:rPr>
                <a:t>H</a:t>
              </a:r>
              <a:r>
                <a:rPr lang="en-US" altLang="zh-CN" b="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s</a:t>
              </a:r>
              <a:r>
                <a:rPr lang="en-US" altLang="zh-CN" b="1">
                  <a:latin typeface="Times New Roman" pitchFamily="18" charset="0"/>
                  <a:ea typeface="楷体_GB2312" pitchFamily="49" charset="-122"/>
                  <a:cs typeface="Times New Roman" pitchFamily="18" charset="0"/>
                </a:rPr>
                <a:t>)</a:t>
              </a:r>
            </a:p>
          </p:txBody>
        </p:sp>
        <p:sp>
          <p:nvSpPr>
            <p:cNvPr id="364561" name="Line 47"/>
            <p:cNvSpPr>
              <a:spLocks noChangeShapeType="1"/>
            </p:cNvSpPr>
            <p:nvPr/>
          </p:nvSpPr>
          <p:spPr bwMode="auto">
            <a:xfrm>
              <a:off x="2560" y="3236"/>
              <a:ext cx="647"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62" name="Line 48"/>
            <p:cNvSpPr>
              <a:spLocks noChangeShapeType="1"/>
            </p:cNvSpPr>
            <p:nvPr/>
          </p:nvSpPr>
          <p:spPr bwMode="auto">
            <a:xfrm>
              <a:off x="2560" y="3648"/>
              <a:ext cx="647"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63" name="Line 49"/>
            <p:cNvSpPr>
              <a:spLocks noChangeShapeType="1"/>
            </p:cNvSpPr>
            <p:nvPr/>
          </p:nvSpPr>
          <p:spPr bwMode="auto">
            <a:xfrm>
              <a:off x="2560" y="3236"/>
              <a:ext cx="0" cy="412"/>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64" name="Line 50"/>
            <p:cNvSpPr>
              <a:spLocks noChangeShapeType="1"/>
            </p:cNvSpPr>
            <p:nvPr/>
          </p:nvSpPr>
          <p:spPr bwMode="auto">
            <a:xfrm>
              <a:off x="3207" y="3236"/>
              <a:ext cx="0" cy="412"/>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65" name="Rectangle 51"/>
            <p:cNvSpPr>
              <a:spLocks noChangeArrowheads="1"/>
            </p:cNvSpPr>
            <p:nvPr/>
          </p:nvSpPr>
          <p:spPr bwMode="auto">
            <a:xfrm>
              <a:off x="1836" y="2605"/>
              <a:ext cx="609" cy="386"/>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b="1" i="1">
                  <a:latin typeface="Times New Roman" pitchFamily="18" charset="0"/>
                  <a:ea typeface="楷体_GB2312" pitchFamily="49" charset="-122"/>
                  <a:cs typeface="Times New Roman" pitchFamily="18" charset="0"/>
                </a:rPr>
                <a:t>G</a:t>
              </a:r>
              <a:r>
                <a:rPr lang="en-US" altLang="zh-CN" b="1" baseline="-25000">
                  <a:latin typeface="Times New Roman" pitchFamily="18" charset="0"/>
                  <a:ea typeface="楷体_GB2312" pitchFamily="49" charset="-122"/>
                  <a:cs typeface="Times New Roman" pitchFamily="18" charset="0"/>
                </a:rPr>
                <a:t>1</a:t>
              </a:r>
              <a:r>
                <a:rPr lang="en-US" altLang="zh-CN" b="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s</a:t>
              </a:r>
              <a:r>
                <a:rPr lang="en-US" altLang="zh-CN" b="1">
                  <a:latin typeface="Times New Roman" pitchFamily="18" charset="0"/>
                  <a:ea typeface="楷体_GB2312" pitchFamily="49" charset="-122"/>
                  <a:cs typeface="Times New Roman" pitchFamily="18" charset="0"/>
                </a:rPr>
                <a:t>)</a:t>
              </a:r>
            </a:p>
          </p:txBody>
        </p:sp>
        <p:sp>
          <p:nvSpPr>
            <p:cNvPr id="364566" name="Line 52"/>
            <p:cNvSpPr>
              <a:spLocks noChangeShapeType="1"/>
            </p:cNvSpPr>
            <p:nvPr/>
          </p:nvSpPr>
          <p:spPr bwMode="auto">
            <a:xfrm>
              <a:off x="1836" y="2605"/>
              <a:ext cx="609"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67" name="Line 53"/>
            <p:cNvSpPr>
              <a:spLocks noChangeShapeType="1"/>
            </p:cNvSpPr>
            <p:nvPr/>
          </p:nvSpPr>
          <p:spPr bwMode="auto">
            <a:xfrm>
              <a:off x="1836" y="2991"/>
              <a:ext cx="609"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68" name="Line 54"/>
            <p:cNvSpPr>
              <a:spLocks noChangeShapeType="1"/>
            </p:cNvSpPr>
            <p:nvPr/>
          </p:nvSpPr>
          <p:spPr bwMode="auto">
            <a:xfrm>
              <a:off x="1836" y="2605"/>
              <a:ext cx="0" cy="38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69" name="Line 55"/>
            <p:cNvSpPr>
              <a:spLocks noChangeShapeType="1"/>
            </p:cNvSpPr>
            <p:nvPr/>
          </p:nvSpPr>
          <p:spPr bwMode="auto">
            <a:xfrm>
              <a:off x="2445" y="2605"/>
              <a:ext cx="0" cy="38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70" name="AutoShape 56"/>
            <p:cNvSpPr>
              <a:spLocks noChangeArrowheads="1"/>
            </p:cNvSpPr>
            <p:nvPr/>
          </p:nvSpPr>
          <p:spPr bwMode="auto">
            <a:xfrm>
              <a:off x="1418" y="2721"/>
              <a:ext cx="190" cy="154"/>
            </a:xfrm>
            <a:prstGeom prst="flowChartSummingJunction">
              <a:avLst/>
            </a:prstGeom>
            <a:noFill/>
            <a:ln w="19050" cap="sq">
              <a:solidFill>
                <a:schemeClr val="tx1"/>
              </a:solidFill>
              <a:round/>
              <a:headEnd type="none" w="sm" len="sm"/>
              <a:tailEnd type="none" w="sm" len="sm"/>
            </a:ln>
          </p:spPr>
          <p:txBody>
            <a:bodyPr wrap="none"/>
            <a:lstStyle/>
            <a:p>
              <a:endParaRPr lang="zh-CN" altLang="en-US">
                <a:latin typeface="Times New Roman" pitchFamily="18" charset="0"/>
                <a:cs typeface="Times New Roman" pitchFamily="18" charset="0"/>
              </a:endParaRPr>
            </a:p>
          </p:txBody>
        </p:sp>
        <p:sp>
          <p:nvSpPr>
            <p:cNvPr id="364571" name="AutoShape 57"/>
            <p:cNvSpPr>
              <a:spLocks noChangeArrowheads="1"/>
            </p:cNvSpPr>
            <p:nvPr/>
          </p:nvSpPr>
          <p:spPr bwMode="auto">
            <a:xfrm>
              <a:off x="2826" y="2721"/>
              <a:ext cx="190" cy="154"/>
            </a:xfrm>
            <a:prstGeom prst="flowChartSummingJunction">
              <a:avLst/>
            </a:prstGeom>
            <a:noFill/>
            <a:ln w="19050" cap="sq">
              <a:solidFill>
                <a:schemeClr val="tx1"/>
              </a:solidFill>
              <a:round/>
              <a:headEnd type="none" w="sm" len="sm"/>
              <a:tailEnd type="none" w="sm" len="sm"/>
            </a:ln>
          </p:spPr>
          <p:txBody>
            <a:bodyPr wrap="none"/>
            <a:lstStyle/>
            <a:p>
              <a:endParaRPr lang="zh-CN" altLang="en-US">
                <a:latin typeface="Times New Roman" pitchFamily="18" charset="0"/>
                <a:cs typeface="Times New Roman" pitchFamily="18" charset="0"/>
              </a:endParaRPr>
            </a:p>
          </p:txBody>
        </p:sp>
        <p:sp>
          <p:nvSpPr>
            <p:cNvPr id="364572" name="Line 58"/>
            <p:cNvSpPr>
              <a:spLocks noChangeShapeType="1"/>
            </p:cNvSpPr>
            <p:nvPr/>
          </p:nvSpPr>
          <p:spPr bwMode="auto">
            <a:xfrm>
              <a:off x="1113" y="2798"/>
              <a:ext cx="305" cy="0"/>
            </a:xfrm>
            <a:prstGeom prst="line">
              <a:avLst/>
            </a:prstGeom>
            <a:noFill/>
            <a:ln w="19050" cap="sq">
              <a:solidFill>
                <a:schemeClr val="tx1"/>
              </a:solidFill>
              <a:round/>
              <a:headEnd type="none" w="sm" len="sm"/>
              <a:tailEnd type="arrow" w="sm" len="sm"/>
            </a:ln>
          </p:spPr>
          <p:txBody>
            <a:bodyPr wrap="none"/>
            <a:lstStyle/>
            <a:p>
              <a:endParaRPr lang="zh-CN" altLang="en-US"/>
            </a:p>
          </p:txBody>
        </p:sp>
        <p:sp>
          <p:nvSpPr>
            <p:cNvPr id="364573" name="Line 59"/>
            <p:cNvSpPr>
              <a:spLocks noChangeShapeType="1"/>
            </p:cNvSpPr>
            <p:nvPr/>
          </p:nvSpPr>
          <p:spPr bwMode="auto">
            <a:xfrm>
              <a:off x="1608" y="2798"/>
              <a:ext cx="228"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4574" name="Line 60"/>
            <p:cNvSpPr>
              <a:spLocks noChangeShapeType="1"/>
            </p:cNvSpPr>
            <p:nvPr/>
          </p:nvSpPr>
          <p:spPr bwMode="auto">
            <a:xfrm>
              <a:off x="2445" y="2798"/>
              <a:ext cx="381"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4575" name="Line 61"/>
            <p:cNvSpPr>
              <a:spLocks noChangeShapeType="1"/>
            </p:cNvSpPr>
            <p:nvPr/>
          </p:nvSpPr>
          <p:spPr bwMode="auto">
            <a:xfrm>
              <a:off x="3016" y="2798"/>
              <a:ext cx="381"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4576" name="Line 62"/>
            <p:cNvSpPr>
              <a:spLocks noChangeShapeType="1"/>
            </p:cNvSpPr>
            <p:nvPr/>
          </p:nvSpPr>
          <p:spPr bwMode="auto">
            <a:xfrm>
              <a:off x="4044" y="2798"/>
              <a:ext cx="838"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4577" name="Line 63"/>
            <p:cNvSpPr>
              <a:spLocks noChangeShapeType="1"/>
            </p:cNvSpPr>
            <p:nvPr/>
          </p:nvSpPr>
          <p:spPr bwMode="auto">
            <a:xfrm>
              <a:off x="4387" y="2798"/>
              <a:ext cx="0" cy="618"/>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78" name="Line 64"/>
            <p:cNvSpPr>
              <a:spLocks noChangeShapeType="1"/>
            </p:cNvSpPr>
            <p:nvPr/>
          </p:nvSpPr>
          <p:spPr bwMode="auto">
            <a:xfrm flipH="1">
              <a:off x="3207" y="3416"/>
              <a:ext cx="1180"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4579" name="Line 65"/>
            <p:cNvSpPr>
              <a:spLocks noChangeShapeType="1"/>
            </p:cNvSpPr>
            <p:nvPr/>
          </p:nvSpPr>
          <p:spPr bwMode="auto">
            <a:xfrm flipH="1">
              <a:off x="1494" y="3416"/>
              <a:ext cx="106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80" name="Line 66"/>
            <p:cNvSpPr>
              <a:spLocks noChangeShapeType="1"/>
            </p:cNvSpPr>
            <p:nvPr/>
          </p:nvSpPr>
          <p:spPr bwMode="auto">
            <a:xfrm flipV="1">
              <a:off x="1494" y="2875"/>
              <a:ext cx="0" cy="541"/>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4581" name="Line 67"/>
            <p:cNvSpPr>
              <a:spLocks noChangeShapeType="1"/>
            </p:cNvSpPr>
            <p:nvPr/>
          </p:nvSpPr>
          <p:spPr bwMode="auto">
            <a:xfrm flipV="1">
              <a:off x="1684" y="2180"/>
              <a:ext cx="0" cy="618"/>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82" name="Line 68"/>
            <p:cNvSpPr>
              <a:spLocks noChangeShapeType="1"/>
            </p:cNvSpPr>
            <p:nvPr/>
          </p:nvSpPr>
          <p:spPr bwMode="auto">
            <a:xfrm>
              <a:off x="1684" y="2180"/>
              <a:ext cx="114"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4583" name="Line 69"/>
            <p:cNvSpPr>
              <a:spLocks noChangeShapeType="1"/>
            </p:cNvSpPr>
            <p:nvPr/>
          </p:nvSpPr>
          <p:spPr bwMode="auto">
            <a:xfrm>
              <a:off x="2445" y="2180"/>
              <a:ext cx="457"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4584" name="Line 70"/>
            <p:cNvSpPr>
              <a:spLocks noChangeShapeType="1"/>
            </p:cNvSpPr>
            <p:nvPr/>
          </p:nvSpPr>
          <p:spPr bwMode="auto">
            <a:xfrm>
              <a:off x="2902" y="2180"/>
              <a:ext cx="0" cy="541"/>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4585" name="Text Box 71"/>
            <p:cNvSpPr txBox="1">
              <a:spLocks noChangeArrowheads="1"/>
            </p:cNvSpPr>
            <p:nvPr/>
          </p:nvSpPr>
          <p:spPr bwMode="auto">
            <a:xfrm>
              <a:off x="4539" y="2488"/>
              <a:ext cx="383" cy="265"/>
            </a:xfrm>
            <a:prstGeom prst="rect">
              <a:avLst/>
            </a:prstGeom>
            <a:noFill/>
            <a:ln w="19050" cap="sq" algn="ctr">
              <a:noFill/>
              <a:miter lim="800000"/>
              <a:headEnd type="none" w="sm" len="sm"/>
              <a:tailEnd type="none" w="sm" len="sm"/>
            </a:ln>
          </p:spPr>
          <p:txBody>
            <a:bodyPr wrap="none"/>
            <a:lstStyle/>
            <a:p>
              <a:pPr algn="ctr"/>
              <a:r>
                <a:rPr kumimoji="1" lang="en-US" altLang="zh-CN" b="1" i="1">
                  <a:latin typeface="Times New Roman" pitchFamily="18" charset="0"/>
                  <a:cs typeface="Times New Roman" pitchFamily="18" charset="0"/>
                </a:rPr>
                <a:t>Y</a:t>
              </a:r>
              <a:r>
                <a:rPr kumimoji="1" lang="en-US" altLang="zh-CN" b="1">
                  <a:latin typeface="Times New Roman" pitchFamily="18" charset="0"/>
                  <a:cs typeface="Times New Roman" pitchFamily="18" charset="0"/>
                </a:rPr>
                <a:t>(</a:t>
              </a:r>
              <a:r>
                <a:rPr kumimoji="1" lang="en-US" altLang="zh-CN" b="1" i="1">
                  <a:latin typeface="Times New Roman" pitchFamily="18" charset="0"/>
                  <a:cs typeface="Times New Roman" pitchFamily="18" charset="0"/>
                </a:rPr>
                <a:t>s</a:t>
              </a:r>
              <a:r>
                <a:rPr kumimoji="1" lang="en-US" altLang="zh-CN" b="1">
                  <a:latin typeface="Times New Roman" pitchFamily="18" charset="0"/>
                  <a:cs typeface="Times New Roman" pitchFamily="18" charset="0"/>
                </a:rPr>
                <a:t>)</a:t>
              </a:r>
            </a:p>
          </p:txBody>
        </p:sp>
        <p:sp>
          <p:nvSpPr>
            <p:cNvPr id="364586" name="Text Box 72"/>
            <p:cNvSpPr txBox="1">
              <a:spLocks noChangeArrowheads="1"/>
            </p:cNvSpPr>
            <p:nvPr/>
          </p:nvSpPr>
          <p:spPr bwMode="auto">
            <a:xfrm>
              <a:off x="1327" y="2832"/>
              <a:ext cx="239" cy="263"/>
            </a:xfrm>
            <a:prstGeom prst="rect">
              <a:avLst/>
            </a:prstGeom>
            <a:noFill/>
            <a:ln w="19050" cap="sq" algn="ctr">
              <a:noFill/>
              <a:miter lim="800000"/>
              <a:headEnd type="none" w="sm" len="sm"/>
              <a:tailEnd type="none" w="sm" len="sm"/>
            </a:ln>
          </p:spPr>
          <p:txBody>
            <a:bodyPr wrap="none"/>
            <a:lstStyle/>
            <a:p>
              <a:pPr>
                <a:spcBef>
                  <a:spcPct val="50000"/>
                </a:spcBef>
              </a:pPr>
              <a:r>
                <a:rPr kumimoji="1" lang="en-US" altLang="zh-CN">
                  <a:latin typeface="Times New Roman" pitchFamily="18" charset="0"/>
                  <a:cs typeface="Times New Roman" pitchFamily="18" charset="0"/>
                </a:rPr>
                <a:t>-</a:t>
              </a:r>
            </a:p>
          </p:txBody>
        </p:sp>
      </p:grpSp>
      <p:sp>
        <p:nvSpPr>
          <p:cNvPr id="364547" name="Text Box 73"/>
          <p:cNvSpPr txBox="1">
            <a:spLocks noChangeArrowheads="1"/>
          </p:cNvSpPr>
          <p:nvPr/>
        </p:nvSpPr>
        <p:spPr bwMode="auto">
          <a:xfrm>
            <a:off x="3059113" y="5367338"/>
            <a:ext cx="2286000" cy="396875"/>
          </a:xfrm>
          <a:prstGeom prst="rect">
            <a:avLst/>
          </a:prstGeom>
          <a:noFill/>
          <a:ln w="9525">
            <a:noFill/>
            <a:miter lim="800000"/>
            <a:headEnd/>
            <a:tailEnd/>
          </a:ln>
        </p:spPr>
        <p:txBody>
          <a:bodyPr>
            <a:spAutoFit/>
          </a:bodyPr>
          <a:lstStyle/>
          <a:p>
            <a:pPr algn="ctr">
              <a:spcBef>
                <a:spcPct val="50000"/>
              </a:spcBef>
            </a:pPr>
            <a:r>
              <a:rPr kumimoji="1" lang="zh-CN" altLang="en-US" sz="2000" b="1">
                <a:latin typeface="黑体" pitchFamily="2" charset="-122"/>
                <a:ea typeface="黑体" pitchFamily="2" charset="-122"/>
              </a:rPr>
              <a:t>并联校正</a:t>
            </a:r>
          </a:p>
        </p:txBody>
      </p:sp>
      <p:sp>
        <p:nvSpPr>
          <p:cNvPr id="364548" name="标题 4"/>
          <p:cNvSpPr>
            <a:spLocks/>
          </p:cNvSpPr>
          <p:nvPr/>
        </p:nvSpPr>
        <p:spPr bwMode="auto">
          <a:xfrm>
            <a:off x="968375" y="141288"/>
            <a:ext cx="7358063"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并联校正（前馈校正：输入控制方式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69" name="Text Box 43"/>
          <p:cNvSpPr txBox="1">
            <a:spLocks noChangeArrowheads="1"/>
          </p:cNvSpPr>
          <p:nvPr/>
        </p:nvSpPr>
        <p:spPr bwMode="auto">
          <a:xfrm>
            <a:off x="3203575" y="4941888"/>
            <a:ext cx="2447925" cy="400050"/>
          </a:xfrm>
          <a:prstGeom prst="rect">
            <a:avLst/>
          </a:prstGeom>
          <a:noFill/>
          <a:ln w="9525">
            <a:noFill/>
            <a:miter lim="800000"/>
            <a:headEnd/>
            <a:tailEnd/>
          </a:ln>
        </p:spPr>
        <p:txBody>
          <a:bodyPr>
            <a:spAutoFit/>
          </a:bodyPr>
          <a:lstStyle/>
          <a:p>
            <a:pPr algn="ctr">
              <a:spcBef>
                <a:spcPct val="50000"/>
              </a:spcBef>
            </a:pPr>
            <a:r>
              <a:rPr kumimoji="1" lang="zh-CN" altLang="en-US" sz="2000" b="1">
                <a:latin typeface="黑体" pitchFamily="2" charset="-122"/>
                <a:ea typeface="黑体" pitchFamily="2" charset="-122"/>
              </a:rPr>
              <a:t>反馈校正</a:t>
            </a:r>
          </a:p>
        </p:txBody>
      </p:sp>
      <p:sp>
        <p:nvSpPr>
          <p:cNvPr id="365570" name="Rectangle 44"/>
          <p:cNvSpPr>
            <a:spLocks noChangeArrowheads="1"/>
          </p:cNvSpPr>
          <p:nvPr/>
        </p:nvSpPr>
        <p:spPr bwMode="auto">
          <a:xfrm>
            <a:off x="611188" y="1196975"/>
            <a:ext cx="8001000" cy="914400"/>
          </a:xfrm>
          <a:prstGeom prst="rect">
            <a:avLst/>
          </a:prstGeom>
          <a:noFill/>
          <a:ln w="12700" cap="sq">
            <a:noFill/>
            <a:miter lim="800000"/>
            <a:headEnd type="none" w="sm" len="sm"/>
            <a:tailEnd type="none" w="sm" len="sm"/>
          </a:ln>
        </p:spPr>
        <p:txBody>
          <a:bodyPr/>
          <a:lstStyle/>
          <a:p>
            <a:pPr>
              <a:lnSpc>
                <a:spcPct val="125000"/>
              </a:lnSpc>
              <a:spcBef>
                <a:spcPct val="20000"/>
              </a:spcBef>
              <a:buClr>
                <a:schemeClr val="accent2"/>
              </a:buClr>
              <a:buFont typeface="Wingdings" pitchFamily="2" charset="2"/>
              <a:buNone/>
            </a:pPr>
            <a:r>
              <a:rPr kumimoji="1" lang="zh-CN" altLang="en-US" sz="2000" b="1">
                <a:solidFill>
                  <a:schemeClr val="tx2"/>
                </a:solidFill>
                <a:latin typeface="Times New Roman" pitchFamily="18" charset="0"/>
                <a:ea typeface="黑体" pitchFamily="2" charset="-122"/>
                <a:cs typeface="Times New Roman" pitchFamily="18" charset="0"/>
              </a:rPr>
              <a:t>        </a:t>
            </a:r>
            <a:r>
              <a:rPr kumimoji="1" lang="zh-CN" altLang="en-US" sz="2400" b="1">
                <a:solidFill>
                  <a:schemeClr val="tx2"/>
                </a:solidFill>
                <a:latin typeface="Times New Roman" pitchFamily="18" charset="0"/>
                <a:ea typeface="黑体" pitchFamily="2" charset="-122"/>
                <a:cs typeface="Times New Roman" pitchFamily="18" charset="0"/>
              </a:rPr>
              <a:t>反馈校正是将校正装置</a:t>
            </a:r>
            <a:r>
              <a:rPr kumimoji="1" lang="en-US" altLang="zh-CN" sz="2400" b="1" i="1">
                <a:solidFill>
                  <a:schemeClr val="tx2"/>
                </a:solidFill>
                <a:latin typeface="Times New Roman" pitchFamily="18" charset="0"/>
                <a:ea typeface="黑体" pitchFamily="2" charset="-122"/>
                <a:cs typeface="Times New Roman" pitchFamily="18" charset="0"/>
              </a:rPr>
              <a:t>G</a:t>
            </a:r>
            <a:r>
              <a:rPr kumimoji="1" lang="en-US" altLang="zh-CN" sz="2400" b="1" baseline="-25000">
                <a:solidFill>
                  <a:schemeClr val="tx2"/>
                </a:solidFill>
                <a:latin typeface="Times New Roman" pitchFamily="18" charset="0"/>
                <a:ea typeface="黑体" pitchFamily="2" charset="-122"/>
                <a:cs typeface="Times New Roman" pitchFamily="18" charset="0"/>
              </a:rPr>
              <a:t>c</a:t>
            </a:r>
            <a:r>
              <a:rPr kumimoji="1" lang="en-US" altLang="zh-CN" sz="2400" b="1">
                <a:solidFill>
                  <a:schemeClr val="tx2"/>
                </a:solidFill>
                <a:latin typeface="Times New Roman" pitchFamily="18" charset="0"/>
                <a:ea typeface="黑体" pitchFamily="2" charset="-122"/>
                <a:cs typeface="Times New Roman" pitchFamily="18" charset="0"/>
              </a:rPr>
              <a:t>(</a:t>
            </a:r>
            <a:r>
              <a:rPr kumimoji="1" lang="en-US" altLang="zh-CN" sz="2400" b="1" i="1">
                <a:solidFill>
                  <a:schemeClr val="tx2"/>
                </a:solidFill>
                <a:latin typeface="Times New Roman" pitchFamily="18" charset="0"/>
                <a:ea typeface="黑体" pitchFamily="2" charset="-122"/>
                <a:cs typeface="Times New Roman" pitchFamily="18" charset="0"/>
              </a:rPr>
              <a:t>s</a:t>
            </a:r>
            <a:r>
              <a:rPr kumimoji="1" lang="en-US" altLang="zh-CN" sz="2400" b="1">
                <a:solidFill>
                  <a:schemeClr val="tx2"/>
                </a:solidFill>
                <a:latin typeface="Times New Roman" pitchFamily="18" charset="0"/>
                <a:ea typeface="黑体" pitchFamily="2" charset="-122"/>
                <a:cs typeface="Times New Roman" pitchFamily="18" charset="0"/>
              </a:rPr>
              <a:t>)</a:t>
            </a:r>
            <a:r>
              <a:rPr kumimoji="1" lang="zh-CN" altLang="en-US" sz="2400" b="1">
                <a:solidFill>
                  <a:schemeClr val="tx2"/>
                </a:solidFill>
                <a:latin typeface="Times New Roman" pitchFamily="18" charset="0"/>
                <a:ea typeface="黑体" pitchFamily="2" charset="-122"/>
                <a:cs typeface="Times New Roman" pitchFamily="18" charset="0"/>
              </a:rPr>
              <a:t>反向并接在原系统前向通道的一个或几个环节上，构成局部反馈回路。</a:t>
            </a:r>
          </a:p>
        </p:txBody>
      </p:sp>
      <p:grpSp>
        <p:nvGrpSpPr>
          <p:cNvPr id="365571" name="Group 45"/>
          <p:cNvGrpSpPr>
            <a:grpSpLocks/>
          </p:cNvGrpSpPr>
          <p:nvPr/>
        </p:nvGrpSpPr>
        <p:grpSpPr bwMode="auto">
          <a:xfrm>
            <a:off x="1611313" y="2276475"/>
            <a:ext cx="5410200" cy="2362200"/>
            <a:chOff x="634" y="1104"/>
            <a:chExt cx="5151" cy="2096"/>
          </a:xfrm>
        </p:grpSpPr>
        <p:sp>
          <p:nvSpPr>
            <p:cNvPr id="365573" name="Rectangle 46"/>
            <p:cNvSpPr>
              <a:spLocks noChangeArrowheads="1"/>
            </p:cNvSpPr>
            <p:nvPr/>
          </p:nvSpPr>
          <p:spPr bwMode="auto">
            <a:xfrm>
              <a:off x="1632" y="1344"/>
              <a:ext cx="816" cy="416"/>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b="1" i="1">
                  <a:latin typeface="Times New Roman" pitchFamily="18" charset="0"/>
                  <a:ea typeface="楷体_GB2312" pitchFamily="49" charset="-122"/>
                  <a:cs typeface="Times New Roman" pitchFamily="18" charset="0"/>
                </a:rPr>
                <a:t>G</a:t>
              </a:r>
              <a:r>
                <a:rPr lang="en-US" altLang="zh-CN" b="1" baseline="-25000">
                  <a:latin typeface="Times New Roman" pitchFamily="18" charset="0"/>
                  <a:ea typeface="楷体_GB2312" pitchFamily="49" charset="-122"/>
                  <a:cs typeface="Times New Roman" pitchFamily="18" charset="0"/>
                </a:rPr>
                <a:t>1</a:t>
              </a:r>
              <a:r>
                <a:rPr lang="en-US" altLang="zh-CN" b="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s</a:t>
              </a:r>
              <a:r>
                <a:rPr lang="en-US" altLang="zh-CN" b="1">
                  <a:latin typeface="Times New Roman" pitchFamily="18" charset="0"/>
                  <a:ea typeface="楷体_GB2312" pitchFamily="49" charset="-122"/>
                  <a:cs typeface="Times New Roman" pitchFamily="18" charset="0"/>
                </a:rPr>
                <a:t>)</a:t>
              </a:r>
            </a:p>
          </p:txBody>
        </p:sp>
        <p:sp>
          <p:nvSpPr>
            <p:cNvPr id="365574" name="Line 47"/>
            <p:cNvSpPr>
              <a:spLocks noChangeShapeType="1"/>
            </p:cNvSpPr>
            <p:nvPr/>
          </p:nvSpPr>
          <p:spPr bwMode="auto">
            <a:xfrm>
              <a:off x="1632" y="1344"/>
              <a:ext cx="81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75" name="Line 48"/>
            <p:cNvSpPr>
              <a:spLocks noChangeShapeType="1"/>
            </p:cNvSpPr>
            <p:nvPr/>
          </p:nvSpPr>
          <p:spPr bwMode="auto">
            <a:xfrm>
              <a:off x="1632" y="1760"/>
              <a:ext cx="81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76" name="Line 49"/>
            <p:cNvSpPr>
              <a:spLocks noChangeShapeType="1"/>
            </p:cNvSpPr>
            <p:nvPr/>
          </p:nvSpPr>
          <p:spPr bwMode="auto">
            <a:xfrm>
              <a:off x="1632" y="1344"/>
              <a:ext cx="0" cy="41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77" name="Line 50"/>
            <p:cNvSpPr>
              <a:spLocks noChangeShapeType="1"/>
            </p:cNvSpPr>
            <p:nvPr/>
          </p:nvSpPr>
          <p:spPr bwMode="auto">
            <a:xfrm>
              <a:off x="2448" y="1344"/>
              <a:ext cx="0" cy="41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78" name="Rectangle 51"/>
            <p:cNvSpPr>
              <a:spLocks noChangeArrowheads="1"/>
            </p:cNvSpPr>
            <p:nvPr/>
          </p:nvSpPr>
          <p:spPr bwMode="auto">
            <a:xfrm>
              <a:off x="3648" y="1368"/>
              <a:ext cx="816" cy="416"/>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b="1" i="1">
                  <a:latin typeface="Times New Roman" pitchFamily="18" charset="0"/>
                  <a:ea typeface="楷体_GB2312" pitchFamily="49" charset="-122"/>
                  <a:cs typeface="Times New Roman" pitchFamily="18" charset="0"/>
                </a:rPr>
                <a:t>G</a:t>
              </a:r>
              <a:r>
                <a:rPr lang="en-US" altLang="zh-CN" b="1" baseline="-25000">
                  <a:latin typeface="Times New Roman" pitchFamily="18" charset="0"/>
                  <a:ea typeface="楷体_GB2312" pitchFamily="49" charset="-122"/>
                  <a:cs typeface="Times New Roman" pitchFamily="18" charset="0"/>
                </a:rPr>
                <a:t>2</a:t>
              </a:r>
              <a:r>
                <a:rPr lang="en-US" altLang="zh-CN" b="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s</a:t>
              </a:r>
              <a:r>
                <a:rPr lang="en-US" altLang="zh-CN" b="1">
                  <a:latin typeface="Times New Roman" pitchFamily="18" charset="0"/>
                  <a:ea typeface="楷体_GB2312" pitchFamily="49" charset="-122"/>
                  <a:cs typeface="Times New Roman" pitchFamily="18" charset="0"/>
                </a:rPr>
                <a:t>)</a:t>
              </a:r>
            </a:p>
          </p:txBody>
        </p:sp>
        <p:sp>
          <p:nvSpPr>
            <p:cNvPr id="365579" name="Line 52"/>
            <p:cNvSpPr>
              <a:spLocks noChangeShapeType="1"/>
            </p:cNvSpPr>
            <p:nvPr/>
          </p:nvSpPr>
          <p:spPr bwMode="auto">
            <a:xfrm>
              <a:off x="3648" y="1385"/>
              <a:ext cx="81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80" name="Line 53"/>
            <p:cNvSpPr>
              <a:spLocks noChangeShapeType="1"/>
            </p:cNvSpPr>
            <p:nvPr/>
          </p:nvSpPr>
          <p:spPr bwMode="auto">
            <a:xfrm>
              <a:off x="3648" y="1801"/>
              <a:ext cx="81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81" name="Line 54"/>
            <p:cNvSpPr>
              <a:spLocks noChangeShapeType="1"/>
            </p:cNvSpPr>
            <p:nvPr/>
          </p:nvSpPr>
          <p:spPr bwMode="auto">
            <a:xfrm>
              <a:off x="3648" y="1385"/>
              <a:ext cx="0" cy="41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82" name="Line 55"/>
            <p:cNvSpPr>
              <a:spLocks noChangeShapeType="1"/>
            </p:cNvSpPr>
            <p:nvPr/>
          </p:nvSpPr>
          <p:spPr bwMode="auto">
            <a:xfrm>
              <a:off x="4464" y="1385"/>
              <a:ext cx="0" cy="41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83" name="Rectangle 56"/>
            <p:cNvSpPr>
              <a:spLocks noChangeArrowheads="1"/>
            </p:cNvSpPr>
            <p:nvPr/>
          </p:nvSpPr>
          <p:spPr bwMode="auto">
            <a:xfrm>
              <a:off x="3648" y="2304"/>
              <a:ext cx="816" cy="416"/>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b="1" i="1">
                  <a:solidFill>
                    <a:srgbClr val="FF3300"/>
                  </a:solidFill>
                  <a:latin typeface="Times New Roman" pitchFamily="18" charset="0"/>
                  <a:ea typeface="楷体_GB2312" pitchFamily="49" charset="-122"/>
                  <a:cs typeface="Times New Roman" pitchFamily="18" charset="0"/>
                </a:rPr>
                <a:t>G</a:t>
              </a:r>
              <a:r>
                <a:rPr lang="en-US" altLang="zh-CN" b="1" baseline="-25000">
                  <a:solidFill>
                    <a:srgbClr val="FF3300"/>
                  </a:solidFill>
                  <a:latin typeface="Times New Roman" pitchFamily="18" charset="0"/>
                  <a:ea typeface="楷体_GB2312" pitchFamily="49" charset="-122"/>
                  <a:cs typeface="Times New Roman" pitchFamily="18" charset="0"/>
                </a:rPr>
                <a:t>c</a:t>
              </a:r>
              <a:r>
                <a:rPr lang="en-US" altLang="zh-CN" b="1">
                  <a:solidFill>
                    <a:srgbClr val="FF3300"/>
                  </a:solidFill>
                  <a:latin typeface="Times New Roman" pitchFamily="18" charset="0"/>
                  <a:ea typeface="楷体_GB2312" pitchFamily="49" charset="-122"/>
                  <a:cs typeface="Times New Roman" pitchFamily="18" charset="0"/>
                </a:rPr>
                <a:t>(</a:t>
              </a:r>
              <a:r>
                <a:rPr lang="en-US" altLang="zh-CN" b="1" i="1">
                  <a:solidFill>
                    <a:srgbClr val="FF3300"/>
                  </a:solidFill>
                  <a:latin typeface="Times New Roman" pitchFamily="18" charset="0"/>
                  <a:ea typeface="楷体_GB2312" pitchFamily="49" charset="-122"/>
                  <a:cs typeface="Times New Roman" pitchFamily="18" charset="0"/>
                </a:rPr>
                <a:t>s</a:t>
              </a:r>
              <a:r>
                <a:rPr lang="en-US" altLang="zh-CN" b="1">
                  <a:solidFill>
                    <a:srgbClr val="FF3300"/>
                  </a:solidFill>
                  <a:latin typeface="Times New Roman" pitchFamily="18" charset="0"/>
                  <a:ea typeface="楷体_GB2312" pitchFamily="49" charset="-122"/>
                  <a:cs typeface="Times New Roman" pitchFamily="18" charset="0"/>
                </a:rPr>
                <a:t>)</a:t>
              </a:r>
            </a:p>
          </p:txBody>
        </p:sp>
        <p:sp>
          <p:nvSpPr>
            <p:cNvPr id="365584" name="Line 57"/>
            <p:cNvSpPr>
              <a:spLocks noChangeShapeType="1"/>
            </p:cNvSpPr>
            <p:nvPr/>
          </p:nvSpPr>
          <p:spPr bwMode="auto">
            <a:xfrm>
              <a:off x="3648" y="2304"/>
              <a:ext cx="81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85" name="Line 58"/>
            <p:cNvSpPr>
              <a:spLocks noChangeShapeType="1"/>
            </p:cNvSpPr>
            <p:nvPr/>
          </p:nvSpPr>
          <p:spPr bwMode="auto">
            <a:xfrm>
              <a:off x="3648" y="2720"/>
              <a:ext cx="81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86" name="Line 59"/>
            <p:cNvSpPr>
              <a:spLocks noChangeShapeType="1"/>
            </p:cNvSpPr>
            <p:nvPr/>
          </p:nvSpPr>
          <p:spPr bwMode="auto">
            <a:xfrm>
              <a:off x="3648" y="2304"/>
              <a:ext cx="0" cy="41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87" name="Line 60"/>
            <p:cNvSpPr>
              <a:spLocks noChangeShapeType="1"/>
            </p:cNvSpPr>
            <p:nvPr/>
          </p:nvSpPr>
          <p:spPr bwMode="auto">
            <a:xfrm>
              <a:off x="4464" y="2304"/>
              <a:ext cx="0" cy="41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88" name="Rectangle 61"/>
            <p:cNvSpPr>
              <a:spLocks noChangeArrowheads="1"/>
            </p:cNvSpPr>
            <p:nvPr/>
          </p:nvSpPr>
          <p:spPr bwMode="auto">
            <a:xfrm>
              <a:off x="2064" y="2784"/>
              <a:ext cx="816" cy="416"/>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b="1" i="1">
                  <a:latin typeface="Times New Roman" pitchFamily="18" charset="0"/>
                  <a:ea typeface="楷体_GB2312" pitchFamily="49" charset="-122"/>
                  <a:cs typeface="Times New Roman" pitchFamily="18" charset="0"/>
                </a:rPr>
                <a:t>H</a:t>
              </a:r>
              <a:r>
                <a:rPr lang="en-US" altLang="zh-CN" b="1">
                  <a:latin typeface="Times New Roman" pitchFamily="18" charset="0"/>
                  <a:ea typeface="楷体_GB2312" pitchFamily="49" charset="-122"/>
                  <a:cs typeface="Times New Roman" pitchFamily="18" charset="0"/>
                </a:rPr>
                <a:t>(</a:t>
              </a:r>
              <a:r>
                <a:rPr lang="en-US" altLang="zh-CN" b="1" i="1">
                  <a:latin typeface="Times New Roman" pitchFamily="18" charset="0"/>
                  <a:ea typeface="楷体_GB2312" pitchFamily="49" charset="-122"/>
                  <a:cs typeface="Times New Roman" pitchFamily="18" charset="0"/>
                </a:rPr>
                <a:t>s</a:t>
              </a:r>
              <a:r>
                <a:rPr lang="en-US" altLang="zh-CN" b="1">
                  <a:latin typeface="Times New Roman" pitchFamily="18" charset="0"/>
                  <a:ea typeface="楷体_GB2312" pitchFamily="49" charset="-122"/>
                  <a:cs typeface="Times New Roman" pitchFamily="18" charset="0"/>
                </a:rPr>
                <a:t>)</a:t>
              </a:r>
            </a:p>
          </p:txBody>
        </p:sp>
        <p:sp>
          <p:nvSpPr>
            <p:cNvPr id="365589" name="Line 62"/>
            <p:cNvSpPr>
              <a:spLocks noChangeShapeType="1"/>
            </p:cNvSpPr>
            <p:nvPr/>
          </p:nvSpPr>
          <p:spPr bwMode="auto">
            <a:xfrm>
              <a:off x="2064" y="2784"/>
              <a:ext cx="81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90" name="Line 63"/>
            <p:cNvSpPr>
              <a:spLocks noChangeShapeType="1"/>
            </p:cNvSpPr>
            <p:nvPr/>
          </p:nvSpPr>
          <p:spPr bwMode="auto">
            <a:xfrm>
              <a:off x="2064" y="3200"/>
              <a:ext cx="81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91" name="Line 64"/>
            <p:cNvSpPr>
              <a:spLocks noChangeShapeType="1"/>
            </p:cNvSpPr>
            <p:nvPr/>
          </p:nvSpPr>
          <p:spPr bwMode="auto">
            <a:xfrm>
              <a:off x="2064" y="2784"/>
              <a:ext cx="0" cy="41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92" name="Line 65"/>
            <p:cNvSpPr>
              <a:spLocks noChangeShapeType="1"/>
            </p:cNvSpPr>
            <p:nvPr/>
          </p:nvSpPr>
          <p:spPr bwMode="auto">
            <a:xfrm>
              <a:off x="2880" y="2784"/>
              <a:ext cx="0" cy="41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593" name="AutoShape 66"/>
            <p:cNvSpPr>
              <a:spLocks noChangeArrowheads="1"/>
            </p:cNvSpPr>
            <p:nvPr/>
          </p:nvSpPr>
          <p:spPr bwMode="auto">
            <a:xfrm>
              <a:off x="1152" y="1488"/>
              <a:ext cx="240" cy="192"/>
            </a:xfrm>
            <a:prstGeom prst="flowChartSummingJunction">
              <a:avLst/>
            </a:prstGeom>
            <a:noFill/>
            <a:ln w="19050" cap="sq">
              <a:solidFill>
                <a:schemeClr val="tx1"/>
              </a:solidFill>
              <a:round/>
              <a:headEnd type="none" w="sm" len="sm"/>
              <a:tailEnd type="none" w="sm" len="sm"/>
            </a:ln>
          </p:spPr>
          <p:txBody>
            <a:bodyPr wrap="none"/>
            <a:lstStyle/>
            <a:p>
              <a:endParaRPr lang="zh-CN" altLang="en-US">
                <a:latin typeface="Times New Roman" pitchFamily="18" charset="0"/>
                <a:ea typeface="楷体_GB2312" pitchFamily="49" charset="-122"/>
                <a:cs typeface="Times New Roman" pitchFamily="18" charset="0"/>
              </a:endParaRPr>
            </a:p>
          </p:txBody>
        </p:sp>
        <p:sp>
          <p:nvSpPr>
            <p:cNvPr id="365594" name="AutoShape 67"/>
            <p:cNvSpPr>
              <a:spLocks noChangeArrowheads="1"/>
            </p:cNvSpPr>
            <p:nvPr/>
          </p:nvSpPr>
          <p:spPr bwMode="auto">
            <a:xfrm>
              <a:off x="2928" y="1488"/>
              <a:ext cx="240" cy="192"/>
            </a:xfrm>
            <a:prstGeom prst="flowChartSummingJunction">
              <a:avLst/>
            </a:prstGeom>
            <a:noFill/>
            <a:ln w="19050" cap="sq">
              <a:solidFill>
                <a:schemeClr val="tx1"/>
              </a:solidFill>
              <a:round/>
              <a:headEnd type="none" w="sm" len="sm"/>
              <a:tailEnd type="none" w="sm" len="sm"/>
            </a:ln>
          </p:spPr>
          <p:txBody>
            <a:bodyPr wrap="none"/>
            <a:lstStyle/>
            <a:p>
              <a:endParaRPr lang="zh-CN" altLang="en-US">
                <a:latin typeface="Times New Roman" pitchFamily="18" charset="0"/>
                <a:ea typeface="楷体_GB2312" pitchFamily="49" charset="-122"/>
                <a:cs typeface="Times New Roman" pitchFamily="18" charset="0"/>
              </a:endParaRPr>
            </a:p>
          </p:txBody>
        </p:sp>
        <p:sp>
          <p:nvSpPr>
            <p:cNvPr id="365595" name="Line 68"/>
            <p:cNvSpPr>
              <a:spLocks noChangeShapeType="1"/>
            </p:cNvSpPr>
            <p:nvPr/>
          </p:nvSpPr>
          <p:spPr bwMode="auto">
            <a:xfrm>
              <a:off x="720" y="1584"/>
              <a:ext cx="432" cy="0"/>
            </a:xfrm>
            <a:prstGeom prst="line">
              <a:avLst/>
            </a:prstGeom>
            <a:noFill/>
            <a:ln w="19050" cap="sq">
              <a:solidFill>
                <a:schemeClr val="tx1"/>
              </a:solidFill>
              <a:round/>
              <a:headEnd type="none" w="sm" len="sm"/>
              <a:tailEnd type="arrow" w="sm" len="sm"/>
            </a:ln>
          </p:spPr>
          <p:txBody>
            <a:bodyPr wrap="none"/>
            <a:lstStyle/>
            <a:p>
              <a:endParaRPr lang="zh-CN" altLang="en-US"/>
            </a:p>
          </p:txBody>
        </p:sp>
        <p:sp>
          <p:nvSpPr>
            <p:cNvPr id="365596" name="Line 69"/>
            <p:cNvSpPr>
              <a:spLocks noChangeShapeType="1"/>
            </p:cNvSpPr>
            <p:nvPr/>
          </p:nvSpPr>
          <p:spPr bwMode="auto">
            <a:xfrm>
              <a:off x="1392" y="1584"/>
              <a:ext cx="240"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5597" name="Line 70"/>
            <p:cNvSpPr>
              <a:spLocks noChangeShapeType="1"/>
            </p:cNvSpPr>
            <p:nvPr/>
          </p:nvSpPr>
          <p:spPr bwMode="auto">
            <a:xfrm>
              <a:off x="2448" y="1584"/>
              <a:ext cx="480"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5598" name="Line 71"/>
            <p:cNvSpPr>
              <a:spLocks noChangeShapeType="1"/>
            </p:cNvSpPr>
            <p:nvPr/>
          </p:nvSpPr>
          <p:spPr bwMode="auto">
            <a:xfrm>
              <a:off x="3168" y="1584"/>
              <a:ext cx="480"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5599" name="Line 72"/>
            <p:cNvSpPr>
              <a:spLocks noChangeShapeType="1"/>
            </p:cNvSpPr>
            <p:nvPr/>
          </p:nvSpPr>
          <p:spPr bwMode="auto">
            <a:xfrm>
              <a:off x="4464" y="1584"/>
              <a:ext cx="1296"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5600" name="Line 73"/>
            <p:cNvSpPr>
              <a:spLocks noChangeShapeType="1"/>
            </p:cNvSpPr>
            <p:nvPr/>
          </p:nvSpPr>
          <p:spPr bwMode="auto">
            <a:xfrm>
              <a:off x="4992" y="1584"/>
              <a:ext cx="0" cy="912"/>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601" name="Line 74"/>
            <p:cNvSpPr>
              <a:spLocks noChangeShapeType="1"/>
            </p:cNvSpPr>
            <p:nvPr/>
          </p:nvSpPr>
          <p:spPr bwMode="auto">
            <a:xfrm>
              <a:off x="5376" y="1584"/>
              <a:ext cx="0" cy="144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602" name="Line 75"/>
            <p:cNvSpPr>
              <a:spLocks noChangeShapeType="1"/>
            </p:cNvSpPr>
            <p:nvPr/>
          </p:nvSpPr>
          <p:spPr bwMode="auto">
            <a:xfrm flipH="1">
              <a:off x="4464" y="2496"/>
              <a:ext cx="528"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5603" name="Line 76"/>
            <p:cNvSpPr>
              <a:spLocks noChangeShapeType="1"/>
            </p:cNvSpPr>
            <p:nvPr/>
          </p:nvSpPr>
          <p:spPr bwMode="auto">
            <a:xfrm flipH="1">
              <a:off x="2880" y="3024"/>
              <a:ext cx="2496"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5604" name="Line 77"/>
            <p:cNvSpPr>
              <a:spLocks noChangeShapeType="1"/>
            </p:cNvSpPr>
            <p:nvPr/>
          </p:nvSpPr>
          <p:spPr bwMode="auto">
            <a:xfrm flipH="1">
              <a:off x="1248" y="3024"/>
              <a:ext cx="81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605" name="Line 78"/>
            <p:cNvSpPr>
              <a:spLocks noChangeShapeType="1"/>
            </p:cNvSpPr>
            <p:nvPr/>
          </p:nvSpPr>
          <p:spPr bwMode="auto">
            <a:xfrm flipV="1">
              <a:off x="1248" y="1680"/>
              <a:ext cx="0" cy="1344"/>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5606" name="Line 79"/>
            <p:cNvSpPr>
              <a:spLocks noChangeShapeType="1"/>
            </p:cNvSpPr>
            <p:nvPr/>
          </p:nvSpPr>
          <p:spPr bwMode="auto">
            <a:xfrm flipH="1">
              <a:off x="3072" y="2496"/>
              <a:ext cx="57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607" name="Line 80"/>
            <p:cNvSpPr>
              <a:spLocks noChangeShapeType="1"/>
            </p:cNvSpPr>
            <p:nvPr/>
          </p:nvSpPr>
          <p:spPr bwMode="auto">
            <a:xfrm flipV="1">
              <a:off x="3072" y="1680"/>
              <a:ext cx="0" cy="816"/>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65608" name="Line 81"/>
            <p:cNvSpPr>
              <a:spLocks noChangeShapeType="1"/>
            </p:cNvSpPr>
            <p:nvPr/>
          </p:nvSpPr>
          <p:spPr bwMode="auto">
            <a:xfrm>
              <a:off x="2880" y="1776"/>
              <a:ext cx="9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609" name="Line 82"/>
            <p:cNvSpPr>
              <a:spLocks noChangeShapeType="1"/>
            </p:cNvSpPr>
            <p:nvPr/>
          </p:nvSpPr>
          <p:spPr bwMode="auto">
            <a:xfrm>
              <a:off x="1008" y="1776"/>
              <a:ext cx="96"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65610" name="Text Box 83"/>
            <p:cNvSpPr txBox="1">
              <a:spLocks noChangeArrowheads="1"/>
            </p:cNvSpPr>
            <p:nvPr/>
          </p:nvSpPr>
          <p:spPr bwMode="auto">
            <a:xfrm>
              <a:off x="634" y="1104"/>
              <a:ext cx="554" cy="328"/>
            </a:xfrm>
            <a:prstGeom prst="rect">
              <a:avLst/>
            </a:prstGeom>
            <a:noFill/>
            <a:ln w="19050" cap="sq" algn="ctr">
              <a:noFill/>
              <a:miter lim="800000"/>
              <a:headEnd type="none" w="sm" len="sm"/>
              <a:tailEnd type="none" w="sm" len="sm"/>
            </a:ln>
          </p:spPr>
          <p:txBody>
            <a:bodyPr wrap="none"/>
            <a:lstStyle/>
            <a:p>
              <a:pPr algn="ctr"/>
              <a:r>
                <a:rPr kumimoji="1" lang="en-US" altLang="zh-CN" b="1" i="1">
                  <a:latin typeface="Times New Roman" pitchFamily="18" charset="0"/>
                  <a:ea typeface="楷体_GB2312" pitchFamily="49" charset="-122"/>
                  <a:cs typeface="Times New Roman" pitchFamily="18" charset="0"/>
                </a:rPr>
                <a:t>R</a:t>
              </a:r>
              <a:r>
                <a:rPr kumimoji="1" lang="en-US" altLang="zh-CN" b="1">
                  <a:latin typeface="Times New Roman" pitchFamily="18" charset="0"/>
                  <a:ea typeface="楷体_GB2312" pitchFamily="49" charset="-122"/>
                  <a:cs typeface="Times New Roman" pitchFamily="18" charset="0"/>
                </a:rPr>
                <a:t>(</a:t>
              </a:r>
              <a:r>
                <a:rPr kumimoji="1" lang="en-US" altLang="zh-CN" b="1" i="1">
                  <a:latin typeface="Times New Roman" pitchFamily="18" charset="0"/>
                  <a:ea typeface="楷体_GB2312" pitchFamily="49" charset="-122"/>
                  <a:cs typeface="Times New Roman" pitchFamily="18" charset="0"/>
                </a:rPr>
                <a:t>s</a:t>
              </a:r>
              <a:r>
                <a:rPr kumimoji="1" lang="en-US" altLang="zh-CN" b="1">
                  <a:latin typeface="Times New Roman" pitchFamily="18" charset="0"/>
                  <a:ea typeface="楷体_GB2312" pitchFamily="49" charset="-122"/>
                  <a:cs typeface="Times New Roman" pitchFamily="18" charset="0"/>
                </a:rPr>
                <a:t>)</a:t>
              </a:r>
            </a:p>
          </p:txBody>
        </p:sp>
        <p:sp>
          <p:nvSpPr>
            <p:cNvPr id="365611" name="Text Box 84"/>
            <p:cNvSpPr txBox="1">
              <a:spLocks noChangeArrowheads="1"/>
            </p:cNvSpPr>
            <p:nvPr/>
          </p:nvSpPr>
          <p:spPr bwMode="auto">
            <a:xfrm>
              <a:off x="5255" y="1200"/>
              <a:ext cx="530" cy="328"/>
            </a:xfrm>
            <a:prstGeom prst="rect">
              <a:avLst/>
            </a:prstGeom>
            <a:noFill/>
            <a:ln w="19050" cap="sq" algn="ctr">
              <a:noFill/>
              <a:miter lim="800000"/>
              <a:headEnd type="none" w="sm" len="sm"/>
              <a:tailEnd type="none" w="sm" len="sm"/>
            </a:ln>
          </p:spPr>
          <p:txBody>
            <a:bodyPr wrap="none"/>
            <a:lstStyle/>
            <a:p>
              <a:pPr algn="ctr"/>
              <a:r>
                <a:rPr kumimoji="1" lang="en-US" altLang="zh-CN" b="1" i="1">
                  <a:latin typeface="Times New Roman" pitchFamily="18" charset="0"/>
                  <a:ea typeface="楷体_GB2312" pitchFamily="49" charset="-122"/>
                  <a:cs typeface="Times New Roman" pitchFamily="18" charset="0"/>
                </a:rPr>
                <a:t>Y</a:t>
              </a:r>
              <a:r>
                <a:rPr kumimoji="1" lang="en-US" altLang="zh-CN" b="1">
                  <a:latin typeface="Times New Roman" pitchFamily="18" charset="0"/>
                  <a:ea typeface="楷体_GB2312" pitchFamily="49" charset="-122"/>
                  <a:cs typeface="Times New Roman" pitchFamily="18" charset="0"/>
                </a:rPr>
                <a:t>(</a:t>
              </a:r>
              <a:r>
                <a:rPr kumimoji="1" lang="en-US" altLang="zh-CN" b="1" i="1">
                  <a:latin typeface="Times New Roman" pitchFamily="18" charset="0"/>
                  <a:ea typeface="楷体_GB2312" pitchFamily="49" charset="-122"/>
                  <a:cs typeface="Times New Roman" pitchFamily="18" charset="0"/>
                </a:rPr>
                <a:t>s</a:t>
              </a:r>
              <a:r>
                <a:rPr kumimoji="1" lang="en-US" altLang="zh-CN" b="1">
                  <a:latin typeface="Times New Roman" pitchFamily="18" charset="0"/>
                  <a:ea typeface="楷体_GB2312" pitchFamily="49" charset="-122"/>
                  <a:cs typeface="Times New Roman" pitchFamily="18" charset="0"/>
                </a:rPr>
                <a:t>)</a:t>
              </a:r>
            </a:p>
          </p:txBody>
        </p:sp>
      </p:grpSp>
      <p:sp>
        <p:nvSpPr>
          <p:cNvPr id="365572" name="标题 4"/>
          <p:cNvSpPr>
            <a:spLocks/>
          </p:cNvSpPr>
          <p:nvPr/>
        </p:nvSpPr>
        <p:spPr bwMode="auto">
          <a:xfrm>
            <a:off x="957263" y="141288"/>
            <a:ext cx="6858000"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反馈校正</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56" name="Rectangle 44"/>
          <p:cNvSpPr>
            <a:spLocks noChangeArrowheads="1"/>
          </p:cNvSpPr>
          <p:nvPr/>
        </p:nvSpPr>
        <p:spPr bwMode="auto">
          <a:xfrm>
            <a:off x="460375" y="1212850"/>
            <a:ext cx="8296275" cy="1489075"/>
          </a:xfrm>
          <a:prstGeom prst="rect">
            <a:avLst/>
          </a:prstGeom>
          <a:noFill/>
          <a:ln w="12700" cap="sq">
            <a:noFill/>
            <a:miter lim="800000"/>
            <a:headEnd type="none" w="sm" len="sm"/>
            <a:tailEnd type="none" w="sm" len="sm"/>
          </a:ln>
        </p:spPr>
        <p:txBody>
          <a:bodyPr/>
          <a:lstStyle/>
          <a:p>
            <a:pPr>
              <a:lnSpc>
                <a:spcPct val="125000"/>
              </a:lnSpc>
              <a:buFont typeface="Wingdings" pitchFamily="2" charset="2"/>
              <a:buNone/>
            </a:pPr>
            <a:r>
              <a:rPr lang="zh-CN" altLang="en-US" sz="2400" b="1">
                <a:latin typeface="黑体" pitchFamily="2" charset="-122"/>
                <a:ea typeface="黑体" pitchFamily="2" charset="-122"/>
              </a:rPr>
              <a:t>　反馈校正一般无附加放大器，所以所需元件比串联校正少。另一个突出优点是：只要合理地选取校正装置参数，可消除原系统中不可变部分参数波动对系统性能的影响。</a:t>
            </a:r>
            <a:r>
              <a:rPr lang="zh-CN" altLang="en-US" sz="2400" b="1">
                <a:solidFill>
                  <a:srgbClr val="3333FF"/>
                </a:solidFill>
                <a:latin typeface="黑体" pitchFamily="2" charset="-122"/>
                <a:ea typeface="黑体" pitchFamily="2" charset="-122"/>
              </a:rPr>
              <a:t>     </a:t>
            </a:r>
          </a:p>
        </p:txBody>
      </p:sp>
      <p:sp>
        <p:nvSpPr>
          <p:cNvPr id="324657" name="标题 4"/>
          <p:cNvSpPr>
            <a:spLocks/>
          </p:cNvSpPr>
          <p:nvPr/>
        </p:nvSpPr>
        <p:spPr bwMode="auto">
          <a:xfrm>
            <a:off x="957263" y="141288"/>
            <a:ext cx="6858000"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反馈校正</a:t>
            </a:r>
          </a:p>
        </p:txBody>
      </p:sp>
      <p:grpSp>
        <p:nvGrpSpPr>
          <p:cNvPr id="324658" name="Group 45"/>
          <p:cNvGrpSpPr>
            <a:grpSpLocks/>
          </p:cNvGrpSpPr>
          <p:nvPr/>
        </p:nvGrpSpPr>
        <p:grpSpPr bwMode="auto">
          <a:xfrm>
            <a:off x="463550" y="3111500"/>
            <a:ext cx="5559425" cy="2341563"/>
            <a:chOff x="292" y="1960"/>
            <a:chExt cx="3502" cy="1475"/>
          </a:xfrm>
        </p:grpSpPr>
        <p:sp>
          <p:nvSpPr>
            <p:cNvPr id="324662" name="Rectangle 46"/>
            <p:cNvSpPr>
              <a:spLocks noChangeArrowheads="1"/>
            </p:cNvSpPr>
            <p:nvPr/>
          </p:nvSpPr>
          <p:spPr bwMode="auto">
            <a:xfrm>
              <a:off x="1006" y="2117"/>
              <a:ext cx="540" cy="296"/>
            </a:xfrm>
            <a:prstGeom prst="rect">
              <a:avLst/>
            </a:prstGeom>
            <a:noFill/>
            <a:ln w="19050" cap="sq" algn="ctr">
              <a:solidFill>
                <a:schemeClr val="tx1"/>
              </a:solidFill>
              <a:miter lim="800000"/>
              <a:headEnd type="none" w="sm" len="sm"/>
              <a:tailEnd type="none" w="sm" len="sm"/>
            </a:ln>
          </p:spPr>
          <p:txBody>
            <a:bodyPr wrap="none"/>
            <a:lstStyle/>
            <a:p>
              <a:pPr>
                <a:spcBef>
                  <a:spcPct val="20000"/>
                </a:spcBef>
                <a:buFont typeface="Wingdings" pitchFamily="2" charset="2"/>
                <a:buNone/>
              </a:pPr>
              <a:r>
                <a:rPr lang="en-US" altLang="zh-CN" sz="2400" b="1" i="1">
                  <a:latin typeface="Times New Roman" pitchFamily="18" charset="0"/>
                  <a:ea typeface="楷体_GB2312" pitchFamily="49" charset="-122"/>
                  <a:cs typeface="Times New Roman" pitchFamily="18" charset="0"/>
                </a:rPr>
                <a:t>G</a:t>
              </a:r>
              <a:r>
                <a:rPr lang="en-US" altLang="zh-CN" sz="2400" b="1" baseline="-25000">
                  <a:latin typeface="Times New Roman" pitchFamily="18" charset="0"/>
                  <a:ea typeface="楷体_GB2312" pitchFamily="49" charset="-122"/>
                  <a:cs typeface="Times New Roman" pitchFamily="18" charset="0"/>
                </a:rPr>
                <a:t>1</a:t>
              </a:r>
              <a:r>
                <a:rPr lang="en-US" altLang="zh-CN" sz="2400" b="1">
                  <a:latin typeface="Times New Roman" pitchFamily="18" charset="0"/>
                  <a:ea typeface="楷体_GB2312" pitchFamily="49" charset="-122"/>
                  <a:cs typeface="Times New Roman" pitchFamily="18" charset="0"/>
                </a:rPr>
                <a:t>(</a:t>
              </a:r>
              <a:r>
                <a:rPr lang="en-US" altLang="zh-CN" sz="2400" b="1" i="1">
                  <a:latin typeface="Times New Roman" pitchFamily="18" charset="0"/>
                  <a:ea typeface="楷体_GB2312" pitchFamily="49" charset="-122"/>
                  <a:cs typeface="Times New Roman" pitchFamily="18" charset="0"/>
                </a:rPr>
                <a:t>s</a:t>
              </a:r>
              <a:r>
                <a:rPr lang="en-US" altLang="zh-CN" sz="2400" b="1">
                  <a:latin typeface="Times New Roman" pitchFamily="18" charset="0"/>
                  <a:ea typeface="楷体_GB2312" pitchFamily="49" charset="-122"/>
                  <a:cs typeface="Times New Roman" pitchFamily="18" charset="0"/>
                </a:rPr>
                <a:t>)</a:t>
              </a:r>
            </a:p>
          </p:txBody>
        </p:sp>
        <p:sp>
          <p:nvSpPr>
            <p:cNvPr id="324663" name="Line 47"/>
            <p:cNvSpPr>
              <a:spLocks noChangeShapeType="1"/>
            </p:cNvSpPr>
            <p:nvPr/>
          </p:nvSpPr>
          <p:spPr bwMode="auto">
            <a:xfrm>
              <a:off x="1006" y="2117"/>
              <a:ext cx="540"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64" name="Line 48"/>
            <p:cNvSpPr>
              <a:spLocks noChangeShapeType="1"/>
            </p:cNvSpPr>
            <p:nvPr/>
          </p:nvSpPr>
          <p:spPr bwMode="auto">
            <a:xfrm>
              <a:off x="1006" y="2413"/>
              <a:ext cx="540"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65" name="Line 49"/>
            <p:cNvSpPr>
              <a:spLocks noChangeShapeType="1"/>
            </p:cNvSpPr>
            <p:nvPr/>
          </p:nvSpPr>
          <p:spPr bwMode="auto">
            <a:xfrm>
              <a:off x="1006" y="2117"/>
              <a:ext cx="0" cy="29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66" name="Line 50"/>
            <p:cNvSpPr>
              <a:spLocks noChangeShapeType="1"/>
            </p:cNvSpPr>
            <p:nvPr/>
          </p:nvSpPr>
          <p:spPr bwMode="auto">
            <a:xfrm>
              <a:off x="1546" y="2117"/>
              <a:ext cx="0" cy="296"/>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67" name="Rectangle 51"/>
            <p:cNvSpPr>
              <a:spLocks noChangeArrowheads="1"/>
            </p:cNvSpPr>
            <p:nvPr/>
          </p:nvSpPr>
          <p:spPr bwMode="auto">
            <a:xfrm>
              <a:off x="2340" y="2146"/>
              <a:ext cx="539" cy="295"/>
            </a:xfrm>
            <a:prstGeom prst="rect">
              <a:avLst/>
            </a:prstGeom>
            <a:noFill/>
            <a:ln w="19050" cap="sq" algn="ctr">
              <a:solidFill>
                <a:schemeClr val="tx1"/>
              </a:solidFill>
              <a:miter lim="800000"/>
              <a:headEnd type="none" w="sm" len="sm"/>
              <a:tailEnd type="none" w="sm" len="sm"/>
            </a:ln>
          </p:spPr>
          <p:txBody>
            <a:bodyPr wrap="none"/>
            <a:lstStyle/>
            <a:p>
              <a:pPr algn="ctr">
                <a:spcBef>
                  <a:spcPct val="20000"/>
                </a:spcBef>
                <a:buFont typeface="Wingdings" pitchFamily="2" charset="2"/>
                <a:buNone/>
              </a:pPr>
              <a:r>
                <a:rPr lang="en-US" altLang="zh-CN" sz="2400" b="1" i="1">
                  <a:latin typeface="Times New Roman" pitchFamily="18" charset="0"/>
                  <a:ea typeface="楷体_GB2312" pitchFamily="49" charset="-122"/>
                  <a:cs typeface="Times New Roman" pitchFamily="18" charset="0"/>
                </a:rPr>
                <a:t>G</a:t>
              </a:r>
              <a:r>
                <a:rPr lang="en-US" altLang="zh-CN" sz="2400" b="1" baseline="-25000">
                  <a:latin typeface="Times New Roman" pitchFamily="18" charset="0"/>
                  <a:ea typeface="楷体_GB2312" pitchFamily="49" charset="-122"/>
                  <a:cs typeface="Times New Roman" pitchFamily="18" charset="0"/>
                </a:rPr>
                <a:t>2</a:t>
              </a:r>
              <a:r>
                <a:rPr lang="en-US" altLang="zh-CN" sz="2400" b="1">
                  <a:latin typeface="Times New Roman" pitchFamily="18" charset="0"/>
                  <a:ea typeface="楷体_GB2312" pitchFamily="49" charset="-122"/>
                  <a:cs typeface="Times New Roman" pitchFamily="18" charset="0"/>
                </a:rPr>
                <a:t>(</a:t>
              </a:r>
              <a:r>
                <a:rPr lang="en-US" altLang="zh-CN" sz="2400" b="1" i="1">
                  <a:latin typeface="Times New Roman" pitchFamily="18" charset="0"/>
                  <a:ea typeface="楷体_GB2312" pitchFamily="49" charset="-122"/>
                  <a:cs typeface="Times New Roman" pitchFamily="18" charset="0"/>
                </a:rPr>
                <a:t>s</a:t>
              </a:r>
              <a:r>
                <a:rPr lang="en-US" altLang="zh-CN" sz="2400" b="1">
                  <a:latin typeface="Times New Roman" pitchFamily="18" charset="0"/>
                  <a:ea typeface="楷体_GB2312" pitchFamily="49" charset="-122"/>
                  <a:cs typeface="Times New Roman" pitchFamily="18" charset="0"/>
                </a:rPr>
                <a:t>)</a:t>
              </a:r>
            </a:p>
          </p:txBody>
        </p:sp>
        <p:sp>
          <p:nvSpPr>
            <p:cNvPr id="324668" name="Line 52"/>
            <p:cNvSpPr>
              <a:spLocks noChangeShapeType="1"/>
            </p:cNvSpPr>
            <p:nvPr/>
          </p:nvSpPr>
          <p:spPr bwMode="auto">
            <a:xfrm>
              <a:off x="2340" y="2146"/>
              <a:ext cx="539"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69" name="Line 53"/>
            <p:cNvSpPr>
              <a:spLocks noChangeShapeType="1"/>
            </p:cNvSpPr>
            <p:nvPr/>
          </p:nvSpPr>
          <p:spPr bwMode="auto">
            <a:xfrm>
              <a:off x="2340" y="2441"/>
              <a:ext cx="539"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70" name="Line 54"/>
            <p:cNvSpPr>
              <a:spLocks noChangeShapeType="1"/>
            </p:cNvSpPr>
            <p:nvPr/>
          </p:nvSpPr>
          <p:spPr bwMode="auto">
            <a:xfrm>
              <a:off x="2340" y="2146"/>
              <a:ext cx="0" cy="295"/>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71" name="Line 55"/>
            <p:cNvSpPr>
              <a:spLocks noChangeShapeType="1"/>
            </p:cNvSpPr>
            <p:nvPr/>
          </p:nvSpPr>
          <p:spPr bwMode="auto">
            <a:xfrm>
              <a:off x="2879" y="2146"/>
              <a:ext cx="0" cy="295"/>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72" name="Rectangle 56"/>
            <p:cNvSpPr>
              <a:spLocks noChangeArrowheads="1"/>
            </p:cNvSpPr>
            <p:nvPr/>
          </p:nvSpPr>
          <p:spPr bwMode="auto">
            <a:xfrm>
              <a:off x="2340" y="2799"/>
              <a:ext cx="539" cy="295"/>
            </a:xfrm>
            <a:prstGeom prst="rect">
              <a:avLst/>
            </a:prstGeom>
            <a:noFill/>
            <a:ln w="19050" cap="sq" algn="ctr">
              <a:solidFill>
                <a:schemeClr val="tx1"/>
              </a:solidFill>
              <a:miter lim="800000"/>
              <a:headEnd type="none" w="sm" len="sm"/>
              <a:tailEnd type="none" w="sm" len="sm"/>
            </a:ln>
          </p:spPr>
          <p:txBody>
            <a:bodyPr wrap="none"/>
            <a:lstStyle/>
            <a:p>
              <a:pPr>
                <a:spcBef>
                  <a:spcPct val="20000"/>
                </a:spcBef>
                <a:buFont typeface="Wingdings" pitchFamily="2" charset="2"/>
                <a:buNone/>
              </a:pPr>
              <a:r>
                <a:rPr lang="en-US" altLang="zh-CN" sz="2400" b="1" i="1">
                  <a:solidFill>
                    <a:srgbClr val="FF3300"/>
                  </a:solidFill>
                  <a:latin typeface="Times New Roman" pitchFamily="18" charset="0"/>
                  <a:ea typeface="楷体_GB2312" pitchFamily="49" charset="-122"/>
                  <a:cs typeface="Times New Roman" pitchFamily="18" charset="0"/>
                </a:rPr>
                <a:t>G</a:t>
              </a:r>
              <a:r>
                <a:rPr lang="en-US" altLang="zh-CN" sz="2400" b="1" i="1" baseline="-25000">
                  <a:solidFill>
                    <a:srgbClr val="FF3300"/>
                  </a:solidFill>
                  <a:latin typeface="Times New Roman" pitchFamily="18" charset="0"/>
                  <a:ea typeface="楷体_GB2312" pitchFamily="49" charset="-122"/>
                  <a:cs typeface="Times New Roman" pitchFamily="18" charset="0"/>
                </a:rPr>
                <a:t>c</a:t>
              </a:r>
              <a:r>
                <a:rPr lang="en-US" altLang="zh-CN" sz="2400" b="1">
                  <a:solidFill>
                    <a:srgbClr val="FF3300"/>
                  </a:solidFill>
                  <a:latin typeface="Times New Roman" pitchFamily="18" charset="0"/>
                  <a:ea typeface="楷体_GB2312" pitchFamily="49" charset="-122"/>
                  <a:cs typeface="Times New Roman" pitchFamily="18" charset="0"/>
                </a:rPr>
                <a:t>(</a:t>
              </a:r>
              <a:r>
                <a:rPr lang="en-US" altLang="zh-CN" sz="2400" b="1" i="1">
                  <a:solidFill>
                    <a:srgbClr val="FF3300"/>
                  </a:solidFill>
                  <a:latin typeface="Times New Roman" pitchFamily="18" charset="0"/>
                  <a:ea typeface="楷体_GB2312" pitchFamily="49" charset="-122"/>
                  <a:cs typeface="Times New Roman" pitchFamily="18" charset="0"/>
                </a:rPr>
                <a:t>s</a:t>
              </a:r>
              <a:r>
                <a:rPr lang="en-US" altLang="zh-CN" sz="2400" b="1">
                  <a:solidFill>
                    <a:srgbClr val="FF3300"/>
                  </a:solidFill>
                  <a:latin typeface="Times New Roman" pitchFamily="18" charset="0"/>
                  <a:ea typeface="楷体_GB2312" pitchFamily="49" charset="-122"/>
                  <a:cs typeface="Times New Roman" pitchFamily="18" charset="0"/>
                </a:rPr>
                <a:t>)</a:t>
              </a:r>
            </a:p>
          </p:txBody>
        </p:sp>
        <p:sp>
          <p:nvSpPr>
            <p:cNvPr id="324673" name="Line 57"/>
            <p:cNvSpPr>
              <a:spLocks noChangeShapeType="1"/>
            </p:cNvSpPr>
            <p:nvPr/>
          </p:nvSpPr>
          <p:spPr bwMode="auto">
            <a:xfrm>
              <a:off x="2340" y="2799"/>
              <a:ext cx="539"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74" name="Line 58"/>
            <p:cNvSpPr>
              <a:spLocks noChangeShapeType="1"/>
            </p:cNvSpPr>
            <p:nvPr/>
          </p:nvSpPr>
          <p:spPr bwMode="auto">
            <a:xfrm>
              <a:off x="2340" y="3094"/>
              <a:ext cx="539"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75" name="Line 59"/>
            <p:cNvSpPr>
              <a:spLocks noChangeShapeType="1"/>
            </p:cNvSpPr>
            <p:nvPr/>
          </p:nvSpPr>
          <p:spPr bwMode="auto">
            <a:xfrm>
              <a:off x="2340" y="2799"/>
              <a:ext cx="0" cy="295"/>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76" name="Line 60"/>
            <p:cNvSpPr>
              <a:spLocks noChangeShapeType="1"/>
            </p:cNvSpPr>
            <p:nvPr/>
          </p:nvSpPr>
          <p:spPr bwMode="auto">
            <a:xfrm>
              <a:off x="2879" y="2799"/>
              <a:ext cx="0" cy="295"/>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77" name="Rectangle 61"/>
            <p:cNvSpPr>
              <a:spLocks noChangeArrowheads="1"/>
            </p:cNvSpPr>
            <p:nvPr/>
          </p:nvSpPr>
          <p:spPr bwMode="auto">
            <a:xfrm>
              <a:off x="1292" y="3140"/>
              <a:ext cx="540" cy="295"/>
            </a:xfrm>
            <a:prstGeom prst="rect">
              <a:avLst/>
            </a:prstGeom>
            <a:noFill/>
            <a:ln w="19050" cap="sq" algn="ctr">
              <a:solidFill>
                <a:schemeClr val="tx1"/>
              </a:solidFill>
              <a:miter lim="800000"/>
              <a:headEnd type="none" w="sm" len="sm"/>
              <a:tailEnd type="none" w="sm" len="sm"/>
            </a:ln>
          </p:spPr>
          <p:txBody>
            <a:bodyPr wrap="none"/>
            <a:lstStyle/>
            <a:p>
              <a:pPr>
                <a:spcBef>
                  <a:spcPct val="20000"/>
                </a:spcBef>
                <a:buFont typeface="Wingdings" pitchFamily="2" charset="2"/>
                <a:buNone/>
              </a:pPr>
              <a:r>
                <a:rPr lang="en-US" altLang="zh-CN" sz="2400" b="1" i="1">
                  <a:latin typeface="Times New Roman" pitchFamily="18" charset="0"/>
                  <a:ea typeface="楷体_GB2312" pitchFamily="49" charset="-122"/>
                  <a:cs typeface="Times New Roman" pitchFamily="18" charset="0"/>
                </a:rPr>
                <a:t>H</a:t>
              </a:r>
              <a:r>
                <a:rPr lang="en-US" altLang="zh-CN" sz="2400" b="1">
                  <a:latin typeface="Times New Roman" pitchFamily="18" charset="0"/>
                  <a:ea typeface="楷体_GB2312" pitchFamily="49" charset="-122"/>
                  <a:cs typeface="Times New Roman" pitchFamily="18" charset="0"/>
                </a:rPr>
                <a:t>(</a:t>
              </a:r>
              <a:r>
                <a:rPr lang="en-US" altLang="zh-CN" sz="2400" b="1" i="1">
                  <a:latin typeface="Times New Roman" pitchFamily="18" charset="0"/>
                  <a:ea typeface="楷体_GB2312" pitchFamily="49" charset="-122"/>
                  <a:cs typeface="Times New Roman" pitchFamily="18" charset="0"/>
                </a:rPr>
                <a:t>s</a:t>
              </a:r>
              <a:r>
                <a:rPr lang="en-US" altLang="zh-CN" sz="2400" b="1">
                  <a:latin typeface="Times New Roman" pitchFamily="18" charset="0"/>
                  <a:ea typeface="楷体_GB2312" pitchFamily="49" charset="-122"/>
                  <a:cs typeface="Times New Roman" pitchFamily="18" charset="0"/>
                </a:rPr>
                <a:t>)</a:t>
              </a:r>
            </a:p>
          </p:txBody>
        </p:sp>
        <p:sp>
          <p:nvSpPr>
            <p:cNvPr id="324678" name="Line 62"/>
            <p:cNvSpPr>
              <a:spLocks noChangeShapeType="1"/>
            </p:cNvSpPr>
            <p:nvPr/>
          </p:nvSpPr>
          <p:spPr bwMode="auto">
            <a:xfrm>
              <a:off x="1292" y="3140"/>
              <a:ext cx="540"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79" name="Line 63"/>
            <p:cNvSpPr>
              <a:spLocks noChangeShapeType="1"/>
            </p:cNvSpPr>
            <p:nvPr/>
          </p:nvSpPr>
          <p:spPr bwMode="auto">
            <a:xfrm>
              <a:off x="1292" y="3435"/>
              <a:ext cx="540"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80" name="Line 64"/>
            <p:cNvSpPr>
              <a:spLocks noChangeShapeType="1"/>
            </p:cNvSpPr>
            <p:nvPr/>
          </p:nvSpPr>
          <p:spPr bwMode="auto">
            <a:xfrm>
              <a:off x="1292" y="3140"/>
              <a:ext cx="0" cy="295"/>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81" name="Line 65"/>
            <p:cNvSpPr>
              <a:spLocks noChangeShapeType="1"/>
            </p:cNvSpPr>
            <p:nvPr/>
          </p:nvSpPr>
          <p:spPr bwMode="auto">
            <a:xfrm>
              <a:off x="1832" y="3140"/>
              <a:ext cx="0" cy="295"/>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82" name="AutoShape 66"/>
            <p:cNvSpPr>
              <a:spLocks noChangeArrowheads="1"/>
            </p:cNvSpPr>
            <p:nvPr/>
          </p:nvSpPr>
          <p:spPr bwMode="auto">
            <a:xfrm>
              <a:off x="689" y="2220"/>
              <a:ext cx="159" cy="136"/>
            </a:xfrm>
            <a:prstGeom prst="flowChartSummingJunction">
              <a:avLst/>
            </a:prstGeom>
            <a:noFill/>
            <a:ln w="19050" cap="sq">
              <a:solidFill>
                <a:schemeClr val="tx1"/>
              </a:solidFill>
              <a:round/>
              <a:headEnd type="none" w="sm" len="sm"/>
              <a:tailEnd type="none" w="sm" len="sm"/>
            </a:ln>
          </p:spPr>
          <p:txBody>
            <a:bodyPr wrap="none"/>
            <a:lstStyle/>
            <a:p>
              <a:endParaRPr lang="zh-CN" altLang="en-US">
                <a:latin typeface="Times New Roman" pitchFamily="18" charset="0"/>
                <a:cs typeface="Times New Roman" pitchFamily="18" charset="0"/>
              </a:endParaRPr>
            </a:p>
          </p:txBody>
        </p:sp>
        <p:sp>
          <p:nvSpPr>
            <p:cNvPr id="324683" name="AutoShape 67"/>
            <p:cNvSpPr>
              <a:spLocks noChangeArrowheads="1"/>
            </p:cNvSpPr>
            <p:nvPr/>
          </p:nvSpPr>
          <p:spPr bwMode="auto">
            <a:xfrm>
              <a:off x="1863" y="2220"/>
              <a:ext cx="159" cy="136"/>
            </a:xfrm>
            <a:prstGeom prst="flowChartSummingJunction">
              <a:avLst/>
            </a:prstGeom>
            <a:noFill/>
            <a:ln w="19050" cap="sq">
              <a:solidFill>
                <a:schemeClr val="tx1"/>
              </a:solidFill>
              <a:round/>
              <a:headEnd type="none" w="sm" len="sm"/>
              <a:tailEnd type="none" w="sm" len="sm"/>
            </a:ln>
          </p:spPr>
          <p:txBody>
            <a:bodyPr wrap="none"/>
            <a:lstStyle/>
            <a:p>
              <a:endParaRPr lang="zh-CN" altLang="en-US">
                <a:latin typeface="Times New Roman" pitchFamily="18" charset="0"/>
                <a:cs typeface="Times New Roman" pitchFamily="18" charset="0"/>
              </a:endParaRPr>
            </a:p>
          </p:txBody>
        </p:sp>
        <p:sp>
          <p:nvSpPr>
            <p:cNvPr id="324684" name="Line 68"/>
            <p:cNvSpPr>
              <a:spLocks noChangeShapeType="1"/>
            </p:cNvSpPr>
            <p:nvPr/>
          </p:nvSpPr>
          <p:spPr bwMode="auto">
            <a:xfrm>
              <a:off x="403" y="2288"/>
              <a:ext cx="286" cy="0"/>
            </a:xfrm>
            <a:prstGeom prst="line">
              <a:avLst/>
            </a:prstGeom>
            <a:noFill/>
            <a:ln w="19050" cap="sq">
              <a:solidFill>
                <a:schemeClr val="tx1"/>
              </a:solidFill>
              <a:round/>
              <a:headEnd type="none" w="sm" len="sm"/>
              <a:tailEnd type="arrow" w="sm" len="sm"/>
            </a:ln>
          </p:spPr>
          <p:txBody>
            <a:bodyPr wrap="none"/>
            <a:lstStyle/>
            <a:p>
              <a:endParaRPr lang="zh-CN" altLang="en-US"/>
            </a:p>
          </p:txBody>
        </p:sp>
        <p:sp>
          <p:nvSpPr>
            <p:cNvPr id="324685" name="Line 69"/>
            <p:cNvSpPr>
              <a:spLocks noChangeShapeType="1"/>
            </p:cNvSpPr>
            <p:nvPr/>
          </p:nvSpPr>
          <p:spPr bwMode="auto">
            <a:xfrm>
              <a:off x="848" y="2288"/>
              <a:ext cx="158"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24686" name="Line 70"/>
            <p:cNvSpPr>
              <a:spLocks noChangeShapeType="1"/>
            </p:cNvSpPr>
            <p:nvPr/>
          </p:nvSpPr>
          <p:spPr bwMode="auto">
            <a:xfrm>
              <a:off x="1546" y="2288"/>
              <a:ext cx="317"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24687" name="Line 71"/>
            <p:cNvSpPr>
              <a:spLocks noChangeShapeType="1"/>
            </p:cNvSpPr>
            <p:nvPr/>
          </p:nvSpPr>
          <p:spPr bwMode="auto">
            <a:xfrm>
              <a:off x="2022" y="2288"/>
              <a:ext cx="318"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24688" name="Line 72"/>
            <p:cNvSpPr>
              <a:spLocks noChangeShapeType="1"/>
            </p:cNvSpPr>
            <p:nvPr/>
          </p:nvSpPr>
          <p:spPr bwMode="auto">
            <a:xfrm>
              <a:off x="2879" y="2288"/>
              <a:ext cx="857"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24689" name="Line 73"/>
            <p:cNvSpPr>
              <a:spLocks noChangeShapeType="1"/>
            </p:cNvSpPr>
            <p:nvPr/>
          </p:nvSpPr>
          <p:spPr bwMode="auto">
            <a:xfrm>
              <a:off x="3229" y="2288"/>
              <a:ext cx="0" cy="647"/>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90" name="Line 74"/>
            <p:cNvSpPr>
              <a:spLocks noChangeShapeType="1"/>
            </p:cNvSpPr>
            <p:nvPr/>
          </p:nvSpPr>
          <p:spPr bwMode="auto">
            <a:xfrm>
              <a:off x="3483" y="2288"/>
              <a:ext cx="0" cy="1022"/>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91" name="Line 75"/>
            <p:cNvSpPr>
              <a:spLocks noChangeShapeType="1"/>
            </p:cNvSpPr>
            <p:nvPr/>
          </p:nvSpPr>
          <p:spPr bwMode="auto">
            <a:xfrm flipH="1">
              <a:off x="2879" y="2935"/>
              <a:ext cx="350"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24692" name="Line 76"/>
            <p:cNvSpPr>
              <a:spLocks noChangeShapeType="1"/>
            </p:cNvSpPr>
            <p:nvPr/>
          </p:nvSpPr>
          <p:spPr bwMode="auto">
            <a:xfrm flipH="1">
              <a:off x="1832" y="3310"/>
              <a:ext cx="1651" cy="0"/>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24693" name="Line 77"/>
            <p:cNvSpPr>
              <a:spLocks noChangeShapeType="1"/>
            </p:cNvSpPr>
            <p:nvPr/>
          </p:nvSpPr>
          <p:spPr bwMode="auto">
            <a:xfrm flipH="1">
              <a:off x="752" y="3310"/>
              <a:ext cx="540"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94" name="Line 78"/>
            <p:cNvSpPr>
              <a:spLocks noChangeShapeType="1"/>
            </p:cNvSpPr>
            <p:nvPr/>
          </p:nvSpPr>
          <p:spPr bwMode="auto">
            <a:xfrm flipV="1">
              <a:off x="752" y="2356"/>
              <a:ext cx="0" cy="954"/>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24695" name="Line 79"/>
            <p:cNvSpPr>
              <a:spLocks noChangeShapeType="1"/>
            </p:cNvSpPr>
            <p:nvPr/>
          </p:nvSpPr>
          <p:spPr bwMode="auto">
            <a:xfrm flipH="1">
              <a:off x="1959" y="2935"/>
              <a:ext cx="381"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96" name="Line 80"/>
            <p:cNvSpPr>
              <a:spLocks noChangeShapeType="1"/>
            </p:cNvSpPr>
            <p:nvPr/>
          </p:nvSpPr>
          <p:spPr bwMode="auto">
            <a:xfrm flipV="1">
              <a:off x="1959" y="2356"/>
              <a:ext cx="0" cy="579"/>
            </a:xfrm>
            <a:prstGeom prst="line">
              <a:avLst/>
            </a:prstGeom>
            <a:noFill/>
            <a:ln w="19050" cap="sq">
              <a:solidFill>
                <a:schemeClr val="tx1"/>
              </a:solidFill>
              <a:round/>
              <a:headEnd type="none" w="sm" len="sm"/>
              <a:tailEnd type="arrow" w="sm" len="sm"/>
            </a:ln>
            <a:effectLst/>
          </p:spPr>
          <p:txBody>
            <a:bodyPr wrap="none"/>
            <a:lstStyle/>
            <a:p>
              <a:endParaRPr lang="zh-CN" altLang="en-US"/>
            </a:p>
          </p:txBody>
        </p:sp>
        <p:sp>
          <p:nvSpPr>
            <p:cNvPr id="324697" name="Line 81"/>
            <p:cNvSpPr>
              <a:spLocks noChangeShapeType="1"/>
            </p:cNvSpPr>
            <p:nvPr/>
          </p:nvSpPr>
          <p:spPr bwMode="auto">
            <a:xfrm>
              <a:off x="1832" y="2424"/>
              <a:ext cx="63"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98" name="Line 82"/>
            <p:cNvSpPr>
              <a:spLocks noChangeShapeType="1"/>
            </p:cNvSpPr>
            <p:nvPr/>
          </p:nvSpPr>
          <p:spPr bwMode="auto">
            <a:xfrm>
              <a:off x="594" y="2424"/>
              <a:ext cx="63" cy="0"/>
            </a:xfrm>
            <a:prstGeom prst="line">
              <a:avLst/>
            </a:prstGeom>
            <a:noFill/>
            <a:ln w="19050" cap="sq">
              <a:solidFill>
                <a:schemeClr val="tx1"/>
              </a:solidFill>
              <a:round/>
              <a:headEnd type="none" w="sm" len="sm"/>
              <a:tailEnd type="none" w="sm" len="sm"/>
            </a:ln>
          </p:spPr>
          <p:txBody>
            <a:bodyPr wrap="none"/>
            <a:lstStyle/>
            <a:p>
              <a:endParaRPr lang="zh-CN" altLang="en-US"/>
            </a:p>
          </p:txBody>
        </p:sp>
        <p:sp>
          <p:nvSpPr>
            <p:cNvPr id="324699" name="Text Box 83"/>
            <p:cNvSpPr txBox="1">
              <a:spLocks noChangeArrowheads="1"/>
            </p:cNvSpPr>
            <p:nvPr/>
          </p:nvSpPr>
          <p:spPr bwMode="auto">
            <a:xfrm>
              <a:off x="292" y="1967"/>
              <a:ext cx="447" cy="200"/>
            </a:xfrm>
            <a:prstGeom prst="rect">
              <a:avLst/>
            </a:prstGeom>
            <a:noFill/>
            <a:ln w="19050" cap="sq" algn="ctr">
              <a:noFill/>
              <a:miter lim="800000"/>
              <a:headEnd type="none" w="sm" len="sm"/>
              <a:tailEnd type="none" w="sm" len="sm"/>
            </a:ln>
          </p:spPr>
          <p:txBody>
            <a:bodyPr wrap="none"/>
            <a:lstStyle/>
            <a:p>
              <a:pPr algn="ctr"/>
              <a:r>
                <a:rPr kumimoji="1" lang="en-US" altLang="zh-CN" sz="2000" b="1" i="1">
                  <a:latin typeface="Times New Roman" pitchFamily="18" charset="0"/>
                  <a:cs typeface="Times New Roman" pitchFamily="18" charset="0"/>
                </a:rPr>
                <a:t>R</a:t>
              </a:r>
              <a:r>
                <a:rPr kumimoji="1" lang="en-US" altLang="zh-CN" sz="2000" b="1">
                  <a:latin typeface="Times New Roman" pitchFamily="18" charset="0"/>
                  <a:cs typeface="Times New Roman" pitchFamily="18" charset="0"/>
                </a:rPr>
                <a:t>(</a:t>
              </a:r>
              <a:r>
                <a:rPr kumimoji="1" lang="en-US" altLang="zh-CN" sz="2000" b="1" i="1">
                  <a:latin typeface="Times New Roman" pitchFamily="18" charset="0"/>
                  <a:cs typeface="Times New Roman" pitchFamily="18" charset="0"/>
                </a:rPr>
                <a:t>s</a:t>
              </a:r>
              <a:r>
                <a:rPr kumimoji="1" lang="en-US" altLang="zh-CN" sz="2000" b="1">
                  <a:latin typeface="Times New Roman" pitchFamily="18" charset="0"/>
                  <a:cs typeface="Times New Roman" pitchFamily="18" charset="0"/>
                </a:rPr>
                <a:t>)</a:t>
              </a:r>
            </a:p>
          </p:txBody>
        </p:sp>
        <p:sp>
          <p:nvSpPr>
            <p:cNvPr id="324700" name="Text Box 84"/>
            <p:cNvSpPr txBox="1">
              <a:spLocks noChangeArrowheads="1"/>
            </p:cNvSpPr>
            <p:nvPr/>
          </p:nvSpPr>
          <p:spPr bwMode="auto">
            <a:xfrm>
              <a:off x="3365" y="2015"/>
              <a:ext cx="429" cy="291"/>
            </a:xfrm>
            <a:prstGeom prst="rect">
              <a:avLst/>
            </a:prstGeom>
            <a:noFill/>
            <a:ln w="19050" cap="sq" algn="ctr">
              <a:noFill/>
              <a:miter lim="800000"/>
              <a:headEnd type="none" w="sm" len="sm"/>
              <a:tailEnd type="none" w="sm" len="sm"/>
            </a:ln>
          </p:spPr>
          <p:txBody>
            <a:bodyPr wrap="none"/>
            <a:lstStyle/>
            <a:p>
              <a:pPr algn="ctr"/>
              <a:r>
                <a:rPr kumimoji="1" lang="en-US" altLang="zh-CN" sz="2000" b="1" i="1">
                  <a:latin typeface="Times New Roman" pitchFamily="18" charset="0"/>
                  <a:cs typeface="Times New Roman" pitchFamily="18" charset="0"/>
                </a:rPr>
                <a:t>Y</a:t>
              </a:r>
              <a:r>
                <a:rPr kumimoji="1" lang="en-US" altLang="zh-CN" sz="2000" b="1">
                  <a:latin typeface="Times New Roman" pitchFamily="18" charset="0"/>
                  <a:cs typeface="Times New Roman" pitchFamily="18" charset="0"/>
                </a:rPr>
                <a:t>(</a:t>
              </a:r>
              <a:r>
                <a:rPr kumimoji="1" lang="en-US" altLang="zh-CN" sz="2000" b="1" i="1">
                  <a:latin typeface="Times New Roman" pitchFamily="18" charset="0"/>
                  <a:cs typeface="Times New Roman" pitchFamily="18" charset="0"/>
                </a:rPr>
                <a:t>s</a:t>
              </a:r>
              <a:r>
                <a:rPr kumimoji="1" lang="en-US" altLang="zh-CN" sz="2000" b="1">
                  <a:latin typeface="Times New Roman" pitchFamily="18" charset="0"/>
                  <a:cs typeface="Times New Roman" pitchFamily="18" charset="0"/>
                </a:rPr>
                <a:t>)</a:t>
              </a:r>
            </a:p>
          </p:txBody>
        </p:sp>
        <p:sp>
          <p:nvSpPr>
            <p:cNvPr id="324701" name="Text Box 83"/>
            <p:cNvSpPr txBox="1">
              <a:spLocks noChangeArrowheads="1"/>
            </p:cNvSpPr>
            <p:nvPr/>
          </p:nvSpPr>
          <p:spPr bwMode="auto">
            <a:xfrm>
              <a:off x="1655" y="1960"/>
              <a:ext cx="447" cy="247"/>
            </a:xfrm>
            <a:prstGeom prst="rect">
              <a:avLst/>
            </a:prstGeom>
            <a:noFill/>
            <a:ln w="19050" cap="sq" algn="ctr">
              <a:noFill/>
              <a:miter lim="800000"/>
              <a:headEnd type="none" w="sm" len="sm"/>
              <a:tailEnd type="none" w="sm" len="sm"/>
            </a:ln>
          </p:spPr>
          <p:txBody>
            <a:bodyPr wrap="none"/>
            <a:lstStyle/>
            <a:p>
              <a:pPr algn="ctr"/>
              <a:r>
                <a:rPr kumimoji="1" lang="en-US" altLang="zh-CN" sz="2000" b="1" i="1">
                  <a:latin typeface="Times New Roman" pitchFamily="18" charset="0"/>
                  <a:cs typeface="Times New Roman" pitchFamily="18" charset="0"/>
                </a:rPr>
                <a:t>R</a:t>
              </a:r>
              <a:r>
                <a:rPr kumimoji="1" lang="en-US" altLang="zh-CN" sz="2000" b="1" baseline="-25000">
                  <a:latin typeface="Times New Roman" pitchFamily="18" charset="0"/>
                  <a:cs typeface="Times New Roman" pitchFamily="18" charset="0"/>
                </a:rPr>
                <a:t>1</a:t>
              </a:r>
              <a:r>
                <a:rPr kumimoji="1" lang="en-US" altLang="zh-CN" sz="2000" b="1">
                  <a:latin typeface="Times New Roman" pitchFamily="18" charset="0"/>
                  <a:cs typeface="Times New Roman" pitchFamily="18" charset="0"/>
                </a:rPr>
                <a:t>(</a:t>
              </a:r>
              <a:r>
                <a:rPr kumimoji="1" lang="en-US" altLang="zh-CN" sz="2000" b="1" i="1">
                  <a:latin typeface="Times New Roman" pitchFamily="18" charset="0"/>
                  <a:cs typeface="Times New Roman" pitchFamily="18" charset="0"/>
                </a:rPr>
                <a:t>s</a:t>
              </a:r>
              <a:r>
                <a:rPr kumimoji="1" lang="en-US" altLang="zh-CN" sz="2000" b="1">
                  <a:latin typeface="Times New Roman" pitchFamily="18" charset="0"/>
                  <a:cs typeface="Times New Roman" pitchFamily="18" charset="0"/>
                </a:rPr>
                <a:t>)</a:t>
              </a:r>
            </a:p>
          </p:txBody>
        </p:sp>
      </p:grpSp>
      <p:graphicFrame>
        <p:nvGraphicFramePr>
          <p:cNvPr id="3" name="Object 46"/>
          <p:cNvGraphicFramePr>
            <a:graphicFrameLocks noChangeAspect="1"/>
          </p:cNvGraphicFramePr>
          <p:nvPr/>
        </p:nvGraphicFramePr>
        <p:xfrm>
          <a:off x="6356350" y="2779713"/>
          <a:ext cx="1516063" cy="731837"/>
        </p:xfrm>
        <a:graphic>
          <a:graphicData uri="http://schemas.openxmlformats.org/presentationml/2006/ole">
            <mc:AlternateContent xmlns:mc="http://schemas.openxmlformats.org/markup-compatibility/2006">
              <mc:Choice xmlns:v="urn:schemas-microsoft-com:vml" Requires="v">
                <p:oleObj spid="_x0000_s324698" name="Equation" r:id="rId4" imgW="927000" imgH="444240" progId="Equation.DSMT4">
                  <p:embed/>
                </p:oleObj>
              </mc:Choice>
              <mc:Fallback>
                <p:oleObj name="Equation" r:id="rId4" imgW="927000" imgH="444240" progId="Equation.DSMT4">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6350" y="2779713"/>
                        <a:ext cx="1516063" cy="731837"/>
                      </a:xfrm>
                      <a:prstGeom prst="rect">
                        <a:avLst/>
                      </a:prstGeom>
                      <a:solidFill>
                        <a:srgbClr val="FFFF99"/>
                      </a:solidFill>
                    </p:spPr>
                  </p:pic>
                </p:oleObj>
              </mc:Fallback>
            </mc:AlternateContent>
          </a:graphicData>
        </a:graphic>
      </p:graphicFrame>
      <p:graphicFrame>
        <p:nvGraphicFramePr>
          <p:cNvPr id="48" name="Object 47"/>
          <p:cNvGraphicFramePr>
            <a:graphicFrameLocks noChangeAspect="1"/>
          </p:cNvGraphicFramePr>
          <p:nvPr/>
        </p:nvGraphicFramePr>
        <p:xfrm>
          <a:off x="5803900" y="3957638"/>
          <a:ext cx="3057525" cy="781050"/>
        </p:xfrm>
        <a:graphic>
          <a:graphicData uri="http://schemas.openxmlformats.org/presentationml/2006/ole">
            <mc:AlternateContent xmlns:mc="http://schemas.openxmlformats.org/markup-compatibility/2006">
              <mc:Choice xmlns:v="urn:schemas-microsoft-com:vml" Requires="v">
                <p:oleObj spid="_x0000_s324699" name="Equation" r:id="rId6" imgW="1752480" imgH="444240" progId="Equation.DSMT4">
                  <p:embed/>
                </p:oleObj>
              </mc:Choice>
              <mc:Fallback>
                <p:oleObj name="Equation" r:id="rId6" imgW="1752480" imgH="444240" progId="Equation.DSMT4">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3900" y="3957638"/>
                        <a:ext cx="3057525" cy="781050"/>
                      </a:xfrm>
                      <a:prstGeom prst="rect">
                        <a:avLst/>
                      </a:prstGeom>
                      <a:solidFill>
                        <a:srgbClr val="FFFF99"/>
                      </a:solidFill>
                    </p:spPr>
                  </p:pic>
                </p:oleObj>
              </mc:Fallback>
            </mc:AlternateContent>
          </a:graphicData>
        </a:graphic>
      </p:graphicFrame>
      <p:sp>
        <p:nvSpPr>
          <p:cNvPr id="2" name="矩形 3"/>
          <p:cNvSpPr>
            <a:spLocks noChangeArrowheads="1"/>
          </p:cNvSpPr>
          <p:nvPr/>
        </p:nvSpPr>
        <p:spPr bwMode="auto">
          <a:xfrm>
            <a:off x="5584825" y="5229225"/>
            <a:ext cx="3335338" cy="854075"/>
          </a:xfrm>
          <a:prstGeom prst="rect">
            <a:avLst/>
          </a:prstGeom>
          <a:noFill/>
          <a:ln w="9525">
            <a:noFill/>
            <a:miter lim="800000"/>
            <a:headEnd/>
            <a:tailEnd/>
          </a:ln>
        </p:spPr>
        <p:txBody>
          <a:bodyPr>
            <a:spAutoFit/>
          </a:bodyPr>
          <a:lstStyle/>
          <a:p>
            <a:pPr>
              <a:lnSpc>
                <a:spcPct val="125000"/>
              </a:lnSpc>
              <a:buFont typeface="Wingdings" pitchFamily="2" charset="2"/>
              <a:buNone/>
            </a:pPr>
            <a:r>
              <a:rPr lang="zh-CN" altLang="en-US" sz="2000" b="1">
                <a:solidFill>
                  <a:srgbClr val="3333FF"/>
                </a:solidFill>
                <a:latin typeface="黑体" pitchFamily="2" charset="-122"/>
                <a:ea typeface="黑体" pitchFamily="2" charset="-122"/>
              </a:rPr>
              <a:t>可消除原系统中不可变部分参数波动对系统性能的影响</a:t>
            </a:r>
            <a:endParaRPr lang="zh-CN" altLang="en-US" sz="2000"/>
          </a:p>
        </p:txBody>
      </p:sp>
      <p:sp>
        <p:nvSpPr>
          <p:cNvPr id="5" name="下箭头 4"/>
          <p:cNvSpPr/>
          <p:nvPr/>
        </p:nvSpPr>
        <p:spPr>
          <a:xfrm>
            <a:off x="6910388" y="3597275"/>
            <a:ext cx="392112"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下箭头 49"/>
          <p:cNvSpPr/>
          <p:nvPr/>
        </p:nvSpPr>
        <p:spPr>
          <a:xfrm>
            <a:off x="6938963" y="4827588"/>
            <a:ext cx="393700" cy="3254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circle(in)">
                                      <p:cBhvr>
                                        <p:cTn id="19" dur="20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up)">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45"/>
          <p:cNvSpPr>
            <a:spLocks noChangeArrowheads="1"/>
          </p:cNvSpPr>
          <p:nvPr/>
        </p:nvSpPr>
        <p:spPr bwMode="auto">
          <a:xfrm>
            <a:off x="684213" y="1196975"/>
            <a:ext cx="7772400" cy="4648200"/>
          </a:xfrm>
          <a:prstGeom prst="rect">
            <a:avLst/>
          </a:prstGeom>
          <a:noFill/>
          <a:ln w="12700" cap="sq">
            <a:noFill/>
            <a:miter lim="800000"/>
            <a:headEnd type="none" w="sm" len="sm"/>
            <a:tailEnd type="none" w="sm" len="sm"/>
          </a:ln>
        </p:spPr>
        <p:txBody>
          <a:bodyPr/>
          <a:lstStyle/>
          <a:p>
            <a:pPr marL="342900" indent="-342900" algn="just">
              <a:lnSpc>
                <a:spcPct val="125000"/>
              </a:lnSpc>
              <a:spcBef>
                <a:spcPct val="20000"/>
              </a:spcBef>
              <a:buClr>
                <a:schemeClr val="accent2"/>
              </a:buClr>
              <a:buFont typeface="Wingdings" pitchFamily="2" charset="2"/>
              <a:buNone/>
            </a:pPr>
            <a:r>
              <a:rPr kumimoji="1" lang="en-US" altLang="zh-CN" sz="2000" b="1" dirty="0">
                <a:solidFill>
                  <a:schemeClr val="tx2"/>
                </a:solidFill>
                <a:latin typeface="Times New Roman" pitchFamily="18" charset="0"/>
                <a:ea typeface="黑体" pitchFamily="2" charset="-122"/>
              </a:rPr>
              <a:t>1.  </a:t>
            </a:r>
            <a:r>
              <a:rPr kumimoji="1" lang="zh-CN" altLang="en-US" sz="2000" b="1" dirty="0">
                <a:solidFill>
                  <a:schemeClr val="tx2"/>
                </a:solidFill>
                <a:latin typeface="Times New Roman" pitchFamily="18" charset="0"/>
                <a:ea typeface="黑体" pitchFamily="2" charset="-122"/>
              </a:rPr>
              <a:t>三种连接方式可以等效地转换，系统的综合与校正是非唯一的。</a:t>
            </a:r>
            <a:endParaRPr kumimoji="1" lang="en-US" altLang="zh-CN" sz="2000" b="1" dirty="0">
              <a:solidFill>
                <a:schemeClr val="tx2"/>
              </a:solidFill>
              <a:latin typeface="Times New Roman" pitchFamily="18" charset="0"/>
              <a:ea typeface="黑体" pitchFamily="2" charset="-122"/>
            </a:endParaRPr>
          </a:p>
          <a:p>
            <a:pPr marL="342900" indent="-342900" algn="just">
              <a:lnSpc>
                <a:spcPct val="125000"/>
              </a:lnSpc>
              <a:spcBef>
                <a:spcPct val="20000"/>
              </a:spcBef>
              <a:buClr>
                <a:schemeClr val="accent2"/>
              </a:buClr>
              <a:buFont typeface="Wingdings" pitchFamily="2" charset="2"/>
              <a:buNone/>
            </a:pPr>
            <a:r>
              <a:rPr kumimoji="1" lang="en-US" altLang="zh-CN" sz="2000" b="1" dirty="0">
                <a:solidFill>
                  <a:schemeClr val="tx2"/>
                </a:solidFill>
                <a:latin typeface="Times New Roman" pitchFamily="18" charset="0"/>
                <a:ea typeface="黑体" pitchFamily="2" charset="-122"/>
              </a:rPr>
              <a:t>2. </a:t>
            </a:r>
            <a:r>
              <a:rPr kumimoji="1" lang="zh-CN" altLang="en-US" sz="2000" b="1" dirty="0">
                <a:solidFill>
                  <a:schemeClr val="tx2"/>
                </a:solidFill>
                <a:latin typeface="Times New Roman" pitchFamily="18" charset="0"/>
                <a:ea typeface="黑体" pitchFamily="2" charset="-122"/>
              </a:rPr>
              <a:t>在工程应用中，究竟采用哪一种连接方式，要视具体情况而定。要考虑的因素有：</a:t>
            </a:r>
            <a:endParaRPr kumimoji="1" lang="en-US" altLang="zh-CN" sz="2000" b="1" dirty="0">
              <a:solidFill>
                <a:schemeClr val="tx2"/>
              </a:solidFill>
              <a:latin typeface="Times New Roman" pitchFamily="18" charset="0"/>
              <a:ea typeface="黑体" pitchFamily="2" charset="-122"/>
            </a:endParaRPr>
          </a:p>
          <a:p>
            <a:pPr marL="342900" indent="-342900" algn="just">
              <a:lnSpc>
                <a:spcPct val="125000"/>
              </a:lnSpc>
              <a:spcBef>
                <a:spcPct val="20000"/>
              </a:spcBef>
              <a:buClr>
                <a:schemeClr val="accent2"/>
              </a:buClr>
              <a:buFont typeface="Wingdings" pitchFamily="2" charset="2"/>
              <a:buNone/>
            </a:pPr>
            <a:r>
              <a:rPr kumimoji="1" lang="zh-CN" altLang="en-US" sz="2000" b="1" dirty="0">
                <a:solidFill>
                  <a:schemeClr val="tx2"/>
                </a:solidFill>
                <a:latin typeface="Times New Roman" pitchFamily="18" charset="0"/>
                <a:ea typeface="黑体" pitchFamily="2" charset="-122"/>
              </a:rPr>
              <a:t>　　</a:t>
            </a:r>
            <a:r>
              <a:rPr kumimoji="1" lang="en-US" altLang="zh-CN" sz="2000" b="1" dirty="0">
                <a:solidFill>
                  <a:schemeClr val="tx2"/>
                </a:solidFill>
                <a:latin typeface="Times New Roman" pitchFamily="18" charset="0"/>
                <a:ea typeface="黑体" pitchFamily="2" charset="-122"/>
              </a:rPr>
              <a:t>1</a:t>
            </a:r>
            <a:r>
              <a:rPr kumimoji="1" lang="zh-CN" altLang="en-US" sz="2000" b="1" dirty="0">
                <a:solidFill>
                  <a:schemeClr val="tx2"/>
                </a:solidFill>
                <a:latin typeface="Times New Roman" pitchFamily="18" charset="0"/>
                <a:ea typeface="黑体" pitchFamily="2" charset="-122"/>
              </a:rPr>
              <a:t>）原系统的物理结构，信号是否便于取出和加入；</a:t>
            </a:r>
            <a:endParaRPr kumimoji="1" lang="en-US" altLang="zh-CN" sz="2000" b="1" dirty="0">
              <a:solidFill>
                <a:schemeClr val="tx2"/>
              </a:solidFill>
              <a:latin typeface="Times New Roman" pitchFamily="18" charset="0"/>
              <a:ea typeface="黑体" pitchFamily="2" charset="-122"/>
            </a:endParaRPr>
          </a:p>
          <a:p>
            <a:pPr marL="342900" indent="-342900" algn="just">
              <a:lnSpc>
                <a:spcPct val="125000"/>
              </a:lnSpc>
              <a:spcBef>
                <a:spcPct val="20000"/>
              </a:spcBef>
              <a:buClr>
                <a:schemeClr val="accent2"/>
              </a:buClr>
              <a:buFont typeface="Wingdings" pitchFamily="2" charset="2"/>
              <a:buNone/>
            </a:pPr>
            <a:r>
              <a:rPr kumimoji="1" lang="zh-CN" altLang="en-US" sz="2000" b="1" dirty="0">
                <a:solidFill>
                  <a:schemeClr val="tx2"/>
                </a:solidFill>
                <a:latin typeface="Times New Roman" pitchFamily="18" charset="0"/>
                <a:ea typeface="黑体" pitchFamily="2" charset="-122"/>
              </a:rPr>
              <a:t>　　</a:t>
            </a:r>
            <a:r>
              <a:rPr kumimoji="1" lang="en-US" altLang="zh-CN" sz="2000" b="1" dirty="0">
                <a:solidFill>
                  <a:schemeClr val="tx2"/>
                </a:solidFill>
                <a:latin typeface="Times New Roman" pitchFamily="18" charset="0"/>
                <a:ea typeface="黑体" pitchFamily="2" charset="-122"/>
              </a:rPr>
              <a:t>2</a:t>
            </a:r>
            <a:r>
              <a:rPr kumimoji="1" lang="zh-CN" altLang="en-US" sz="2000" b="1" dirty="0">
                <a:solidFill>
                  <a:schemeClr val="tx2"/>
                </a:solidFill>
                <a:latin typeface="Times New Roman" pitchFamily="18" charset="0"/>
                <a:ea typeface="黑体" pitchFamily="2" charset="-122"/>
              </a:rPr>
              <a:t>）信号的性质，系统中各点功率的大小，可供选用的元件；</a:t>
            </a:r>
            <a:endParaRPr kumimoji="1" lang="en-US" altLang="zh-CN" sz="2000" b="1" dirty="0">
              <a:solidFill>
                <a:schemeClr val="tx2"/>
              </a:solidFill>
              <a:latin typeface="Times New Roman" pitchFamily="18" charset="0"/>
              <a:ea typeface="黑体" pitchFamily="2" charset="-122"/>
            </a:endParaRPr>
          </a:p>
          <a:p>
            <a:pPr marL="342900" indent="-342900" algn="just">
              <a:lnSpc>
                <a:spcPct val="125000"/>
              </a:lnSpc>
              <a:spcBef>
                <a:spcPct val="20000"/>
              </a:spcBef>
              <a:buClr>
                <a:schemeClr val="accent2"/>
              </a:buClr>
              <a:buFont typeface="Wingdings" pitchFamily="2" charset="2"/>
              <a:buNone/>
            </a:pPr>
            <a:r>
              <a:rPr kumimoji="1" lang="zh-CN" altLang="en-US" sz="2000" b="1" dirty="0">
                <a:solidFill>
                  <a:schemeClr val="tx2"/>
                </a:solidFill>
                <a:latin typeface="Times New Roman" pitchFamily="18" charset="0"/>
                <a:ea typeface="黑体" pitchFamily="2" charset="-122"/>
              </a:rPr>
              <a:t>　　</a:t>
            </a:r>
            <a:r>
              <a:rPr kumimoji="1" lang="en-US" altLang="zh-CN" sz="2000" b="1" dirty="0">
                <a:solidFill>
                  <a:schemeClr val="tx2"/>
                </a:solidFill>
                <a:latin typeface="Times New Roman" pitchFamily="18" charset="0"/>
                <a:ea typeface="黑体" pitchFamily="2" charset="-122"/>
              </a:rPr>
              <a:t>3</a:t>
            </a:r>
            <a:r>
              <a:rPr kumimoji="1" lang="zh-CN" altLang="en-US" sz="2000" b="1" dirty="0">
                <a:solidFill>
                  <a:schemeClr val="tx2"/>
                </a:solidFill>
                <a:latin typeface="Times New Roman" pitchFamily="18" charset="0"/>
                <a:ea typeface="黑体" pitchFamily="2" charset="-122"/>
              </a:rPr>
              <a:t>）设计者的经验和经济条件等。</a:t>
            </a:r>
            <a:endParaRPr kumimoji="1" lang="en-US" altLang="zh-CN" sz="2000" b="1" dirty="0">
              <a:solidFill>
                <a:schemeClr val="tx2"/>
              </a:solidFill>
              <a:latin typeface="Times New Roman" pitchFamily="18" charset="0"/>
              <a:ea typeface="黑体" pitchFamily="2" charset="-122"/>
            </a:endParaRPr>
          </a:p>
          <a:p>
            <a:pPr marL="342900" indent="-342900" algn="just">
              <a:lnSpc>
                <a:spcPct val="125000"/>
              </a:lnSpc>
              <a:spcBef>
                <a:spcPct val="20000"/>
              </a:spcBef>
              <a:buClr>
                <a:schemeClr val="accent2"/>
              </a:buClr>
              <a:buFont typeface="Wingdings" pitchFamily="2" charset="2"/>
              <a:buNone/>
            </a:pPr>
            <a:r>
              <a:rPr kumimoji="1" lang="zh-CN" altLang="en-US" sz="2000" b="1" dirty="0">
                <a:solidFill>
                  <a:schemeClr val="tx2"/>
                </a:solidFill>
                <a:latin typeface="黑体" pitchFamily="2" charset="-122"/>
                <a:ea typeface="黑体" pitchFamily="2" charset="-122"/>
              </a:rPr>
              <a:t>例如：</a:t>
            </a:r>
            <a:r>
              <a:rPr kumimoji="1" lang="zh-CN" altLang="en-US" sz="2000" b="1" dirty="0">
                <a:solidFill>
                  <a:srgbClr val="FF00FF"/>
                </a:solidFill>
                <a:latin typeface="黑体" pitchFamily="2" charset="-122"/>
                <a:ea typeface="黑体" pitchFamily="2" charset="-122"/>
              </a:rPr>
              <a:t>串联校正</a:t>
            </a:r>
            <a:r>
              <a:rPr kumimoji="1" lang="zh-CN" altLang="en-US" sz="2000" b="1" dirty="0">
                <a:solidFill>
                  <a:schemeClr val="tx2"/>
                </a:solidFill>
                <a:latin typeface="黑体" pitchFamily="2" charset="-122"/>
                <a:ea typeface="黑体" pitchFamily="2" charset="-122"/>
              </a:rPr>
              <a:t>通常是由低能量向高能量部位传递信号，加上校正装置本身的能量损耗，必须进行能量补偿。因此，</a:t>
            </a:r>
            <a:r>
              <a:rPr kumimoji="1" lang="zh-CN" altLang="en-US" sz="2000" b="1" dirty="0">
                <a:solidFill>
                  <a:srgbClr val="0000FF"/>
                </a:solidFill>
                <a:latin typeface="黑体" pitchFamily="2" charset="-122"/>
                <a:ea typeface="黑体" pitchFamily="2" charset="-122"/>
              </a:rPr>
              <a:t>串联校正装置通常由有源网络或元件构成</a:t>
            </a:r>
            <a:r>
              <a:rPr kumimoji="1" lang="zh-CN" altLang="en-US" sz="2000" b="1" dirty="0">
                <a:solidFill>
                  <a:schemeClr val="tx2"/>
                </a:solidFill>
                <a:latin typeface="黑体" pitchFamily="2" charset="-122"/>
                <a:ea typeface="黑体" pitchFamily="2" charset="-122"/>
              </a:rPr>
              <a:t>，即其中需要有放大元件。</a:t>
            </a:r>
          </a:p>
          <a:p>
            <a:pPr marL="342900" indent="-342900" algn="just">
              <a:lnSpc>
                <a:spcPct val="125000"/>
              </a:lnSpc>
              <a:spcBef>
                <a:spcPct val="20000"/>
              </a:spcBef>
              <a:buClr>
                <a:schemeClr val="accent2"/>
              </a:buClr>
              <a:buFont typeface="Wingdings" pitchFamily="2" charset="2"/>
              <a:buNone/>
            </a:pPr>
            <a:r>
              <a:rPr kumimoji="1" lang="zh-CN" altLang="en-US" sz="2000" b="1" dirty="0">
                <a:solidFill>
                  <a:schemeClr val="tx2"/>
                </a:solidFill>
                <a:latin typeface="黑体" pitchFamily="2" charset="-122"/>
                <a:ea typeface="黑体" pitchFamily="2" charset="-122"/>
              </a:rPr>
              <a:t>     而</a:t>
            </a:r>
            <a:r>
              <a:rPr kumimoji="1" lang="zh-CN" altLang="en-US" sz="2000" b="1" dirty="0">
                <a:solidFill>
                  <a:srgbClr val="FF00FF"/>
                </a:solidFill>
                <a:latin typeface="黑体" pitchFamily="2" charset="-122"/>
                <a:ea typeface="黑体" pitchFamily="2" charset="-122"/>
              </a:rPr>
              <a:t>反馈校正</a:t>
            </a:r>
            <a:r>
              <a:rPr kumimoji="1" lang="zh-CN" altLang="en-US" sz="2000" b="1" dirty="0">
                <a:solidFill>
                  <a:schemeClr val="tx2"/>
                </a:solidFill>
                <a:latin typeface="黑体" pitchFamily="2" charset="-122"/>
                <a:ea typeface="黑体" pitchFamily="2" charset="-122"/>
              </a:rPr>
              <a:t>结构比串联校正装置简单，若原系统随着工作条件的变化，它的某些参数变化较大时，</a:t>
            </a:r>
            <a:r>
              <a:rPr kumimoji="1" lang="zh-CN" altLang="en-US" sz="2000" b="1" dirty="0">
                <a:solidFill>
                  <a:srgbClr val="FF0000"/>
                </a:solidFill>
                <a:latin typeface="黑体" pitchFamily="2" charset="-122"/>
                <a:ea typeface="黑体" pitchFamily="2" charset="-122"/>
              </a:rPr>
              <a:t>采用反馈校正效果会更好些</a:t>
            </a:r>
            <a:r>
              <a:rPr kumimoji="1" lang="zh-CN" altLang="en-US" sz="2000" b="1" dirty="0">
                <a:solidFill>
                  <a:schemeClr val="tx2"/>
                </a:solidFill>
                <a:latin typeface="黑体" pitchFamily="2" charset="-122"/>
                <a:ea typeface="黑体" pitchFamily="2" charset="-122"/>
              </a:rPr>
              <a:t>。</a:t>
            </a:r>
          </a:p>
        </p:txBody>
      </p:sp>
      <p:sp>
        <p:nvSpPr>
          <p:cNvPr id="369666" name="Rectangle 46"/>
          <p:cNvSpPr>
            <a:spLocks noChangeArrowheads="1"/>
          </p:cNvSpPr>
          <p:nvPr/>
        </p:nvSpPr>
        <p:spPr bwMode="auto">
          <a:xfrm>
            <a:off x="838200" y="4648200"/>
            <a:ext cx="7772400" cy="2743200"/>
          </a:xfrm>
          <a:prstGeom prst="rect">
            <a:avLst/>
          </a:prstGeom>
          <a:noFill/>
          <a:ln w="12700" cap="sq">
            <a:noFill/>
            <a:miter lim="800000"/>
            <a:headEnd type="none" w="sm" len="sm"/>
            <a:tailEnd type="none" w="sm" len="sm"/>
          </a:ln>
        </p:spPr>
        <p:txBody>
          <a:bodyPr/>
          <a:lstStyle/>
          <a:p>
            <a:pPr marL="342900" indent="-342900" algn="just">
              <a:lnSpc>
                <a:spcPct val="125000"/>
              </a:lnSpc>
              <a:spcBef>
                <a:spcPct val="20000"/>
              </a:spcBef>
              <a:buClr>
                <a:schemeClr val="tx2"/>
              </a:buClr>
              <a:buSzPct val="90000"/>
              <a:buFont typeface="Symbol" pitchFamily="18" charset="2"/>
              <a:buNone/>
            </a:pPr>
            <a:r>
              <a:rPr kumimoji="1" lang="en-US" altLang="zh-CN">
                <a:solidFill>
                  <a:schemeClr val="tx2"/>
                </a:solidFill>
                <a:latin typeface="Times New Roman" pitchFamily="18" charset="0"/>
                <a:ea typeface="楷体_GB2312" pitchFamily="49" charset="-122"/>
              </a:rPr>
              <a:t>             </a:t>
            </a:r>
          </a:p>
        </p:txBody>
      </p:sp>
      <p:sp>
        <p:nvSpPr>
          <p:cNvPr id="369667" name="标题 4"/>
          <p:cNvSpPr>
            <a:spLocks/>
          </p:cNvSpPr>
          <p:nvPr/>
        </p:nvSpPr>
        <p:spPr bwMode="auto">
          <a:xfrm>
            <a:off x="957263" y="141288"/>
            <a:ext cx="6858000"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三种连接方式的合理变换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Effect transition="in" filter="wipe(up)">
                                      <p:cBhvr>
                                        <p:cTn id="7" dur="500"/>
                                        <p:tgtEl>
                                          <p:spTgt spid="326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6659">
                                            <p:txEl>
                                              <p:pRg st="1" end="1"/>
                                            </p:txEl>
                                          </p:spTgt>
                                        </p:tgtEl>
                                        <p:attrNameLst>
                                          <p:attrName>style.visibility</p:attrName>
                                        </p:attrNameLst>
                                      </p:cBhvr>
                                      <p:to>
                                        <p:strVal val="visible"/>
                                      </p:to>
                                    </p:set>
                                    <p:animEffect transition="in" filter="blinds(horizontal)">
                                      <p:cBhvr>
                                        <p:cTn id="12" dur="500"/>
                                        <p:tgtEl>
                                          <p:spTgt spid="32665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6659">
                                            <p:txEl>
                                              <p:pRg st="2" end="2"/>
                                            </p:txEl>
                                          </p:spTgt>
                                        </p:tgtEl>
                                        <p:attrNameLst>
                                          <p:attrName>style.visibility</p:attrName>
                                        </p:attrNameLst>
                                      </p:cBhvr>
                                      <p:to>
                                        <p:strVal val="visible"/>
                                      </p:to>
                                    </p:set>
                                    <p:animEffect transition="in" filter="blinds(horizontal)">
                                      <p:cBhvr>
                                        <p:cTn id="15" dur="500"/>
                                        <p:tgtEl>
                                          <p:spTgt spid="32665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6659">
                                            <p:txEl>
                                              <p:pRg st="3" end="3"/>
                                            </p:txEl>
                                          </p:spTgt>
                                        </p:tgtEl>
                                        <p:attrNameLst>
                                          <p:attrName>style.visibility</p:attrName>
                                        </p:attrNameLst>
                                      </p:cBhvr>
                                      <p:to>
                                        <p:strVal val="visible"/>
                                      </p:to>
                                    </p:set>
                                    <p:animEffect transition="in" filter="blinds(horizontal)">
                                      <p:cBhvr>
                                        <p:cTn id="18" dur="500"/>
                                        <p:tgtEl>
                                          <p:spTgt spid="32665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6659">
                                            <p:txEl>
                                              <p:pRg st="4" end="4"/>
                                            </p:txEl>
                                          </p:spTgt>
                                        </p:tgtEl>
                                        <p:attrNameLst>
                                          <p:attrName>style.visibility</p:attrName>
                                        </p:attrNameLst>
                                      </p:cBhvr>
                                      <p:to>
                                        <p:strVal val="visible"/>
                                      </p:to>
                                    </p:set>
                                    <p:animEffect transition="in" filter="blinds(horizontal)">
                                      <p:cBhvr>
                                        <p:cTn id="21" dur="500"/>
                                        <p:tgtEl>
                                          <p:spTgt spid="32665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26659">
                                            <p:txEl>
                                              <p:pRg st="5" end="5"/>
                                            </p:txEl>
                                          </p:spTgt>
                                        </p:tgtEl>
                                        <p:attrNameLst>
                                          <p:attrName>style.visibility</p:attrName>
                                        </p:attrNameLst>
                                      </p:cBhvr>
                                      <p:to>
                                        <p:strVal val="visible"/>
                                      </p:to>
                                    </p:set>
                                    <p:animEffect transition="in" filter="blinds(horizontal)">
                                      <p:cBhvr>
                                        <p:cTn id="26" dur="500"/>
                                        <p:tgtEl>
                                          <p:spTgt spid="32665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26659">
                                            <p:txEl>
                                              <p:pRg st="6" end="6"/>
                                            </p:txEl>
                                          </p:spTgt>
                                        </p:tgtEl>
                                        <p:attrNameLst>
                                          <p:attrName>style.visibility</p:attrName>
                                        </p:attrNameLst>
                                      </p:cBhvr>
                                      <p:to>
                                        <p:strVal val="visible"/>
                                      </p:to>
                                    </p:set>
                                    <p:animEffect transition="in" filter="blinds(horizontal)">
                                      <p:cBhvr>
                                        <p:cTn id="29" dur="500"/>
                                        <p:tgtEl>
                                          <p:spTgt spid="326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9"/>
          <p:cNvSpPr>
            <a:spLocks noGrp="1"/>
          </p:cNvSpPr>
          <p:nvPr>
            <p:ph type="sldNum" sz="quarter" idx="4294967295"/>
          </p:nvPr>
        </p:nvSpPr>
        <p:spPr>
          <a:xfrm>
            <a:off x="7667625" y="6308725"/>
            <a:ext cx="1196975" cy="26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32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Font typeface="Wingdings" panose="05000000000000000000" pitchFamily="2" charset="2"/>
              <a:buChar char="Ø"/>
              <a:defRPr sz="24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spcBef>
                <a:spcPct val="20000"/>
              </a:spcBef>
              <a:buFont typeface="Wingdings" panose="05000000000000000000" pitchFamily="2" charset="2"/>
              <a:buChar char="p"/>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l">
              <a:spcBef>
                <a:spcPct val="0"/>
              </a:spcBef>
              <a:buFontTx/>
              <a:buNone/>
            </a:pPr>
            <a:fld id="{DF36CC0B-85BB-42AB-8CAD-CECD9C4662B1}" type="slidenum">
              <a:rPr lang="zh-CN" altLang="en-US" sz="1800" b="0" smtClean="0">
                <a:latin typeface="Arial" panose="020B0604020202020204" pitchFamily="34" charset="0"/>
                <a:ea typeface="宋体" panose="02010600030101010101" pitchFamily="2" charset="-122"/>
              </a:rPr>
              <a:pPr algn="l">
                <a:spcBef>
                  <a:spcPct val="0"/>
                </a:spcBef>
                <a:buFontTx/>
                <a:buNone/>
              </a:pPr>
              <a:t>45</a:t>
            </a:fld>
            <a:endParaRPr lang="en-US" altLang="zh-CN" sz="1800" b="0">
              <a:latin typeface="Arial" panose="020B0604020202020204" pitchFamily="34" charset="0"/>
              <a:ea typeface="宋体" panose="02010600030101010101" pitchFamily="2" charset="-122"/>
            </a:endParaRPr>
          </a:p>
        </p:txBody>
      </p:sp>
      <p:pic>
        <p:nvPicPr>
          <p:cNvPr id="64515" name="图片 7" descr="cetbPWNbcTlLY.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500313"/>
            <a:ext cx="668655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38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4" name="Text Box 40"/>
          <p:cNvSpPr txBox="1">
            <a:spLocks noChangeArrowheads="1"/>
          </p:cNvSpPr>
          <p:nvPr/>
        </p:nvSpPr>
        <p:spPr bwMode="auto">
          <a:xfrm>
            <a:off x="4572000" y="5805488"/>
            <a:ext cx="4100513" cy="396875"/>
          </a:xfrm>
          <a:prstGeom prst="rect">
            <a:avLst/>
          </a:prstGeom>
          <a:solidFill>
            <a:schemeClr val="bg1"/>
          </a:solidFill>
          <a:ln w="9525">
            <a:noFill/>
            <a:miter lim="800000"/>
            <a:headEnd/>
            <a:tailEnd/>
          </a:ln>
        </p:spPr>
        <p:txBody>
          <a:bodyPr>
            <a:spAutoFit/>
          </a:bodyPr>
          <a:lstStyle/>
          <a:p>
            <a:pPr>
              <a:spcBef>
                <a:spcPct val="50000"/>
              </a:spcBef>
            </a:pPr>
            <a:r>
              <a:rPr kumimoji="1" lang="en-US" altLang="zh-CN" sz="2000" b="1" i="1">
                <a:latin typeface="Times New Roman" pitchFamily="18" charset="0"/>
                <a:ea typeface="黑体" pitchFamily="2" charset="-122"/>
                <a:cs typeface="Times New Roman" pitchFamily="18" charset="0"/>
              </a:rPr>
              <a:t>G</a:t>
            </a:r>
            <a:r>
              <a:rPr kumimoji="1" lang="en-US" altLang="zh-CN" sz="2000" b="1">
                <a:latin typeface="Times New Roman" pitchFamily="18" charset="0"/>
                <a:ea typeface="黑体" pitchFamily="2" charset="-122"/>
                <a:cs typeface="Times New Roman" pitchFamily="18" charset="0"/>
              </a:rPr>
              <a:t>(</a:t>
            </a:r>
            <a:r>
              <a:rPr kumimoji="1" lang="en-US" altLang="zh-CN" sz="2000" b="1" i="1">
                <a:latin typeface="Times New Roman" pitchFamily="18" charset="0"/>
                <a:ea typeface="黑体" pitchFamily="2" charset="-122"/>
                <a:cs typeface="Times New Roman" pitchFamily="18" charset="0"/>
              </a:rPr>
              <a:t>jω</a:t>
            </a:r>
            <a:r>
              <a:rPr kumimoji="1" lang="en-US" altLang="zh-CN" sz="2000" b="1">
                <a:latin typeface="Times New Roman" pitchFamily="18" charset="0"/>
                <a:ea typeface="黑体" pitchFamily="2" charset="-122"/>
                <a:cs typeface="Times New Roman" pitchFamily="18" charset="0"/>
              </a:rPr>
              <a:t>)</a:t>
            </a:r>
            <a:r>
              <a:rPr kumimoji="1" lang="zh-CN" altLang="en-US" sz="2000" b="1">
                <a:latin typeface="Times New Roman" pitchFamily="18" charset="0"/>
                <a:ea typeface="黑体" pitchFamily="2" charset="-122"/>
                <a:cs typeface="Times New Roman" pitchFamily="18" charset="0"/>
              </a:rPr>
              <a:t>的对数幅频曲线和相频曲线</a:t>
            </a:r>
            <a:endParaRPr kumimoji="1" lang="en-US" altLang="zh-CN" sz="2000" b="1">
              <a:latin typeface="Times New Roman" pitchFamily="18" charset="0"/>
              <a:ea typeface="黑体" pitchFamily="2" charset="-122"/>
              <a:cs typeface="Times New Roman" pitchFamily="18" charset="0"/>
            </a:endParaRPr>
          </a:p>
        </p:txBody>
      </p:sp>
      <p:grpSp>
        <p:nvGrpSpPr>
          <p:cNvPr id="2" name="Group 55"/>
          <p:cNvGrpSpPr>
            <a:grpSpLocks/>
          </p:cNvGrpSpPr>
          <p:nvPr/>
        </p:nvGrpSpPr>
        <p:grpSpPr bwMode="auto">
          <a:xfrm>
            <a:off x="712788" y="1925638"/>
            <a:ext cx="3581400" cy="3917950"/>
            <a:chOff x="528" y="1680"/>
            <a:chExt cx="2256" cy="2468"/>
          </a:xfrm>
        </p:grpSpPr>
        <p:sp>
          <p:nvSpPr>
            <p:cNvPr id="14371" name="Rectangle 3"/>
            <p:cNvSpPr>
              <a:spLocks noChangeArrowheads="1"/>
            </p:cNvSpPr>
            <p:nvPr/>
          </p:nvSpPr>
          <p:spPr bwMode="auto">
            <a:xfrm>
              <a:off x="528" y="1680"/>
              <a:ext cx="2256" cy="2112"/>
            </a:xfrm>
            <a:prstGeom prst="rect">
              <a:avLst/>
            </a:prstGeom>
            <a:solidFill>
              <a:srgbClr val="CCFFFF"/>
            </a:solidFill>
            <a:ln w="9525">
              <a:noFill/>
              <a:miter lim="800000"/>
              <a:headEnd/>
              <a:tailEnd/>
            </a:ln>
          </p:spPr>
          <p:txBody>
            <a:bodyPr anchor="ctr">
              <a:spAutoFit/>
            </a:bodyPr>
            <a:lstStyle/>
            <a:p>
              <a:endParaRPr lang="zh-CN" altLang="en-US"/>
            </a:p>
          </p:txBody>
        </p:sp>
        <p:sp>
          <p:nvSpPr>
            <p:cNvPr id="14372" name="Line 4"/>
            <p:cNvSpPr>
              <a:spLocks noChangeShapeType="1"/>
            </p:cNvSpPr>
            <p:nvPr/>
          </p:nvSpPr>
          <p:spPr bwMode="auto">
            <a:xfrm>
              <a:off x="528" y="2668"/>
              <a:ext cx="2064" cy="0"/>
            </a:xfrm>
            <a:prstGeom prst="line">
              <a:avLst/>
            </a:prstGeom>
            <a:noFill/>
            <a:ln w="9525">
              <a:solidFill>
                <a:schemeClr val="tx1"/>
              </a:solidFill>
              <a:round/>
              <a:headEnd/>
              <a:tailEnd/>
            </a:ln>
          </p:spPr>
          <p:txBody>
            <a:bodyPr>
              <a:spAutoFit/>
            </a:bodyPr>
            <a:lstStyle/>
            <a:p>
              <a:endParaRPr lang="zh-CN" altLang="en-US"/>
            </a:p>
          </p:txBody>
        </p:sp>
        <p:sp>
          <p:nvSpPr>
            <p:cNvPr id="14373" name="Freeform 5"/>
            <p:cNvSpPr>
              <a:spLocks/>
            </p:cNvSpPr>
            <p:nvPr/>
          </p:nvSpPr>
          <p:spPr bwMode="auto">
            <a:xfrm>
              <a:off x="1690" y="1680"/>
              <a:ext cx="12" cy="2057"/>
            </a:xfrm>
            <a:custGeom>
              <a:avLst/>
              <a:gdLst>
                <a:gd name="T0" fmla="*/ 12 w 12"/>
                <a:gd name="T1" fmla="*/ 2057 h 2057"/>
                <a:gd name="T2" fmla="*/ 0 w 12"/>
                <a:gd name="T3" fmla="*/ 0 h 2057"/>
                <a:gd name="T4" fmla="*/ 0 60000 65536"/>
                <a:gd name="T5" fmla="*/ 0 60000 65536"/>
                <a:gd name="T6" fmla="*/ 0 w 12"/>
                <a:gd name="T7" fmla="*/ 0 h 2057"/>
                <a:gd name="T8" fmla="*/ 12 w 12"/>
                <a:gd name="T9" fmla="*/ 2057 h 2057"/>
              </a:gdLst>
              <a:ahLst/>
              <a:cxnLst>
                <a:cxn ang="T4">
                  <a:pos x="T0" y="T1"/>
                </a:cxn>
                <a:cxn ang="T5">
                  <a:pos x="T2" y="T3"/>
                </a:cxn>
              </a:cxnLst>
              <a:rect l="T6" t="T7" r="T8" b="T9"/>
              <a:pathLst>
                <a:path w="12" h="2057">
                  <a:moveTo>
                    <a:pt x="12" y="2057"/>
                  </a:moveTo>
                  <a:lnTo>
                    <a:pt x="0" y="0"/>
                  </a:lnTo>
                </a:path>
              </a:pathLst>
            </a:custGeom>
            <a:noFill/>
            <a:ln w="9525">
              <a:solidFill>
                <a:schemeClr val="tx1"/>
              </a:solidFill>
              <a:round/>
              <a:headEnd/>
              <a:tailEnd/>
            </a:ln>
          </p:spPr>
          <p:txBody>
            <a:bodyPr>
              <a:spAutoFit/>
            </a:bodyPr>
            <a:lstStyle/>
            <a:p>
              <a:endParaRPr lang="zh-CN" altLang="en-US"/>
            </a:p>
          </p:txBody>
        </p:sp>
        <p:sp>
          <p:nvSpPr>
            <p:cNvPr id="14374" name="Text Box 6"/>
            <p:cNvSpPr txBox="1">
              <a:spLocks noChangeArrowheads="1"/>
            </p:cNvSpPr>
            <p:nvPr/>
          </p:nvSpPr>
          <p:spPr bwMode="auto">
            <a:xfrm>
              <a:off x="1248" y="3456"/>
              <a:ext cx="288" cy="212"/>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endParaRPr kumimoji="1" lang="en-US" altLang="zh-CN" sz="1600" b="1" i="1">
                <a:latin typeface="Times New Roman" pitchFamily="18" charset="0"/>
              </a:endParaRPr>
            </a:p>
          </p:txBody>
        </p:sp>
        <p:sp>
          <p:nvSpPr>
            <p:cNvPr id="14375" name="Freeform 7"/>
            <p:cNvSpPr>
              <a:spLocks/>
            </p:cNvSpPr>
            <p:nvPr/>
          </p:nvSpPr>
          <p:spPr bwMode="auto">
            <a:xfrm>
              <a:off x="793" y="2112"/>
              <a:ext cx="897" cy="1610"/>
            </a:xfrm>
            <a:custGeom>
              <a:avLst/>
              <a:gdLst>
                <a:gd name="T0" fmla="*/ 790 w 897"/>
                <a:gd name="T1" fmla="*/ 1610 h 1610"/>
                <a:gd name="T2" fmla="*/ 378 w 897"/>
                <a:gd name="T3" fmla="*/ 1101 h 1610"/>
                <a:gd name="T4" fmla="*/ 113 w 897"/>
                <a:gd name="T5" fmla="*/ 845 h 1610"/>
                <a:gd name="T6" fmla="*/ 12 w 897"/>
                <a:gd name="T7" fmla="*/ 552 h 1610"/>
                <a:gd name="T8" fmla="*/ 40 w 897"/>
                <a:gd name="T9" fmla="*/ 351 h 1610"/>
                <a:gd name="T10" fmla="*/ 159 w 897"/>
                <a:gd name="T11" fmla="*/ 113 h 1610"/>
                <a:gd name="T12" fmla="*/ 424 w 897"/>
                <a:gd name="T13" fmla="*/ 4 h 1610"/>
                <a:gd name="T14" fmla="*/ 689 w 897"/>
                <a:gd name="T15" fmla="*/ 86 h 1610"/>
                <a:gd name="T16" fmla="*/ 844 w 897"/>
                <a:gd name="T17" fmla="*/ 296 h 1610"/>
                <a:gd name="T18" fmla="*/ 897 w 897"/>
                <a:gd name="T19" fmla="*/ 568 h 16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7"/>
                <a:gd name="T31" fmla="*/ 0 h 1610"/>
                <a:gd name="T32" fmla="*/ 897 w 897"/>
                <a:gd name="T33" fmla="*/ 1610 h 16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7" h="1610">
                  <a:moveTo>
                    <a:pt x="790" y="1610"/>
                  </a:moveTo>
                  <a:cubicBezTo>
                    <a:pt x="721" y="1525"/>
                    <a:pt x="491" y="1228"/>
                    <a:pt x="378" y="1101"/>
                  </a:cubicBezTo>
                  <a:cubicBezTo>
                    <a:pt x="265" y="974"/>
                    <a:pt x="174" y="937"/>
                    <a:pt x="113" y="845"/>
                  </a:cubicBezTo>
                  <a:cubicBezTo>
                    <a:pt x="52" y="753"/>
                    <a:pt x="24" y="634"/>
                    <a:pt x="12" y="552"/>
                  </a:cubicBezTo>
                  <a:cubicBezTo>
                    <a:pt x="0" y="470"/>
                    <a:pt x="16" y="424"/>
                    <a:pt x="40" y="351"/>
                  </a:cubicBezTo>
                  <a:cubicBezTo>
                    <a:pt x="64" y="278"/>
                    <a:pt x="95" y="171"/>
                    <a:pt x="159" y="113"/>
                  </a:cubicBezTo>
                  <a:cubicBezTo>
                    <a:pt x="223" y="55"/>
                    <a:pt x="336" y="8"/>
                    <a:pt x="424" y="4"/>
                  </a:cubicBezTo>
                  <a:cubicBezTo>
                    <a:pt x="512" y="0"/>
                    <a:pt x="619" y="37"/>
                    <a:pt x="689" y="86"/>
                  </a:cubicBezTo>
                  <a:cubicBezTo>
                    <a:pt x="759" y="135"/>
                    <a:pt x="809" y="216"/>
                    <a:pt x="844" y="296"/>
                  </a:cubicBezTo>
                  <a:cubicBezTo>
                    <a:pt x="879" y="376"/>
                    <a:pt x="886" y="511"/>
                    <a:pt x="897" y="568"/>
                  </a:cubicBezTo>
                </a:path>
              </a:pathLst>
            </a:custGeom>
            <a:noFill/>
            <a:ln w="28575">
              <a:solidFill>
                <a:srgbClr val="FF3399"/>
              </a:solidFill>
              <a:round/>
              <a:headEnd/>
              <a:tailEnd/>
            </a:ln>
          </p:spPr>
          <p:txBody>
            <a:bodyPr>
              <a:spAutoFit/>
            </a:bodyPr>
            <a:lstStyle/>
            <a:p>
              <a:endParaRPr lang="zh-CN" altLang="en-US"/>
            </a:p>
          </p:txBody>
        </p:sp>
        <p:sp>
          <p:nvSpPr>
            <p:cNvPr id="14376" name="Text Box 8"/>
            <p:cNvSpPr txBox="1">
              <a:spLocks noChangeArrowheads="1"/>
            </p:cNvSpPr>
            <p:nvPr/>
          </p:nvSpPr>
          <p:spPr bwMode="auto">
            <a:xfrm>
              <a:off x="816" y="2458"/>
              <a:ext cx="288" cy="212"/>
            </a:xfrm>
            <a:prstGeom prst="rect">
              <a:avLst/>
            </a:prstGeom>
            <a:noFill/>
            <a:ln w="9525">
              <a:noFill/>
              <a:miter lim="800000"/>
              <a:headEnd/>
              <a:tailEnd/>
            </a:ln>
          </p:spPr>
          <p:txBody>
            <a:bodyPr>
              <a:spAutoFit/>
            </a:bodyPr>
            <a:lstStyle/>
            <a:p>
              <a:pPr algn="ctr">
                <a:spcBef>
                  <a:spcPct val="50000"/>
                </a:spcBef>
              </a:pPr>
              <a:r>
                <a:rPr kumimoji="1" lang="en-US" altLang="zh-CN" sz="1600" b="1">
                  <a:latin typeface="Times New Roman" pitchFamily="18" charset="0"/>
                </a:rPr>
                <a:t>-1</a:t>
              </a:r>
            </a:p>
          </p:txBody>
        </p:sp>
        <p:sp>
          <p:nvSpPr>
            <p:cNvPr id="14377" name="Oval 9"/>
            <p:cNvSpPr>
              <a:spLocks noChangeArrowheads="1"/>
            </p:cNvSpPr>
            <p:nvPr/>
          </p:nvSpPr>
          <p:spPr bwMode="auto">
            <a:xfrm>
              <a:off x="1013" y="1974"/>
              <a:ext cx="1360" cy="1360"/>
            </a:xfrm>
            <a:prstGeom prst="ellipse">
              <a:avLst/>
            </a:prstGeom>
            <a:noFill/>
            <a:ln w="28575">
              <a:solidFill>
                <a:srgbClr val="0000FF"/>
              </a:solidFill>
              <a:prstDash val="dash"/>
              <a:round/>
              <a:headEnd/>
              <a:tailEnd/>
            </a:ln>
          </p:spPr>
          <p:txBody>
            <a:bodyPr wrap="none" anchor="ctr"/>
            <a:lstStyle/>
            <a:p>
              <a:endParaRPr lang="zh-CN" altLang="en-US"/>
            </a:p>
          </p:txBody>
        </p:sp>
        <p:sp>
          <p:nvSpPr>
            <p:cNvPr id="14378" name="Oval 10"/>
            <p:cNvSpPr>
              <a:spLocks noChangeArrowheads="1"/>
            </p:cNvSpPr>
            <p:nvPr/>
          </p:nvSpPr>
          <p:spPr bwMode="auto">
            <a:xfrm>
              <a:off x="990" y="2647"/>
              <a:ext cx="48" cy="48"/>
            </a:xfrm>
            <a:prstGeom prst="ellipse">
              <a:avLst/>
            </a:prstGeom>
            <a:solidFill>
              <a:srgbClr val="FF0000"/>
            </a:solidFill>
            <a:ln w="9525">
              <a:solidFill>
                <a:schemeClr val="tx1"/>
              </a:solidFill>
              <a:round/>
              <a:headEnd/>
              <a:tailEnd/>
            </a:ln>
          </p:spPr>
          <p:txBody>
            <a:bodyPr wrap="none" anchor="ctr">
              <a:spAutoFit/>
            </a:bodyPr>
            <a:lstStyle/>
            <a:p>
              <a:endParaRPr lang="zh-CN" altLang="en-US"/>
            </a:p>
          </p:txBody>
        </p:sp>
        <p:sp>
          <p:nvSpPr>
            <p:cNvPr id="14379" name="Freeform 12"/>
            <p:cNvSpPr>
              <a:spLocks/>
            </p:cNvSpPr>
            <p:nvPr/>
          </p:nvSpPr>
          <p:spPr bwMode="auto">
            <a:xfrm>
              <a:off x="1326" y="3408"/>
              <a:ext cx="55" cy="85"/>
            </a:xfrm>
            <a:custGeom>
              <a:avLst/>
              <a:gdLst>
                <a:gd name="T0" fmla="*/ 55 w 55"/>
                <a:gd name="T1" fmla="*/ 85 h 85"/>
                <a:gd name="T2" fmla="*/ 0 w 55"/>
                <a:gd name="T3" fmla="*/ 0 h 85"/>
                <a:gd name="T4" fmla="*/ 0 60000 65536"/>
                <a:gd name="T5" fmla="*/ 0 60000 65536"/>
                <a:gd name="T6" fmla="*/ 0 w 55"/>
                <a:gd name="T7" fmla="*/ 0 h 85"/>
                <a:gd name="T8" fmla="*/ 55 w 55"/>
                <a:gd name="T9" fmla="*/ 85 h 85"/>
              </a:gdLst>
              <a:ahLst/>
              <a:cxnLst>
                <a:cxn ang="T4">
                  <a:pos x="T0" y="T1"/>
                </a:cxn>
                <a:cxn ang="T5">
                  <a:pos x="T2" y="T3"/>
                </a:cxn>
              </a:cxnLst>
              <a:rect l="T6" t="T7" r="T8" b="T9"/>
              <a:pathLst>
                <a:path w="55" h="85">
                  <a:moveTo>
                    <a:pt x="55" y="85"/>
                  </a:moveTo>
                  <a:lnTo>
                    <a:pt x="0" y="0"/>
                  </a:lnTo>
                </a:path>
              </a:pathLst>
            </a:custGeom>
            <a:noFill/>
            <a:ln w="28575">
              <a:solidFill>
                <a:srgbClr val="FF00FF"/>
              </a:solidFill>
              <a:round/>
              <a:headEnd/>
              <a:tailEnd type="triangle" w="med" len="med"/>
            </a:ln>
          </p:spPr>
          <p:txBody>
            <a:bodyPr wrap="none"/>
            <a:lstStyle/>
            <a:p>
              <a:endParaRPr lang="zh-CN" altLang="en-US"/>
            </a:p>
          </p:txBody>
        </p:sp>
        <p:sp>
          <p:nvSpPr>
            <p:cNvPr id="14380" name="Text Box 37"/>
            <p:cNvSpPr txBox="1">
              <a:spLocks noChangeArrowheads="1"/>
            </p:cNvSpPr>
            <p:nvPr/>
          </p:nvSpPr>
          <p:spPr bwMode="auto">
            <a:xfrm>
              <a:off x="768" y="3898"/>
              <a:ext cx="1632" cy="250"/>
            </a:xfrm>
            <a:prstGeom prst="rect">
              <a:avLst/>
            </a:prstGeom>
            <a:noFill/>
            <a:ln w="9525">
              <a:noFill/>
              <a:miter lim="800000"/>
              <a:headEnd/>
              <a:tailEnd/>
            </a:ln>
          </p:spPr>
          <p:txBody>
            <a:bodyPr>
              <a:spAutoFit/>
            </a:bodyPr>
            <a:lstStyle/>
            <a:p>
              <a:pPr>
                <a:spcBef>
                  <a:spcPct val="50000"/>
                </a:spcBef>
              </a:pPr>
              <a:r>
                <a:rPr kumimoji="1" lang="en-US" altLang="zh-CN" sz="2000" b="1" i="1">
                  <a:latin typeface="Times New Roman" pitchFamily="18" charset="0"/>
                  <a:ea typeface="黑体" pitchFamily="2" charset="-122"/>
                  <a:cs typeface="Times New Roman" pitchFamily="18" charset="0"/>
                </a:rPr>
                <a:t>G</a:t>
              </a:r>
              <a:r>
                <a:rPr kumimoji="1" lang="en-US" altLang="zh-CN" sz="2000" b="1">
                  <a:latin typeface="Times New Roman" pitchFamily="18" charset="0"/>
                  <a:ea typeface="黑体" pitchFamily="2" charset="-122"/>
                  <a:cs typeface="Times New Roman" pitchFamily="18" charset="0"/>
                </a:rPr>
                <a:t>(</a:t>
              </a:r>
              <a:r>
                <a:rPr kumimoji="1" lang="en-US" altLang="zh-CN" sz="2000" b="1" i="1">
                  <a:latin typeface="Times New Roman" pitchFamily="18" charset="0"/>
                  <a:ea typeface="黑体" pitchFamily="2" charset="-122"/>
                  <a:cs typeface="Times New Roman" pitchFamily="18" charset="0"/>
                </a:rPr>
                <a:t>jω</a:t>
              </a:r>
              <a:r>
                <a:rPr kumimoji="1" lang="en-US" altLang="zh-CN" sz="2000" b="1">
                  <a:latin typeface="Times New Roman" pitchFamily="18" charset="0"/>
                  <a:ea typeface="黑体" pitchFamily="2" charset="-122"/>
                  <a:cs typeface="Times New Roman" pitchFamily="18" charset="0"/>
                </a:rPr>
                <a:t>)</a:t>
              </a:r>
              <a:r>
                <a:rPr kumimoji="1" lang="zh-CN" altLang="en-US" sz="2000" b="1">
                  <a:latin typeface="Times New Roman" pitchFamily="18" charset="0"/>
                  <a:ea typeface="黑体" pitchFamily="2" charset="-122"/>
                  <a:cs typeface="Times New Roman" pitchFamily="18" charset="0"/>
                </a:rPr>
                <a:t>的极坐标图</a:t>
              </a:r>
              <a:endParaRPr kumimoji="1" lang="en-US" altLang="zh-CN" sz="2000" b="1">
                <a:latin typeface="Times New Roman" pitchFamily="18" charset="0"/>
                <a:ea typeface="黑体" pitchFamily="2" charset="-122"/>
                <a:cs typeface="Times New Roman" pitchFamily="18" charset="0"/>
              </a:endParaRPr>
            </a:p>
          </p:txBody>
        </p:sp>
        <p:sp>
          <p:nvSpPr>
            <p:cNvPr id="14381" name="Rectangle 38"/>
            <p:cNvSpPr>
              <a:spLocks noChangeArrowheads="1"/>
            </p:cNvSpPr>
            <p:nvPr/>
          </p:nvSpPr>
          <p:spPr bwMode="auto">
            <a:xfrm>
              <a:off x="711" y="3418"/>
              <a:ext cx="342" cy="212"/>
            </a:xfrm>
            <a:prstGeom prst="rect">
              <a:avLst/>
            </a:prstGeom>
            <a:noFill/>
            <a:ln w="9525">
              <a:noFill/>
              <a:miter lim="800000"/>
              <a:headEnd/>
              <a:tailEnd/>
            </a:ln>
          </p:spPr>
          <p:txBody>
            <a:bodyPr wrap="none" lIns="0" rIns="0">
              <a:spAutoFit/>
            </a:bodyPr>
            <a:lstStyle/>
            <a:p>
              <a:pPr algn="ctr"/>
              <a:r>
                <a:rPr kumimoji="1" lang="en-US" altLang="zh-CN" sz="1600" b="1" i="1">
                  <a:latin typeface="Times New Roman" pitchFamily="18" charset="0"/>
                </a:rPr>
                <a:t>G</a:t>
              </a:r>
              <a:r>
                <a:rPr kumimoji="1" lang="en-US" altLang="zh-CN" sz="1600" b="1">
                  <a:latin typeface="Times New Roman" pitchFamily="18" charset="0"/>
                </a:rPr>
                <a:t>(</a:t>
              </a:r>
              <a:r>
                <a:rPr kumimoji="1" lang="en-US" altLang="zh-CN" sz="1600" b="1" i="1">
                  <a:latin typeface="Times New Roman" pitchFamily="18" charset="0"/>
                </a:rPr>
                <a:t>j</a:t>
              </a:r>
              <a:r>
                <a:rPr kumimoji="1" lang="en-US" altLang="zh-CN" sz="1600" b="1" i="1">
                  <a:latin typeface="Times New Roman" pitchFamily="18" charset="0"/>
                  <a:cs typeface="Times New Roman" pitchFamily="18" charset="0"/>
                </a:rPr>
                <a:t>ω</a:t>
              </a:r>
              <a:r>
                <a:rPr kumimoji="1" lang="en-US" altLang="zh-CN" sz="1600" b="1">
                  <a:latin typeface="Times New Roman" pitchFamily="18" charset="0"/>
                  <a:cs typeface="Times New Roman" pitchFamily="18" charset="0"/>
                </a:rPr>
                <a:t>)</a:t>
              </a:r>
            </a:p>
          </p:txBody>
        </p:sp>
        <p:sp>
          <p:nvSpPr>
            <p:cNvPr id="14382" name="Line 42"/>
            <p:cNvSpPr>
              <a:spLocks noChangeShapeType="1"/>
            </p:cNvSpPr>
            <p:nvPr/>
          </p:nvSpPr>
          <p:spPr bwMode="auto">
            <a:xfrm flipV="1">
              <a:off x="1008" y="3274"/>
              <a:ext cx="192" cy="192"/>
            </a:xfrm>
            <a:prstGeom prst="line">
              <a:avLst/>
            </a:prstGeom>
            <a:noFill/>
            <a:ln w="9525">
              <a:solidFill>
                <a:schemeClr val="tx1"/>
              </a:solidFill>
              <a:round/>
              <a:headEnd/>
              <a:tailEnd type="triangle" w="med" len="med"/>
            </a:ln>
          </p:spPr>
          <p:txBody>
            <a:bodyPr wrap="none"/>
            <a:lstStyle/>
            <a:p>
              <a:endParaRPr lang="zh-CN" altLang="en-US"/>
            </a:p>
          </p:txBody>
        </p:sp>
      </p:grpSp>
      <p:grpSp>
        <p:nvGrpSpPr>
          <p:cNvPr id="3" name="Group 52"/>
          <p:cNvGrpSpPr>
            <a:grpSpLocks/>
          </p:cNvGrpSpPr>
          <p:nvPr/>
        </p:nvGrpSpPr>
        <p:grpSpPr bwMode="auto">
          <a:xfrm>
            <a:off x="2216150" y="3230563"/>
            <a:ext cx="606425" cy="796925"/>
            <a:chOff x="1489" y="2495"/>
            <a:chExt cx="382" cy="501"/>
          </a:xfrm>
        </p:grpSpPr>
        <p:sp>
          <p:nvSpPr>
            <p:cNvPr id="14369" name="Rectangle 17"/>
            <p:cNvSpPr>
              <a:spLocks noChangeArrowheads="1"/>
            </p:cNvSpPr>
            <p:nvPr/>
          </p:nvSpPr>
          <p:spPr bwMode="auto">
            <a:xfrm>
              <a:off x="1536" y="2784"/>
              <a:ext cx="244" cy="212"/>
            </a:xfrm>
            <a:prstGeom prst="rect">
              <a:avLst/>
            </a:prstGeom>
            <a:noFill/>
            <a:ln w="9525">
              <a:noFill/>
              <a:miter lim="800000"/>
              <a:headEnd/>
              <a:tailEnd/>
            </a:ln>
          </p:spPr>
          <p:txBody>
            <a:bodyPr wrap="none">
              <a:spAutoFit/>
            </a:bodyPr>
            <a:lstStyle/>
            <a:p>
              <a:r>
                <a:rPr kumimoji="1" lang="en-US" altLang="zh-CN" sz="1600" b="1" i="1">
                  <a:latin typeface="Times New Roman" pitchFamily="18" charset="0"/>
                  <a:cs typeface="Times New Roman" pitchFamily="18" charset="0"/>
                </a:rPr>
                <a:t>Φ</a:t>
              </a:r>
            </a:p>
          </p:txBody>
        </p:sp>
        <p:sp>
          <p:nvSpPr>
            <p:cNvPr id="14370" name="Arc 44"/>
            <p:cNvSpPr>
              <a:spLocks/>
            </p:cNvSpPr>
            <p:nvPr/>
          </p:nvSpPr>
          <p:spPr bwMode="auto">
            <a:xfrm flipV="1">
              <a:off x="1489" y="2495"/>
              <a:ext cx="382" cy="337"/>
            </a:xfrm>
            <a:custGeom>
              <a:avLst/>
              <a:gdLst>
                <a:gd name="T0" fmla="*/ 0 w 43004"/>
                <a:gd name="T1" fmla="*/ 0 h 37906"/>
                <a:gd name="T2" fmla="*/ 0 w 43004"/>
                <a:gd name="T3" fmla="*/ 0 h 37906"/>
                <a:gd name="T4" fmla="*/ 0 w 43004"/>
                <a:gd name="T5" fmla="*/ 0 h 37906"/>
                <a:gd name="T6" fmla="*/ 0 60000 65536"/>
                <a:gd name="T7" fmla="*/ 0 60000 65536"/>
                <a:gd name="T8" fmla="*/ 0 60000 65536"/>
                <a:gd name="T9" fmla="*/ 0 w 43004"/>
                <a:gd name="T10" fmla="*/ 0 h 37906"/>
                <a:gd name="T11" fmla="*/ 43004 w 43004"/>
                <a:gd name="T12" fmla="*/ 37906 h 37906"/>
              </a:gdLst>
              <a:ahLst/>
              <a:cxnLst>
                <a:cxn ang="T6">
                  <a:pos x="T0" y="T1"/>
                </a:cxn>
                <a:cxn ang="T7">
                  <a:pos x="T2" y="T3"/>
                </a:cxn>
                <a:cxn ang="T8">
                  <a:pos x="T4" y="T5"/>
                </a:cxn>
              </a:cxnLst>
              <a:rect l="T9" t="T10" r="T11" b="T12"/>
              <a:pathLst>
                <a:path w="43004" h="37906" fill="none" extrusionOk="0">
                  <a:moveTo>
                    <a:pt x="7434" y="37905"/>
                  </a:moveTo>
                  <a:cubicBezTo>
                    <a:pt x="2711" y="33803"/>
                    <a:pt x="0" y="27855"/>
                    <a:pt x="0" y="21600"/>
                  </a:cubicBezTo>
                  <a:cubicBezTo>
                    <a:pt x="0" y="9670"/>
                    <a:pt x="9670" y="0"/>
                    <a:pt x="21600" y="0"/>
                  </a:cubicBezTo>
                  <a:cubicBezTo>
                    <a:pt x="32407" y="-1"/>
                    <a:pt x="41551" y="7987"/>
                    <a:pt x="43004" y="18696"/>
                  </a:cubicBezTo>
                </a:path>
                <a:path w="43004" h="37906" stroke="0" extrusionOk="0">
                  <a:moveTo>
                    <a:pt x="7434" y="37905"/>
                  </a:moveTo>
                  <a:cubicBezTo>
                    <a:pt x="2711" y="33803"/>
                    <a:pt x="0" y="27855"/>
                    <a:pt x="0" y="21600"/>
                  </a:cubicBezTo>
                  <a:cubicBezTo>
                    <a:pt x="0" y="9670"/>
                    <a:pt x="9670" y="0"/>
                    <a:pt x="21600" y="0"/>
                  </a:cubicBezTo>
                  <a:cubicBezTo>
                    <a:pt x="32407" y="-1"/>
                    <a:pt x="41551" y="7987"/>
                    <a:pt x="43004" y="18696"/>
                  </a:cubicBezTo>
                  <a:lnTo>
                    <a:pt x="21600" y="21600"/>
                  </a:lnTo>
                  <a:close/>
                </a:path>
              </a:pathLst>
            </a:custGeom>
            <a:noFill/>
            <a:ln w="28575">
              <a:solidFill>
                <a:schemeClr val="tx1"/>
              </a:solidFill>
              <a:round/>
              <a:headEnd type="triangle" w="med" len="med"/>
              <a:tailEnd/>
            </a:ln>
          </p:spPr>
          <p:txBody>
            <a:bodyPr wrap="none" anchor="ctr"/>
            <a:lstStyle/>
            <a:p>
              <a:endParaRPr lang="zh-CN" altLang="en-US"/>
            </a:p>
          </p:txBody>
        </p:sp>
      </p:grpSp>
      <p:grpSp>
        <p:nvGrpSpPr>
          <p:cNvPr id="4" name="Group 58"/>
          <p:cNvGrpSpPr>
            <a:grpSpLocks/>
          </p:cNvGrpSpPr>
          <p:nvPr/>
        </p:nvGrpSpPr>
        <p:grpSpPr bwMode="auto">
          <a:xfrm>
            <a:off x="4579938" y="1716088"/>
            <a:ext cx="3886200" cy="4038600"/>
            <a:chOff x="2976" y="1354"/>
            <a:chExt cx="2448" cy="2544"/>
          </a:xfrm>
        </p:grpSpPr>
        <p:sp>
          <p:nvSpPr>
            <p:cNvPr id="14354" name="Rectangle 18"/>
            <p:cNvSpPr>
              <a:spLocks noChangeArrowheads="1"/>
            </p:cNvSpPr>
            <p:nvPr/>
          </p:nvSpPr>
          <p:spPr bwMode="auto">
            <a:xfrm>
              <a:off x="2976" y="1354"/>
              <a:ext cx="2448" cy="2544"/>
            </a:xfrm>
            <a:prstGeom prst="rect">
              <a:avLst/>
            </a:prstGeom>
            <a:solidFill>
              <a:srgbClr val="CCFFFF"/>
            </a:solidFill>
            <a:ln w="9525">
              <a:noFill/>
              <a:miter lim="800000"/>
              <a:headEnd/>
              <a:tailEnd/>
            </a:ln>
          </p:spPr>
          <p:txBody>
            <a:bodyPr anchor="ctr">
              <a:spAutoFit/>
            </a:bodyPr>
            <a:lstStyle/>
            <a:p>
              <a:endParaRPr lang="zh-CN" altLang="en-US"/>
            </a:p>
          </p:txBody>
        </p:sp>
        <p:sp>
          <p:nvSpPr>
            <p:cNvPr id="14355" name="Line 19"/>
            <p:cNvSpPr>
              <a:spLocks noChangeShapeType="1"/>
            </p:cNvSpPr>
            <p:nvPr/>
          </p:nvSpPr>
          <p:spPr bwMode="auto">
            <a:xfrm>
              <a:off x="3360" y="2496"/>
              <a:ext cx="1968" cy="0"/>
            </a:xfrm>
            <a:prstGeom prst="line">
              <a:avLst/>
            </a:prstGeom>
            <a:noFill/>
            <a:ln w="9525">
              <a:solidFill>
                <a:schemeClr val="tx1"/>
              </a:solidFill>
              <a:round/>
              <a:headEnd/>
              <a:tailEnd/>
            </a:ln>
          </p:spPr>
          <p:txBody>
            <a:bodyPr wrap="none"/>
            <a:lstStyle/>
            <a:p>
              <a:endParaRPr lang="zh-CN" altLang="en-US"/>
            </a:p>
          </p:txBody>
        </p:sp>
        <p:sp>
          <p:nvSpPr>
            <p:cNvPr id="14356" name="Line 20"/>
            <p:cNvSpPr>
              <a:spLocks noChangeShapeType="1"/>
            </p:cNvSpPr>
            <p:nvPr/>
          </p:nvSpPr>
          <p:spPr bwMode="auto">
            <a:xfrm>
              <a:off x="3360" y="1536"/>
              <a:ext cx="0" cy="2304"/>
            </a:xfrm>
            <a:prstGeom prst="line">
              <a:avLst/>
            </a:prstGeom>
            <a:noFill/>
            <a:ln w="9525">
              <a:solidFill>
                <a:schemeClr val="tx1"/>
              </a:solidFill>
              <a:round/>
              <a:headEnd/>
              <a:tailEnd/>
            </a:ln>
          </p:spPr>
          <p:txBody>
            <a:bodyPr wrap="none"/>
            <a:lstStyle/>
            <a:p>
              <a:endParaRPr lang="zh-CN" altLang="en-US"/>
            </a:p>
          </p:txBody>
        </p:sp>
        <p:sp>
          <p:nvSpPr>
            <p:cNvPr id="14357" name="Line 21"/>
            <p:cNvSpPr>
              <a:spLocks noChangeShapeType="1"/>
            </p:cNvSpPr>
            <p:nvPr/>
          </p:nvSpPr>
          <p:spPr bwMode="auto">
            <a:xfrm>
              <a:off x="3360" y="1584"/>
              <a:ext cx="960" cy="336"/>
            </a:xfrm>
            <a:prstGeom prst="line">
              <a:avLst/>
            </a:prstGeom>
            <a:noFill/>
            <a:ln w="28575">
              <a:solidFill>
                <a:srgbClr val="FF00FF"/>
              </a:solidFill>
              <a:round/>
              <a:headEnd/>
              <a:tailEnd/>
            </a:ln>
          </p:spPr>
          <p:txBody>
            <a:bodyPr wrap="none"/>
            <a:lstStyle/>
            <a:p>
              <a:endParaRPr lang="zh-CN" altLang="en-US"/>
            </a:p>
          </p:txBody>
        </p:sp>
        <p:sp>
          <p:nvSpPr>
            <p:cNvPr id="14358" name="Line 22"/>
            <p:cNvSpPr>
              <a:spLocks noChangeShapeType="1"/>
            </p:cNvSpPr>
            <p:nvPr/>
          </p:nvSpPr>
          <p:spPr bwMode="auto">
            <a:xfrm>
              <a:off x="4320" y="1920"/>
              <a:ext cx="384" cy="288"/>
            </a:xfrm>
            <a:prstGeom prst="line">
              <a:avLst/>
            </a:prstGeom>
            <a:noFill/>
            <a:ln w="28575">
              <a:solidFill>
                <a:srgbClr val="FF00FF"/>
              </a:solidFill>
              <a:round/>
              <a:headEnd/>
              <a:tailEnd/>
            </a:ln>
          </p:spPr>
          <p:txBody>
            <a:bodyPr wrap="none"/>
            <a:lstStyle/>
            <a:p>
              <a:endParaRPr lang="zh-CN" altLang="en-US"/>
            </a:p>
          </p:txBody>
        </p:sp>
        <p:sp>
          <p:nvSpPr>
            <p:cNvPr id="14359" name="Line 23"/>
            <p:cNvSpPr>
              <a:spLocks noChangeShapeType="1"/>
            </p:cNvSpPr>
            <p:nvPr/>
          </p:nvSpPr>
          <p:spPr bwMode="auto">
            <a:xfrm>
              <a:off x="4704" y="2208"/>
              <a:ext cx="288" cy="384"/>
            </a:xfrm>
            <a:prstGeom prst="line">
              <a:avLst/>
            </a:prstGeom>
            <a:noFill/>
            <a:ln w="28575">
              <a:solidFill>
                <a:srgbClr val="FF00FF"/>
              </a:solidFill>
              <a:round/>
              <a:headEnd/>
              <a:tailEnd/>
            </a:ln>
          </p:spPr>
          <p:txBody>
            <a:bodyPr wrap="none"/>
            <a:lstStyle/>
            <a:p>
              <a:endParaRPr lang="zh-CN" altLang="en-US"/>
            </a:p>
          </p:txBody>
        </p:sp>
        <p:sp>
          <p:nvSpPr>
            <p:cNvPr id="14360" name="Line 24"/>
            <p:cNvSpPr>
              <a:spLocks noChangeShapeType="1"/>
            </p:cNvSpPr>
            <p:nvPr/>
          </p:nvSpPr>
          <p:spPr bwMode="auto">
            <a:xfrm>
              <a:off x="3360" y="3092"/>
              <a:ext cx="1872" cy="0"/>
            </a:xfrm>
            <a:prstGeom prst="line">
              <a:avLst/>
            </a:prstGeom>
            <a:noFill/>
            <a:ln w="9525">
              <a:solidFill>
                <a:schemeClr val="tx1"/>
              </a:solidFill>
              <a:round/>
              <a:headEnd/>
              <a:tailEnd/>
            </a:ln>
          </p:spPr>
          <p:txBody>
            <a:bodyPr wrap="none"/>
            <a:lstStyle/>
            <a:p>
              <a:endParaRPr lang="zh-CN" altLang="en-US"/>
            </a:p>
          </p:txBody>
        </p:sp>
        <p:sp>
          <p:nvSpPr>
            <p:cNvPr id="14361" name="Freeform 25"/>
            <p:cNvSpPr>
              <a:spLocks/>
            </p:cNvSpPr>
            <p:nvPr/>
          </p:nvSpPr>
          <p:spPr bwMode="auto">
            <a:xfrm>
              <a:off x="3360" y="2610"/>
              <a:ext cx="1778" cy="1127"/>
            </a:xfrm>
            <a:custGeom>
              <a:avLst/>
              <a:gdLst>
                <a:gd name="T0" fmla="*/ 0 w 1778"/>
                <a:gd name="T1" fmla="*/ 0 h 1127"/>
                <a:gd name="T2" fmla="*/ 432 w 1778"/>
                <a:gd name="T3" fmla="*/ 48 h 1127"/>
                <a:gd name="T4" fmla="*/ 827 w 1778"/>
                <a:gd name="T5" fmla="*/ 149 h 1127"/>
                <a:gd name="T6" fmla="*/ 992 w 1778"/>
                <a:gd name="T7" fmla="*/ 249 h 1127"/>
                <a:gd name="T8" fmla="*/ 1056 w 1778"/>
                <a:gd name="T9" fmla="*/ 350 h 1127"/>
                <a:gd name="T10" fmla="*/ 1184 w 1778"/>
                <a:gd name="T11" fmla="*/ 469 h 1127"/>
                <a:gd name="T12" fmla="*/ 1344 w 1778"/>
                <a:gd name="T13" fmla="*/ 528 h 1127"/>
                <a:gd name="T14" fmla="*/ 1513 w 1778"/>
                <a:gd name="T15" fmla="*/ 661 h 1127"/>
                <a:gd name="T16" fmla="*/ 1614 w 1778"/>
                <a:gd name="T17" fmla="*/ 816 h 1127"/>
                <a:gd name="T18" fmla="*/ 1678 w 1778"/>
                <a:gd name="T19" fmla="*/ 971 h 1127"/>
                <a:gd name="T20" fmla="*/ 1778 w 1778"/>
                <a:gd name="T21" fmla="*/ 1127 h 1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8"/>
                <a:gd name="T34" fmla="*/ 0 h 1127"/>
                <a:gd name="T35" fmla="*/ 1778 w 1778"/>
                <a:gd name="T36" fmla="*/ 1127 h 11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8" h="1127">
                  <a:moveTo>
                    <a:pt x="0" y="0"/>
                  </a:moveTo>
                  <a:cubicBezTo>
                    <a:pt x="148" y="8"/>
                    <a:pt x="294" y="23"/>
                    <a:pt x="432" y="48"/>
                  </a:cubicBezTo>
                  <a:cubicBezTo>
                    <a:pt x="570" y="73"/>
                    <a:pt x="734" y="116"/>
                    <a:pt x="827" y="149"/>
                  </a:cubicBezTo>
                  <a:cubicBezTo>
                    <a:pt x="920" y="182"/>
                    <a:pt x="954" y="215"/>
                    <a:pt x="992" y="249"/>
                  </a:cubicBezTo>
                  <a:cubicBezTo>
                    <a:pt x="1030" y="283"/>
                    <a:pt x="1024" y="313"/>
                    <a:pt x="1056" y="350"/>
                  </a:cubicBezTo>
                  <a:cubicBezTo>
                    <a:pt x="1088" y="387"/>
                    <a:pt x="1136" y="439"/>
                    <a:pt x="1184" y="469"/>
                  </a:cubicBezTo>
                  <a:cubicBezTo>
                    <a:pt x="1232" y="499"/>
                    <a:pt x="1289" y="496"/>
                    <a:pt x="1344" y="528"/>
                  </a:cubicBezTo>
                  <a:cubicBezTo>
                    <a:pt x="1399" y="560"/>
                    <a:pt x="1468" y="613"/>
                    <a:pt x="1513" y="661"/>
                  </a:cubicBezTo>
                  <a:cubicBezTo>
                    <a:pt x="1558" y="709"/>
                    <a:pt x="1587" y="764"/>
                    <a:pt x="1614" y="816"/>
                  </a:cubicBezTo>
                  <a:cubicBezTo>
                    <a:pt x="1641" y="868"/>
                    <a:pt x="1651" y="919"/>
                    <a:pt x="1678" y="971"/>
                  </a:cubicBezTo>
                  <a:cubicBezTo>
                    <a:pt x="1705" y="1023"/>
                    <a:pt x="1757" y="1095"/>
                    <a:pt x="1778" y="1127"/>
                  </a:cubicBezTo>
                </a:path>
              </a:pathLst>
            </a:custGeom>
            <a:noFill/>
            <a:ln w="28575">
              <a:solidFill>
                <a:srgbClr val="0000FF"/>
              </a:solidFill>
              <a:round/>
              <a:headEnd/>
              <a:tailEnd/>
            </a:ln>
          </p:spPr>
          <p:txBody>
            <a:bodyPr wrap="none"/>
            <a:lstStyle/>
            <a:p>
              <a:endParaRPr lang="zh-CN" altLang="en-US"/>
            </a:p>
          </p:txBody>
        </p:sp>
        <p:sp>
          <p:nvSpPr>
            <p:cNvPr id="14362" name="Text Box 27"/>
            <p:cNvSpPr txBox="1">
              <a:spLocks noChangeArrowheads="1"/>
            </p:cNvSpPr>
            <p:nvPr/>
          </p:nvSpPr>
          <p:spPr bwMode="auto">
            <a:xfrm>
              <a:off x="3072" y="2376"/>
              <a:ext cx="288" cy="174"/>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0dB</a:t>
              </a:r>
              <a:endParaRPr kumimoji="1" lang="en-US" altLang="zh-CN" sz="1200" b="1">
                <a:latin typeface="Times New Roman" pitchFamily="18" charset="0"/>
              </a:endParaRPr>
            </a:p>
          </p:txBody>
        </p:sp>
        <p:sp>
          <p:nvSpPr>
            <p:cNvPr id="14363" name="Text Box 28"/>
            <p:cNvSpPr txBox="1">
              <a:spLocks noChangeArrowheads="1"/>
            </p:cNvSpPr>
            <p:nvPr/>
          </p:nvSpPr>
          <p:spPr bwMode="auto">
            <a:xfrm>
              <a:off x="3072" y="2708"/>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-135°</a:t>
              </a:r>
              <a:endParaRPr kumimoji="1" lang="en-US" altLang="zh-CN" sz="1200" b="1">
                <a:latin typeface="Times New Roman" pitchFamily="18" charset="0"/>
              </a:endParaRPr>
            </a:p>
          </p:txBody>
        </p:sp>
        <p:sp>
          <p:nvSpPr>
            <p:cNvPr id="14364" name="Text Box 29"/>
            <p:cNvSpPr txBox="1">
              <a:spLocks noChangeArrowheads="1"/>
            </p:cNvSpPr>
            <p:nvPr/>
          </p:nvSpPr>
          <p:spPr bwMode="auto">
            <a:xfrm>
              <a:off x="3072" y="2996"/>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-180°</a:t>
              </a:r>
              <a:endParaRPr kumimoji="1" lang="en-US" altLang="zh-CN" sz="1200" b="1">
                <a:latin typeface="Times New Roman" pitchFamily="18" charset="0"/>
              </a:endParaRPr>
            </a:p>
          </p:txBody>
        </p:sp>
        <p:sp>
          <p:nvSpPr>
            <p:cNvPr id="14365" name="Text Box 30"/>
            <p:cNvSpPr txBox="1">
              <a:spLocks noChangeArrowheads="1"/>
            </p:cNvSpPr>
            <p:nvPr/>
          </p:nvSpPr>
          <p:spPr bwMode="auto">
            <a:xfrm>
              <a:off x="3072" y="3264"/>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-225°</a:t>
              </a:r>
              <a:endParaRPr kumimoji="1" lang="en-US" altLang="zh-CN" sz="1200" b="1">
                <a:latin typeface="Times New Roman" pitchFamily="18" charset="0"/>
              </a:endParaRPr>
            </a:p>
          </p:txBody>
        </p:sp>
        <p:sp>
          <p:nvSpPr>
            <p:cNvPr id="14366" name="Text Box 31"/>
            <p:cNvSpPr txBox="1">
              <a:spLocks noChangeArrowheads="1"/>
            </p:cNvSpPr>
            <p:nvPr/>
          </p:nvSpPr>
          <p:spPr bwMode="auto">
            <a:xfrm>
              <a:off x="3072" y="3552"/>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-270°</a:t>
              </a:r>
              <a:endParaRPr kumimoji="1" lang="en-US" altLang="zh-CN" sz="1200" b="1">
                <a:latin typeface="Times New Roman" pitchFamily="18" charset="0"/>
              </a:endParaRPr>
            </a:p>
          </p:txBody>
        </p:sp>
        <p:sp>
          <p:nvSpPr>
            <p:cNvPr id="14367" name="Text Box 32"/>
            <p:cNvSpPr txBox="1">
              <a:spLocks noChangeArrowheads="1"/>
            </p:cNvSpPr>
            <p:nvPr/>
          </p:nvSpPr>
          <p:spPr bwMode="auto">
            <a:xfrm>
              <a:off x="5088" y="2880"/>
              <a:ext cx="336" cy="192"/>
            </a:xfrm>
            <a:prstGeom prst="rect">
              <a:avLst/>
            </a:prstGeom>
            <a:noFill/>
            <a:ln w="9525">
              <a:noFill/>
              <a:miter lim="800000"/>
              <a:headEnd/>
              <a:tailEnd/>
            </a:ln>
          </p:spPr>
          <p:txBody>
            <a:bodyPr lIns="0" rIns="0">
              <a:spAutoFit/>
            </a:bodyPr>
            <a:lstStyle/>
            <a:p>
              <a:pPr algn="ctr">
                <a:spcBef>
                  <a:spcPct val="50000"/>
                </a:spcBef>
              </a:pPr>
              <a:r>
                <a:rPr kumimoji="1" lang="en-US" altLang="zh-CN" sz="1400" b="1" i="1">
                  <a:latin typeface="Times New Roman" pitchFamily="18" charset="0"/>
                  <a:cs typeface="Times New Roman" pitchFamily="18" charset="0"/>
                </a:rPr>
                <a:t>ω</a:t>
              </a:r>
              <a:r>
                <a:rPr kumimoji="1" lang="en-US" altLang="zh-CN" sz="1400" b="1">
                  <a:latin typeface="Times New Roman" pitchFamily="18" charset="0"/>
                  <a:cs typeface="Times New Roman" pitchFamily="18" charset="0"/>
                </a:rPr>
                <a:t>→</a:t>
              </a:r>
              <a:endParaRPr kumimoji="1" lang="en-US" altLang="zh-CN" sz="1400" b="1">
                <a:latin typeface="Times New Roman" pitchFamily="18" charset="0"/>
              </a:endParaRPr>
            </a:p>
          </p:txBody>
        </p:sp>
        <p:sp>
          <p:nvSpPr>
            <p:cNvPr id="14368" name="Rectangle 46"/>
            <p:cNvSpPr>
              <a:spLocks noChangeArrowheads="1"/>
            </p:cNvSpPr>
            <p:nvPr/>
          </p:nvSpPr>
          <p:spPr bwMode="auto">
            <a:xfrm>
              <a:off x="3062" y="1360"/>
              <a:ext cx="466" cy="192"/>
            </a:xfrm>
            <a:prstGeom prst="rect">
              <a:avLst/>
            </a:prstGeom>
            <a:noFill/>
            <a:ln w="9525">
              <a:noFill/>
              <a:miter lim="800000"/>
              <a:headEnd/>
              <a:tailEnd/>
            </a:ln>
          </p:spPr>
          <p:txBody>
            <a:bodyPr wrap="none" lIns="0" rIns="0">
              <a:spAutoFit/>
            </a:bodyPr>
            <a:lstStyle/>
            <a:p>
              <a:pPr algn="ctr"/>
              <a:r>
                <a:rPr kumimoji="1" lang="en-US" altLang="zh-CN" sz="1400" b="1">
                  <a:latin typeface="Times New Roman" pitchFamily="18" charset="0"/>
                </a:rPr>
                <a:t>Lm</a:t>
              </a:r>
              <a:r>
                <a:rPr kumimoji="1" lang="en-US" altLang="zh-CN" sz="1400" b="1" i="1">
                  <a:latin typeface="Times New Roman" pitchFamily="18" charset="0"/>
                </a:rPr>
                <a:t>G</a:t>
              </a:r>
              <a:r>
                <a:rPr kumimoji="1" lang="en-US" altLang="zh-CN" sz="1400" b="1">
                  <a:latin typeface="Times New Roman" pitchFamily="18" charset="0"/>
                </a:rPr>
                <a:t>(</a:t>
              </a:r>
              <a:r>
                <a:rPr kumimoji="1" lang="en-US" altLang="zh-CN" sz="1400" b="1" i="1">
                  <a:latin typeface="Times New Roman" pitchFamily="18" charset="0"/>
                </a:rPr>
                <a:t>j</a:t>
              </a:r>
              <a:r>
                <a:rPr kumimoji="1" lang="en-US" altLang="zh-CN" sz="1400" b="1" i="1">
                  <a:latin typeface="Times New Roman" pitchFamily="18" charset="0"/>
                  <a:cs typeface="Times New Roman" pitchFamily="18" charset="0"/>
                </a:rPr>
                <a:t>ω</a:t>
              </a:r>
              <a:r>
                <a:rPr kumimoji="1" lang="en-US" altLang="zh-CN" sz="1400" b="1">
                  <a:latin typeface="Times New Roman" pitchFamily="18" charset="0"/>
                  <a:cs typeface="Times New Roman" pitchFamily="18" charset="0"/>
                </a:rPr>
                <a:t>)</a:t>
              </a:r>
            </a:p>
          </p:txBody>
        </p:sp>
      </p:grpSp>
      <p:sp>
        <p:nvSpPr>
          <p:cNvPr id="42031" name="Line 47"/>
          <p:cNvSpPr>
            <a:spLocks noChangeShapeType="1"/>
          </p:cNvSpPr>
          <p:nvPr/>
        </p:nvSpPr>
        <p:spPr bwMode="auto">
          <a:xfrm>
            <a:off x="7627938" y="3529013"/>
            <a:ext cx="0" cy="1311275"/>
          </a:xfrm>
          <a:prstGeom prst="line">
            <a:avLst/>
          </a:prstGeom>
          <a:noFill/>
          <a:ln w="9525">
            <a:solidFill>
              <a:schemeClr val="tx1"/>
            </a:solidFill>
            <a:prstDash val="dash"/>
            <a:round/>
            <a:headEnd/>
            <a:tailEnd/>
          </a:ln>
        </p:spPr>
        <p:txBody>
          <a:bodyPr wrap="none"/>
          <a:lstStyle/>
          <a:p>
            <a:endParaRPr lang="zh-CN" altLang="en-US"/>
          </a:p>
        </p:txBody>
      </p:sp>
      <p:grpSp>
        <p:nvGrpSpPr>
          <p:cNvPr id="5" name="Group 56"/>
          <p:cNvGrpSpPr>
            <a:grpSpLocks/>
          </p:cNvGrpSpPr>
          <p:nvPr/>
        </p:nvGrpSpPr>
        <p:grpSpPr bwMode="auto">
          <a:xfrm>
            <a:off x="5997575" y="4475163"/>
            <a:ext cx="1643063" cy="577850"/>
            <a:chOff x="3888" y="3092"/>
            <a:chExt cx="1035" cy="364"/>
          </a:xfrm>
        </p:grpSpPr>
        <p:sp>
          <p:nvSpPr>
            <p:cNvPr id="14351" name="Text Box 35"/>
            <p:cNvSpPr txBox="1">
              <a:spLocks noChangeArrowheads="1"/>
            </p:cNvSpPr>
            <p:nvPr/>
          </p:nvSpPr>
          <p:spPr bwMode="auto">
            <a:xfrm>
              <a:off x="3888" y="3264"/>
              <a:ext cx="912" cy="192"/>
            </a:xfrm>
            <a:prstGeom prst="rect">
              <a:avLst/>
            </a:prstGeom>
            <a:noFill/>
            <a:ln w="9525">
              <a:noFill/>
              <a:miter lim="800000"/>
              <a:headEnd/>
              <a:tailEnd/>
            </a:ln>
          </p:spPr>
          <p:txBody>
            <a:bodyPr lIns="0" rIns="0">
              <a:spAutoFit/>
            </a:bodyPr>
            <a:lstStyle/>
            <a:p>
              <a:pPr algn="ctr">
                <a:spcBef>
                  <a:spcPct val="50000"/>
                </a:spcBef>
              </a:pPr>
              <a:r>
                <a:rPr kumimoji="1" lang="zh-CN" altLang="en-US" sz="1400" b="1">
                  <a:latin typeface="黑体" pitchFamily="2" charset="-122"/>
                  <a:ea typeface="黑体" pitchFamily="2" charset="-122"/>
                </a:rPr>
                <a:t>相位裕度，</a:t>
              </a:r>
              <a:r>
                <a:rPr kumimoji="1" lang="en-US" altLang="zh-CN" sz="1400" b="1" i="1">
                  <a:solidFill>
                    <a:srgbClr val="FF3300"/>
                  </a:solidFill>
                  <a:latin typeface="Times New Roman" pitchFamily="18" charset="0"/>
                  <a:cs typeface="Times New Roman" pitchFamily="18" charset="0"/>
                </a:rPr>
                <a:t>γ</a:t>
              </a:r>
              <a:r>
                <a:rPr kumimoji="1" lang="en-US" altLang="zh-CN" sz="1400" b="1">
                  <a:solidFill>
                    <a:srgbClr val="FF3300"/>
                  </a:solidFill>
                  <a:latin typeface="Times New Roman" pitchFamily="18" charset="0"/>
                  <a:cs typeface="Times New Roman" pitchFamily="18" charset="0"/>
                </a:rPr>
                <a:t>(–)</a:t>
              </a:r>
              <a:r>
                <a:rPr kumimoji="1" lang="en-US" altLang="zh-CN" sz="1400" b="1">
                  <a:latin typeface="Times New Roman" pitchFamily="18" charset="0"/>
                </a:rPr>
                <a:t> </a:t>
              </a:r>
            </a:p>
          </p:txBody>
        </p:sp>
        <p:sp>
          <p:nvSpPr>
            <p:cNvPr id="14352" name="Line 48"/>
            <p:cNvSpPr>
              <a:spLocks noChangeShapeType="1"/>
            </p:cNvSpPr>
            <p:nvPr/>
          </p:nvSpPr>
          <p:spPr bwMode="auto">
            <a:xfrm>
              <a:off x="4923" y="3092"/>
              <a:ext cx="0" cy="240"/>
            </a:xfrm>
            <a:prstGeom prst="line">
              <a:avLst/>
            </a:prstGeom>
            <a:noFill/>
            <a:ln w="28575">
              <a:solidFill>
                <a:schemeClr val="tx1"/>
              </a:solidFill>
              <a:round/>
              <a:headEnd/>
              <a:tailEnd type="triangle" w="sm" len="med"/>
            </a:ln>
          </p:spPr>
          <p:txBody>
            <a:bodyPr wrap="none"/>
            <a:lstStyle/>
            <a:p>
              <a:endParaRPr lang="zh-CN" altLang="en-US"/>
            </a:p>
          </p:txBody>
        </p:sp>
        <p:sp>
          <p:nvSpPr>
            <p:cNvPr id="14353" name="Arc 49"/>
            <p:cNvSpPr>
              <a:spLocks/>
            </p:cNvSpPr>
            <p:nvPr/>
          </p:nvSpPr>
          <p:spPr bwMode="auto">
            <a:xfrm flipH="1">
              <a:off x="4512" y="3168"/>
              <a:ext cx="38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zh-CN" altLang="en-US"/>
            </a:p>
          </p:txBody>
        </p:sp>
      </p:grpSp>
      <p:sp>
        <p:nvSpPr>
          <p:cNvPr id="41997" name="Text Box 13"/>
          <p:cNvSpPr txBox="1">
            <a:spLocks noChangeArrowheads="1"/>
          </p:cNvSpPr>
          <p:nvPr/>
        </p:nvSpPr>
        <p:spPr bwMode="auto">
          <a:xfrm>
            <a:off x="1912938" y="2179638"/>
            <a:ext cx="381000" cy="336550"/>
          </a:xfrm>
          <a:prstGeom prst="rect">
            <a:avLst/>
          </a:prstGeom>
          <a:solidFill>
            <a:srgbClr val="FFFF66"/>
          </a:solid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r>
              <a:rPr kumimoji="1" lang="en-US" altLang="zh-CN" sz="1600" b="1" baseline="-25000">
                <a:latin typeface="Times New Roman" pitchFamily="18" charset="0"/>
                <a:cs typeface="Times New Roman" pitchFamily="18" charset="0"/>
              </a:rPr>
              <a:t>c</a:t>
            </a:r>
            <a:endParaRPr kumimoji="1" lang="en-US" altLang="zh-CN" sz="1600" b="1" baseline="-25000">
              <a:latin typeface="Times New Roman" pitchFamily="18" charset="0"/>
            </a:endParaRPr>
          </a:p>
        </p:txBody>
      </p:sp>
      <p:sp>
        <p:nvSpPr>
          <p:cNvPr id="42017" name="Text Box 33"/>
          <p:cNvSpPr txBox="1">
            <a:spLocks noChangeArrowheads="1"/>
          </p:cNvSpPr>
          <p:nvPr/>
        </p:nvSpPr>
        <p:spPr bwMode="auto">
          <a:xfrm>
            <a:off x="7780338" y="3071813"/>
            <a:ext cx="381000" cy="304800"/>
          </a:xfrm>
          <a:prstGeom prst="rect">
            <a:avLst/>
          </a:prstGeom>
          <a:solidFill>
            <a:srgbClr val="FFFF66"/>
          </a:solidFill>
          <a:ln w="9525">
            <a:noFill/>
            <a:miter lim="800000"/>
            <a:headEnd/>
            <a:tailEnd/>
          </a:ln>
        </p:spPr>
        <p:txBody>
          <a:bodyPr lIns="0" rIns="0">
            <a:spAutoFit/>
          </a:bodyPr>
          <a:lstStyle/>
          <a:p>
            <a:pPr algn="ctr">
              <a:spcBef>
                <a:spcPct val="50000"/>
              </a:spcBef>
            </a:pPr>
            <a:r>
              <a:rPr kumimoji="1" lang="en-US" altLang="zh-CN" sz="1400" b="1" i="1">
                <a:latin typeface="Times New Roman" pitchFamily="18" charset="0"/>
                <a:cs typeface="Times New Roman" pitchFamily="18" charset="0"/>
              </a:rPr>
              <a:t>ω</a:t>
            </a:r>
            <a:r>
              <a:rPr kumimoji="1" lang="en-US" altLang="zh-CN" sz="1400" b="1" i="1" baseline="-25000">
                <a:latin typeface="Times New Roman" pitchFamily="18" charset="0"/>
                <a:cs typeface="Times New Roman" pitchFamily="18" charset="0"/>
              </a:rPr>
              <a:t>c</a:t>
            </a:r>
            <a:endParaRPr kumimoji="1" lang="en-US" altLang="zh-CN" sz="1400" b="1" i="1" baseline="-25000">
              <a:latin typeface="Times New Roman" pitchFamily="18" charset="0"/>
            </a:endParaRPr>
          </a:p>
        </p:txBody>
      </p:sp>
      <p:grpSp>
        <p:nvGrpSpPr>
          <p:cNvPr id="6" name="Group 53"/>
          <p:cNvGrpSpPr>
            <a:grpSpLocks/>
          </p:cNvGrpSpPr>
          <p:nvPr/>
        </p:nvGrpSpPr>
        <p:grpSpPr bwMode="auto">
          <a:xfrm>
            <a:off x="1439863" y="2124075"/>
            <a:ext cx="1096962" cy="1389063"/>
            <a:chOff x="1047" y="1824"/>
            <a:chExt cx="633" cy="854"/>
          </a:xfrm>
        </p:grpSpPr>
        <p:sp>
          <p:nvSpPr>
            <p:cNvPr id="14348" name="Line 11"/>
            <p:cNvSpPr>
              <a:spLocks noChangeShapeType="1"/>
            </p:cNvSpPr>
            <p:nvPr/>
          </p:nvSpPr>
          <p:spPr bwMode="auto">
            <a:xfrm flipH="1" flipV="1">
              <a:off x="1104" y="1824"/>
              <a:ext cx="576" cy="854"/>
            </a:xfrm>
            <a:prstGeom prst="line">
              <a:avLst/>
            </a:prstGeom>
            <a:noFill/>
            <a:ln w="28575">
              <a:solidFill>
                <a:srgbClr val="FF9900"/>
              </a:solidFill>
              <a:prstDash val="dash"/>
              <a:round/>
              <a:headEnd/>
              <a:tailEnd/>
            </a:ln>
          </p:spPr>
          <p:txBody>
            <a:bodyPr wrap="none"/>
            <a:lstStyle/>
            <a:p>
              <a:endParaRPr lang="zh-CN" altLang="en-US"/>
            </a:p>
          </p:txBody>
        </p:sp>
        <p:sp>
          <p:nvSpPr>
            <p:cNvPr id="14349" name="Text Box 14"/>
            <p:cNvSpPr txBox="1">
              <a:spLocks noChangeArrowheads="1"/>
            </p:cNvSpPr>
            <p:nvPr/>
          </p:nvSpPr>
          <p:spPr bwMode="auto">
            <a:xfrm>
              <a:off x="1047" y="2400"/>
              <a:ext cx="288" cy="207"/>
            </a:xfrm>
            <a:prstGeom prst="rect">
              <a:avLst/>
            </a:prstGeom>
            <a:noFill/>
            <a:ln w="9525">
              <a:noFill/>
              <a:miter lim="800000"/>
              <a:headEnd/>
              <a:tailEnd/>
            </a:ln>
          </p:spPr>
          <p:txBody>
            <a:bodyPr lIns="0" rIns="0">
              <a:spAutoFit/>
            </a:bodyPr>
            <a:lstStyle/>
            <a:p>
              <a:pPr algn="ctr">
                <a:spcBef>
                  <a:spcPct val="50000"/>
                </a:spcBef>
              </a:pPr>
              <a:r>
                <a:rPr kumimoji="1" lang="en-US" altLang="zh-CN" sz="1600" b="1" i="1">
                  <a:solidFill>
                    <a:srgbClr val="FF9900"/>
                  </a:solidFill>
                  <a:latin typeface="Times New Roman" pitchFamily="18" charset="0"/>
                  <a:cs typeface="Times New Roman" pitchFamily="18" charset="0"/>
                </a:rPr>
                <a:t>γ</a:t>
              </a:r>
              <a:r>
                <a:rPr kumimoji="1" lang="en-US" altLang="zh-CN" sz="1600" b="1">
                  <a:solidFill>
                    <a:srgbClr val="FF9900"/>
                  </a:solidFill>
                  <a:latin typeface="Times New Roman" pitchFamily="18" charset="0"/>
                  <a:cs typeface="Times New Roman" pitchFamily="18" charset="0"/>
                </a:rPr>
                <a:t>(–)</a:t>
              </a:r>
              <a:endParaRPr kumimoji="1" lang="en-US" altLang="zh-CN" sz="1600" b="1" baseline="-25000">
                <a:solidFill>
                  <a:srgbClr val="FF9900"/>
                </a:solidFill>
                <a:latin typeface="Times New Roman" pitchFamily="18" charset="0"/>
              </a:endParaRPr>
            </a:p>
          </p:txBody>
        </p:sp>
        <p:sp>
          <p:nvSpPr>
            <p:cNvPr id="14350" name="Arc 45"/>
            <p:cNvSpPr>
              <a:spLocks/>
            </p:cNvSpPr>
            <p:nvPr/>
          </p:nvSpPr>
          <p:spPr bwMode="auto">
            <a:xfrm flipH="1">
              <a:off x="1296" y="2352"/>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9900"/>
              </a:solidFill>
              <a:round/>
              <a:headEnd type="triangle" w="med" len="med"/>
              <a:tailEnd/>
            </a:ln>
          </p:spPr>
          <p:txBody>
            <a:bodyPr wrap="none" anchor="ctr"/>
            <a:lstStyle/>
            <a:p>
              <a:endParaRPr lang="zh-CN" altLang="en-US"/>
            </a:p>
          </p:txBody>
        </p:sp>
      </p:grpSp>
      <p:sp>
        <p:nvSpPr>
          <p:cNvPr id="14346" name="Text Box 60"/>
          <p:cNvSpPr txBox="1">
            <a:spLocks noChangeArrowheads="1"/>
          </p:cNvSpPr>
          <p:nvPr/>
        </p:nvSpPr>
        <p:spPr bwMode="auto">
          <a:xfrm>
            <a:off x="611188" y="1125538"/>
            <a:ext cx="4325937" cy="461962"/>
          </a:xfrm>
          <a:prstGeom prst="rect">
            <a:avLst/>
          </a:prstGeom>
          <a:solidFill>
            <a:srgbClr val="FFFF66"/>
          </a:solidFill>
          <a:ln w="9525">
            <a:noFill/>
            <a:miter lim="800000"/>
            <a:headEnd/>
            <a:tailEnd/>
          </a:ln>
        </p:spPr>
        <p:txBody>
          <a:bodyPr>
            <a:spAutoFit/>
          </a:bodyPr>
          <a:lstStyle/>
          <a:p>
            <a:pPr>
              <a:spcBef>
                <a:spcPct val="50000"/>
              </a:spcBef>
            </a:pPr>
            <a:r>
              <a:rPr kumimoji="1" lang="zh-CN" altLang="en-US" sz="2400" b="1">
                <a:solidFill>
                  <a:srgbClr val="FF3300"/>
                </a:solidFill>
                <a:latin typeface="Times New Roman" pitchFamily="18" charset="0"/>
                <a:ea typeface="黑体" pitchFamily="2" charset="-122"/>
                <a:cs typeface="Times New Roman" pitchFamily="18" charset="0"/>
              </a:rPr>
              <a:t>对不稳定系统</a:t>
            </a:r>
            <a:r>
              <a:rPr kumimoji="1" lang="en-US" altLang="zh-CN" sz="2400" b="1" i="1">
                <a:solidFill>
                  <a:srgbClr val="FF3300"/>
                </a:solidFill>
                <a:latin typeface="Times New Roman" pitchFamily="18" charset="0"/>
                <a:ea typeface="黑体" pitchFamily="2" charset="-122"/>
                <a:cs typeface="Times New Roman" pitchFamily="18" charset="0"/>
              </a:rPr>
              <a:t>γ</a:t>
            </a:r>
            <a:r>
              <a:rPr kumimoji="1" lang="en-US" altLang="zh-CN" sz="2400" b="1">
                <a:solidFill>
                  <a:srgbClr val="FF3300"/>
                </a:solidFill>
                <a:latin typeface="Times New Roman" pitchFamily="18" charset="0"/>
                <a:ea typeface="黑体" pitchFamily="2" charset="-122"/>
                <a:cs typeface="Times New Roman" pitchFamily="18" charset="0"/>
              </a:rPr>
              <a:t>=180°+Φ&lt;</a:t>
            </a:r>
            <a:r>
              <a:rPr kumimoji="1" lang="en-US" altLang="zh-CN" sz="2400" b="1">
                <a:solidFill>
                  <a:srgbClr val="FF00FF"/>
                </a:solidFill>
                <a:latin typeface="Times New Roman" pitchFamily="18" charset="0"/>
                <a:ea typeface="黑体" pitchFamily="2" charset="-122"/>
                <a:cs typeface="Times New Roman" pitchFamily="18" charset="0"/>
              </a:rPr>
              <a:t>0</a:t>
            </a:r>
          </a:p>
        </p:txBody>
      </p:sp>
      <p:sp>
        <p:nvSpPr>
          <p:cNvPr id="14347"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41997"/>
                                        </p:tgtEl>
                                        <p:attrNameLst>
                                          <p:attrName>style.visibility</p:attrName>
                                        </p:attrNameLst>
                                      </p:cBhvr>
                                      <p:to>
                                        <p:strVal val="visible"/>
                                      </p:to>
                                    </p:set>
                                    <p:anim calcmode="lin" valueType="num">
                                      <p:cBhvr>
                                        <p:cTn id="13" dur="1000" fill="hold"/>
                                        <p:tgtEl>
                                          <p:spTgt spid="41997"/>
                                        </p:tgtEl>
                                        <p:attrNameLst>
                                          <p:attrName>ppt_w</p:attrName>
                                        </p:attrNameLst>
                                      </p:cBhvr>
                                      <p:tavLst>
                                        <p:tav tm="0">
                                          <p:val>
                                            <p:fltVal val="0"/>
                                          </p:val>
                                        </p:tav>
                                        <p:tav tm="100000">
                                          <p:val>
                                            <p:strVal val="#ppt_w"/>
                                          </p:val>
                                        </p:tav>
                                      </p:tavLst>
                                    </p:anim>
                                    <p:anim calcmode="lin" valueType="num">
                                      <p:cBhvr>
                                        <p:cTn id="14" dur="1000" fill="hold"/>
                                        <p:tgtEl>
                                          <p:spTgt spid="41997"/>
                                        </p:tgtEl>
                                        <p:attrNameLst>
                                          <p:attrName>ppt_h</p:attrName>
                                        </p:attrNameLst>
                                      </p:cBhvr>
                                      <p:tavLst>
                                        <p:tav tm="0">
                                          <p:val>
                                            <p:fltVal val="0"/>
                                          </p:val>
                                        </p:tav>
                                        <p:tav tm="100000">
                                          <p:val>
                                            <p:strVal val="#ppt_h"/>
                                          </p:val>
                                        </p:tav>
                                      </p:tavLst>
                                    </p:anim>
                                    <p:anim calcmode="lin" valueType="num">
                                      <p:cBhvr>
                                        <p:cTn id="15" dur="1000" fill="hold"/>
                                        <p:tgtEl>
                                          <p:spTgt spid="4199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199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8" presetClass="entr" presetSubtype="9"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up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9"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strips(up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2024"/>
                                        </p:tgtEl>
                                        <p:attrNameLst>
                                          <p:attrName>style.visibility</p:attrName>
                                        </p:attrNameLst>
                                      </p:cBhvr>
                                      <p:to>
                                        <p:strVal val="visible"/>
                                      </p:to>
                                    </p:set>
                                    <p:anim calcmode="lin" valueType="num">
                                      <p:cBhvr additive="base">
                                        <p:cTn id="31" dur="500" fill="hold"/>
                                        <p:tgtEl>
                                          <p:spTgt spid="42024"/>
                                        </p:tgtEl>
                                        <p:attrNameLst>
                                          <p:attrName>ppt_x</p:attrName>
                                        </p:attrNameLst>
                                      </p:cBhvr>
                                      <p:tavLst>
                                        <p:tav tm="0">
                                          <p:val>
                                            <p:strVal val="1+#ppt_w/2"/>
                                          </p:val>
                                        </p:tav>
                                        <p:tav tm="100000">
                                          <p:val>
                                            <p:strVal val="#ppt_x"/>
                                          </p:val>
                                        </p:tav>
                                      </p:tavLst>
                                    </p:anim>
                                    <p:anim calcmode="lin" valueType="num">
                                      <p:cBhvr additive="base">
                                        <p:cTn id="32" dur="500" fill="hold"/>
                                        <p:tgtEl>
                                          <p:spTgt spid="420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2017"/>
                                        </p:tgtEl>
                                        <p:attrNameLst>
                                          <p:attrName>style.visibility</p:attrName>
                                        </p:attrNameLst>
                                      </p:cBhvr>
                                      <p:to>
                                        <p:strVal val="visible"/>
                                      </p:to>
                                    </p:set>
                                    <p:anim calcmode="lin" valueType="num">
                                      <p:cBhvr additive="base">
                                        <p:cTn id="43" dur="500" fill="hold"/>
                                        <p:tgtEl>
                                          <p:spTgt spid="42017"/>
                                        </p:tgtEl>
                                        <p:attrNameLst>
                                          <p:attrName>ppt_x</p:attrName>
                                        </p:attrNameLst>
                                      </p:cBhvr>
                                      <p:tavLst>
                                        <p:tav tm="0">
                                          <p:val>
                                            <p:strVal val="1+#ppt_w/2"/>
                                          </p:val>
                                        </p:tav>
                                        <p:tav tm="100000">
                                          <p:val>
                                            <p:strVal val="#ppt_x"/>
                                          </p:val>
                                        </p:tav>
                                      </p:tavLst>
                                    </p:anim>
                                    <p:anim calcmode="lin" valueType="num">
                                      <p:cBhvr additive="base">
                                        <p:cTn id="44" dur="500" fill="hold"/>
                                        <p:tgtEl>
                                          <p:spTgt spid="4201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2031"/>
                                        </p:tgtEl>
                                        <p:attrNameLst>
                                          <p:attrName>style.visibility</p:attrName>
                                        </p:attrNameLst>
                                      </p:cBhvr>
                                      <p:to>
                                        <p:strVal val="visible"/>
                                      </p:to>
                                    </p:set>
                                    <p:animEffect transition="in" filter="wipe(up)">
                                      <p:cBhvr>
                                        <p:cTn id="49" dur="500"/>
                                        <p:tgtEl>
                                          <p:spTgt spid="42031"/>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3"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strips(upRight)">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4" grpId="0" animBg="1" autoUpdateAnimBg="0"/>
      <p:bldP spid="42031" grpId="0" animBg="1"/>
      <p:bldP spid="41997" grpId="0" animBg="1" autoUpdateAnimBg="0"/>
      <p:bldP spid="4201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1027"/>
          <p:cNvSpPr txBox="1">
            <a:spLocks noChangeArrowheads="1"/>
          </p:cNvSpPr>
          <p:nvPr/>
        </p:nvSpPr>
        <p:spPr bwMode="auto">
          <a:xfrm>
            <a:off x="611188" y="1268413"/>
            <a:ext cx="8001000" cy="4454525"/>
          </a:xfrm>
          <a:prstGeom prst="rect">
            <a:avLst/>
          </a:prstGeom>
          <a:noFill/>
          <a:ln w="9525">
            <a:noFill/>
            <a:miter lim="800000"/>
            <a:headEnd/>
            <a:tailEnd/>
          </a:ln>
        </p:spPr>
        <p:txBody>
          <a:bodyPr>
            <a:spAutoFit/>
          </a:bodyPr>
          <a:lstStyle/>
          <a:p>
            <a:pPr>
              <a:lnSpc>
                <a:spcPct val="150000"/>
              </a:lnSpc>
              <a:spcBef>
                <a:spcPct val="50000"/>
              </a:spcBef>
            </a:pPr>
            <a:r>
              <a:rPr kumimoji="1" lang="zh-CN" altLang="en-US" sz="2400" b="1">
                <a:solidFill>
                  <a:srgbClr val="0000FF"/>
                </a:solidFill>
                <a:latin typeface="Times New Roman" pitchFamily="18" charset="0"/>
                <a:ea typeface="黑体" pitchFamily="2" charset="-122"/>
                <a:cs typeface="Times New Roman" pitchFamily="18" charset="0"/>
              </a:rPr>
              <a:t>        对于闭环稳定系统，如果系统的开环相频特性再滞后相位裕度</a:t>
            </a:r>
            <a:r>
              <a:rPr kumimoji="1" lang="en-US" altLang="zh-CN" sz="2400" b="1" i="1">
                <a:solidFill>
                  <a:srgbClr val="FF3300"/>
                </a:solidFill>
                <a:latin typeface="Times New Roman" pitchFamily="18" charset="0"/>
                <a:ea typeface="黑体" pitchFamily="2" charset="-122"/>
                <a:cs typeface="Times New Roman" pitchFamily="18" charset="0"/>
              </a:rPr>
              <a:t>γ</a:t>
            </a:r>
            <a:r>
              <a:rPr kumimoji="1" lang="zh-CN" altLang="en-US" sz="2400" b="1">
                <a:solidFill>
                  <a:srgbClr val="0000FF"/>
                </a:solidFill>
                <a:latin typeface="Times New Roman" pitchFamily="18" charset="0"/>
                <a:ea typeface="黑体" pitchFamily="2" charset="-122"/>
                <a:cs typeface="Times New Roman" pitchFamily="18" charset="0"/>
              </a:rPr>
              <a:t>度，则系统将处于临界稳定状态。</a:t>
            </a:r>
            <a:endParaRPr kumimoji="1" lang="en-US" altLang="zh-CN" sz="2400" b="1">
              <a:solidFill>
                <a:srgbClr val="0000FF"/>
              </a:solidFill>
              <a:latin typeface="Times New Roman" pitchFamily="18" charset="0"/>
              <a:ea typeface="黑体" pitchFamily="2" charset="-122"/>
              <a:cs typeface="Times New Roman" pitchFamily="18" charset="0"/>
            </a:endParaRPr>
          </a:p>
          <a:p>
            <a:pPr>
              <a:lnSpc>
                <a:spcPct val="150000"/>
              </a:lnSpc>
              <a:spcBef>
                <a:spcPct val="50000"/>
              </a:spcBef>
            </a:pPr>
            <a:r>
              <a:rPr kumimoji="1" lang="en-US" altLang="zh-CN" sz="2400" b="1">
                <a:solidFill>
                  <a:srgbClr val="FF00FF"/>
                </a:solidFill>
                <a:latin typeface="Times New Roman" pitchFamily="18" charset="0"/>
                <a:ea typeface="黑体" pitchFamily="2" charset="-122"/>
                <a:cs typeface="Times New Roman" pitchFamily="18" charset="0"/>
              </a:rPr>
              <a:t>        </a:t>
            </a:r>
            <a:r>
              <a:rPr kumimoji="1" lang="zh-CN" altLang="en-US" sz="2400" b="1">
                <a:solidFill>
                  <a:srgbClr val="FF00FF"/>
                </a:solidFill>
                <a:latin typeface="Times New Roman" pitchFamily="18" charset="0"/>
                <a:ea typeface="黑体" pitchFamily="2" charset="-122"/>
                <a:cs typeface="Times New Roman" pitchFamily="18" charset="0"/>
              </a:rPr>
              <a:t>滞后该角度将使得极坐标图穿越</a:t>
            </a:r>
            <a:r>
              <a:rPr kumimoji="1" lang="en-US" altLang="zh-CN" sz="2400" b="1">
                <a:solidFill>
                  <a:srgbClr val="FF00FF"/>
                </a:solidFill>
                <a:latin typeface="Times New Roman" pitchFamily="18" charset="0"/>
                <a:ea typeface="黑体" pitchFamily="2" charset="-122"/>
                <a:cs typeface="Times New Roman" pitchFamily="18" charset="0"/>
              </a:rPr>
              <a:t>–1</a:t>
            </a:r>
            <a:r>
              <a:rPr kumimoji="1" lang="zh-CN" altLang="en-US" sz="2400" b="1">
                <a:solidFill>
                  <a:srgbClr val="FF00FF"/>
                </a:solidFill>
                <a:latin typeface="Times New Roman" pitchFamily="18" charset="0"/>
                <a:ea typeface="黑体" pitchFamily="2" charset="-122"/>
                <a:cs typeface="Times New Roman" pitchFamily="18" charset="0"/>
              </a:rPr>
              <a:t>点。</a:t>
            </a:r>
            <a:endParaRPr kumimoji="1" lang="en-US" altLang="zh-CN" sz="2400" b="1">
              <a:solidFill>
                <a:srgbClr val="FF00FF"/>
              </a:solidFill>
              <a:latin typeface="Times New Roman" pitchFamily="18" charset="0"/>
              <a:ea typeface="黑体" pitchFamily="2" charset="-122"/>
              <a:cs typeface="Times New Roman" pitchFamily="18" charset="0"/>
            </a:endParaRPr>
          </a:p>
          <a:p>
            <a:pPr>
              <a:lnSpc>
                <a:spcPct val="150000"/>
              </a:lnSpc>
              <a:spcBef>
                <a:spcPct val="50000"/>
              </a:spcBef>
            </a:pPr>
            <a:r>
              <a:rPr kumimoji="1" lang="zh-CN" altLang="en-US" sz="2400" b="1">
                <a:solidFill>
                  <a:srgbClr val="FF3300"/>
                </a:solidFill>
                <a:latin typeface="Times New Roman" pitchFamily="18" charset="0"/>
                <a:ea typeface="黑体" pitchFamily="2" charset="-122"/>
                <a:cs typeface="Times New Roman" pitchFamily="18" charset="0"/>
              </a:rPr>
              <a:t>        对于最小相位系统来说，</a:t>
            </a:r>
            <a:r>
              <a:rPr kumimoji="1" lang="zh-CN" altLang="en-US" sz="2400" b="1">
                <a:latin typeface="Times New Roman" pitchFamily="18" charset="0"/>
                <a:ea typeface="黑体" pitchFamily="2" charset="-122"/>
                <a:cs typeface="Times New Roman" pitchFamily="18" charset="0"/>
              </a:rPr>
              <a:t>相位裕度为正，系统稳定，负的相位裕度表示系统是不稳定的。</a:t>
            </a:r>
            <a:endParaRPr kumimoji="1" lang="en-US" altLang="zh-CN" sz="2400" b="1">
              <a:latin typeface="Times New Roman" pitchFamily="18" charset="0"/>
              <a:ea typeface="黑体" pitchFamily="2" charset="-122"/>
              <a:cs typeface="Times New Roman" pitchFamily="18" charset="0"/>
            </a:endParaRPr>
          </a:p>
          <a:p>
            <a:pPr>
              <a:lnSpc>
                <a:spcPct val="150000"/>
              </a:lnSpc>
              <a:spcBef>
                <a:spcPct val="50000"/>
              </a:spcBef>
            </a:pPr>
            <a:r>
              <a:rPr kumimoji="1" lang="en-US" altLang="zh-CN" sz="2400" b="1">
                <a:latin typeface="Times New Roman" pitchFamily="18" charset="0"/>
                <a:ea typeface="黑体" pitchFamily="2" charset="-122"/>
                <a:cs typeface="Times New Roman" pitchFamily="18" charset="0"/>
              </a:rPr>
              <a:t>        </a:t>
            </a:r>
            <a:r>
              <a:rPr kumimoji="1" lang="zh-CN" altLang="en-US" sz="2400" b="1">
                <a:solidFill>
                  <a:schemeClr val="accent2"/>
                </a:solidFill>
                <a:latin typeface="Times New Roman" pitchFamily="18" charset="0"/>
                <a:ea typeface="黑体" pitchFamily="2" charset="-122"/>
                <a:cs typeface="Times New Roman" pitchFamily="18" charset="0"/>
              </a:rPr>
              <a:t>相位裕度与系统阻尼比</a:t>
            </a:r>
            <a:r>
              <a:rPr kumimoji="1" lang="en-US" altLang="zh-CN" sz="2400" b="1">
                <a:solidFill>
                  <a:schemeClr val="accent2"/>
                </a:solidFill>
                <a:latin typeface="Times New Roman" pitchFamily="18" charset="0"/>
                <a:ea typeface="黑体" pitchFamily="2" charset="-122"/>
                <a:cs typeface="Times New Roman" pitchFamily="18" charset="0"/>
              </a:rPr>
              <a:t> </a:t>
            </a:r>
            <a:r>
              <a:rPr kumimoji="1" lang="en-US" altLang="zh-CN" sz="2400" b="1" i="1">
                <a:solidFill>
                  <a:schemeClr val="accent2"/>
                </a:solidFill>
                <a:latin typeface="Times New Roman" pitchFamily="18" charset="0"/>
                <a:ea typeface="黑体" pitchFamily="2" charset="-122"/>
                <a:cs typeface="Times New Roman" pitchFamily="18" charset="0"/>
                <a:sym typeface="Symbol" pitchFamily="18" charset="2"/>
              </a:rPr>
              <a:t></a:t>
            </a:r>
            <a:r>
              <a:rPr kumimoji="1" lang="en-US" altLang="zh-CN" sz="2400" b="1">
                <a:solidFill>
                  <a:schemeClr val="accent2"/>
                </a:solidFill>
                <a:latin typeface="Times New Roman" pitchFamily="18" charset="0"/>
                <a:ea typeface="黑体" pitchFamily="2" charset="-122"/>
                <a:cs typeface="Times New Roman" pitchFamily="18" charset="0"/>
                <a:sym typeface="Symbol" pitchFamily="18" charset="2"/>
              </a:rPr>
              <a:t> </a:t>
            </a:r>
            <a:r>
              <a:rPr kumimoji="1" lang="zh-CN" altLang="en-US" sz="2400" b="1">
                <a:solidFill>
                  <a:schemeClr val="accent2"/>
                </a:solidFill>
                <a:latin typeface="Times New Roman" pitchFamily="18" charset="0"/>
                <a:ea typeface="黑体" pitchFamily="2" charset="-122"/>
                <a:cs typeface="Times New Roman" pitchFamily="18" charset="0"/>
                <a:sym typeface="Symbol" pitchFamily="18" charset="2"/>
              </a:rPr>
              <a:t>有关，一般地，相位裕度在</a:t>
            </a:r>
            <a:r>
              <a:rPr kumimoji="1" lang="en-US" altLang="zh-CN" sz="2400" b="1">
                <a:solidFill>
                  <a:schemeClr val="accent2"/>
                </a:solidFill>
                <a:latin typeface="Times New Roman" pitchFamily="18" charset="0"/>
                <a:ea typeface="黑体" pitchFamily="2" charset="-122"/>
                <a:cs typeface="Times New Roman" pitchFamily="18" charset="0"/>
              </a:rPr>
              <a:t>45°</a:t>
            </a:r>
            <a:r>
              <a:rPr kumimoji="1" lang="zh-CN" altLang="en-US" sz="2400" b="1">
                <a:solidFill>
                  <a:schemeClr val="accent2"/>
                </a:solidFill>
                <a:latin typeface="Times New Roman" pitchFamily="18" charset="0"/>
                <a:ea typeface="黑体" pitchFamily="2" charset="-122"/>
                <a:cs typeface="Times New Roman" pitchFamily="18" charset="0"/>
              </a:rPr>
              <a:t>到</a:t>
            </a:r>
            <a:r>
              <a:rPr kumimoji="1" lang="en-US" altLang="zh-CN" sz="2400" b="1">
                <a:solidFill>
                  <a:schemeClr val="accent2"/>
                </a:solidFill>
                <a:latin typeface="Times New Roman" pitchFamily="18" charset="0"/>
                <a:ea typeface="黑体" pitchFamily="2" charset="-122"/>
                <a:cs typeface="Times New Roman" pitchFamily="18" charset="0"/>
              </a:rPr>
              <a:t> 60°</a:t>
            </a:r>
            <a:r>
              <a:rPr kumimoji="1" lang="zh-CN" altLang="en-US" sz="2400" b="1">
                <a:solidFill>
                  <a:schemeClr val="accent2"/>
                </a:solidFill>
                <a:latin typeface="Times New Roman" pitchFamily="18" charset="0"/>
                <a:ea typeface="黑体" pitchFamily="2" charset="-122"/>
                <a:cs typeface="Times New Roman" pitchFamily="18" charset="0"/>
              </a:rPr>
              <a:t>之间的系统响应能令人满意。</a:t>
            </a:r>
            <a:endParaRPr kumimoji="1" lang="en-US" altLang="zh-CN" sz="2400" b="1">
              <a:solidFill>
                <a:schemeClr val="accent2"/>
              </a:solidFill>
              <a:latin typeface="Times New Roman" pitchFamily="18" charset="0"/>
              <a:ea typeface="黑体" pitchFamily="2" charset="-122"/>
              <a:cs typeface="Times New Roman" pitchFamily="18" charset="0"/>
            </a:endParaRPr>
          </a:p>
        </p:txBody>
      </p:sp>
      <p:sp>
        <p:nvSpPr>
          <p:cNvPr id="15362"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strips(downRight)">
                                      <p:cBhvr>
                                        <p:cTn id="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468313" y="1196975"/>
            <a:ext cx="8077200" cy="3754438"/>
            <a:chOff x="480" y="1219"/>
            <a:chExt cx="5088" cy="2365"/>
          </a:xfrm>
        </p:grpSpPr>
        <p:sp>
          <p:nvSpPr>
            <p:cNvPr id="264203" name="Text Box 3"/>
            <p:cNvSpPr txBox="1">
              <a:spLocks noChangeArrowheads="1"/>
            </p:cNvSpPr>
            <p:nvPr/>
          </p:nvSpPr>
          <p:spPr bwMode="auto">
            <a:xfrm>
              <a:off x="480" y="1219"/>
              <a:ext cx="5088" cy="2335"/>
            </a:xfrm>
            <a:prstGeom prst="rect">
              <a:avLst/>
            </a:prstGeom>
            <a:noFill/>
            <a:ln w="9525">
              <a:noFill/>
              <a:miter lim="800000"/>
              <a:headEnd/>
              <a:tailEnd/>
            </a:ln>
          </p:spPr>
          <p:txBody>
            <a:bodyPr>
              <a:spAutoFit/>
            </a:bodyPr>
            <a:lstStyle/>
            <a:p>
              <a:pPr>
                <a:lnSpc>
                  <a:spcPct val="120000"/>
                </a:lnSpc>
                <a:spcBef>
                  <a:spcPct val="50000"/>
                </a:spcBef>
              </a:pPr>
              <a:r>
                <a:rPr kumimoji="1" lang="en-US" altLang="zh-CN" sz="2400" b="1" i="1">
                  <a:solidFill>
                    <a:srgbClr val="FF3300"/>
                  </a:solidFill>
                  <a:latin typeface="Times New Roman" pitchFamily="18" charset="0"/>
                  <a:ea typeface="黑体" pitchFamily="2" charset="-122"/>
                  <a:cs typeface="Times New Roman" pitchFamily="18" charset="0"/>
                </a:rPr>
                <a:t>Phase crossover</a:t>
              </a:r>
              <a:r>
                <a:rPr kumimoji="1" lang="en-US" altLang="zh-CN" sz="2400" b="1" i="1">
                  <a:solidFill>
                    <a:srgbClr val="FF00FF"/>
                  </a:solidFill>
                  <a:latin typeface="Times New Roman" pitchFamily="18" charset="0"/>
                  <a:ea typeface="黑体" pitchFamily="2" charset="-122"/>
                  <a:cs typeface="Times New Roman" pitchFamily="18" charset="0"/>
                </a:rPr>
                <a:t> </a:t>
              </a:r>
              <a:r>
                <a:rPr kumimoji="1" lang="zh-CN" altLang="en-US" sz="2400" b="1">
                  <a:solidFill>
                    <a:srgbClr val="FF00FF"/>
                  </a:solidFill>
                  <a:latin typeface="Times New Roman" pitchFamily="18" charset="0"/>
                  <a:ea typeface="黑体" pitchFamily="2" charset="-122"/>
                  <a:cs typeface="Times New Roman" pitchFamily="18" charset="0"/>
                </a:rPr>
                <a:t>（穿越频率</a:t>
              </a:r>
              <a:r>
                <a:rPr kumimoji="1" lang="en-US" altLang="zh-CN" sz="2400" b="1">
                  <a:solidFill>
                    <a:srgbClr val="FF00FF"/>
                  </a:solidFill>
                  <a:latin typeface="Times New Roman" pitchFamily="18" charset="0"/>
                  <a:ea typeface="黑体" pitchFamily="2" charset="-122"/>
                  <a:cs typeface="Times New Roman" pitchFamily="18" charset="0"/>
                </a:rPr>
                <a:t>——</a:t>
              </a:r>
              <a:r>
                <a:rPr kumimoji="1" lang="zh-CN" altLang="en-US" sz="2400" b="1">
                  <a:solidFill>
                    <a:srgbClr val="FF00FF"/>
                  </a:solidFill>
                  <a:latin typeface="Times New Roman" pitchFamily="18" charset="0"/>
                  <a:ea typeface="黑体" pitchFamily="2" charset="-122"/>
                  <a:cs typeface="Times New Roman" pitchFamily="18" charset="0"/>
                </a:rPr>
                <a:t>相位临界点）</a:t>
              </a:r>
              <a:endParaRPr kumimoji="1" lang="zh-CN" altLang="en-US" sz="2400" b="1" i="1">
                <a:solidFill>
                  <a:srgbClr val="FF00FF"/>
                </a:solidFill>
                <a:latin typeface="Times New Roman" pitchFamily="18" charset="0"/>
                <a:ea typeface="黑体" pitchFamily="2" charset="-122"/>
                <a:cs typeface="Times New Roman" pitchFamily="18" charset="0"/>
              </a:endParaRPr>
            </a:p>
            <a:p>
              <a:pPr algn="just">
                <a:lnSpc>
                  <a:spcPct val="120000"/>
                </a:lnSpc>
                <a:spcBef>
                  <a:spcPct val="50000"/>
                </a:spcBef>
              </a:pPr>
              <a:r>
                <a:rPr kumimoji="1" lang="zh-CN" altLang="en-US" sz="2400" b="1">
                  <a:latin typeface="Times New Roman" pitchFamily="18" charset="0"/>
                  <a:ea typeface="黑体" pitchFamily="2" charset="-122"/>
                  <a:cs typeface="Times New Roman" pitchFamily="18" charset="0"/>
                </a:rPr>
                <a:t>    幅相曲线在该点处的相角是</a:t>
              </a:r>
              <a:r>
                <a:rPr kumimoji="1" lang="en-US" altLang="zh-CN" sz="2400" b="1">
                  <a:latin typeface="Times New Roman" pitchFamily="18" charset="0"/>
                  <a:ea typeface="黑体" pitchFamily="2" charset="-122"/>
                  <a:cs typeface="Times New Roman" pitchFamily="18" charset="0"/>
                </a:rPr>
                <a:t>-180°</a:t>
              </a:r>
              <a:r>
                <a:rPr kumimoji="1" lang="zh-CN" altLang="en-US" sz="2400" b="1">
                  <a:latin typeface="Times New Roman" pitchFamily="18" charset="0"/>
                  <a:ea typeface="黑体" pitchFamily="2" charset="-122"/>
                  <a:cs typeface="Times New Roman" pitchFamily="18" charset="0"/>
                </a:rPr>
                <a:t>。该点处的频率被称为</a:t>
              </a:r>
              <a:r>
                <a:rPr kumimoji="1" lang="zh-CN" altLang="en-US" sz="2400" b="1">
                  <a:solidFill>
                    <a:srgbClr val="C00000"/>
                  </a:solidFill>
                  <a:latin typeface="Times New Roman" pitchFamily="18" charset="0"/>
                  <a:ea typeface="黑体" pitchFamily="2" charset="-122"/>
                  <a:cs typeface="Times New Roman" pitchFamily="18" charset="0"/>
                </a:rPr>
                <a:t>穿越频率</a:t>
              </a:r>
              <a:r>
                <a:rPr kumimoji="1" lang="en-US" altLang="zh-CN" sz="2400" b="1" i="1">
                  <a:solidFill>
                    <a:srgbClr val="C00000"/>
                  </a:solidFill>
                  <a:latin typeface="Times New Roman" pitchFamily="18" charset="0"/>
                  <a:ea typeface="黑体" pitchFamily="2" charset="-122"/>
                  <a:cs typeface="Times New Roman" pitchFamily="18" charset="0"/>
                </a:rPr>
                <a:t>ω</a:t>
              </a:r>
              <a:r>
                <a:rPr kumimoji="1" lang="en-US" altLang="zh-CN" sz="2400" b="1" i="1" baseline="-25000">
                  <a:solidFill>
                    <a:srgbClr val="C00000"/>
                  </a:solidFill>
                  <a:latin typeface="Times New Roman" pitchFamily="18" charset="0"/>
                  <a:ea typeface="黑体" pitchFamily="2" charset="-122"/>
                  <a:cs typeface="Times New Roman" pitchFamily="18" charset="0"/>
                </a:rPr>
                <a:t>x </a:t>
              </a:r>
              <a:r>
                <a:rPr kumimoji="1" lang="zh-CN" altLang="en-US" b="1">
                  <a:ea typeface="黑体" pitchFamily="2" charset="-122"/>
                  <a:cs typeface="Times New Roman" pitchFamily="18" charset="0"/>
                </a:rPr>
                <a:t>，</a:t>
              </a:r>
              <a:r>
                <a:rPr kumimoji="1" lang="zh-CN" altLang="en-US" sz="2400" b="1">
                  <a:latin typeface="Times New Roman" pitchFamily="18" charset="0"/>
                  <a:ea typeface="黑体" pitchFamily="2" charset="-122"/>
                  <a:cs typeface="Times New Roman" pitchFamily="18" charset="0"/>
                </a:rPr>
                <a:t>也被称为</a:t>
              </a:r>
              <a:r>
                <a:rPr kumimoji="1" lang="zh-CN" altLang="en-US" sz="2400" b="1">
                  <a:solidFill>
                    <a:srgbClr val="0000FF"/>
                  </a:solidFill>
                  <a:latin typeface="Times New Roman" pitchFamily="18" charset="0"/>
                  <a:ea typeface="黑体" pitchFamily="2" charset="-122"/>
                  <a:cs typeface="Times New Roman" pitchFamily="18" charset="0"/>
                </a:rPr>
                <a:t>幅值裕度频率</a:t>
              </a:r>
              <a:r>
                <a:rPr kumimoji="1" lang="zh-CN" altLang="en-US" sz="2400" b="1">
                  <a:latin typeface="Times New Roman" pitchFamily="18" charset="0"/>
                  <a:ea typeface="黑体" pitchFamily="2" charset="-122"/>
                  <a:cs typeface="Times New Roman" pitchFamily="18" charset="0"/>
                </a:rPr>
                <a:t>。</a:t>
              </a:r>
              <a:endParaRPr kumimoji="1" lang="en-US" altLang="zh-CN" sz="2400" b="1">
                <a:latin typeface="Times New Roman" pitchFamily="18" charset="0"/>
                <a:ea typeface="黑体" pitchFamily="2" charset="-122"/>
                <a:cs typeface="Times New Roman" pitchFamily="18" charset="0"/>
              </a:endParaRPr>
            </a:p>
            <a:p>
              <a:pPr>
                <a:lnSpc>
                  <a:spcPct val="120000"/>
                </a:lnSpc>
                <a:spcBef>
                  <a:spcPct val="50000"/>
                </a:spcBef>
              </a:pPr>
              <a:r>
                <a:rPr kumimoji="1" lang="en-US" altLang="zh-CN" sz="2400" b="1" i="1">
                  <a:solidFill>
                    <a:srgbClr val="FF3300"/>
                  </a:solidFill>
                  <a:latin typeface="Times New Roman" pitchFamily="18" charset="0"/>
                  <a:ea typeface="黑体" pitchFamily="2" charset="-122"/>
                  <a:cs typeface="Times New Roman" pitchFamily="18" charset="0"/>
                </a:rPr>
                <a:t>Gain margin</a:t>
              </a:r>
              <a:r>
                <a:rPr kumimoji="1" lang="en-US" altLang="zh-CN" sz="2400" b="1" i="1">
                  <a:solidFill>
                    <a:srgbClr val="FF00FF"/>
                  </a:solidFill>
                  <a:latin typeface="Times New Roman" pitchFamily="18" charset="0"/>
                  <a:ea typeface="黑体" pitchFamily="2" charset="-122"/>
                  <a:cs typeface="Times New Roman" pitchFamily="18" charset="0"/>
                </a:rPr>
                <a:t> </a:t>
              </a:r>
              <a:r>
                <a:rPr kumimoji="1" lang="zh-CN" altLang="en-US" sz="2400" b="1">
                  <a:solidFill>
                    <a:srgbClr val="FF00FF"/>
                  </a:solidFill>
                  <a:latin typeface="Times New Roman" pitchFamily="18" charset="0"/>
                  <a:ea typeface="黑体" pitchFamily="2" charset="-122"/>
                  <a:cs typeface="Times New Roman" pitchFamily="18" charset="0"/>
                </a:rPr>
                <a:t>（幅值裕度）</a:t>
              </a:r>
              <a:endParaRPr kumimoji="1" lang="zh-CN" altLang="en-US" sz="2400" b="1" i="1">
                <a:solidFill>
                  <a:srgbClr val="FF00FF"/>
                </a:solidFill>
                <a:latin typeface="Times New Roman" pitchFamily="18" charset="0"/>
                <a:ea typeface="黑体" pitchFamily="2" charset="-122"/>
                <a:cs typeface="Times New Roman" pitchFamily="18" charset="0"/>
              </a:endParaRPr>
            </a:p>
            <a:p>
              <a:pPr algn="just">
                <a:lnSpc>
                  <a:spcPct val="120000"/>
                </a:lnSpc>
                <a:spcBef>
                  <a:spcPct val="50000"/>
                </a:spcBef>
              </a:pPr>
              <a:r>
                <a:rPr kumimoji="1" lang="zh-CN" altLang="en-US" sz="2400" b="1">
                  <a:latin typeface="Times New Roman" pitchFamily="18" charset="0"/>
                  <a:ea typeface="黑体" pitchFamily="2" charset="-122"/>
                  <a:cs typeface="Times New Roman" pitchFamily="18" charset="0"/>
                </a:rPr>
                <a:t>    对于闭环稳定系统，如果系统的开环幅频特性再增大幅值裕度</a:t>
              </a:r>
              <a:r>
                <a:rPr kumimoji="1" lang="en-US" altLang="zh-CN" sz="2400" b="1" i="1">
                  <a:solidFill>
                    <a:srgbClr val="FF3300"/>
                  </a:solidFill>
                  <a:latin typeface="Times New Roman" pitchFamily="18" charset="0"/>
                  <a:ea typeface="黑体" pitchFamily="2" charset="-122"/>
                  <a:cs typeface="Times New Roman" pitchFamily="18" charset="0"/>
                </a:rPr>
                <a:t>h</a:t>
              </a:r>
              <a:r>
                <a:rPr kumimoji="1" lang="zh-CN" altLang="en-US" sz="2400" b="1">
                  <a:latin typeface="Times New Roman" pitchFamily="18" charset="0"/>
                  <a:ea typeface="黑体" pitchFamily="2" charset="-122"/>
                  <a:cs typeface="Times New Roman" pitchFamily="18" charset="0"/>
                </a:rPr>
                <a:t>倍，则系统将处于临界稳定状态。可以用频率点</a:t>
              </a:r>
              <a:r>
                <a:rPr kumimoji="1" lang="en-US" altLang="zh-CN" sz="2400" b="1" i="1">
                  <a:solidFill>
                    <a:srgbClr val="0000FF"/>
                  </a:solidFill>
                  <a:latin typeface="Times New Roman" pitchFamily="18" charset="0"/>
                  <a:ea typeface="黑体" pitchFamily="2" charset="-122"/>
                  <a:cs typeface="Times New Roman" pitchFamily="18" charset="0"/>
                </a:rPr>
                <a:t>ω</a:t>
              </a:r>
              <a:r>
                <a:rPr kumimoji="1" lang="en-US" altLang="zh-CN" sz="2400" b="1" i="1" baseline="-25000">
                  <a:solidFill>
                    <a:srgbClr val="0000FF"/>
                  </a:solidFill>
                  <a:latin typeface="Times New Roman" pitchFamily="18" charset="0"/>
                  <a:ea typeface="黑体" pitchFamily="2" charset="-122"/>
                  <a:cs typeface="Times New Roman" pitchFamily="18" charset="0"/>
                </a:rPr>
                <a:t>x</a:t>
              </a:r>
              <a:r>
                <a:rPr kumimoji="1" lang="zh-CN" altLang="en-US" sz="2400" b="1">
                  <a:latin typeface="Times New Roman" pitchFamily="18" charset="0"/>
                  <a:ea typeface="黑体" pitchFamily="2" charset="-122"/>
                  <a:cs typeface="Times New Roman" pitchFamily="18" charset="0"/>
                </a:rPr>
                <a:t>处的传递函数来表示，即</a:t>
              </a:r>
              <a:endParaRPr kumimoji="1" lang="en-US" altLang="zh-CN" sz="2400" b="1">
                <a:latin typeface="Times New Roman" pitchFamily="18" charset="0"/>
                <a:ea typeface="黑体" pitchFamily="2" charset="-122"/>
                <a:cs typeface="Times New Roman" pitchFamily="18" charset="0"/>
              </a:endParaRPr>
            </a:p>
          </p:txBody>
        </p:sp>
        <p:graphicFrame>
          <p:nvGraphicFramePr>
            <p:cNvPr id="264196" name="Object 1026"/>
            <p:cNvGraphicFramePr>
              <a:graphicFrameLocks noChangeAspect="1"/>
            </p:cNvGraphicFramePr>
            <p:nvPr/>
          </p:nvGraphicFramePr>
          <p:xfrm>
            <a:off x="2742" y="3260"/>
            <a:ext cx="1197" cy="324"/>
          </p:xfrm>
          <a:graphic>
            <a:graphicData uri="http://schemas.openxmlformats.org/presentationml/2006/ole">
              <mc:AlternateContent xmlns:mc="http://schemas.openxmlformats.org/markup-compatibility/2006">
                <mc:Choice xmlns:v="urn:schemas-microsoft-com:vml" Requires="v">
                  <p:oleObj spid="_x0000_s264260" name="Equation" r:id="rId3" imgW="939600" imgH="253800" progId="Equation.DSMT4">
                    <p:embed/>
                  </p:oleObj>
                </mc:Choice>
                <mc:Fallback>
                  <p:oleObj name="Equation" r:id="rId3" imgW="939600" imgH="253800" progId="Equation.DSMT4">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2" y="3260"/>
                          <a:ext cx="1197" cy="324"/>
                        </a:xfrm>
                        <a:prstGeom prst="rect">
                          <a:avLst/>
                        </a:prstGeom>
                        <a:solidFill>
                          <a:srgbClr val="FFFF99"/>
                        </a:solidFill>
                      </p:spPr>
                    </p:pic>
                  </p:oleObj>
                </mc:Fallback>
              </mc:AlternateContent>
            </a:graphicData>
          </a:graphic>
        </p:graphicFrame>
      </p:grpSp>
      <p:grpSp>
        <p:nvGrpSpPr>
          <p:cNvPr id="3" name="Group 11"/>
          <p:cNvGrpSpPr>
            <a:grpSpLocks/>
          </p:cNvGrpSpPr>
          <p:nvPr/>
        </p:nvGrpSpPr>
        <p:grpSpPr bwMode="auto">
          <a:xfrm>
            <a:off x="735013" y="5089525"/>
            <a:ext cx="7889875" cy="714375"/>
            <a:chOff x="502" y="3311"/>
            <a:chExt cx="4055" cy="450"/>
          </a:xfrm>
        </p:grpSpPr>
        <p:sp>
          <p:nvSpPr>
            <p:cNvPr id="264202" name="Text Box 5"/>
            <p:cNvSpPr txBox="1">
              <a:spLocks noChangeArrowheads="1"/>
            </p:cNvSpPr>
            <p:nvPr/>
          </p:nvSpPr>
          <p:spPr bwMode="auto">
            <a:xfrm>
              <a:off x="502" y="3395"/>
              <a:ext cx="3240"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黑体" pitchFamily="2" charset="-122"/>
                  <a:cs typeface="Times New Roman" pitchFamily="18" charset="0"/>
                </a:rPr>
                <a:t>在</a:t>
              </a:r>
              <a:r>
                <a:rPr kumimoji="1" lang="en-US" altLang="zh-CN" sz="2400" b="1" i="1">
                  <a:latin typeface="Times New Roman" pitchFamily="18" charset="0"/>
                  <a:ea typeface="黑体" pitchFamily="2" charset="-122"/>
                  <a:cs typeface="Times New Roman" pitchFamily="18" charset="0"/>
                </a:rPr>
                <a:t>G</a:t>
              </a:r>
              <a:r>
                <a:rPr kumimoji="1" lang="en-US" altLang="zh-CN" sz="2400" b="1">
                  <a:latin typeface="Times New Roman" pitchFamily="18" charset="0"/>
                  <a:ea typeface="黑体" pitchFamily="2" charset="-122"/>
                  <a:cs typeface="Times New Roman" pitchFamily="18" charset="0"/>
                </a:rPr>
                <a:t>(</a:t>
              </a:r>
              <a:r>
                <a:rPr kumimoji="1" lang="en-US" altLang="zh-CN" sz="2400" b="1" i="1">
                  <a:latin typeface="Times New Roman" pitchFamily="18" charset="0"/>
                  <a:ea typeface="黑体" pitchFamily="2" charset="-122"/>
                  <a:cs typeface="Times New Roman" pitchFamily="18" charset="0"/>
                </a:rPr>
                <a:t>jω</a:t>
              </a:r>
              <a:r>
                <a:rPr kumimoji="1" lang="en-US" altLang="zh-CN" sz="2400" b="1">
                  <a:latin typeface="Times New Roman" pitchFamily="18" charset="0"/>
                  <a:ea typeface="黑体" pitchFamily="2" charset="-122"/>
                  <a:cs typeface="Times New Roman" pitchFamily="18" charset="0"/>
                </a:rPr>
                <a:t>)</a:t>
              </a:r>
              <a:r>
                <a:rPr kumimoji="1" lang="zh-CN" altLang="en-US" sz="2400" b="1">
                  <a:latin typeface="Times New Roman" pitchFamily="18" charset="0"/>
                  <a:ea typeface="黑体" pitchFamily="2" charset="-122"/>
                  <a:cs typeface="Times New Roman" pitchFamily="18" charset="0"/>
                </a:rPr>
                <a:t>极坐标图上，频率点</a:t>
              </a:r>
              <a:r>
                <a:rPr kumimoji="1" lang="en-US" altLang="zh-CN" sz="2400" b="1">
                  <a:latin typeface="Times New Roman" pitchFamily="18" charset="0"/>
                  <a:ea typeface="黑体" pitchFamily="2" charset="-122"/>
                  <a:cs typeface="Times New Roman" pitchFamily="18" charset="0"/>
                </a:rPr>
                <a:t> </a:t>
              </a:r>
              <a:r>
                <a:rPr kumimoji="1" lang="en-US" altLang="zh-CN" sz="2400" b="1" i="1">
                  <a:latin typeface="Times New Roman" pitchFamily="18" charset="0"/>
                  <a:ea typeface="黑体" pitchFamily="2" charset="-122"/>
                  <a:cs typeface="Times New Roman" pitchFamily="18" charset="0"/>
                </a:rPr>
                <a:t>ω</a:t>
              </a:r>
              <a:r>
                <a:rPr kumimoji="1" lang="en-US" altLang="zh-CN" sz="2400" b="1" i="1" baseline="-25000">
                  <a:latin typeface="Times New Roman" pitchFamily="18" charset="0"/>
                  <a:ea typeface="黑体" pitchFamily="2" charset="-122"/>
                  <a:cs typeface="Times New Roman" pitchFamily="18" charset="0"/>
                </a:rPr>
                <a:t>x</a:t>
              </a:r>
              <a:r>
                <a:rPr kumimoji="1" lang="zh-CN" altLang="en-US" sz="2400" b="1">
                  <a:latin typeface="Times New Roman" pitchFamily="18" charset="0"/>
                  <a:ea typeface="黑体" pitchFamily="2" charset="-122"/>
                  <a:cs typeface="Times New Roman" pitchFamily="18" charset="0"/>
                </a:rPr>
                <a:t>对应的幅值</a:t>
              </a:r>
              <a:endParaRPr kumimoji="1" lang="en-US" altLang="zh-CN" sz="2400" b="1">
                <a:latin typeface="Times New Roman" pitchFamily="18" charset="0"/>
                <a:ea typeface="黑体" pitchFamily="2" charset="-122"/>
                <a:cs typeface="Times New Roman" pitchFamily="18" charset="0"/>
              </a:endParaRPr>
            </a:p>
          </p:txBody>
        </p:sp>
        <p:graphicFrame>
          <p:nvGraphicFramePr>
            <p:cNvPr id="264195" name="Object 1025"/>
            <p:cNvGraphicFramePr>
              <a:graphicFrameLocks noChangeAspect="1"/>
            </p:cNvGraphicFramePr>
            <p:nvPr/>
          </p:nvGraphicFramePr>
          <p:xfrm>
            <a:off x="3643" y="3311"/>
            <a:ext cx="914" cy="450"/>
          </p:xfrm>
          <a:graphic>
            <a:graphicData uri="http://schemas.openxmlformats.org/presentationml/2006/ole">
              <mc:AlternateContent xmlns:mc="http://schemas.openxmlformats.org/markup-compatibility/2006">
                <mc:Choice xmlns:v="urn:schemas-microsoft-com:vml" Requires="v">
                  <p:oleObj spid="_x0000_s264261" name="Equation" r:id="rId5" imgW="825480" imgH="406080" progId="Equation.DSMT4">
                    <p:embed/>
                  </p:oleObj>
                </mc:Choice>
                <mc:Fallback>
                  <p:oleObj name="Equation" r:id="rId5" imgW="825480" imgH="406080" progId="Equation.DSMT4">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3" y="3311"/>
                          <a:ext cx="914" cy="450"/>
                        </a:xfrm>
                        <a:prstGeom prst="rect">
                          <a:avLst/>
                        </a:prstGeom>
                        <a:solidFill>
                          <a:srgbClr val="FFFF99"/>
                        </a:solidFill>
                      </p:spPr>
                    </p:pic>
                  </p:oleObj>
                </mc:Fallback>
              </mc:AlternateContent>
            </a:graphicData>
          </a:graphic>
        </p:graphicFrame>
      </p:grpSp>
      <p:grpSp>
        <p:nvGrpSpPr>
          <p:cNvPr id="4" name="Group 12"/>
          <p:cNvGrpSpPr>
            <a:grpSpLocks/>
          </p:cNvGrpSpPr>
          <p:nvPr/>
        </p:nvGrpSpPr>
        <p:grpSpPr bwMode="auto">
          <a:xfrm>
            <a:off x="755650" y="5830888"/>
            <a:ext cx="5705475" cy="517525"/>
            <a:chOff x="528" y="3766"/>
            <a:chExt cx="3594" cy="326"/>
          </a:xfrm>
        </p:grpSpPr>
        <p:sp>
          <p:nvSpPr>
            <p:cNvPr id="264201" name="Text Box 7"/>
            <p:cNvSpPr txBox="1">
              <a:spLocks noChangeArrowheads="1"/>
            </p:cNvSpPr>
            <p:nvPr/>
          </p:nvSpPr>
          <p:spPr bwMode="auto">
            <a:xfrm>
              <a:off x="528" y="3792"/>
              <a:ext cx="2880" cy="288"/>
            </a:xfrm>
            <a:prstGeom prst="rect">
              <a:avLst/>
            </a:prstGeom>
            <a:noFill/>
            <a:ln w="9525">
              <a:noFill/>
              <a:miter lim="800000"/>
              <a:headEnd/>
              <a:tailEnd/>
            </a:ln>
          </p:spPr>
          <p:txBody>
            <a:bodyPr>
              <a:spAutoFit/>
            </a:bodyPr>
            <a:lstStyle/>
            <a:p>
              <a:pPr>
                <a:spcBef>
                  <a:spcPct val="50000"/>
                </a:spcBef>
              </a:pPr>
              <a:r>
                <a:rPr kumimoji="1" lang="zh-CN" altLang="en-US" sz="2400" b="1">
                  <a:latin typeface="Times New Roman" pitchFamily="18" charset="0"/>
                  <a:ea typeface="黑体" pitchFamily="2" charset="-122"/>
                  <a:cs typeface="Times New Roman" pitchFamily="18" charset="0"/>
                </a:rPr>
                <a:t>在对数幅频曲线上，</a:t>
              </a:r>
              <a:endParaRPr kumimoji="1" lang="en-US" altLang="zh-CN" sz="2400" b="1">
                <a:latin typeface="Times New Roman" pitchFamily="18" charset="0"/>
                <a:ea typeface="黑体" pitchFamily="2" charset="-122"/>
                <a:cs typeface="Times New Roman" pitchFamily="18" charset="0"/>
              </a:endParaRPr>
            </a:p>
          </p:txBody>
        </p:sp>
        <p:graphicFrame>
          <p:nvGraphicFramePr>
            <p:cNvPr id="264194" name="Object 1024"/>
            <p:cNvGraphicFramePr>
              <a:graphicFrameLocks noChangeAspect="1"/>
            </p:cNvGraphicFramePr>
            <p:nvPr/>
          </p:nvGraphicFramePr>
          <p:xfrm>
            <a:off x="2362" y="3766"/>
            <a:ext cx="1760" cy="326"/>
          </p:xfrm>
          <a:graphic>
            <a:graphicData uri="http://schemas.openxmlformats.org/presentationml/2006/ole">
              <mc:AlternateContent xmlns:mc="http://schemas.openxmlformats.org/markup-compatibility/2006">
                <mc:Choice xmlns:v="urn:schemas-microsoft-com:vml" Requires="v">
                  <p:oleObj spid="_x0000_s264262" name="Equation" r:id="rId7" imgW="1371600" imgH="253800" progId="Equation.DSMT4">
                    <p:embed/>
                  </p:oleObj>
                </mc:Choice>
                <mc:Fallback>
                  <p:oleObj name="Equation" r:id="rId7" imgW="1371600" imgH="253800" progId="Equation.DSMT4">
                    <p:embed/>
                    <p:pic>
                      <p:nvPicPr>
                        <p:cNvPr id="0" name="Object 10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 y="3766"/>
                          <a:ext cx="1760" cy="326"/>
                        </a:xfrm>
                        <a:prstGeom prst="rect">
                          <a:avLst/>
                        </a:prstGeom>
                        <a:solidFill>
                          <a:srgbClr val="FFFF99"/>
                        </a:solidFill>
                      </p:spPr>
                    </p:pic>
                  </p:oleObj>
                </mc:Fallback>
              </mc:AlternateContent>
            </a:graphicData>
          </a:graphic>
        </p:graphicFrame>
      </p:grpSp>
      <p:sp>
        <p:nvSpPr>
          <p:cNvPr id="264200"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900113" y="2349500"/>
            <a:ext cx="3581400" cy="3917950"/>
            <a:chOff x="528" y="1670"/>
            <a:chExt cx="2256" cy="2468"/>
          </a:xfrm>
        </p:grpSpPr>
        <p:sp>
          <p:nvSpPr>
            <p:cNvPr id="265259" name="Rectangle 3"/>
            <p:cNvSpPr>
              <a:spLocks noChangeArrowheads="1"/>
            </p:cNvSpPr>
            <p:nvPr/>
          </p:nvSpPr>
          <p:spPr bwMode="auto">
            <a:xfrm>
              <a:off x="528" y="1670"/>
              <a:ext cx="2256" cy="2112"/>
            </a:xfrm>
            <a:prstGeom prst="rect">
              <a:avLst/>
            </a:prstGeom>
            <a:solidFill>
              <a:srgbClr val="CCFFFF"/>
            </a:solidFill>
            <a:ln w="9525">
              <a:noFill/>
              <a:miter lim="800000"/>
              <a:headEnd/>
              <a:tailEnd/>
            </a:ln>
          </p:spPr>
          <p:txBody>
            <a:bodyPr anchor="ctr">
              <a:spAutoFit/>
            </a:bodyPr>
            <a:lstStyle/>
            <a:p>
              <a:endParaRPr lang="zh-CN" altLang="en-US"/>
            </a:p>
          </p:txBody>
        </p:sp>
        <p:sp>
          <p:nvSpPr>
            <p:cNvPr id="265260" name="Line 4"/>
            <p:cNvSpPr>
              <a:spLocks noChangeShapeType="1"/>
            </p:cNvSpPr>
            <p:nvPr/>
          </p:nvSpPr>
          <p:spPr bwMode="auto">
            <a:xfrm>
              <a:off x="528" y="2658"/>
              <a:ext cx="2064" cy="0"/>
            </a:xfrm>
            <a:prstGeom prst="line">
              <a:avLst/>
            </a:prstGeom>
            <a:noFill/>
            <a:ln w="9525">
              <a:solidFill>
                <a:schemeClr val="tx1"/>
              </a:solidFill>
              <a:round/>
              <a:headEnd/>
              <a:tailEnd/>
            </a:ln>
          </p:spPr>
          <p:txBody>
            <a:bodyPr>
              <a:spAutoFit/>
            </a:bodyPr>
            <a:lstStyle/>
            <a:p>
              <a:endParaRPr lang="zh-CN" altLang="en-US"/>
            </a:p>
          </p:txBody>
        </p:sp>
        <p:sp>
          <p:nvSpPr>
            <p:cNvPr id="265261" name="Freeform 5"/>
            <p:cNvSpPr>
              <a:spLocks/>
            </p:cNvSpPr>
            <p:nvPr/>
          </p:nvSpPr>
          <p:spPr bwMode="auto">
            <a:xfrm>
              <a:off x="1690" y="1670"/>
              <a:ext cx="12" cy="2057"/>
            </a:xfrm>
            <a:custGeom>
              <a:avLst/>
              <a:gdLst>
                <a:gd name="T0" fmla="*/ 12 w 12"/>
                <a:gd name="T1" fmla="*/ 2057 h 2057"/>
                <a:gd name="T2" fmla="*/ 0 w 12"/>
                <a:gd name="T3" fmla="*/ 0 h 2057"/>
                <a:gd name="T4" fmla="*/ 0 60000 65536"/>
                <a:gd name="T5" fmla="*/ 0 60000 65536"/>
                <a:gd name="T6" fmla="*/ 0 w 12"/>
                <a:gd name="T7" fmla="*/ 0 h 2057"/>
                <a:gd name="T8" fmla="*/ 12 w 12"/>
                <a:gd name="T9" fmla="*/ 2057 h 2057"/>
              </a:gdLst>
              <a:ahLst/>
              <a:cxnLst>
                <a:cxn ang="T4">
                  <a:pos x="T0" y="T1"/>
                </a:cxn>
                <a:cxn ang="T5">
                  <a:pos x="T2" y="T3"/>
                </a:cxn>
              </a:cxnLst>
              <a:rect l="T6" t="T7" r="T8" b="T9"/>
              <a:pathLst>
                <a:path w="12" h="2057">
                  <a:moveTo>
                    <a:pt x="12" y="2057"/>
                  </a:moveTo>
                  <a:lnTo>
                    <a:pt x="0" y="0"/>
                  </a:lnTo>
                </a:path>
              </a:pathLst>
            </a:custGeom>
            <a:noFill/>
            <a:ln w="9525">
              <a:solidFill>
                <a:schemeClr val="tx1"/>
              </a:solidFill>
              <a:round/>
              <a:headEnd/>
              <a:tailEnd/>
            </a:ln>
          </p:spPr>
          <p:txBody>
            <a:bodyPr>
              <a:spAutoFit/>
            </a:bodyPr>
            <a:lstStyle/>
            <a:p>
              <a:endParaRPr lang="zh-CN" altLang="en-US"/>
            </a:p>
          </p:txBody>
        </p:sp>
        <p:sp>
          <p:nvSpPr>
            <p:cNvPr id="265262" name="Text Box 6"/>
            <p:cNvSpPr txBox="1">
              <a:spLocks noChangeArrowheads="1"/>
            </p:cNvSpPr>
            <p:nvPr/>
          </p:nvSpPr>
          <p:spPr bwMode="auto">
            <a:xfrm>
              <a:off x="1248" y="3446"/>
              <a:ext cx="288" cy="212"/>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endParaRPr kumimoji="1" lang="en-US" altLang="zh-CN" sz="1600" b="1" i="1">
                <a:latin typeface="Times New Roman" pitchFamily="18" charset="0"/>
              </a:endParaRPr>
            </a:p>
          </p:txBody>
        </p:sp>
        <p:sp>
          <p:nvSpPr>
            <p:cNvPr id="265263" name="Freeform 7"/>
            <p:cNvSpPr>
              <a:spLocks/>
            </p:cNvSpPr>
            <p:nvPr/>
          </p:nvSpPr>
          <p:spPr bwMode="auto">
            <a:xfrm>
              <a:off x="1208" y="2425"/>
              <a:ext cx="472" cy="1275"/>
            </a:xfrm>
            <a:custGeom>
              <a:avLst/>
              <a:gdLst>
                <a:gd name="T0" fmla="*/ 365 w 472"/>
                <a:gd name="T1" fmla="*/ 1275 h 1275"/>
                <a:gd name="T2" fmla="*/ 150 w 472"/>
                <a:gd name="T3" fmla="*/ 735 h 1275"/>
                <a:gd name="T4" fmla="*/ 49 w 472"/>
                <a:gd name="T5" fmla="*/ 498 h 1275"/>
                <a:gd name="T6" fmla="*/ 19 w 472"/>
                <a:gd name="T7" fmla="*/ 219 h 1275"/>
                <a:gd name="T8" fmla="*/ 166 w 472"/>
                <a:gd name="T9" fmla="*/ 30 h 1275"/>
                <a:gd name="T10" fmla="*/ 367 w 472"/>
                <a:gd name="T11" fmla="*/ 39 h 1275"/>
                <a:gd name="T12" fmla="*/ 472 w 472"/>
                <a:gd name="T13" fmla="*/ 233 h 1275"/>
                <a:gd name="T14" fmla="*/ 0 60000 65536"/>
                <a:gd name="T15" fmla="*/ 0 60000 65536"/>
                <a:gd name="T16" fmla="*/ 0 60000 65536"/>
                <a:gd name="T17" fmla="*/ 0 60000 65536"/>
                <a:gd name="T18" fmla="*/ 0 60000 65536"/>
                <a:gd name="T19" fmla="*/ 0 60000 65536"/>
                <a:gd name="T20" fmla="*/ 0 60000 65536"/>
                <a:gd name="T21" fmla="*/ 0 w 472"/>
                <a:gd name="T22" fmla="*/ 0 h 1275"/>
                <a:gd name="T23" fmla="*/ 472 w 472"/>
                <a:gd name="T24" fmla="*/ 1275 h 1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2" h="1275">
                  <a:moveTo>
                    <a:pt x="365" y="1275"/>
                  </a:moveTo>
                  <a:cubicBezTo>
                    <a:pt x="329" y="1187"/>
                    <a:pt x="203" y="864"/>
                    <a:pt x="150" y="735"/>
                  </a:cubicBezTo>
                  <a:cubicBezTo>
                    <a:pt x="97" y="606"/>
                    <a:pt x="71" y="584"/>
                    <a:pt x="49" y="498"/>
                  </a:cubicBezTo>
                  <a:cubicBezTo>
                    <a:pt x="27" y="412"/>
                    <a:pt x="0" y="297"/>
                    <a:pt x="19" y="219"/>
                  </a:cubicBezTo>
                  <a:cubicBezTo>
                    <a:pt x="38" y="141"/>
                    <a:pt x="108" y="60"/>
                    <a:pt x="166" y="30"/>
                  </a:cubicBezTo>
                  <a:cubicBezTo>
                    <a:pt x="224" y="0"/>
                    <a:pt x="316" y="5"/>
                    <a:pt x="367" y="39"/>
                  </a:cubicBezTo>
                  <a:cubicBezTo>
                    <a:pt x="418" y="73"/>
                    <a:pt x="450" y="193"/>
                    <a:pt x="472" y="233"/>
                  </a:cubicBezTo>
                </a:path>
              </a:pathLst>
            </a:custGeom>
            <a:noFill/>
            <a:ln w="28575">
              <a:solidFill>
                <a:srgbClr val="FF3399"/>
              </a:solidFill>
              <a:round/>
              <a:headEnd/>
              <a:tailEnd/>
            </a:ln>
          </p:spPr>
          <p:txBody>
            <a:bodyPr>
              <a:spAutoFit/>
            </a:bodyPr>
            <a:lstStyle/>
            <a:p>
              <a:endParaRPr lang="zh-CN" altLang="en-US"/>
            </a:p>
          </p:txBody>
        </p:sp>
        <p:sp>
          <p:nvSpPr>
            <p:cNvPr id="265264" name="Text Box 8"/>
            <p:cNvSpPr txBox="1">
              <a:spLocks noChangeArrowheads="1"/>
            </p:cNvSpPr>
            <p:nvPr/>
          </p:nvSpPr>
          <p:spPr bwMode="auto">
            <a:xfrm>
              <a:off x="768" y="2448"/>
              <a:ext cx="288" cy="212"/>
            </a:xfrm>
            <a:prstGeom prst="rect">
              <a:avLst/>
            </a:prstGeom>
            <a:noFill/>
            <a:ln w="9525">
              <a:noFill/>
              <a:miter lim="800000"/>
              <a:headEnd/>
              <a:tailEnd/>
            </a:ln>
          </p:spPr>
          <p:txBody>
            <a:bodyPr>
              <a:spAutoFit/>
            </a:bodyPr>
            <a:lstStyle/>
            <a:p>
              <a:pPr algn="ctr">
                <a:spcBef>
                  <a:spcPct val="50000"/>
                </a:spcBef>
              </a:pPr>
              <a:r>
                <a:rPr kumimoji="1" lang="en-US" altLang="zh-CN" sz="1600" b="1">
                  <a:latin typeface="Times New Roman" pitchFamily="18" charset="0"/>
                </a:rPr>
                <a:t>-1</a:t>
              </a:r>
            </a:p>
          </p:txBody>
        </p:sp>
        <p:sp>
          <p:nvSpPr>
            <p:cNvPr id="265265" name="Oval 9"/>
            <p:cNvSpPr>
              <a:spLocks noChangeArrowheads="1"/>
            </p:cNvSpPr>
            <p:nvPr/>
          </p:nvSpPr>
          <p:spPr bwMode="auto">
            <a:xfrm>
              <a:off x="1013" y="1964"/>
              <a:ext cx="1360" cy="1360"/>
            </a:xfrm>
            <a:prstGeom prst="ellipse">
              <a:avLst/>
            </a:prstGeom>
            <a:noFill/>
            <a:ln w="28575">
              <a:solidFill>
                <a:srgbClr val="0000FF"/>
              </a:solidFill>
              <a:prstDash val="dash"/>
              <a:round/>
              <a:headEnd/>
              <a:tailEnd/>
            </a:ln>
          </p:spPr>
          <p:txBody>
            <a:bodyPr wrap="none" anchor="ctr"/>
            <a:lstStyle/>
            <a:p>
              <a:endParaRPr lang="zh-CN" altLang="en-US"/>
            </a:p>
          </p:txBody>
        </p:sp>
        <p:sp>
          <p:nvSpPr>
            <p:cNvPr id="265266" name="Oval 10"/>
            <p:cNvSpPr>
              <a:spLocks noChangeArrowheads="1"/>
            </p:cNvSpPr>
            <p:nvPr/>
          </p:nvSpPr>
          <p:spPr bwMode="auto">
            <a:xfrm>
              <a:off x="990" y="2637"/>
              <a:ext cx="48" cy="48"/>
            </a:xfrm>
            <a:prstGeom prst="ellipse">
              <a:avLst/>
            </a:prstGeom>
            <a:solidFill>
              <a:srgbClr val="FF0000"/>
            </a:solidFill>
            <a:ln w="9525">
              <a:solidFill>
                <a:schemeClr val="tx1"/>
              </a:solidFill>
              <a:round/>
              <a:headEnd/>
              <a:tailEnd/>
            </a:ln>
          </p:spPr>
          <p:txBody>
            <a:bodyPr wrap="none" anchor="ctr">
              <a:spAutoFit/>
            </a:bodyPr>
            <a:lstStyle/>
            <a:p>
              <a:endParaRPr lang="zh-CN" altLang="en-US"/>
            </a:p>
          </p:txBody>
        </p:sp>
        <p:sp>
          <p:nvSpPr>
            <p:cNvPr id="265267" name="Line 11"/>
            <p:cNvSpPr>
              <a:spLocks noChangeShapeType="1"/>
            </p:cNvSpPr>
            <p:nvPr/>
          </p:nvSpPr>
          <p:spPr bwMode="auto">
            <a:xfrm flipH="1">
              <a:off x="1248" y="2678"/>
              <a:ext cx="432" cy="864"/>
            </a:xfrm>
            <a:prstGeom prst="line">
              <a:avLst/>
            </a:prstGeom>
            <a:noFill/>
            <a:ln w="28575">
              <a:solidFill>
                <a:srgbClr val="FF9900"/>
              </a:solidFill>
              <a:prstDash val="dash"/>
              <a:round/>
              <a:headEnd/>
              <a:tailEnd/>
            </a:ln>
          </p:spPr>
          <p:txBody>
            <a:bodyPr wrap="none"/>
            <a:lstStyle/>
            <a:p>
              <a:endParaRPr lang="zh-CN" altLang="en-US"/>
            </a:p>
          </p:txBody>
        </p:sp>
        <p:sp>
          <p:nvSpPr>
            <p:cNvPr id="265268" name="Line 12"/>
            <p:cNvSpPr>
              <a:spLocks noChangeShapeType="1"/>
            </p:cNvSpPr>
            <p:nvPr/>
          </p:nvSpPr>
          <p:spPr bwMode="auto">
            <a:xfrm flipH="1" flipV="1">
              <a:off x="1461" y="3398"/>
              <a:ext cx="48" cy="96"/>
            </a:xfrm>
            <a:prstGeom prst="line">
              <a:avLst/>
            </a:prstGeom>
            <a:noFill/>
            <a:ln w="28575">
              <a:solidFill>
                <a:srgbClr val="FF00FF"/>
              </a:solidFill>
              <a:round/>
              <a:headEnd/>
              <a:tailEnd type="triangle" w="med" len="med"/>
            </a:ln>
          </p:spPr>
          <p:txBody>
            <a:bodyPr wrap="none"/>
            <a:lstStyle/>
            <a:p>
              <a:endParaRPr lang="zh-CN" altLang="en-US"/>
            </a:p>
          </p:txBody>
        </p:sp>
        <p:sp>
          <p:nvSpPr>
            <p:cNvPr id="265269" name="Text Box 13"/>
            <p:cNvSpPr txBox="1">
              <a:spLocks noChangeArrowheads="1"/>
            </p:cNvSpPr>
            <p:nvPr/>
          </p:nvSpPr>
          <p:spPr bwMode="auto">
            <a:xfrm>
              <a:off x="1389" y="3107"/>
              <a:ext cx="288" cy="212"/>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r>
                <a:rPr kumimoji="1" lang="en-US" altLang="zh-CN" sz="1600" b="1" i="1" baseline="-25000">
                  <a:latin typeface="Times New Roman" pitchFamily="18" charset="0"/>
                  <a:cs typeface="Times New Roman" pitchFamily="18" charset="0"/>
                </a:rPr>
                <a:t>c</a:t>
              </a:r>
              <a:endParaRPr kumimoji="1" lang="en-US" altLang="zh-CN" sz="1600" b="1" i="1" baseline="-25000">
                <a:latin typeface="Times New Roman" pitchFamily="18" charset="0"/>
              </a:endParaRPr>
            </a:p>
          </p:txBody>
        </p:sp>
        <p:sp>
          <p:nvSpPr>
            <p:cNvPr id="265270" name="Text Box 14"/>
            <p:cNvSpPr txBox="1">
              <a:spLocks noChangeArrowheads="1"/>
            </p:cNvSpPr>
            <p:nvPr/>
          </p:nvSpPr>
          <p:spPr bwMode="auto">
            <a:xfrm>
              <a:off x="624" y="3158"/>
              <a:ext cx="288" cy="212"/>
            </a:xfrm>
            <a:prstGeom prst="rect">
              <a:avLst/>
            </a:prstGeom>
            <a:noFill/>
            <a:ln w="9525">
              <a:noFill/>
              <a:miter lim="800000"/>
              <a:headEnd/>
              <a:tailEnd/>
            </a:ln>
          </p:spPr>
          <p:txBody>
            <a:bodyPr lIns="0" rIns="0">
              <a:spAutoFit/>
            </a:bodyPr>
            <a:lstStyle/>
            <a:p>
              <a:pPr algn="ctr">
                <a:spcBef>
                  <a:spcPct val="50000"/>
                </a:spcBef>
              </a:pPr>
              <a:r>
                <a:rPr kumimoji="1" lang="en-US" altLang="zh-CN" sz="1600" b="1" i="1">
                  <a:solidFill>
                    <a:srgbClr val="FF9900"/>
                  </a:solidFill>
                  <a:latin typeface="Times New Roman" pitchFamily="18" charset="0"/>
                  <a:cs typeface="Times New Roman" pitchFamily="18" charset="0"/>
                </a:rPr>
                <a:t>γ</a:t>
              </a:r>
              <a:r>
                <a:rPr kumimoji="1" lang="en-US" altLang="zh-CN" sz="1600" b="1">
                  <a:solidFill>
                    <a:srgbClr val="FF9900"/>
                  </a:solidFill>
                  <a:latin typeface="Times New Roman" pitchFamily="18" charset="0"/>
                  <a:cs typeface="Times New Roman" pitchFamily="18" charset="0"/>
                </a:rPr>
                <a:t>(+)</a:t>
              </a:r>
              <a:endParaRPr kumimoji="1" lang="en-US" altLang="zh-CN" sz="1600" b="1" baseline="-25000">
                <a:solidFill>
                  <a:srgbClr val="FF9900"/>
                </a:solidFill>
                <a:latin typeface="Times New Roman" pitchFamily="18" charset="0"/>
              </a:endParaRPr>
            </a:p>
          </p:txBody>
        </p:sp>
        <p:sp>
          <p:nvSpPr>
            <p:cNvPr id="265271" name="Arc 15"/>
            <p:cNvSpPr>
              <a:spLocks/>
            </p:cNvSpPr>
            <p:nvPr/>
          </p:nvSpPr>
          <p:spPr bwMode="auto">
            <a:xfrm flipH="1" flipV="1">
              <a:off x="768" y="2630"/>
              <a:ext cx="576" cy="768"/>
            </a:xfrm>
            <a:custGeom>
              <a:avLst/>
              <a:gdLst>
                <a:gd name="T0" fmla="*/ 0 w 21587"/>
                <a:gd name="T1" fmla="*/ 0 h 21600"/>
                <a:gd name="T2" fmla="*/ 0 w 21587"/>
                <a:gd name="T3" fmla="*/ 0 h 21600"/>
                <a:gd name="T4" fmla="*/ 0 w 21587"/>
                <a:gd name="T5" fmla="*/ 0 h 21600"/>
                <a:gd name="T6" fmla="*/ 0 60000 65536"/>
                <a:gd name="T7" fmla="*/ 0 60000 65536"/>
                <a:gd name="T8" fmla="*/ 0 60000 65536"/>
                <a:gd name="T9" fmla="*/ 0 w 21587"/>
                <a:gd name="T10" fmla="*/ 0 h 21600"/>
                <a:gd name="T11" fmla="*/ 21587 w 21587"/>
                <a:gd name="T12" fmla="*/ 21600 h 21600"/>
              </a:gdLst>
              <a:ahLst/>
              <a:cxnLst>
                <a:cxn ang="T6">
                  <a:pos x="T0" y="T1"/>
                </a:cxn>
                <a:cxn ang="T7">
                  <a:pos x="T2" y="T3"/>
                </a:cxn>
                <a:cxn ang="T8">
                  <a:pos x="T4" y="T5"/>
                </a:cxn>
              </a:cxnLst>
              <a:rect l="T9" t="T10" r="T11" b="T12"/>
              <a:pathLst>
                <a:path w="21587" h="21600" fill="none" extrusionOk="0">
                  <a:moveTo>
                    <a:pt x="-1" y="0"/>
                  </a:moveTo>
                  <a:cubicBezTo>
                    <a:pt x="11633" y="0"/>
                    <a:pt x="21177" y="9213"/>
                    <a:pt x="21586" y="20840"/>
                  </a:cubicBezTo>
                </a:path>
                <a:path w="21587" h="21600" stroke="0" extrusionOk="0">
                  <a:moveTo>
                    <a:pt x="-1" y="0"/>
                  </a:moveTo>
                  <a:cubicBezTo>
                    <a:pt x="11633" y="0"/>
                    <a:pt x="21177" y="9213"/>
                    <a:pt x="21586" y="20840"/>
                  </a:cubicBezTo>
                  <a:lnTo>
                    <a:pt x="0" y="21600"/>
                  </a:lnTo>
                  <a:close/>
                </a:path>
              </a:pathLst>
            </a:custGeom>
            <a:noFill/>
            <a:ln w="28575">
              <a:solidFill>
                <a:srgbClr val="FF3300"/>
              </a:solidFill>
              <a:round/>
              <a:headEnd type="triangle" w="med" len="med"/>
              <a:tailEnd/>
            </a:ln>
          </p:spPr>
          <p:txBody>
            <a:bodyPr wrap="none" anchor="ctr"/>
            <a:lstStyle/>
            <a:p>
              <a:endParaRPr lang="zh-CN" altLang="en-US"/>
            </a:p>
          </p:txBody>
        </p:sp>
        <p:sp>
          <p:nvSpPr>
            <p:cNvPr id="265272" name="Arc 16"/>
            <p:cNvSpPr>
              <a:spLocks/>
            </p:cNvSpPr>
            <p:nvPr/>
          </p:nvSpPr>
          <p:spPr bwMode="auto">
            <a:xfrm flipV="1">
              <a:off x="1615" y="2534"/>
              <a:ext cx="282" cy="288"/>
            </a:xfrm>
            <a:custGeom>
              <a:avLst/>
              <a:gdLst>
                <a:gd name="T0" fmla="*/ 0 w 21163"/>
                <a:gd name="T1" fmla="*/ 0 h 21600"/>
                <a:gd name="T2" fmla="*/ 0 w 21163"/>
                <a:gd name="T3" fmla="*/ 0 h 21600"/>
                <a:gd name="T4" fmla="*/ 0 w 21163"/>
                <a:gd name="T5" fmla="*/ 0 h 21600"/>
                <a:gd name="T6" fmla="*/ 0 60000 65536"/>
                <a:gd name="T7" fmla="*/ 0 60000 65536"/>
                <a:gd name="T8" fmla="*/ 0 60000 65536"/>
                <a:gd name="T9" fmla="*/ 0 w 21163"/>
                <a:gd name="T10" fmla="*/ 0 h 21600"/>
                <a:gd name="T11" fmla="*/ 21163 w 21163"/>
                <a:gd name="T12" fmla="*/ 21600 h 21600"/>
              </a:gdLst>
              <a:ahLst/>
              <a:cxnLst>
                <a:cxn ang="T6">
                  <a:pos x="T0" y="T1"/>
                </a:cxn>
                <a:cxn ang="T7">
                  <a:pos x="T2" y="T3"/>
                </a:cxn>
                <a:cxn ang="T8">
                  <a:pos x="T4" y="T5"/>
                </a:cxn>
              </a:cxnLst>
              <a:rect l="T9" t="T10" r="T11" b="T12"/>
              <a:pathLst>
                <a:path w="21163" h="21600" fill="none" extrusionOk="0">
                  <a:moveTo>
                    <a:pt x="-1" y="39"/>
                  </a:moveTo>
                  <a:cubicBezTo>
                    <a:pt x="434" y="13"/>
                    <a:pt x="870" y="-1"/>
                    <a:pt x="1306" y="0"/>
                  </a:cubicBezTo>
                  <a:cubicBezTo>
                    <a:pt x="9949" y="0"/>
                    <a:pt x="17761" y="5153"/>
                    <a:pt x="21163" y="13099"/>
                  </a:cubicBezTo>
                </a:path>
                <a:path w="21163" h="21600" stroke="0" extrusionOk="0">
                  <a:moveTo>
                    <a:pt x="-1" y="39"/>
                  </a:moveTo>
                  <a:cubicBezTo>
                    <a:pt x="434" y="13"/>
                    <a:pt x="870" y="-1"/>
                    <a:pt x="1306" y="0"/>
                  </a:cubicBezTo>
                  <a:cubicBezTo>
                    <a:pt x="9949" y="0"/>
                    <a:pt x="17761" y="5153"/>
                    <a:pt x="21163" y="13099"/>
                  </a:cubicBezTo>
                  <a:lnTo>
                    <a:pt x="1306" y="21600"/>
                  </a:lnTo>
                  <a:close/>
                </a:path>
              </a:pathLst>
            </a:custGeom>
            <a:noFill/>
            <a:ln w="28575">
              <a:solidFill>
                <a:schemeClr val="tx1"/>
              </a:solidFill>
              <a:round/>
              <a:headEnd type="triangle" w="sm" len="med"/>
              <a:tailEnd/>
            </a:ln>
          </p:spPr>
          <p:txBody>
            <a:bodyPr wrap="none" anchor="ctr"/>
            <a:lstStyle/>
            <a:p>
              <a:endParaRPr lang="zh-CN" altLang="en-US"/>
            </a:p>
          </p:txBody>
        </p:sp>
        <p:sp>
          <p:nvSpPr>
            <p:cNvPr id="265273" name="Rectangle 17"/>
            <p:cNvSpPr>
              <a:spLocks noChangeArrowheads="1"/>
            </p:cNvSpPr>
            <p:nvPr/>
          </p:nvSpPr>
          <p:spPr bwMode="auto">
            <a:xfrm>
              <a:off x="1728" y="2706"/>
              <a:ext cx="218" cy="213"/>
            </a:xfrm>
            <a:prstGeom prst="rect">
              <a:avLst/>
            </a:prstGeom>
            <a:noFill/>
            <a:ln w="9525">
              <a:noFill/>
              <a:miter lim="800000"/>
              <a:headEnd/>
              <a:tailEnd/>
            </a:ln>
          </p:spPr>
          <p:txBody>
            <a:bodyPr wrap="none">
              <a:spAutoFit/>
            </a:bodyPr>
            <a:lstStyle/>
            <a:p>
              <a:r>
                <a:rPr kumimoji="1" lang="en-US" altLang="zh-CN" sz="1600" b="1" i="1">
                  <a:latin typeface="Times New Roman" pitchFamily="18" charset="0"/>
                  <a:cs typeface="Times New Roman" pitchFamily="18" charset="0"/>
                </a:rPr>
                <a:t>Φ</a:t>
              </a:r>
            </a:p>
          </p:txBody>
        </p:sp>
        <p:sp>
          <p:nvSpPr>
            <p:cNvPr id="265274" name="Text Box 37"/>
            <p:cNvSpPr txBox="1">
              <a:spLocks noChangeArrowheads="1"/>
            </p:cNvSpPr>
            <p:nvPr/>
          </p:nvSpPr>
          <p:spPr bwMode="auto">
            <a:xfrm>
              <a:off x="768" y="3888"/>
              <a:ext cx="1632" cy="250"/>
            </a:xfrm>
            <a:prstGeom prst="rect">
              <a:avLst/>
            </a:prstGeom>
            <a:noFill/>
            <a:ln w="9525">
              <a:noFill/>
              <a:miter lim="800000"/>
              <a:headEnd/>
              <a:tailEnd/>
            </a:ln>
          </p:spPr>
          <p:txBody>
            <a:bodyPr>
              <a:spAutoFit/>
            </a:bodyPr>
            <a:lstStyle/>
            <a:p>
              <a:pPr>
                <a:spcBef>
                  <a:spcPct val="50000"/>
                </a:spcBef>
              </a:pPr>
              <a:r>
                <a:rPr kumimoji="1" lang="en-US" altLang="zh-CN" sz="2000" b="1" i="1">
                  <a:latin typeface="Times New Roman" pitchFamily="18" charset="0"/>
                  <a:ea typeface="黑体" pitchFamily="2" charset="-122"/>
                  <a:cs typeface="Times New Roman" pitchFamily="18" charset="0"/>
                </a:rPr>
                <a:t>G</a:t>
              </a:r>
              <a:r>
                <a:rPr kumimoji="1" lang="en-US" altLang="zh-CN" sz="2000" b="1">
                  <a:latin typeface="Times New Roman" pitchFamily="18" charset="0"/>
                  <a:ea typeface="黑体" pitchFamily="2" charset="-122"/>
                  <a:cs typeface="Times New Roman" pitchFamily="18" charset="0"/>
                </a:rPr>
                <a:t>(</a:t>
              </a:r>
              <a:r>
                <a:rPr kumimoji="1" lang="en-US" altLang="zh-CN" sz="2000" b="1" i="1">
                  <a:latin typeface="Times New Roman" pitchFamily="18" charset="0"/>
                  <a:ea typeface="黑体" pitchFamily="2" charset="-122"/>
                  <a:cs typeface="Times New Roman" pitchFamily="18" charset="0"/>
                </a:rPr>
                <a:t>jω</a:t>
              </a:r>
              <a:r>
                <a:rPr kumimoji="1" lang="en-US" altLang="zh-CN" sz="2000" b="1">
                  <a:latin typeface="Times New Roman" pitchFamily="18" charset="0"/>
                  <a:ea typeface="黑体" pitchFamily="2" charset="-122"/>
                  <a:cs typeface="Times New Roman" pitchFamily="18" charset="0"/>
                </a:rPr>
                <a:t>)</a:t>
              </a:r>
              <a:r>
                <a:rPr kumimoji="1" lang="zh-CN" altLang="en-US" sz="2000" b="1">
                  <a:latin typeface="Times New Roman" pitchFamily="18" charset="0"/>
                  <a:ea typeface="黑体" pitchFamily="2" charset="-122"/>
                  <a:cs typeface="Times New Roman" pitchFamily="18" charset="0"/>
                </a:rPr>
                <a:t>的极坐标图</a:t>
              </a:r>
              <a:endParaRPr kumimoji="1" lang="en-US" altLang="zh-CN" sz="2000" b="1">
                <a:latin typeface="Times New Roman" pitchFamily="18" charset="0"/>
                <a:ea typeface="黑体" pitchFamily="2" charset="-122"/>
                <a:cs typeface="Times New Roman" pitchFamily="18" charset="0"/>
              </a:endParaRPr>
            </a:p>
          </p:txBody>
        </p:sp>
        <p:sp>
          <p:nvSpPr>
            <p:cNvPr id="265275" name="Rectangle 38"/>
            <p:cNvSpPr>
              <a:spLocks noChangeArrowheads="1"/>
            </p:cNvSpPr>
            <p:nvPr/>
          </p:nvSpPr>
          <p:spPr bwMode="auto">
            <a:xfrm>
              <a:off x="1767" y="3494"/>
              <a:ext cx="342" cy="212"/>
            </a:xfrm>
            <a:prstGeom prst="rect">
              <a:avLst/>
            </a:prstGeom>
            <a:noFill/>
            <a:ln w="9525">
              <a:noFill/>
              <a:miter lim="800000"/>
              <a:headEnd/>
              <a:tailEnd/>
            </a:ln>
          </p:spPr>
          <p:txBody>
            <a:bodyPr wrap="none" lIns="0" rIns="0">
              <a:spAutoFit/>
            </a:bodyPr>
            <a:lstStyle/>
            <a:p>
              <a:pPr algn="ctr"/>
              <a:r>
                <a:rPr kumimoji="1" lang="en-US" altLang="zh-CN" sz="1600" b="1" i="1">
                  <a:latin typeface="Times New Roman" pitchFamily="18" charset="0"/>
                </a:rPr>
                <a:t>G</a:t>
              </a:r>
              <a:r>
                <a:rPr kumimoji="1" lang="en-US" altLang="zh-CN" sz="1600" b="1">
                  <a:latin typeface="Times New Roman" pitchFamily="18" charset="0"/>
                </a:rPr>
                <a:t>(</a:t>
              </a:r>
              <a:r>
                <a:rPr kumimoji="1" lang="en-US" altLang="zh-CN" sz="1600" b="1" i="1">
                  <a:latin typeface="Times New Roman" pitchFamily="18" charset="0"/>
                </a:rPr>
                <a:t>j</a:t>
              </a:r>
              <a:r>
                <a:rPr kumimoji="1" lang="en-US" altLang="zh-CN" sz="1600" b="1" i="1">
                  <a:latin typeface="Times New Roman" pitchFamily="18" charset="0"/>
                  <a:cs typeface="Times New Roman" pitchFamily="18" charset="0"/>
                </a:rPr>
                <a:t>ω</a:t>
              </a:r>
              <a:r>
                <a:rPr kumimoji="1" lang="en-US" altLang="zh-CN" sz="1600" b="1">
                  <a:latin typeface="Times New Roman" pitchFamily="18" charset="0"/>
                  <a:cs typeface="Times New Roman" pitchFamily="18" charset="0"/>
                </a:rPr>
                <a:t>)</a:t>
              </a:r>
            </a:p>
          </p:txBody>
        </p:sp>
        <p:sp>
          <p:nvSpPr>
            <p:cNvPr id="265276" name="Line 39"/>
            <p:cNvSpPr>
              <a:spLocks noChangeShapeType="1"/>
            </p:cNvSpPr>
            <p:nvPr/>
          </p:nvSpPr>
          <p:spPr bwMode="auto">
            <a:xfrm flipH="1">
              <a:off x="1536" y="3638"/>
              <a:ext cx="192" cy="0"/>
            </a:xfrm>
            <a:prstGeom prst="line">
              <a:avLst/>
            </a:prstGeom>
            <a:noFill/>
            <a:ln w="9525">
              <a:solidFill>
                <a:schemeClr val="tx1"/>
              </a:solidFill>
              <a:round/>
              <a:headEnd/>
              <a:tailEnd type="triangle" w="med" len="med"/>
            </a:ln>
          </p:spPr>
          <p:txBody>
            <a:bodyPr wrap="none"/>
            <a:lstStyle/>
            <a:p>
              <a:endParaRPr lang="zh-CN" altLang="en-US"/>
            </a:p>
          </p:txBody>
        </p:sp>
      </p:grpSp>
      <p:sp>
        <p:nvSpPr>
          <p:cNvPr id="44072" name="Text Box 40"/>
          <p:cNvSpPr txBox="1">
            <a:spLocks noChangeArrowheads="1"/>
          </p:cNvSpPr>
          <p:nvPr/>
        </p:nvSpPr>
        <p:spPr bwMode="auto">
          <a:xfrm>
            <a:off x="4648200" y="6105525"/>
            <a:ext cx="4100513" cy="396875"/>
          </a:xfrm>
          <a:prstGeom prst="rect">
            <a:avLst/>
          </a:prstGeom>
          <a:solidFill>
            <a:schemeClr val="bg1"/>
          </a:solidFill>
          <a:ln w="9525">
            <a:noFill/>
            <a:miter lim="800000"/>
            <a:headEnd/>
            <a:tailEnd/>
          </a:ln>
        </p:spPr>
        <p:txBody>
          <a:bodyPr>
            <a:spAutoFit/>
          </a:bodyPr>
          <a:lstStyle/>
          <a:p>
            <a:pPr>
              <a:spcBef>
                <a:spcPct val="50000"/>
              </a:spcBef>
            </a:pPr>
            <a:r>
              <a:rPr kumimoji="1" lang="en-US" altLang="zh-CN" sz="2000" b="1" i="1">
                <a:latin typeface="Times New Roman" pitchFamily="18" charset="0"/>
                <a:ea typeface="黑体" pitchFamily="2" charset="-122"/>
                <a:cs typeface="Times New Roman" pitchFamily="18" charset="0"/>
              </a:rPr>
              <a:t>G</a:t>
            </a:r>
            <a:r>
              <a:rPr kumimoji="1" lang="en-US" altLang="zh-CN" sz="2000" b="1">
                <a:latin typeface="Times New Roman" pitchFamily="18" charset="0"/>
                <a:ea typeface="黑体" pitchFamily="2" charset="-122"/>
                <a:cs typeface="Times New Roman" pitchFamily="18" charset="0"/>
              </a:rPr>
              <a:t>(</a:t>
            </a:r>
            <a:r>
              <a:rPr kumimoji="1" lang="en-US" altLang="zh-CN" sz="2000" b="1" i="1">
                <a:latin typeface="Times New Roman" pitchFamily="18" charset="0"/>
                <a:ea typeface="黑体" pitchFamily="2" charset="-122"/>
                <a:cs typeface="Times New Roman" pitchFamily="18" charset="0"/>
              </a:rPr>
              <a:t>jω</a:t>
            </a:r>
            <a:r>
              <a:rPr kumimoji="1" lang="en-US" altLang="zh-CN" sz="2000" b="1">
                <a:latin typeface="Times New Roman" pitchFamily="18" charset="0"/>
                <a:ea typeface="黑体" pitchFamily="2" charset="-122"/>
                <a:cs typeface="Times New Roman" pitchFamily="18" charset="0"/>
              </a:rPr>
              <a:t>)</a:t>
            </a:r>
            <a:r>
              <a:rPr kumimoji="1" lang="zh-CN" altLang="en-US" sz="2000" b="1">
                <a:latin typeface="Times New Roman" pitchFamily="18" charset="0"/>
                <a:ea typeface="黑体" pitchFamily="2" charset="-122"/>
                <a:cs typeface="Times New Roman" pitchFamily="18" charset="0"/>
              </a:rPr>
              <a:t>的对数幅频曲线和相频曲线</a:t>
            </a:r>
            <a:endParaRPr kumimoji="1" lang="en-US" altLang="zh-CN" sz="2000" b="1">
              <a:latin typeface="Times New Roman" pitchFamily="18" charset="0"/>
              <a:ea typeface="黑体" pitchFamily="2" charset="-122"/>
              <a:cs typeface="Times New Roman" pitchFamily="18" charset="0"/>
            </a:endParaRPr>
          </a:p>
        </p:txBody>
      </p:sp>
      <p:sp>
        <p:nvSpPr>
          <p:cNvPr id="44073" name="Text Box 41"/>
          <p:cNvSpPr txBox="1">
            <a:spLocks noChangeArrowheads="1"/>
          </p:cNvSpPr>
          <p:nvPr/>
        </p:nvSpPr>
        <p:spPr bwMode="auto">
          <a:xfrm>
            <a:off x="273050" y="1138238"/>
            <a:ext cx="2209800" cy="461962"/>
          </a:xfrm>
          <a:prstGeom prst="rect">
            <a:avLst/>
          </a:prstGeom>
          <a:noFill/>
          <a:ln w="9525">
            <a:noFill/>
            <a:miter lim="800000"/>
            <a:headEnd/>
            <a:tailEnd/>
          </a:ln>
        </p:spPr>
        <p:txBody>
          <a:bodyPr>
            <a:spAutoFit/>
          </a:bodyPr>
          <a:lstStyle/>
          <a:p>
            <a:pPr>
              <a:spcBef>
                <a:spcPct val="50000"/>
              </a:spcBef>
            </a:pPr>
            <a:r>
              <a:rPr kumimoji="1" lang="zh-CN" altLang="en-US" sz="2400" b="1">
                <a:latin typeface="黑体" pitchFamily="2" charset="-122"/>
                <a:ea typeface="黑体" pitchFamily="2" charset="-122"/>
              </a:rPr>
              <a:t>对于稳定系统</a:t>
            </a:r>
            <a:endParaRPr kumimoji="1" lang="en-US" altLang="zh-CN" sz="2400" b="1">
              <a:latin typeface="黑体" pitchFamily="2" charset="-122"/>
              <a:ea typeface="黑体" pitchFamily="2" charset="-122"/>
            </a:endParaRPr>
          </a:p>
        </p:txBody>
      </p:sp>
      <p:grpSp>
        <p:nvGrpSpPr>
          <p:cNvPr id="3" name="Group 61"/>
          <p:cNvGrpSpPr>
            <a:grpSpLocks/>
          </p:cNvGrpSpPr>
          <p:nvPr/>
        </p:nvGrpSpPr>
        <p:grpSpPr bwMode="auto">
          <a:xfrm>
            <a:off x="4724400" y="1990725"/>
            <a:ext cx="3886200" cy="4038600"/>
            <a:chOff x="2976" y="1344"/>
            <a:chExt cx="2448" cy="2544"/>
          </a:xfrm>
        </p:grpSpPr>
        <p:sp>
          <p:nvSpPr>
            <p:cNvPr id="265238" name="Rectangle 18"/>
            <p:cNvSpPr>
              <a:spLocks noChangeArrowheads="1"/>
            </p:cNvSpPr>
            <p:nvPr/>
          </p:nvSpPr>
          <p:spPr bwMode="auto">
            <a:xfrm>
              <a:off x="2976" y="1344"/>
              <a:ext cx="2448" cy="2544"/>
            </a:xfrm>
            <a:prstGeom prst="rect">
              <a:avLst/>
            </a:prstGeom>
            <a:solidFill>
              <a:srgbClr val="CCFFFF"/>
            </a:solidFill>
            <a:ln w="9525">
              <a:noFill/>
              <a:miter lim="800000"/>
              <a:headEnd/>
              <a:tailEnd/>
            </a:ln>
          </p:spPr>
          <p:txBody>
            <a:bodyPr anchor="ctr">
              <a:spAutoFit/>
            </a:bodyPr>
            <a:lstStyle/>
            <a:p>
              <a:endParaRPr lang="zh-CN" altLang="en-US"/>
            </a:p>
          </p:txBody>
        </p:sp>
        <p:sp>
          <p:nvSpPr>
            <p:cNvPr id="265239" name="Line 19"/>
            <p:cNvSpPr>
              <a:spLocks noChangeShapeType="1"/>
            </p:cNvSpPr>
            <p:nvPr/>
          </p:nvSpPr>
          <p:spPr bwMode="auto">
            <a:xfrm>
              <a:off x="3360" y="1872"/>
              <a:ext cx="1968" cy="0"/>
            </a:xfrm>
            <a:prstGeom prst="line">
              <a:avLst/>
            </a:prstGeom>
            <a:noFill/>
            <a:ln w="9525">
              <a:solidFill>
                <a:schemeClr val="tx1"/>
              </a:solidFill>
              <a:round/>
              <a:headEnd/>
              <a:tailEnd/>
            </a:ln>
          </p:spPr>
          <p:txBody>
            <a:bodyPr wrap="none"/>
            <a:lstStyle/>
            <a:p>
              <a:endParaRPr lang="zh-CN" altLang="en-US"/>
            </a:p>
          </p:txBody>
        </p:sp>
        <p:sp>
          <p:nvSpPr>
            <p:cNvPr id="265240" name="Line 20"/>
            <p:cNvSpPr>
              <a:spLocks noChangeShapeType="1"/>
            </p:cNvSpPr>
            <p:nvPr/>
          </p:nvSpPr>
          <p:spPr bwMode="auto">
            <a:xfrm>
              <a:off x="3360" y="1536"/>
              <a:ext cx="0" cy="2304"/>
            </a:xfrm>
            <a:prstGeom prst="line">
              <a:avLst/>
            </a:prstGeom>
            <a:noFill/>
            <a:ln w="9525">
              <a:solidFill>
                <a:schemeClr val="tx1"/>
              </a:solidFill>
              <a:round/>
              <a:headEnd/>
              <a:tailEnd/>
            </a:ln>
          </p:spPr>
          <p:txBody>
            <a:bodyPr wrap="none"/>
            <a:lstStyle/>
            <a:p>
              <a:endParaRPr lang="zh-CN" altLang="en-US"/>
            </a:p>
          </p:txBody>
        </p:sp>
        <p:sp>
          <p:nvSpPr>
            <p:cNvPr id="265241" name="Line 21"/>
            <p:cNvSpPr>
              <a:spLocks noChangeShapeType="1"/>
            </p:cNvSpPr>
            <p:nvPr/>
          </p:nvSpPr>
          <p:spPr bwMode="auto">
            <a:xfrm>
              <a:off x="3360" y="1584"/>
              <a:ext cx="960" cy="336"/>
            </a:xfrm>
            <a:prstGeom prst="line">
              <a:avLst/>
            </a:prstGeom>
            <a:noFill/>
            <a:ln w="28575">
              <a:solidFill>
                <a:srgbClr val="FF00FF"/>
              </a:solidFill>
              <a:round/>
              <a:headEnd/>
              <a:tailEnd/>
            </a:ln>
          </p:spPr>
          <p:txBody>
            <a:bodyPr wrap="none"/>
            <a:lstStyle/>
            <a:p>
              <a:endParaRPr lang="zh-CN" altLang="en-US"/>
            </a:p>
          </p:txBody>
        </p:sp>
        <p:sp>
          <p:nvSpPr>
            <p:cNvPr id="265242" name="Line 22"/>
            <p:cNvSpPr>
              <a:spLocks noChangeShapeType="1"/>
            </p:cNvSpPr>
            <p:nvPr/>
          </p:nvSpPr>
          <p:spPr bwMode="auto">
            <a:xfrm>
              <a:off x="4320" y="1920"/>
              <a:ext cx="384" cy="288"/>
            </a:xfrm>
            <a:prstGeom prst="line">
              <a:avLst/>
            </a:prstGeom>
            <a:noFill/>
            <a:ln w="28575">
              <a:solidFill>
                <a:srgbClr val="FF00FF"/>
              </a:solidFill>
              <a:round/>
              <a:headEnd/>
              <a:tailEnd/>
            </a:ln>
          </p:spPr>
          <p:txBody>
            <a:bodyPr wrap="none"/>
            <a:lstStyle/>
            <a:p>
              <a:endParaRPr lang="zh-CN" altLang="en-US"/>
            </a:p>
          </p:txBody>
        </p:sp>
        <p:sp>
          <p:nvSpPr>
            <p:cNvPr id="265243" name="Line 23"/>
            <p:cNvSpPr>
              <a:spLocks noChangeShapeType="1"/>
            </p:cNvSpPr>
            <p:nvPr/>
          </p:nvSpPr>
          <p:spPr bwMode="auto">
            <a:xfrm>
              <a:off x="4704" y="2208"/>
              <a:ext cx="288" cy="384"/>
            </a:xfrm>
            <a:prstGeom prst="line">
              <a:avLst/>
            </a:prstGeom>
            <a:noFill/>
            <a:ln w="28575">
              <a:solidFill>
                <a:srgbClr val="FF00FF"/>
              </a:solidFill>
              <a:round/>
              <a:headEnd/>
              <a:tailEnd/>
            </a:ln>
          </p:spPr>
          <p:txBody>
            <a:bodyPr wrap="none"/>
            <a:lstStyle/>
            <a:p>
              <a:endParaRPr lang="zh-CN" altLang="en-US"/>
            </a:p>
          </p:txBody>
        </p:sp>
        <p:sp>
          <p:nvSpPr>
            <p:cNvPr id="265244" name="Line 24"/>
            <p:cNvSpPr>
              <a:spLocks noChangeShapeType="1"/>
            </p:cNvSpPr>
            <p:nvPr/>
          </p:nvSpPr>
          <p:spPr bwMode="auto">
            <a:xfrm>
              <a:off x="3360" y="3092"/>
              <a:ext cx="1872" cy="0"/>
            </a:xfrm>
            <a:prstGeom prst="line">
              <a:avLst/>
            </a:prstGeom>
            <a:noFill/>
            <a:ln w="9525">
              <a:solidFill>
                <a:schemeClr val="tx1"/>
              </a:solidFill>
              <a:round/>
              <a:headEnd/>
              <a:tailEnd/>
            </a:ln>
          </p:spPr>
          <p:txBody>
            <a:bodyPr wrap="none"/>
            <a:lstStyle/>
            <a:p>
              <a:endParaRPr lang="zh-CN" altLang="en-US"/>
            </a:p>
          </p:txBody>
        </p:sp>
        <p:sp>
          <p:nvSpPr>
            <p:cNvPr id="265245" name="Freeform 25"/>
            <p:cNvSpPr>
              <a:spLocks/>
            </p:cNvSpPr>
            <p:nvPr/>
          </p:nvSpPr>
          <p:spPr bwMode="auto">
            <a:xfrm>
              <a:off x="3360" y="2564"/>
              <a:ext cx="1778" cy="1127"/>
            </a:xfrm>
            <a:custGeom>
              <a:avLst/>
              <a:gdLst>
                <a:gd name="T0" fmla="*/ 0 w 1778"/>
                <a:gd name="T1" fmla="*/ 0 h 1127"/>
                <a:gd name="T2" fmla="*/ 432 w 1778"/>
                <a:gd name="T3" fmla="*/ 48 h 1127"/>
                <a:gd name="T4" fmla="*/ 827 w 1778"/>
                <a:gd name="T5" fmla="*/ 149 h 1127"/>
                <a:gd name="T6" fmla="*/ 992 w 1778"/>
                <a:gd name="T7" fmla="*/ 249 h 1127"/>
                <a:gd name="T8" fmla="*/ 1056 w 1778"/>
                <a:gd name="T9" fmla="*/ 350 h 1127"/>
                <a:gd name="T10" fmla="*/ 1184 w 1778"/>
                <a:gd name="T11" fmla="*/ 469 h 1127"/>
                <a:gd name="T12" fmla="*/ 1344 w 1778"/>
                <a:gd name="T13" fmla="*/ 528 h 1127"/>
                <a:gd name="T14" fmla="*/ 1513 w 1778"/>
                <a:gd name="T15" fmla="*/ 661 h 1127"/>
                <a:gd name="T16" fmla="*/ 1614 w 1778"/>
                <a:gd name="T17" fmla="*/ 816 h 1127"/>
                <a:gd name="T18" fmla="*/ 1678 w 1778"/>
                <a:gd name="T19" fmla="*/ 971 h 1127"/>
                <a:gd name="T20" fmla="*/ 1778 w 1778"/>
                <a:gd name="T21" fmla="*/ 1127 h 1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8"/>
                <a:gd name="T34" fmla="*/ 0 h 1127"/>
                <a:gd name="T35" fmla="*/ 1778 w 1778"/>
                <a:gd name="T36" fmla="*/ 1127 h 11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8" h="1127">
                  <a:moveTo>
                    <a:pt x="0" y="0"/>
                  </a:moveTo>
                  <a:cubicBezTo>
                    <a:pt x="148" y="8"/>
                    <a:pt x="294" y="23"/>
                    <a:pt x="432" y="48"/>
                  </a:cubicBezTo>
                  <a:cubicBezTo>
                    <a:pt x="570" y="73"/>
                    <a:pt x="734" y="116"/>
                    <a:pt x="827" y="149"/>
                  </a:cubicBezTo>
                  <a:cubicBezTo>
                    <a:pt x="920" y="182"/>
                    <a:pt x="954" y="215"/>
                    <a:pt x="992" y="249"/>
                  </a:cubicBezTo>
                  <a:cubicBezTo>
                    <a:pt x="1030" y="283"/>
                    <a:pt x="1024" y="313"/>
                    <a:pt x="1056" y="350"/>
                  </a:cubicBezTo>
                  <a:cubicBezTo>
                    <a:pt x="1088" y="387"/>
                    <a:pt x="1136" y="439"/>
                    <a:pt x="1184" y="469"/>
                  </a:cubicBezTo>
                  <a:cubicBezTo>
                    <a:pt x="1232" y="499"/>
                    <a:pt x="1289" y="496"/>
                    <a:pt x="1344" y="528"/>
                  </a:cubicBezTo>
                  <a:cubicBezTo>
                    <a:pt x="1399" y="560"/>
                    <a:pt x="1468" y="613"/>
                    <a:pt x="1513" y="661"/>
                  </a:cubicBezTo>
                  <a:cubicBezTo>
                    <a:pt x="1558" y="709"/>
                    <a:pt x="1587" y="764"/>
                    <a:pt x="1614" y="816"/>
                  </a:cubicBezTo>
                  <a:cubicBezTo>
                    <a:pt x="1641" y="868"/>
                    <a:pt x="1651" y="919"/>
                    <a:pt x="1678" y="971"/>
                  </a:cubicBezTo>
                  <a:cubicBezTo>
                    <a:pt x="1705" y="1023"/>
                    <a:pt x="1757" y="1095"/>
                    <a:pt x="1778" y="1127"/>
                  </a:cubicBezTo>
                </a:path>
              </a:pathLst>
            </a:custGeom>
            <a:noFill/>
            <a:ln w="28575">
              <a:solidFill>
                <a:srgbClr val="0000FF"/>
              </a:solidFill>
              <a:round/>
              <a:headEnd/>
              <a:tailEnd/>
            </a:ln>
          </p:spPr>
          <p:txBody>
            <a:bodyPr wrap="none"/>
            <a:lstStyle/>
            <a:p>
              <a:endParaRPr lang="zh-CN" altLang="en-US"/>
            </a:p>
          </p:txBody>
        </p:sp>
        <p:sp>
          <p:nvSpPr>
            <p:cNvPr id="265246" name="Line 26"/>
            <p:cNvSpPr>
              <a:spLocks noChangeShapeType="1"/>
            </p:cNvSpPr>
            <p:nvPr/>
          </p:nvSpPr>
          <p:spPr bwMode="auto">
            <a:xfrm>
              <a:off x="4176" y="1872"/>
              <a:ext cx="0" cy="1440"/>
            </a:xfrm>
            <a:prstGeom prst="line">
              <a:avLst/>
            </a:prstGeom>
            <a:noFill/>
            <a:ln w="9525">
              <a:solidFill>
                <a:schemeClr val="tx1"/>
              </a:solidFill>
              <a:prstDash val="dash"/>
              <a:round/>
              <a:headEnd/>
              <a:tailEnd/>
            </a:ln>
          </p:spPr>
          <p:txBody>
            <a:bodyPr wrap="none"/>
            <a:lstStyle/>
            <a:p>
              <a:endParaRPr lang="zh-CN" altLang="en-US"/>
            </a:p>
          </p:txBody>
        </p:sp>
        <p:sp>
          <p:nvSpPr>
            <p:cNvPr id="265247" name="Text Box 27"/>
            <p:cNvSpPr txBox="1">
              <a:spLocks noChangeArrowheads="1"/>
            </p:cNvSpPr>
            <p:nvPr/>
          </p:nvSpPr>
          <p:spPr bwMode="auto">
            <a:xfrm>
              <a:off x="3072" y="2448"/>
              <a:ext cx="288" cy="174"/>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-90°</a:t>
              </a:r>
              <a:endParaRPr kumimoji="1" lang="en-US" altLang="zh-CN" sz="1200" b="1">
                <a:latin typeface="Times New Roman" pitchFamily="18" charset="0"/>
              </a:endParaRPr>
            </a:p>
          </p:txBody>
        </p:sp>
        <p:sp>
          <p:nvSpPr>
            <p:cNvPr id="265248" name="Text Box 28"/>
            <p:cNvSpPr txBox="1">
              <a:spLocks noChangeArrowheads="1"/>
            </p:cNvSpPr>
            <p:nvPr/>
          </p:nvSpPr>
          <p:spPr bwMode="auto">
            <a:xfrm>
              <a:off x="3072" y="2708"/>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-135°</a:t>
              </a:r>
              <a:endParaRPr kumimoji="1" lang="en-US" altLang="zh-CN" sz="1200" b="1">
                <a:latin typeface="Times New Roman" pitchFamily="18" charset="0"/>
              </a:endParaRPr>
            </a:p>
          </p:txBody>
        </p:sp>
        <p:sp>
          <p:nvSpPr>
            <p:cNvPr id="265249" name="Text Box 29"/>
            <p:cNvSpPr txBox="1">
              <a:spLocks noChangeArrowheads="1"/>
            </p:cNvSpPr>
            <p:nvPr/>
          </p:nvSpPr>
          <p:spPr bwMode="auto">
            <a:xfrm>
              <a:off x="3072" y="2996"/>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-180°</a:t>
              </a:r>
              <a:endParaRPr kumimoji="1" lang="en-US" altLang="zh-CN" sz="1200" b="1">
                <a:latin typeface="Times New Roman" pitchFamily="18" charset="0"/>
              </a:endParaRPr>
            </a:p>
          </p:txBody>
        </p:sp>
        <p:sp>
          <p:nvSpPr>
            <p:cNvPr id="265250" name="Text Box 30"/>
            <p:cNvSpPr txBox="1">
              <a:spLocks noChangeArrowheads="1"/>
            </p:cNvSpPr>
            <p:nvPr/>
          </p:nvSpPr>
          <p:spPr bwMode="auto">
            <a:xfrm>
              <a:off x="3072" y="3264"/>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-225°</a:t>
              </a:r>
              <a:endParaRPr kumimoji="1" lang="en-US" altLang="zh-CN" sz="1200" b="1">
                <a:latin typeface="Times New Roman" pitchFamily="18" charset="0"/>
              </a:endParaRPr>
            </a:p>
          </p:txBody>
        </p:sp>
        <p:sp>
          <p:nvSpPr>
            <p:cNvPr id="265251" name="Text Box 31"/>
            <p:cNvSpPr txBox="1">
              <a:spLocks noChangeArrowheads="1"/>
            </p:cNvSpPr>
            <p:nvPr/>
          </p:nvSpPr>
          <p:spPr bwMode="auto">
            <a:xfrm>
              <a:off x="3072" y="3552"/>
              <a:ext cx="288" cy="173"/>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-270°</a:t>
              </a:r>
              <a:endParaRPr kumimoji="1" lang="en-US" altLang="zh-CN" sz="1200" b="1">
                <a:latin typeface="Times New Roman" pitchFamily="18" charset="0"/>
              </a:endParaRPr>
            </a:p>
          </p:txBody>
        </p:sp>
        <p:sp>
          <p:nvSpPr>
            <p:cNvPr id="265252" name="Text Box 32"/>
            <p:cNvSpPr txBox="1">
              <a:spLocks noChangeArrowheads="1"/>
            </p:cNvSpPr>
            <p:nvPr/>
          </p:nvSpPr>
          <p:spPr bwMode="auto">
            <a:xfrm>
              <a:off x="5040" y="2880"/>
              <a:ext cx="336" cy="212"/>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r>
                <a:rPr kumimoji="1" lang="en-US" altLang="zh-CN" sz="1600" b="1">
                  <a:latin typeface="Times New Roman" pitchFamily="18" charset="0"/>
                  <a:cs typeface="Times New Roman" pitchFamily="18" charset="0"/>
                </a:rPr>
                <a:t>→</a:t>
              </a:r>
              <a:endParaRPr kumimoji="1" lang="en-US" altLang="zh-CN" sz="1600" b="1">
                <a:latin typeface="Times New Roman" pitchFamily="18" charset="0"/>
              </a:endParaRPr>
            </a:p>
          </p:txBody>
        </p:sp>
        <p:sp>
          <p:nvSpPr>
            <p:cNvPr id="265253" name="Text Box 33"/>
            <p:cNvSpPr txBox="1">
              <a:spLocks noChangeArrowheads="1"/>
            </p:cNvSpPr>
            <p:nvPr/>
          </p:nvSpPr>
          <p:spPr bwMode="auto">
            <a:xfrm>
              <a:off x="4032" y="1632"/>
              <a:ext cx="288" cy="212"/>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r>
                <a:rPr kumimoji="1" lang="en-US" altLang="zh-CN" sz="1600" b="1" i="1" baseline="-25000">
                  <a:latin typeface="Times New Roman" pitchFamily="18" charset="0"/>
                  <a:cs typeface="Times New Roman" pitchFamily="18" charset="0"/>
                </a:rPr>
                <a:t>c</a:t>
              </a:r>
              <a:endParaRPr kumimoji="1" lang="en-US" altLang="zh-CN" sz="1600" b="1" i="1" baseline="-25000">
                <a:latin typeface="Times New Roman" pitchFamily="18" charset="0"/>
              </a:endParaRPr>
            </a:p>
          </p:txBody>
        </p:sp>
        <p:sp>
          <p:nvSpPr>
            <p:cNvPr id="265254" name="Line 34"/>
            <p:cNvSpPr>
              <a:spLocks noChangeShapeType="1"/>
            </p:cNvSpPr>
            <p:nvPr/>
          </p:nvSpPr>
          <p:spPr bwMode="auto">
            <a:xfrm flipV="1">
              <a:off x="4176" y="2708"/>
              <a:ext cx="0" cy="384"/>
            </a:xfrm>
            <a:prstGeom prst="line">
              <a:avLst/>
            </a:prstGeom>
            <a:noFill/>
            <a:ln w="28575">
              <a:solidFill>
                <a:schemeClr val="tx1"/>
              </a:solidFill>
              <a:round/>
              <a:headEnd/>
              <a:tailEnd type="triangle" w="sm" len="med"/>
            </a:ln>
          </p:spPr>
          <p:txBody>
            <a:bodyPr wrap="none"/>
            <a:lstStyle/>
            <a:p>
              <a:endParaRPr lang="zh-CN" altLang="en-US"/>
            </a:p>
          </p:txBody>
        </p:sp>
        <p:sp>
          <p:nvSpPr>
            <p:cNvPr id="265255" name="Text Box 35"/>
            <p:cNvSpPr txBox="1">
              <a:spLocks noChangeArrowheads="1"/>
            </p:cNvSpPr>
            <p:nvPr/>
          </p:nvSpPr>
          <p:spPr bwMode="auto">
            <a:xfrm>
              <a:off x="3504" y="3140"/>
              <a:ext cx="912" cy="213"/>
            </a:xfrm>
            <a:prstGeom prst="rect">
              <a:avLst/>
            </a:prstGeom>
            <a:noFill/>
            <a:ln w="9525">
              <a:noFill/>
              <a:miter lim="800000"/>
              <a:headEnd/>
              <a:tailEnd/>
            </a:ln>
          </p:spPr>
          <p:txBody>
            <a:bodyPr lIns="0" rIns="0">
              <a:spAutoFit/>
            </a:bodyPr>
            <a:lstStyle/>
            <a:p>
              <a:pPr algn="ctr">
                <a:spcBef>
                  <a:spcPct val="50000"/>
                </a:spcBef>
              </a:pPr>
              <a:r>
                <a:rPr kumimoji="1" lang="zh-CN" altLang="en-US" sz="1600" b="1">
                  <a:latin typeface="Times New Roman" pitchFamily="18" charset="0"/>
                  <a:ea typeface="黑体" pitchFamily="2" charset="-122"/>
                  <a:cs typeface="Times New Roman" pitchFamily="18" charset="0"/>
                </a:rPr>
                <a:t>相位裕度，</a:t>
              </a:r>
              <a:r>
                <a:rPr kumimoji="1" lang="en-US" altLang="zh-CN" sz="1600" b="1" i="1">
                  <a:latin typeface="Times New Roman" pitchFamily="18" charset="0"/>
                  <a:ea typeface="黑体" pitchFamily="2" charset="-122"/>
                  <a:cs typeface="Times New Roman" pitchFamily="18" charset="0"/>
                </a:rPr>
                <a:t>γ</a:t>
              </a:r>
              <a:r>
                <a:rPr kumimoji="1" lang="en-US" altLang="zh-CN" sz="1600" b="1">
                  <a:latin typeface="Times New Roman" pitchFamily="18" charset="0"/>
                  <a:ea typeface="黑体" pitchFamily="2" charset="-122"/>
                  <a:cs typeface="Times New Roman" pitchFamily="18" charset="0"/>
                </a:rPr>
                <a:t>(+) </a:t>
              </a:r>
            </a:p>
          </p:txBody>
        </p:sp>
        <p:sp>
          <p:nvSpPr>
            <p:cNvPr id="265256" name="Arc 36"/>
            <p:cNvSpPr>
              <a:spLocks/>
            </p:cNvSpPr>
            <p:nvPr/>
          </p:nvSpPr>
          <p:spPr bwMode="auto">
            <a:xfrm flipH="1">
              <a:off x="3984" y="2900"/>
              <a:ext cx="19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zh-CN" altLang="en-US"/>
            </a:p>
          </p:txBody>
        </p:sp>
        <p:sp>
          <p:nvSpPr>
            <p:cNvPr id="265257" name="Rectangle 42"/>
            <p:cNvSpPr>
              <a:spLocks noChangeArrowheads="1"/>
            </p:cNvSpPr>
            <p:nvPr/>
          </p:nvSpPr>
          <p:spPr bwMode="auto">
            <a:xfrm>
              <a:off x="3027" y="1344"/>
              <a:ext cx="534" cy="212"/>
            </a:xfrm>
            <a:prstGeom prst="rect">
              <a:avLst/>
            </a:prstGeom>
            <a:noFill/>
            <a:ln w="9525">
              <a:noFill/>
              <a:miter lim="800000"/>
              <a:headEnd/>
              <a:tailEnd/>
            </a:ln>
          </p:spPr>
          <p:txBody>
            <a:bodyPr wrap="none" lIns="0" rIns="0">
              <a:spAutoFit/>
            </a:bodyPr>
            <a:lstStyle/>
            <a:p>
              <a:pPr algn="ctr"/>
              <a:r>
                <a:rPr kumimoji="1" lang="en-US" altLang="zh-CN" sz="1600" b="1">
                  <a:latin typeface="Times New Roman" pitchFamily="18" charset="0"/>
                </a:rPr>
                <a:t>Lm</a:t>
              </a:r>
              <a:r>
                <a:rPr kumimoji="1" lang="en-US" altLang="zh-CN" sz="1600" b="1" i="1">
                  <a:latin typeface="Times New Roman" pitchFamily="18" charset="0"/>
                </a:rPr>
                <a:t>G</a:t>
              </a:r>
              <a:r>
                <a:rPr kumimoji="1" lang="en-US" altLang="zh-CN" sz="1600" b="1">
                  <a:latin typeface="Times New Roman" pitchFamily="18" charset="0"/>
                </a:rPr>
                <a:t>(</a:t>
              </a:r>
              <a:r>
                <a:rPr kumimoji="1" lang="en-US" altLang="zh-CN" sz="1600" b="1" i="1">
                  <a:latin typeface="Times New Roman" pitchFamily="18" charset="0"/>
                </a:rPr>
                <a:t>j</a:t>
              </a:r>
              <a:r>
                <a:rPr kumimoji="1" lang="en-US" altLang="zh-CN" sz="1600" b="1" i="1">
                  <a:latin typeface="Times New Roman" pitchFamily="18" charset="0"/>
                  <a:cs typeface="Times New Roman" pitchFamily="18" charset="0"/>
                </a:rPr>
                <a:t>ω</a:t>
              </a:r>
              <a:r>
                <a:rPr kumimoji="1" lang="en-US" altLang="zh-CN" sz="1600" b="1">
                  <a:latin typeface="Times New Roman" pitchFamily="18" charset="0"/>
                  <a:cs typeface="Times New Roman" pitchFamily="18" charset="0"/>
                </a:rPr>
                <a:t>)</a:t>
              </a:r>
            </a:p>
          </p:txBody>
        </p:sp>
        <p:sp>
          <p:nvSpPr>
            <p:cNvPr id="265258" name="Text Box 27"/>
            <p:cNvSpPr txBox="1">
              <a:spLocks noChangeArrowheads="1"/>
            </p:cNvSpPr>
            <p:nvPr/>
          </p:nvSpPr>
          <p:spPr bwMode="auto">
            <a:xfrm>
              <a:off x="3037" y="1785"/>
              <a:ext cx="288" cy="174"/>
            </a:xfrm>
            <a:prstGeom prst="rect">
              <a:avLst/>
            </a:prstGeom>
            <a:noFill/>
            <a:ln w="9525">
              <a:noFill/>
              <a:miter lim="800000"/>
              <a:headEnd/>
              <a:tailEnd/>
            </a:ln>
          </p:spPr>
          <p:txBody>
            <a:bodyPr lIns="0" rIns="0">
              <a:spAutoFit/>
            </a:bodyPr>
            <a:lstStyle/>
            <a:p>
              <a:pPr algn="r">
                <a:spcBef>
                  <a:spcPct val="50000"/>
                </a:spcBef>
              </a:pPr>
              <a:r>
                <a:rPr kumimoji="1" lang="en-US" altLang="zh-CN" sz="1200" b="1">
                  <a:latin typeface="Times New Roman" pitchFamily="18" charset="0"/>
                </a:rPr>
                <a:t>0dB</a:t>
              </a:r>
            </a:p>
          </p:txBody>
        </p:sp>
      </p:grpSp>
      <p:sp>
        <p:nvSpPr>
          <p:cNvPr id="44075" name="Text Box 43"/>
          <p:cNvSpPr txBox="1">
            <a:spLocks noChangeArrowheads="1"/>
          </p:cNvSpPr>
          <p:nvPr/>
        </p:nvSpPr>
        <p:spPr bwMode="auto">
          <a:xfrm>
            <a:off x="1714500" y="3500438"/>
            <a:ext cx="304800" cy="266700"/>
          </a:xfrm>
          <a:prstGeom prst="rect">
            <a:avLst/>
          </a:prstGeom>
          <a:solidFill>
            <a:srgbClr val="FFFF66"/>
          </a:solidFill>
          <a:ln w="9525">
            <a:noFill/>
            <a:miter lim="800000"/>
            <a:headEnd/>
            <a:tailEnd/>
          </a:ln>
        </p:spPr>
        <p:txBody>
          <a:bodyPr lIns="0" tIns="10800" rIns="0" bIns="10800">
            <a:spAutoFit/>
          </a:bodyPr>
          <a:lstStyle/>
          <a:p>
            <a:pPr algn="ctr">
              <a:spcBef>
                <a:spcPct val="50000"/>
              </a:spcBef>
            </a:pPr>
            <a:r>
              <a:rPr kumimoji="1" lang="en-US" altLang="zh-CN" sz="1600" b="1" i="1">
                <a:solidFill>
                  <a:srgbClr val="FF3300"/>
                </a:solidFill>
                <a:latin typeface="Times New Roman" pitchFamily="18" charset="0"/>
                <a:cs typeface="Times New Roman" pitchFamily="18" charset="0"/>
              </a:rPr>
              <a:t>ω</a:t>
            </a:r>
            <a:r>
              <a:rPr kumimoji="1" lang="en-US" altLang="zh-CN" sz="1600" b="1" i="1" baseline="-25000">
                <a:solidFill>
                  <a:srgbClr val="FF3300"/>
                </a:solidFill>
                <a:latin typeface="Times New Roman" pitchFamily="18" charset="0"/>
                <a:cs typeface="Times New Roman" pitchFamily="18" charset="0"/>
              </a:rPr>
              <a:t>x</a:t>
            </a:r>
            <a:endParaRPr kumimoji="1" lang="en-US" altLang="zh-CN" sz="1600" b="1" i="1" baseline="-25000">
              <a:solidFill>
                <a:srgbClr val="FF3300"/>
              </a:solidFill>
              <a:latin typeface="Times New Roman" pitchFamily="18" charset="0"/>
            </a:endParaRPr>
          </a:p>
        </p:txBody>
      </p:sp>
      <p:grpSp>
        <p:nvGrpSpPr>
          <p:cNvPr id="4" name="Group 58"/>
          <p:cNvGrpSpPr>
            <a:grpSpLocks/>
          </p:cNvGrpSpPr>
          <p:nvPr/>
        </p:nvGrpSpPr>
        <p:grpSpPr bwMode="auto">
          <a:xfrm>
            <a:off x="2001838" y="3209925"/>
            <a:ext cx="736600" cy="804863"/>
            <a:chOff x="1248" y="2133"/>
            <a:chExt cx="432" cy="507"/>
          </a:xfrm>
        </p:grpSpPr>
        <p:sp>
          <p:nvSpPr>
            <p:cNvPr id="265235" name="Line 44"/>
            <p:cNvSpPr>
              <a:spLocks noChangeShapeType="1"/>
            </p:cNvSpPr>
            <p:nvPr/>
          </p:nvSpPr>
          <p:spPr bwMode="auto">
            <a:xfrm flipV="1">
              <a:off x="1248" y="2256"/>
              <a:ext cx="0" cy="384"/>
            </a:xfrm>
            <a:prstGeom prst="line">
              <a:avLst/>
            </a:prstGeom>
            <a:noFill/>
            <a:ln w="9525">
              <a:solidFill>
                <a:schemeClr val="tx1"/>
              </a:solidFill>
              <a:round/>
              <a:headEnd/>
              <a:tailEnd/>
            </a:ln>
          </p:spPr>
          <p:txBody>
            <a:bodyPr wrap="none"/>
            <a:lstStyle/>
            <a:p>
              <a:endParaRPr lang="zh-CN" altLang="en-US"/>
            </a:p>
          </p:txBody>
        </p:sp>
        <p:sp>
          <p:nvSpPr>
            <p:cNvPr id="265236" name="Line 45"/>
            <p:cNvSpPr>
              <a:spLocks noChangeShapeType="1"/>
            </p:cNvSpPr>
            <p:nvPr/>
          </p:nvSpPr>
          <p:spPr bwMode="auto">
            <a:xfrm>
              <a:off x="1248" y="2304"/>
              <a:ext cx="432" cy="0"/>
            </a:xfrm>
            <a:prstGeom prst="line">
              <a:avLst/>
            </a:prstGeom>
            <a:noFill/>
            <a:ln w="9525">
              <a:solidFill>
                <a:schemeClr val="tx1"/>
              </a:solidFill>
              <a:round/>
              <a:headEnd type="triangle" w="med" len="med"/>
              <a:tailEnd type="triangle" w="med" len="med"/>
            </a:ln>
          </p:spPr>
          <p:txBody>
            <a:bodyPr wrap="none"/>
            <a:lstStyle/>
            <a:p>
              <a:endParaRPr lang="zh-CN" altLang="en-US"/>
            </a:p>
          </p:txBody>
        </p:sp>
        <p:sp>
          <p:nvSpPr>
            <p:cNvPr id="265237" name="Text Box 46"/>
            <p:cNvSpPr txBox="1">
              <a:spLocks noChangeArrowheads="1"/>
            </p:cNvSpPr>
            <p:nvPr/>
          </p:nvSpPr>
          <p:spPr bwMode="auto">
            <a:xfrm>
              <a:off x="1344" y="2133"/>
              <a:ext cx="240" cy="212"/>
            </a:xfrm>
            <a:prstGeom prst="rect">
              <a:avLst/>
            </a:prstGeom>
            <a:noFill/>
            <a:ln w="9525">
              <a:noFill/>
              <a:miter lim="800000"/>
              <a:headEnd/>
              <a:tailEnd/>
            </a:ln>
          </p:spPr>
          <p:txBody>
            <a:bodyPr lIns="0" rIns="0">
              <a:spAutoFit/>
            </a:bodyPr>
            <a:lstStyle/>
            <a:p>
              <a:pPr algn="ctr">
                <a:spcBef>
                  <a:spcPct val="50000"/>
                </a:spcBef>
              </a:pPr>
              <a:r>
                <a:rPr kumimoji="1" lang="en-US" altLang="zh-CN" sz="1600" b="1">
                  <a:latin typeface="Times New Roman" pitchFamily="18" charset="0"/>
                  <a:cs typeface="Times New Roman" pitchFamily="18" charset="0"/>
                </a:rPr>
                <a:t>1/</a:t>
              </a:r>
              <a:r>
                <a:rPr kumimoji="1" lang="en-US" altLang="zh-CN" sz="1600" b="1" i="1">
                  <a:latin typeface="Times New Roman" pitchFamily="18" charset="0"/>
                  <a:cs typeface="Times New Roman" pitchFamily="18" charset="0"/>
                </a:rPr>
                <a:t>h</a:t>
              </a:r>
              <a:endParaRPr kumimoji="1" lang="en-US" altLang="zh-CN" sz="1600" b="1" i="1" baseline="-25000">
                <a:latin typeface="Times New Roman" pitchFamily="18" charset="0"/>
              </a:endParaRPr>
            </a:p>
          </p:txBody>
        </p:sp>
      </p:grpSp>
      <p:sp>
        <p:nvSpPr>
          <p:cNvPr id="44079" name="Line 47"/>
          <p:cNvSpPr>
            <a:spLocks noChangeShapeType="1"/>
          </p:cNvSpPr>
          <p:nvPr/>
        </p:nvSpPr>
        <p:spPr bwMode="auto">
          <a:xfrm flipV="1">
            <a:off x="7467600" y="2828925"/>
            <a:ext cx="0" cy="1905000"/>
          </a:xfrm>
          <a:prstGeom prst="line">
            <a:avLst/>
          </a:prstGeom>
          <a:noFill/>
          <a:ln w="9525">
            <a:solidFill>
              <a:schemeClr val="tx1"/>
            </a:solidFill>
            <a:prstDash val="dash"/>
            <a:round/>
            <a:headEnd/>
            <a:tailEnd/>
          </a:ln>
        </p:spPr>
        <p:txBody>
          <a:bodyPr wrap="none"/>
          <a:lstStyle/>
          <a:p>
            <a:endParaRPr lang="zh-CN" altLang="en-US"/>
          </a:p>
        </p:txBody>
      </p:sp>
      <p:grpSp>
        <p:nvGrpSpPr>
          <p:cNvPr id="5" name="Group 60"/>
          <p:cNvGrpSpPr>
            <a:grpSpLocks/>
          </p:cNvGrpSpPr>
          <p:nvPr/>
        </p:nvGrpSpPr>
        <p:grpSpPr bwMode="auto">
          <a:xfrm>
            <a:off x="6705600" y="2066925"/>
            <a:ext cx="1219200" cy="1295400"/>
            <a:chOff x="4368" y="1392"/>
            <a:chExt cx="768" cy="816"/>
          </a:xfrm>
        </p:grpSpPr>
        <p:sp>
          <p:nvSpPr>
            <p:cNvPr id="265231" name="Line 48"/>
            <p:cNvSpPr>
              <a:spLocks noChangeShapeType="1"/>
            </p:cNvSpPr>
            <p:nvPr/>
          </p:nvSpPr>
          <p:spPr bwMode="auto">
            <a:xfrm>
              <a:off x="4704" y="2208"/>
              <a:ext cx="288" cy="0"/>
            </a:xfrm>
            <a:prstGeom prst="line">
              <a:avLst/>
            </a:prstGeom>
            <a:noFill/>
            <a:ln w="9525">
              <a:solidFill>
                <a:schemeClr val="tx1"/>
              </a:solidFill>
              <a:round/>
              <a:headEnd/>
              <a:tailEnd/>
            </a:ln>
          </p:spPr>
          <p:txBody>
            <a:bodyPr wrap="none"/>
            <a:lstStyle/>
            <a:p>
              <a:endParaRPr lang="zh-CN" altLang="en-US"/>
            </a:p>
          </p:txBody>
        </p:sp>
        <p:sp>
          <p:nvSpPr>
            <p:cNvPr id="265232" name="Line 49"/>
            <p:cNvSpPr>
              <a:spLocks noChangeShapeType="1"/>
            </p:cNvSpPr>
            <p:nvPr/>
          </p:nvSpPr>
          <p:spPr bwMode="auto">
            <a:xfrm flipV="1">
              <a:off x="4848" y="1872"/>
              <a:ext cx="0" cy="336"/>
            </a:xfrm>
            <a:prstGeom prst="line">
              <a:avLst/>
            </a:prstGeom>
            <a:noFill/>
            <a:ln w="9525">
              <a:solidFill>
                <a:schemeClr val="tx1"/>
              </a:solidFill>
              <a:round/>
              <a:headEnd/>
              <a:tailEnd type="triangle" w="med" len="med"/>
            </a:ln>
          </p:spPr>
          <p:txBody>
            <a:bodyPr wrap="none"/>
            <a:lstStyle/>
            <a:p>
              <a:endParaRPr lang="zh-CN" altLang="en-US"/>
            </a:p>
          </p:txBody>
        </p:sp>
        <p:sp>
          <p:nvSpPr>
            <p:cNvPr id="265233" name="Text Box 50"/>
            <p:cNvSpPr txBox="1">
              <a:spLocks noChangeArrowheads="1"/>
            </p:cNvSpPr>
            <p:nvPr/>
          </p:nvSpPr>
          <p:spPr bwMode="auto">
            <a:xfrm>
              <a:off x="4368" y="1392"/>
              <a:ext cx="768" cy="368"/>
            </a:xfrm>
            <a:prstGeom prst="rect">
              <a:avLst/>
            </a:prstGeom>
            <a:noFill/>
            <a:ln w="9525">
              <a:noFill/>
              <a:miter lim="800000"/>
              <a:headEnd/>
              <a:tailEnd/>
            </a:ln>
          </p:spPr>
          <p:txBody>
            <a:bodyPr lIns="0" rIns="0">
              <a:spAutoFit/>
            </a:bodyPr>
            <a:lstStyle/>
            <a:p>
              <a:pPr algn="ctr">
                <a:spcBef>
                  <a:spcPct val="50000"/>
                </a:spcBef>
              </a:pPr>
              <a:r>
                <a:rPr kumimoji="1" lang="zh-CN" altLang="en-US" sz="1600" b="1">
                  <a:latin typeface="Times New Roman" pitchFamily="18" charset="0"/>
                  <a:ea typeface="黑体" pitchFamily="2" charset="-122"/>
                  <a:cs typeface="Times New Roman" pitchFamily="18" charset="0"/>
                </a:rPr>
                <a:t>幅值裕度，</a:t>
              </a:r>
              <a:r>
                <a:rPr kumimoji="1" lang="en-US" altLang="zh-CN" sz="1600" b="1">
                  <a:latin typeface="Times New Roman" pitchFamily="18" charset="0"/>
                  <a:ea typeface="黑体" pitchFamily="2" charset="-122"/>
                  <a:cs typeface="Times New Roman" pitchFamily="18" charset="0"/>
                </a:rPr>
                <a:t>Lm</a:t>
              </a:r>
              <a:r>
                <a:rPr kumimoji="1" lang="en-US" altLang="zh-CN" sz="1600" b="1" i="1">
                  <a:solidFill>
                    <a:srgbClr val="FF3300"/>
                  </a:solidFill>
                  <a:latin typeface="Times New Roman" pitchFamily="18" charset="0"/>
                  <a:ea typeface="黑体" pitchFamily="2" charset="-122"/>
                  <a:cs typeface="Times New Roman" pitchFamily="18" charset="0"/>
                </a:rPr>
                <a:t>h</a:t>
              </a:r>
              <a:r>
                <a:rPr kumimoji="1" lang="en-US" altLang="zh-CN" sz="1600" b="1">
                  <a:solidFill>
                    <a:srgbClr val="FF3300"/>
                  </a:solidFill>
                  <a:latin typeface="Times New Roman" pitchFamily="18" charset="0"/>
                  <a:ea typeface="黑体" pitchFamily="2" charset="-122"/>
                  <a:cs typeface="Times New Roman" pitchFamily="18" charset="0"/>
                </a:rPr>
                <a:t> (+)</a:t>
              </a:r>
              <a:r>
                <a:rPr kumimoji="1" lang="en-US" altLang="zh-CN" sz="1600" b="1">
                  <a:latin typeface="Times New Roman" pitchFamily="18" charset="0"/>
                  <a:ea typeface="黑体" pitchFamily="2" charset="-122"/>
                  <a:cs typeface="Times New Roman" pitchFamily="18" charset="0"/>
                </a:rPr>
                <a:t> </a:t>
              </a:r>
            </a:p>
          </p:txBody>
        </p:sp>
        <p:sp>
          <p:nvSpPr>
            <p:cNvPr id="265234" name="Arc 51"/>
            <p:cNvSpPr>
              <a:spLocks/>
            </p:cNvSpPr>
            <p:nvPr/>
          </p:nvSpPr>
          <p:spPr bwMode="auto">
            <a:xfrm flipV="1">
              <a:off x="4848" y="1728"/>
              <a:ext cx="192"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zh-CN" altLang="en-US"/>
            </a:p>
          </p:txBody>
        </p:sp>
      </p:grpSp>
      <p:sp>
        <p:nvSpPr>
          <p:cNvPr id="44084" name="Text Box 52"/>
          <p:cNvSpPr txBox="1">
            <a:spLocks noChangeArrowheads="1"/>
          </p:cNvSpPr>
          <p:nvPr/>
        </p:nvSpPr>
        <p:spPr bwMode="auto">
          <a:xfrm>
            <a:off x="7543800" y="4429125"/>
            <a:ext cx="276225" cy="268288"/>
          </a:xfrm>
          <a:prstGeom prst="rect">
            <a:avLst/>
          </a:prstGeom>
          <a:solidFill>
            <a:srgbClr val="FFFF66"/>
          </a:solidFill>
          <a:ln w="9525">
            <a:noFill/>
            <a:miter lim="800000"/>
            <a:headEnd/>
            <a:tailEnd/>
          </a:ln>
        </p:spPr>
        <p:txBody>
          <a:bodyPr lIns="0" tIns="10800" rIns="0" bIns="10800">
            <a:spAutoFit/>
          </a:bodyPr>
          <a:lstStyle/>
          <a:p>
            <a:pPr algn="ctr">
              <a:spcBef>
                <a:spcPct val="50000"/>
              </a:spcBef>
            </a:pPr>
            <a:r>
              <a:rPr kumimoji="1" lang="en-US" altLang="zh-CN" sz="1600" b="1" i="1">
                <a:solidFill>
                  <a:srgbClr val="FF3300"/>
                </a:solidFill>
                <a:latin typeface="Times New Roman" pitchFamily="18" charset="0"/>
                <a:cs typeface="Times New Roman" pitchFamily="18" charset="0"/>
              </a:rPr>
              <a:t>ω</a:t>
            </a:r>
            <a:r>
              <a:rPr kumimoji="1" lang="en-US" altLang="zh-CN" sz="1600" b="1" i="1" baseline="-25000">
                <a:solidFill>
                  <a:srgbClr val="FF3300"/>
                </a:solidFill>
                <a:latin typeface="Times New Roman" pitchFamily="18" charset="0"/>
                <a:cs typeface="Times New Roman" pitchFamily="18" charset="0"/>
              </a:rPr>
              <a:t>x</a:t>
            </a:r>
            <a:endParaRPr kumimoji="1" lang="en-US" altLang="zh-CN" sz="1600" b="1" i="1" baseline="-25000">
              <a:solidFill>
                <a:srgbClr val="FF3300"/>
              </a:solidFill>
              <a:latin typeface="Times New Roman" pitchFamily="18" charset="0"/>
            </a:endParaRPr>
          </a:p>
        </p:txBody>
      </p:sp>
      <p:grpSp>
        <p:nvGrpSpPr>
          <p:cNvPr id="6" name="Group 64"/>
          <p:cNvGrpSpPr>
            <a:grpSpLocks/>
          </p:cNvGrpSpPr>
          <p:nvPr/>
        </p:nvGrpSpPr>
        <p:grpSpPr bwMode="auto">
          <a:xfrm>
            <a:off x="2643188" y="1196975"/>
            <a:ext cx="2400300" cy="838200"/>
            <a:chOff x="1536" y="1104"/>
            <a:chExt cx="1512" cy="528"/>
          </a:xfrm>
        </p:grpSpPr>
        <p:sp>
          <p:nvSpPr>
            <p:cNvPr id="265230" name="Rectangle 55"/>
            <p:cNvSpPr>
              <a:spLocks noChangeArrowheads="1"/>
            </p:cNvSpPr>
            <p:nvPr/>
          </p:nvSpPr>
          <p:spPr bwMode="auto">
            <a:xfrm>
              <a:off x="1584" y="1104"/>
              <a:ext cx="1008" cy="250"/>
            </a:xfrm>
            <a:prstGeom prst="rect">
              <a:avLst/>
            </a:prstGeom>
            <a:solidFill>
              <a:srgbClr val="FFFF66"/>
            </a:solidFill>
            <a:ln w="9525">
              <a:noFill/>
              <a:miter lim="800000"/>
              <a:headEnd/>
              <a:tailEnd/>
            </a:ln>
          </p:spPr>
          <p:txBody>
            <a:bodyPr>
              <a:spAutoFit/>
            </a:bodyPr>
            <a:lstStyle/>
            <a:p>
              <a:pPr>
                <a:spcBef>
                  <a:spcPct val="50000"/>
                </a:spcBef>
              </a:pPr>
              <a:r>
                <a:rPr kumimoji="1" lang="en-US" altLang="zh-CN" sz="2000" b="1">
                  <a:solidFill>
                    <a:srgbClr val="FF3300"/>
                  </a:solidFill>
                  <a:latin typeface="Times New Roman" pitchFamily="18" charset="0"/>
                  <a:cs typeface="Times New Roman" pitchFamily="18" charset="0"/>
                </a:rPr>
                <a:t>1/</a:t>
              </a:r>
              <a:r>
                <a:rPr kumimoji="1" lang="en-US" altLang="zh-CN" sz="2000" b="1" i="1">
                  <a:solidFill>
                    <a:srgbClr val="FF3300"/>
                  </a:solidFill>
                  <a:latin typeface="Times New Roman" pitchFamily="18" charset="0"/>
                  <a:cs typeface="Times New Roman" pitchFamily="18" charset="0"/>
                </a:rPr>
                <a:t>h</a:t>
              </a:r>
              <a:r>
                <a:rPr kumimoji="1" lang="en-US" altLang="zh-CN" sz="2000" b="1">
                  <a:solidFill>
                    <a:srgbClr val="FF3300"/>
                  </a:solidFill>
                  <a:latin typeface="Times New Roman" pitchFamily="18" charset="0"/>
                  <a:cs typeface="Times New Roman" pitchFamily="18" charset="0"/>
                </a:rPr>
                <a:t> &lt; 1, </a:t>
              </a:r>
              <a:r>
                <a:rPr kumimoji="1" lang="en-US" altLang="zh-CN" sz="2000" b="1" i="1">
                  <a:solidFill>
                    <a:srgbClr val="FF3300"/>
                  </a:solidFill>
                  <a:latin typeface="Times New Roman" pitchFamily="18" charset="0"/>
                  <a:cs typeface="Times New Roman" pitchFamily="18" charset="0"/>
                </a:rPr>
                <a:t>h</a:t>
              </a:r>
              <a:r>
                <a:rPr kumimoji="1" lang="en-US" altLang="zh-CN" sz="2000" b="1">
                  <a:solidFill>
                    <a:srgbClr val="FF3300"/>
                  </a:solidFill>
                  <a:latin typeface="Times New Roman" pitchFamily="18" charset="0"/>
                  <a:cs typeface="Times New Roman" pitchFamily="18" charset="0"/>
                </a:rPr>
                <a:t>&gt;1</a:t>
              </a:r>
            </a:p>
          </p:txBody>
        </p:sp>
        <p:graphicFrame>
          <p:nvGraphicFramePr>
            <p:cNvPr id="265218" name="Object 0"/>
            <p:cNvGraphicFramePr>
              <a:graphicFrameLocks noChangeAspect="1"/>
            </p:cNvGraphicFramePr>
            <p:nvPr/>
          </p:nvGraphicFramePr>
          <p:xfrm>
            <a:off x="1536" y="1392"/>
            <a:ext cx="1512" cy="240"/>
          </p:xfrm>
          <a:graphic>
            <a:graphicData uri="http://schemas.openxmlformats.org/presentationml/2006/ole">
              <mc:AlternateContent xmlns:mc="http://schemas.openxmlformats.org/markup-compatibility/2006">
                <mc:Choice xmlns:v="urn:schemas-microsoft-com:vml" Requires="v">
                  <p:oleObj spid="_x0000_s265240" name="Equation" r:id="rId3" imgW="1600200" imgH="253800" progId="Equation.DSMT4">
                    <p:embed/>
                  </p:oleObj>
                </mc:Choice>
                <mc:Fallback>
                  <p:oleObj name="Equation" r:id="rId3" imgW="1600200" imgH="2538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1392"/>
                          <a:ext cx="1512" cy="240"/>
                        </a:xfrm>
                        <a:prstGeom prst="rect">
                          <a:avLst/>
                        </a:prstGeom>
                        <a:solidFill>
                          <a:srgbClr val="FFFF99"/>
                        </a:solidFill>
                      </p:spPr>
                    </p:pic>
                  </p:oleObj>
                </mc:Fallback>
              </mc:AlternateContent>
            </a:graphicData>
          </a:graphic>
        </p:graphicFrame>
      </p:grpSp>
      <p:sp>
        <p:nvSpPr>
          <p:cNvPr id="265229"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73"/>
                                        </p:tgtEl>
                                        <p:attrNameLst>
                                          <p:attrName>style.visibility</p:attrName>
                                        </p:attrNameLst>
                                      </p:cBhvr>
                                      <p:to>
                                        <p:strVal val="visible"/>
                                      </p:to>
                                    </p:set>
                                    <p:anim calcmode="lin" valueType="num">
                                      <p:cBhvr additive="base">
                                        <p:cTn id="7" dur="500" fill="hold"/>
                                        <p:tgtEl>
                                          <p:spTgt spid="44073"/>
                                        </p:tgtEl>
                                        <p:attrNameLst>
                                          <p:attrName>ppt_x</p:attrName>
                                        </p:attrNameLst>
                                      </p:cBhvr>
                                      <p:tavLst>
                                        <p:tav tm="0">
                                          <p:val>
                                            <p:strVal val="0-#ppt_w/2"/>
                                          </p:val>
                                        </p:tav>
                                        <p:tav tm="100000">
                                          <p:val>
                                            <p:strVal val="#ppt_x"/>
                                          </p:val>
                                        </p:tav>
                                      </p:tavLst>
                                    </p:anim>
                                    <p:anim calcmode="lin" valueType="num">
                                      <p:cBhvr additive="base">
                                        <p:cTn id="8" dur="500" fill="hold"/>
                                        <p:tgtEl>
                                          <p:spTgt spid="440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4075"/>
                                        </p:tgtEl>
                                        <p:attrNameLst>
                                          <p:attrName>style.visibility</p:attrName>
                                        </p:attrNameLst>
                                      </p:cBhvr>
                                      <p:to>
                                        <p:strVal val="visible"/>
                                      </p:to>
                                    </p:set>
                                    <p:anim calcmode="lin" valueType="num">
                                      <p:cBhvr additive="base">
                                        <p:cTn id="19" dur="500" fill="hold"/>
                                        <p:tgtEl>
                                          <p:spTgt spid="44075"/>
                                        </p:tgtEl>
                                        <p:attrNameLst>
                                          <p:attrName>ppt_x</p:attrName>
                                        </p:attrNameLst>
                                      </p:cBhvr>
                                      <p:tavLst>
                                        <p:tav tm="0">
                                          <p:val>
                                            <p:strVal val="0-#ppt_w/2"/>
                                          </p:val>
                                        </p:tav>
                                        <p:tav tm="100000">
                                          <p:val>
                                            <p:strVal val="#ppt_x"/>
                                          </p:val>
                                        </p:tav>
                                      </p:tavLst>
                                    </p:anim>
                                    <p:anim calcmode="lin" valueType="num">
                                      <p:cBhvr additive="base">
                                        <p:cTn id="20" dur="500" fill="hold"/>
                                        <p:tgtEl>
                                          <p:spTgt spid="4407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4072"/>
                                        </p:tgtEl>
                                        <p:attrNameLst>
                                          <p:attrName>style.visibility</p:attrName>
                                        </p:attrNameLst>
                                      </p:cBhvr>
                                      <p:to>
                                        <p:strVal val="visible"/>
                                      </p:to>
                                    </p:set>
                                    <p:anim calcmode="lin" valueType="num">
                                      <p:cBhvr additive="base">
                                        <p:cTn id="30" dur="500" fill="hold"/>
                                        <p:tgtEl>
                                          <p:spTgt spid="44072"/>
                                        </p:tgtEl>
                                        <p:attrNameLst>
                                          <p:attrName>ppt_x</p:attrName>
                                        </p:attrNameLst>
                                      </p:cBhvr>
                                      <p:tavLst>
                                        <p:tav tm="0">
                                          <p:val>
                                            <p:strVal val="1+#ppt_w/2"/>
                                          </p:val>
                                        </p:tav>
                                        <p:tav tm="100000">
                                          <p:val>
                                            <p:strVal val="#ppt_x"/>
                                          </p:val>
                                        </p:tav>
                                      </p:tavLst>
                                    </p:anim>
                                    <p:anim calcmode="lin" valueType="num">
                                      <p:cBhvr additive="base">
                                        <p:cTn id="31" dur="500" fill="hold"/>
                                        <p:tgtEl>
                                          <p:spTgt spid="4407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5" presetClass="entr" presetSubtype="0" fill="hold" grpId="0" nodeType="clickEffect">
                                  <p:stCondLst>
                                    <p:cond delay="0"/>
                                  </p:stCondLst>
                                  <p:childTnLst>
                                    <p:set>
                                      <p:cBhvr>
                                        <p:cTn id="41" dur="1" fill="hold">
                                          <p:stCondLst>
                                            <p:cond delay="0"/>
                                          </p:stCondLst>
                                        </p:cTn>
                                        <p:tgtEl>
                                          <p:spTgt spid="44084"/>
                                        </p:tgtEl>
                                        <p:attrNameLst>
                                          <p:attrName>style.visibility</p:attrName>
                                        </p:attrNameLst>
                                      </p:cBhvr>
                                      <p:to>
                                        <p:strVal val="visible"/>
                                      </p:to>
                                    </p:set>
                                    <p:anim calcmode="lin" valueType="num">
                                      <p:cBhvr>
                                        <p:cTn id="42" dur="1000" fill="hold"/>
                                        <p:tgtEl>
                                          <p:spTgt spid="44084"/>
                                        </p:tgtEl>
                                        <p:attrNameLst>
                                          <p:attrName>ppt_w</p:attrName>
                                        </p:attrNameLst>
                                      </p:cBhvr>
                                      <p:tavLst>
                                        <p:tav tm="0">
                                          <p:val>
                                            <p:fltVal val="0"/>
                                          </p:val>
                                        </p:tav>
                                        <p:tav tm="100000">
                                          <p:val>
                                            <p:strVal val="#ppt_w"/>
                                          </p:val>
                                        </p:tav>
                                      </p:tavLst>
                                    </p:anim>
                                    <p:anim calcmode="lin" valueType="num">
                                      <p:cBhvr>
                                        <p:cTn id="43" dur="1000" fill="hold"/>
                                        <p:tgtEl>
                                          <p:spTgt spid="44084"/>
                                        </p:tgtEl>
                                        <p:attrNameLst>
                                          <p:attrName>ppt_h</p:attrName>
                                        </p:attrNameLst>
                                      </p:cBhvr>
                                      <p:tavLst>
                                        <p:tav tm="0">
                                          <p:val>
                                            <p:fltVal val="0"/>
                                          </p:val>
                                        </p:tav>
                                        <p:tav tm="100000">
                                          <p:val>
                                            <p:strVal val="#ppt_h"/>
                                          </p:val>
                                        </p:tav>
                                      </p:tavLst>
                                    </p:anim>
                                    <p:anim calcmode="lin" valueType="num">
                                      <p:cBhvr>
                                        <p:cTn id="44" dur="1000" fill="hold"/>
                                        <p:tgtEl>
                                          <p:spTgt spid="44084"/>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440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4079"/>
                                        </p:tgtEl>
                                        <p:attrNameLst>
                                          <p:attrName>style.visibility</p:attrName>
                                        </p:attrNameLst>
                                      </p:cBhvr>
                                      <p:to>
                                        <p:strVal val="visible"/>
                                      </p:to>
                                    </p:set>
                                    <p:animEffect transition="in" filter="wipe(down)">
                                      <p:cBhvr>
                                        <p:cTn id="50" dur="500"/>
                                        <p:tgtEl>
                                          <p:spTgt spid="44079"/>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9"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strips(upLeft)">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5"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linds(vertical)">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2" grpId="0" animBg="1" autoUpdateAnimBg="0"/>
      <p:bldP spid="44073" grpId="0" autoUpdateAnimBg="0"/>
      <p:bldP spid="44075" grpId="0" animBg="1" autoUpdateAnimBg="0"/>
      <p:bldP spid="44079" grpId="0" animBg="1"/>
      <p:bldP spid="4408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43"/>
          <p:cNvSpPr>
            <a:spLocks noChangeArrowheads="1"/>
          </p:cNvSpPr>
          <p:nvPr/>
        </p:nvSpPr>
        <p:spPr bwMode="auto">
          <a:xfrm>
            <a:off x="895350" y="2009775"/>
            <a:ext cx="3581400" cy="3489325"/>
          </a:xfrm>
          <a:prstGeom prst="rect">
            <a:avLst/>
          </a:prstGeom>
          <a:solidFill>
            <a:srgbClr val="CCFFFF"/>
          </a:solidFill>
          <a:ln w="9525">
            <a:noFill/>
            <a:miter lim="800000"/>
            <a:headEnd/>
            <a:tailEnd/>
          </a:ln>
        </p:spPr>
        <p:txBody>
          <a:bodyPr anchor="ctr">
            <a:spAutoFit/>
          </a:bodyPr>
          <a:lstStyle/>
          <a:p>
            <a:pPr algn="ctr"/>
            <a:endParaRPr lang="zh-CN" altLang="zh-CN"/>
          </a:p>
        </p:txBody>
      </p:sp>
      <p:sp>
        <p:nvSpPr>
          <p:cNvPr id="266244" name="Line 44"/>
          <p:cNvSpPr>
            <a:spLocks noChangeShapeType="1"/>
          </p:cNvSpPr>
          <p:nvPr/>
        </p:nvSpPr>
        <p:spPr bwMode="auto">
          <a:xfrm>
            <a:off x="895350" y="3714750"/>
            <a:ext cx="3276600" cy="0"/>
          </a:xfrm>
          <a:prstGeom prst="line">
            <a:avLst/>
          </a:prstGeom>
          <a:noFill/>
          <a:ln w="9525">
            <a:solidFill>
              <a:schemeClr val="tx1"/>
            </a:solidFill>
            <a:round/>
            <a:headEnd/>
            <a:tailEnd/>
          </a:ln>
        </p:spPr>
        <p:txBody>
          <a:bodyPr>
            <a:spAutoFit/>
          </a:bodyPr>
          <a:lstStyle/>
          <a:p>
            <a:endParaRPr lang="zh-CN" altLang="en-US"/>
          </a:p>
        </p:txBody>
      </p:sp>
      <p:sp>
        <p:nvSpPr>
          <p:cNvPr id="266245" name="Freeform 45"/>
          <p:cNvSpPr>
            <a:spLocks/>
          </p:cNvSpPr>
          <p:nvPr/>
        </p:nvSpPr>
        <p:spPr bwMode="auto">
          <a:xfrm>
            <a:off x="2740025" y="2146300"/>
            <a:ext cx="19050" cy="3265488"/>
          </a:xfrm>
          <a:custGeom>
            <a:avLst/>
            <a:gdLst>
              <a:gd name="T0" fmla="*/ 2147483647 w 12"/>
              <a:gd name="T1" fmla="*/ 2147483647 h 2057"/>
              <a:gd name="T2" fmla="*/ 0 w 12"/>
              <a:gd name="T3" fmla="*/ 0 h 2057"/>
              <a:gd name="T4" fmla="*/ 0 60000 65536"/>
              <a:gd name="T5" fmla="*/ 0 60000 65536"/>
              <a:gd name="T6" fmla="*/ 0 w 12"/>
              <a:gd name="T7" fmla="*/ 0 h 2057"/>
              <a:gd name="T8" fmla="*/ 12 w 12"/>
              <a:gd name="T9" fmla="*/ 2057 h 2057"/>
            </a:gdLst>
            <a:ahLst/>
            <a:cxnLst>
              <a:cxn ang="T4">
                <a:pos x="T0" y="T1"/>
              </a:cxn>
              <a:cxn ang="T5">
                <a:pos x="T2" y="T3"/>
              </a:cxn>
            </a:cxnLst>
            <a:rect l="T6" t="T7" r="T8" b="T9"/>
            <a:pathLst>
              <a:path w="12" h="2057">
                <a:moveTo>
                  <a:pt x="12" y="2057"/>
                </a:moveTo>
                <a:lnTo>
                  <a:pt x="0" y="0"/>
                </a:lnTo>
              </a:path>
            </a:pathLst>
          </a:custGeom>
          <a:noFill/>
          <a:ln w="9525">
            <a:solidFill>
              <a:schemeClr val="tx1"/>
            </a:solidFill>
            <a:round/>
            <a:headEnd/>
            <a:tailEnd/>
          </a:ln>
        </p:spPr>
        <p:txBody>
          <a:bodyPr>
            <a:spAutoFit/>
          </a:bodyPr>
          <a:lstStyle/>
          <a:p>
            <a:endParaRPr lang="zh-CN" altLang="en-US"/>
          </a:p>
        </p:txBody>
      </p:sp>
      <p:sp>
        <p:nvSpPr>
          <p:cNvPr id="266246" name="Text Box 46"/>
          <p:cNvSpPr txBox="1">
            <a:spLocks noChangeArrowheads="1"/>
          </p:cNvSpPr>
          <p:nvPr/>
        </p:nvSpPr>
        <p:spPr bwMode="auto">
          <a:xfrm>
            <a:off x="2038350" y="4965700"/>
            <a:ext cx="457200" cy="336550"/>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endParaRPr kumimoji="1" lang="en-US" altLang="zh-CN" sz="1600" b="1" i="1">
              <a:latin typeface="Times New Roman" pitchFamily="18" charset="0"/>
            </a:endParaRPr>
          </a:p>
        </p:txBody>
      </p:sp>
      <p:sp>
        <p:nvSpPr>
          <p:cNvPr id="266247" name="Freeform 47"/>
          <p:cNvSpPr>
            <a:spLocks/>
          </p:cNvSpPr>
          <p:nvPr/>
        </p:nvSpPr>
        <p:spPr bwMode="auto">
          <a:xfrm>
            <a:off x="1300163" y="2813050"/>
            <a:ext cx="1423987" cy="2555875"/>
          </a:xfrm>
          <a:custGeom>
            <a:avLst/>
            <a:gdLst>
              <a:gd name="T0" fmla="*/ 2147483647 w 897"/>
              <a:gd name="T1" fmla="*/ 2147483647 h 1610"/>
              <a:gd name="T2" fmla="*/ 2147483647 w 897"/>
              <a:gd name="T3" fmla="*/ 2147483647 h 1610"/>
              <a:gd name="T4" fmla="*/ 2147483647 w 897"/>
              <a:gd name="T5" fmla="*/ 2147483647 h 1610"/>
              <a:gd name="T6" fmla="*/ 2147483647 w 897"/>
              <a:gd name="T7" fmla="*/ 2147483647 h 1610"/>
              <a:gd name="T8" fmla="*/ 2147483647 w 897"/>
              <a:gd name="T9" fmla="*/ 2147483647 h 1610"/>
              <a:gd name="T10" fmla="*/ 2147483647 w 897"/>
              <a:gd name="T11" fmla="*/ 2147483647 h 1610"/>
              <a:gd name="T12" fmla="*/ 2147483647 w 897"/>
              <a:gd name="T13" fmla="*/ 2147483647 h 1610"/>
              <a:gd name="T14" fmla="*/ 2147483647 w 897"/>
              <a:gd name="T15" fmla="*/ 2147483647 h 1610"/>
              <a:gd name="T16" fmla="*/ 2147483647 w 897"/>
              <a:gd name="T17" fmla="*/ 2147483647 h 1610"/>
              <a:gd name="T18" fmla="*/ 2147483647 w 897"/>
              <a:gd name="T19" fmla="*/ 2147483647 h 16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7"/>
              <a:gd name="T31" fmla="*/ 0 h 1610"/>
              <a:gd name="T32" fmla="*/ 897 w 897"/>
              <a:gd name="T33" fmla="*/ 1610 h 16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7" h="1610">
                <a:moveTo>
                  <a:pt x="790" y="1610"/>
                </a:moveTo>
                <a:cubicBezTo>
                  <a:pt x="721" y="1525"/>
                  <a:pt x="491" y="1228"/>
                  <a:pt x="378" y="1101"/>
                </a:cubicBezTo>
                <a:cubicBezTo>
                  <a:pt x="265" y="974"/>
                  <a:pt x="174" y="937"/>
                  <a:pt x="113" y="845"/>
                </a:cubicBezTo>
                <a:cubicBezTo>
                  <a:pt x="52" y="753"/>
                  <a:pt x="24" y="634"/>
                  <a:pt x="12" y="552"/>
                </a:cubicBezTo>
                <a:cubicBezTo>
                  <a:pt x="0" y="470"/>
                  <a:pt x="16" y="424"/>
                  <a:pt x="40" y="351"/>
                </a:cubicBezTo>
                <a:cubicBezTo>
                  <a:pt x="64" y="278"/>
                  <a:pt x="95" y="171"/>
                  <a:pt x="159" y="113"/>
                </a:cubicBezTo>
                <a:cubicBezTo>
                  <a:pt x="223" y="55"/>
                  <a:pt x="336" y="8"/>
                  <a:pt x="424" y="4"/>
                </a:cubicBezTo>
                <a:cubicBezTo>
                  <a:pt x="512" y="0"/>
                  <a:pt x="619" y="37"/>
                  <a:pt x="689" y="86"/>
                </a:cubicBezTo>
                <a:cubicBezTo>
                  <a:pt x="759" y="135"/>
                  <a:pt x="809" y="216"/>
                  <a:pt x="844" y="296"/>
                </a:cubicBezTo>
                <a:cubicBezTo>
                  <a:pt x="879" y="376"/>
                  <a:pt x="886" y="511"/>
                  <a:pt x="897" y="568"/>
                </a:cubicBezTo>
              </a:path>
            </a:pathLst>
          </a:custGeom>
          <a:noFill/>
          <a:ln w="28575">
            <a:solidFill>
              <a:srgbClr val="FF3399"/>
            </a:solidFill>
            <a:round/>
            <a:headEnd/>
            <a:tailEnd/>
          </a:ln>
        </p:spPr>
        <p:txBody>
          <a:bodyPr>
            <a:spAutoFit/>
          </a:bodyPr>
          <a:lstStyle/>
          <a:p>
            <a:endParaRPr lang="zh-CN" altLang="en-US"/>
          </a:p>
        </p:txBody>
      </p:sp>
      <p:sp>
        <p:nvSpPr>
          <p:cNvPr id="266248" name="Text Box 48"/>
          <p:cNvSpPr txBox="1">
            <a:spLocks noChangeArrowheads="1"/>
          </p:cNvSpPr>
          <p:nvPr/>
        </p:nvSpPr>
        <p:spPr bwMode="auto">
          <a:xfrm>
            <a:off x="1352550" y="3381375"/>
            <a:ext cx="457200" cy="336550"/>
          </a:xfrm>
          <a:prstGeom prst="rect">
            <a:avLst/>
          </a:prstGeom>
          <a:noFill/>
          <a:ln w="9525">
            <a:noFill/>
            <a:miter lim="800000"/>
            <a:headEnd/>
            <a:tailEnd/>
          </a:ln>
        </p:spPr>
        <p:txBody>
          <a:bodyPr>
            <a:spAutoFit/>
          </a:bodyPr>
          <a:lstStyle/>
          <a:p>
            <a:pPr algn="ctr">
              <a:spcBef>
                <a:spcPct val="50000"/>
              </a:spcBef>
            </a:pPr>
            <a:r>
              <a:rPr kumimoji="1" lang="en-US" altLang="zh-CN" sz="1600" b="1">
                <a:latin typeface="Times New Roman" pitchFamily="18" charset="0"/>
              </a:rPr>
              <a:t>-1</a:t>
            </a:r>
          </a:p>
        </p:txBody>
      </p:sp>
      <p:sp>
        <p:nvSpPr>
          <p:cNvPr id="266249" name="Oval 49"/>
          <p:cNvSpPr>
            <a:spLocks noChangeArrowheads="1"/>
          </p:cNvSpPr>
          <p:nvPr/>
        </p:nvSpPr>
        <p:spPr bwMode="auto">
          <a:xfrm>
            <a:off x="1665288" y="2613025"/>
            <a:ext cx="2159000" cy="2159000"/>
          </a:xfrm>
          <a:prstGeom prst="ellipse">
            <a:avLst/>
          </a:prstGeom>
          <a:noFill/>
          <a:ln w="28575">
            <a:solidFill>
              <a:srgbClr val="0000FF"/>
            </a:solidFill>
            <a:prstDash val="dash"/>
            <a:round/>
            <a:headEnd/>
            <a:tailEnd/>
          </a:ln>
        </p:spPr>
        <p:txBody>
          <a:bodyPr wrap="none" anchor="ctr"/>
          <a:lstStyle/>
          <a:p>
            <a:endParaRPr lang="zh-CN" altLang="en-US"/>
          </a:p>
        </p:txBody>
      </p:sp>
      <p:sp>
        <p:nvSpPr>
          <p:cNvPr id="266250" name="Oval 50"/>
          <p:cNvSpPr>
            <a:spLocks noChangeArrowheads="1"/>
          </p:cNvSpPr>
          <p:nvPr/>
        </p:nvSpPr>
        <p:spPr bwMode="auto">
          <a:xfrm>
            <a:off x="1628775" y="3681413"/>
            <a:ext cx="76200" cy="76200"/>
          </a:xfrm>
          <a:prstGeom prst="ellipse">
            <a:avLst/>
          </a:prstGeom>
          <a:solidFill>
            <a:srgbClr val="00FF00"/>
          </a:solidFill>
          <a:ln w="9525">
            <a:solidFill>
              <a:schemeClr val="tx1"/>
            </a:solidFill>
            <a:round/>
            <a:headEnd/>
            <a:tailEnd/>
          </a:ln>
        </p:spPr>
        <p:txBody>
          <a:bodyPr wrap="none" anchor="ctr">
            <a:spAutoFit/>
          </a:bodyPr>
          <a:lstStyle/>
          <a:p>
            <a:endParaRPr lang="zh-CN" altLang="en-US"/>
          </a:p>
        </p:txBody>
      </p:sp>
      <p:sp>
        <p:nvSpPr>
          <p:cNvPr id="266251" name="Line 51"/>
          <p:cNvSpPr>
            <a:spLocks noChangeShapeType="1"/>
          </p:cNvSpPr>
          <p:nvPr/>
        </p:nvSpPr>
        <p:spPr bwMode="auto">
          <a:xfrm flipH="1" flipV="1">
            <a:off x="1809750" y="2390775"/>
            <a:ext cx="914400" cy="1355725"/>
          </a:xfrm>
          <a:prstGeom prst="line">
            <a:avLst/>
          </a:prstGeom>
          <a:noFill/>
          <a:ln w="28575">
            <a:solidFill>
              <a:srgbClr val="FF9900"/>
            </a:solidFill>
            <a:prstDash val="dash"/>
            <a:round/>
            <a:headEnd/>
            <a:tailEnd/>
          </a:ln>
        </p:spPr>
        <p:txBody>
          <a:bodyPr wrap="none"/>
          <a:lstStyle/>
          <a:p>
            <a:endParaRPr lang="zh-CN" altLang="en-US"/>
          </a:p>
        </p:txBody>
      </p:sp>
      <p:sp>
        <p:nvSpPr>
          <p:cNvPr id="266252" name="Freeform 52"/>
          <p:cNvSpPr>
            <a:spLocks/>
          </p:cNvSpPr>
          <p:nvPr/>
        </p:nvSpPr>
        <p:spPr bwMode="auto">
          <a:xfrm>
            <a:off x="2162175" y="4889500"/>
            <a:ext cx="87313" cy="134938"/>
          </a:xfrm>
          <a:custGeom>
            <a:avLst/>
            <a:gdLst>
              <a:gd name="T0" fmla="*/ 2147483647 w 55"/>
              <a:gd name="T1" fmla="*/ 2147483647 h 85"/>
              <a:gd name="T2" fmla="*/ 0 w 55"/>
              <a:gd name="T3" fmla="*/ 0 h 85"/>
              <a:gd name="T4" fmla="*/ 0 60000 65536"/>
              <a:gd name="T5" fmla="*/ 0 60000 65536"/>
              <a:gd name="T6" fmla="*/ 0 w 55"/>
              <a:gd name="T7" fmla="*/ 0 h 85"/>
              <a:gd name="T8" fmla="*/ 55 w 55"/>
              <a:gd name="T9" fmla="*/ 85 h 85"/>
            </a:gdLst>
            <a:ahLst/>
            <a:cxnLst>
              <a:cxn ang="T4">
                <a:pos x="T0" y="T1"/>
              </a:cxn>
              <a:cxn ang="T5">
                <a:pos x="T2" y="T3"/>
              </a:cxn>
            </a:cxnLst>
            <a:rect l="T6" t="T7" r="T8" b="T9"/>
            <a:pathLst>
              <a:path w="55" h="85">
                <a:moveTo>
                  <a:pt x="55" y="85"/>
                </a:moveTo>
                <a:lnTo>
                  <a:pt x="0" y="0"/>
                </a:lnTo>
              </a:path>
            </a:pathLst>
          </a:custGeom>
          <a:noFill/>
          <a:ln w="28575">
            <a:solidFill>
              <a:srgbClr val="FF00FF"/>
            </a:solidFill>
            <a:round/>
            <a:headEnd/>
            <a:tailEnd type="triangle" w="med" len="med"/>
          </a:ln>
        </p:spPr>
        <p:txBody>
          <a:bodyPr wrap="none"/>
          <a:lstStyle/>
          <a:p>
            <a:endParaRPr lang="zh-CN" altLang="en-US"/>
          </a:p>
        </p:txBody>
      </p:sp>
      <p:sp>
        <p:nvSpPr>
          <p:cNvPr id="266253" name="Text Box 53"/>
          <p:cNvSpPr txBox="1">
            <a:spLocks noChangeArrowheads="1"/>
          </p:cNvSpPr>
          <p:nvPr/>
        </p:nvSpPr>
        <p:spPr bwMode="auto">
          <a:xfrm>
            <a:off x="1962150" y="2409825"/>
            <a:ext cx="457200" cy="336550"/>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r>
              <a:rPr kumimoji="1" lang="en-US" altLang="zh-CN" sz="1600" b="1" i="1" baseline="-25000">
                <a:latin typeface="Times New Roman" pitchFamily="18" charset="0"/>
                <a:cs typeface="Times New Roman" pitchFamily="18" charset="0"/>
              </a:rPr>
              <a:t>c</a:t>
            </a:r>
            <a:endParaRPr kumimoji="1" lang="en-US" altLang="zh-CN" sz="1600" b="1" i="1" baseline="-25000">
              <a:latin typeface="Times New Roman" pitchFamily="18" charset="0"/>
            </a:endParaRPr>
          </a:p>
        </p:txBody>
      </p:sp>
      <p:sp>
        <p:nvSpPr>
          <p:cNvPr id="266254" name="Text Box 54"/>
          <p:cNvSpPr txBox="1">
            <a:spLocks noChangeArrowheads="1"/>
          </p:cNvSpPr>
          <p:nvPr/>
        </p:nvSpPr>
        <p:spPr bwMode="auto">
          <a:xfrm>
            <a:off x="1719263" y="3305175"/>
            <a:ext cx="457200" cy="336550"/>
          </a:xfrm>
          <a:prstGeom prst="rect">
            <a:avLst/>
          </a:prstGeom>
          <a:noFill/>
          <a:ln w="9525">
            <a:noFill/>
            <a:miter lim="800000"/>
            <a:headEnd/>
            <a:tailEnd/>
          </a:ln>
        </p:spPr>
        <p:txBody>
          <a:bodyPr lIns="0" rIns="0">
            <a:spAutoFit/>
          </a:bodyPr>
          <a:lstStyle/>
          <a:p>
            <a:pPr algn="ctr">
              <a:spcBef>
                <a:spcPct val="50000"/>
              </a:spcBef>
            </a:pPr>
            <a:r>
              <a:rPr kumimoji="1" lang="en-US" altLang="zh-CN" sz="1600" b="1" i="1">
                <a:solidFill>
                  <a:srgbClr val="FF9900"/>
                </a:solidFill>
                <a:latin typeface="Times New Roman" pitchFamily="18" charset="0"/>
                <a:cs typeface="Times New Roman" pitchFamily="18" charset="0"/>
              </a:rPr>
              <a:t>γ</a:t>
            </a:r>
            <a:r>
              <a:rPr kumimoji="1" lang="en-US" altLang="zh-CN" sz="1600" b="1">
                <a:solidFill>
                  <a:srgbClr val="FF9900"/>
                </a:solidFill>
                <a:latin typeface="Times New Roman" pitchFamily="18" charset="0"/>
                <a:cs typeface="Times New Roman" pitchFamily="18" charset="0"/>
              </a:rPr>
              <a:t>(–)</a:t>
            </a:r>
            <a:endParaRPr kumimoji="1" lang="en-US" altLang="zh-CN" sz="1600" b="1" baseline="-25000">
              <a:solidFill>
                <a:srgbClr val="FF9900"/>
              </a:solidFill>
              <a:latin typeface="Times New Roman" pitchFamily="18" charset="0"/>
            </a:endParaRPr>
          </a:p>
        </p:txBody>
      </p:sp>
      <p:sp>
        <p:nvSpPr>
          <p:cNvPr id="266255" name="Rectangle 55"/>
          <p:cNvSpPr>
            <a:spLocks noChangeArrowheads="1"/>
          </p:cNvSpPr>
          <p:nvPr/>
        </p:nvSpPr>
        <p:spPr bwMode="auto">
          <a:xfrm>
            <a:off x="2495550" y="3914775"/>
            <a:ext cx="352425" cy="336550"/>
          </a:xfrm>
          <a:prstGeom prst="rect">
            <a:avLst/>
          </a:prstGeom>
          <a:noFill/>
          <a:ln w="9525">
            <a:noFill/>
            <a:miter lim="800000"/>
            <a:headEnd/>
            <a:tailEnd/>
          </a:ln>
        </p:spPr>
        <p:txBody>
          <a:bodyPr wrap="none">
            <a:spAutoFit/>
          </a:bodyPr>
          <a:lstStyle/>
          <a:p>
            <a:r>
              <a:rPr kumimoji="1" lang="en-US" altLang="zh-CN" sz="1600" b="1" i="1">
                <a:latin typeface="Times New Roman" pitchFamily="18" charset="0"/>
                <a:cs typeface="Times New Roman" pitchFamily="18" charset="0"/>
              </a:rPr>
              <a:t>Φ</a:t>
            </a:r>
          </a:p>
        </p:txBody>
      </p:sp>
      <p:sp>
        <p:nvSpPr>
          <p:cNvPr id="266256" name="Rectangle 56"/>
          <p:cNvSpPr>
            <a:spLocks noChangeArrowheads="1"/>
          </p:cNvSpPr>
          <p:nvPr/>
        </p:nvSpPr>
        <p:spPr bwMode="auto">
          <a:xfrm>
            <a:off x="4781550" y="1628775"/>
            <a:ext cx="3886200" cy="4038600"/>
          </a:xfrm>
          <a:prstGeom prst="rect">
            <a:avLst/>
          </a:prstGeom>
          <a:solidFill>
            <a:srgbClr val="CCFFFF"/>
          </a:solidFill>
          <a:ln w="9525">
            <a:noFill/>
            <a:miter lim="800000"/>
            <a:headEnd/>
            <a:tailEnd/>
          </a:ln>
        </p:spPr>
        <p:txBody>
          <a:bodyPr anchor="ctr">
            <a:spAutoFit/>
          </a:bodyPr>
          <a:lstStyle/>
          <a:p>
            <a:endParaRPr lang="zh-CN" altLang="en-US"/>
          </a:p>
        </p:txBody>
      </p:sp>
      <p:sp>
        <p:nvSpPr>
          <p:cNvPr id="266257" name="Line 57"/>
          <p:cNvSpPr>
            <a:spLocks noChangeShapeType="1"/>
          </p:cNvSpPr>
          <p:nvPr/>
        </p:nvSpPr>
        <p:spPr bwMode="auto">
          <a:xfrm>
            <a:off x="5391150" y="3457575"/>
            <a:ext cx="3124200" cy="0"/>
          </a:xfrm>
          <a:prstGeom prst="line">
            <a:avLst/>
          </a:prstGeom>
          <a:noFill/>
          <a:ln w="9525">
            <a:solidFill>
              <a:schemeClr val="tx1"/>
            </a:solidFill>
            <a:round/>
            <a:headEnd/>
            <a:tailEnd/>
          </a:ln>
        </p:spPr>
        <p:txBody>
          <a:bodyPr wrap="none"/>
          <a:lstStyle/>
          <a:p>
            <a:endParaRPr lang="zh-CN" altLang="en-US"/>
          </a:p>
        </p:txBody>
      </p:sp>
      <p:sp>
        <p:nvSpPr>
          <p:cNvPr id="266258" name="Line 58"/>
          <p:cNvSpPr>
            <a:spLocks noChangeShapeType="1"/>
          </p:cNvSpPr>
          <p:nvPr/>
        </p:nvSpPr>
        <p:spPr bwMode="auto">
          <a:xfrm>
            <a:off x="5391150" y="1933575"/>
            <a:ext cx="0" cy="3657600"/>
          </a:xfrm>
          <a:prstGeom prst="line">
            <a:avLst/>
          </a:prstGeom>
          <a:noFill/>
          <a:ln w="9525">
            <a:solidFill>
              <a:schemeClr val="tx1"/>
            </a:solidFill>
            <a:round/>
            <a:headEnd/>
            <a:tailEnd/>
          </a:ln>
        </p:spPr>
        <p:txBody>
          <a:bodyPr wrap="none"/>
          <a:lstStyle/>
          <a:p>
            <a:endParaRPr lang="zh-CN" altLang="en-US"/>
          </a:p>
        </p:txBody>
      </p:sp>
      <p:sp>
        <p:nvSpPr>
          <p:cNvPr id="266259" name="Line 59"/>
          <p:cNvSpPr>
            <a:spLocks noChangeShapeType="1"/>
          </p:cNvSpPr>
          <p:nvPr/>
        </p:nvSpPr>
        <p:spPr bwMode="auto">
          <a:xfrm>
            <a:off x="5391150" y="2009775"/>
            <a:ext cx="1524000" cy="533400"/>
          </a:xfrm>
          <a:prstGeom prst="line">
            <a:avLst/>
          </a:prstGeom>
          <a:noFill/>
          <a:ln w="28575">
            <a:solidFill>
              <a:srgbClr val="FF00FF"/>
            </a:solidFill>
            <a:round/>
            <a:headEnd/>
            <a:tailEnd/>
          </a:ln>
        </p:spPr>
        <p:txBody>
          <a:bodyPr wrap="none"/>
          <a:lstStyle/>
          <a:p>
            <a:endParaRPr lang="zh-CN" altLang="en-US"/>
          </a:p>
        </p:txBody>
      </p:sp>
      <p:sp>
        <p:nvSpPr>
          <p:cNvPr id="266260" name="Line 60"/>
          <p:cNvSpPr>
            <a:spLocks noChangeShapeType="1"/>
          </p:cNvSpPr>
          <p:nvPr/>
        </p:nvSpPr>
        <p:spPr bwMode="auto">
          <a:xfrm>
            <a:off x="6915150" y="2543175"/>
            <a:ext cx="609600" cy="457200"/>
          </a:xfrm>
          <a:prstGeom prst="line">
            <a:avLst/>
          </a:prstGeom>
          <a:noFill/>
          <a:ln w="28575">
            <a:solidFill>
              <a:srgbClr val="FF00FF"/>
            </a:solidFill>
            <a:round/>
            <a:headEnd/>
            <a:tailEnd/>
          </a:ln>
        </p:spPr>
        <p:txBody>
          <a:bodyPr wrap="none"/>
          <a:lstStyle/>
          <a:p>
            <a:endParaRPr lang="zh-CN" altLang="en-US"/>
          </a:p>
        </p:txBody>
      </p:sp>
      <p:sp>
        <p:nvSpPr>
          <p:cNvPr id="266261" name="Line 61"/>
          <p:cNvSpPr>
            <a:spLocks noChangeShapeType="1"/>
          </p:cNvSpPr>
          <p:nvPr/>
        </p:nvSpPr>
        <p:spPr bwMode="auto">
          <a:xfrm>
            <a:off x="7524750" y="3000375"/>
            <a:ext cx="457200" cy="609600"/>
          </a:xfrm>
          <a:prstGeom prst="line">
            <a:avLst/>
          </a:prstGeom>
          <a:noFill/>
          <a:ln w="28575">
            <a:solidFill>
              <a:srgbClr val="FF00FF"/>
            </a:solidFill>
            <a:round/>
            <a:headEnd/>
            <a:tailEnd/>
          </a:ln>
        </p:spPr>
        <p:txBody>
          <a:bodyPr wrap="none"/>
          <a:lstStyle/>
          <a:p>
            <a:endParaRPr lang="zh-CN" altLang="en-US"/>
          </a:p>
        </p:txBody>
      </p:sp>
      <p:sp>
        <p:nvSpPr>
          <p:cNvPr id="266262" name="Line 62"/>
          <p:cNvSpPr>
            <a:spLocks noChangeShapeType="1"/>
          </p:cNvSpPr>
          <p:nvPr/>
        </p:nvSpPr>
        <p:spPr bwMode="auto">
          <a:xfrm>
            <a:off x="5391150" y="4403725"/>
            <a:ext cx="2971800" cy="0"/>
          </a:xfrm>
          <a:prstGeom prst="line">
            <a:avLst/>
          </a:prstGeom>
          <a:noFill/>
          <a:ln w="9525">
            <a:solidFill>
              <a:schemeClr val="tx1"/>
            </a:solidFill>
            <a:round/>
            <a:headEnd/>
            <a:tailEnd/>
          </a:ln>
        </p:spPr>
        <p:txBody>
          <a:bodyPr wrap="none"/>
          <a:lstStyle/>
          <a:p>
            <a:endParaRPr lang="zh-CN" altLang="en-US"/>
          </a:p>
        </p:txBody>
      </p:sp>
      <p:sp>
        <p:nvSpPr>
          <p:cNvPr id="266263" name="Freeform 63"/>
          <p:cNvSpPr>
            <a:spLocks/>
          </p:cNvSpPr>
          <p:nvPr/>
        </p:nvSpPr>
        <p:spPr bwMode="auto">
          <a:xfrm>
            <a:off x="5391150" y="3565525"/>
            <a:ext cx="2822575" cy="1789113"/>
          </a:xfrm>
          <a:custGeom>
            <a:avLst/>
            <a:gdLst>
              <a:gd name="T0" fmla="*/ 0 w 1778"/>
              <a:gd name="T1" fmla="*/ 0 h 1127"/>
              <a:gd name="T2" fmla="*/ 2147483647 w 1778"/>
              <a:gd name="T3" fmla="*/ 2147483647 h 1127"/>
              <a:gd name="T4" fmla="*/ 2147483647 w 1778"/>
              <a:gd name="T5" fmla="*/ 2147483647 h 1127"/>
              <a:gd name="T6" fmla="*/ 2147483647 w 1778"/>
              <a:gd name="T7" fmla="*/ 2147483647 h 1127"/>
              <a:gd name="T8" fmla="*/ 2147483647 w 1778"/>
              <a:gd name="T9" fmla="*/ 2147483647 h 1127"/>
              <a:gd name="T10" fmla="*/ 2147483647 w 1778"/>
              <a:gd name="T11" fmla="*/ 2147483647 h 1127"/>
              <a:gd name="T12" fmla="*/ 2147483647 w 1778"/>
              <a:gd name="T13" fmla="*/ 2147483647 h 1127"/>
              <a:gd name="T14" fmla="*/ 2147483647 w 1778"/>
              <a:gd name="T15" fmla="*/ 2147483647 h 1127"/>
              <a:gd name="T16" fmla="*/ 2147483647 w 1778"/>
              <a:gd name="T17" fmla="*/ 2147483647 h 1127"/>
              <a:gd name="T18" fmla="*/ 2147483647 w 1778"/>
              <a:gd name="T19" fmla="*/ 2147483647 h 1127"/>
              <a:gd name="T20" fmla="*/ 2147483647 w 1778"/>
              <a:gd name="T21" fmla="*/ 2147483647 h 1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78"/>
              <a:gd name="T34" fmla="*/ 0 h 1127"/>
              <a:gd name="T35" fmla="*/ 1778 w 1778"/>
              <a:gd name="T36" fmla="*/ 1127 h 11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78" h="1127">
                <a:moveTo>
                  <a:pt x="0" y="0"/>
                </a:moveTo>
                <a:cubicBezTo>
                  <a:pt x="148" y="8"/>
                  <a:pt x="294" y="23"/>
                  <a:pt x="432" y="48"/>
                </a:cubicBezTo>
                <a:cubicBezTo>
                  <a:pt x="570" y="73"/>
                  <a:pt x="734" y="116"/>
                  <a:pt x="827" y="149"/>
                </a:cubicBezTo>
                <a:cubicBezTo>
                  <a:pt x="920" y="182"/>
                  <a:pt x="954" y="215"/>
                  <a:pt x="992" y="249"/>
                </a:cubicBezTo>
                <a:cubicBezTo>
                  <a:pt x="1030" y="283"/>
                  <a:pt x="1024" y="313"/>
                  <a:pt x="1056" y="350"/>
                </a:cubicBezTo>
                <a:cubicBezTo>
                  <a:pt x="1088" y="387"/>
                  <a:pt x="1136" y="439"/>
                  <a:pt x="1184" y="469"/>
                </a:cubicBezTo>
                <a:cubicBezTo>
                  <a:pt x="1232" y="499"/>
                  <a:pt x="1289" y="496"/>
                  <a:pt x="1344" y="528"/>
                </a:cubicBezTo>
                <a:cubicBezTo>
                  <a:pt x="1399" y="560"/>
                  <a:pt x="1468" y="613"/>
                  <a:pt x="1513" y="661"/>
                </a:cubicBezTo>
                <a:cubicBezTo>
                  <a:pt x="1558" y="709"/>
                  <a:pt x="1587" y="764"/>
                  <a:pt x="1614" y="816"/>
                </a:cubicBezTo>
                <a:cubicBezTo>
                  <a:pt x="1641" y="868"/>
                  <a:pt x="1651" y="919"/>
                  <a:pt x="1678" y="971"/>
                </a:cubicBezTo>
                <a:cubicBezTo>
                  <a:pt x="1705" y="1023"/>
                  <a:pt x="1757" y="1095"/>
                  <a:pt x="1778" y="1127"/>
                </a:cubicBezTo>
              </a:path>
            </a:pathLst>
          </a:custGeom>
          <a:noFill/>
          <a:ln w="28575">
            <a:solidFill>
              <a:srgbClr val="0000FF"/>
            </a:solidFill>
            <a:round/>
            <a:headEnd/>
            <a:tailEnd/>
          </a:ln>
        </p:spPr>
        <p:txBody>
          <a:bodyPr wrap="none"/>
          <a:lstStyle/>
          <a:p>
            <a:endParaRPr lang="zh-CN" altLang="en-US"/>
          </a:p>
        </p:txBody>
      </p:sp>
      <p:sp>
        <p:nvSpPr>
          <p:cNvPr id="266264" name="Text Box 65"/>
          <p:cNvSpPr txBox="1">
            <a:spLocks noChangeArrowheads="1"/>
          </p:cNvSpPr>
          <p:nvPr/>
        </p:nvSpPr>
        <p:spPr bwMode="auto">
          <a:xfrm>
            <a:off x="4773613" y="3794125"/>
            <a:ext cx="546100" cy="276225"/>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-135°</a:t>
            </a:r>
            <a:endParaRPr kumimoji="1" lang="en-US" altLang="zh-CN" sz="1200" b="1">
              <a:latin typeface="Times New Roman" pitchFamily="18" charset="0"/>
            </a:endParaRPr>
          </a:p>
        </p:txBody>
      </p:sp>
      <p:sp>
        <p:nvSpPr>
          <p:cNvPr id="266265" name="Text Box 66"/>
          <p:cNvSpPr txBox="1">
            <a:spLocks noChangeArrowheads="1"/>
          </p:cNvSpPr>
          <p:nvPr/>
        </p:nvSpPr>
        <p:spPr bwMode="auto">
          <a:xfrm>
            <a:off x="4773613" y="4251325"/>
            <a:ext cx="576262" cy="276225"/>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-180°</a:t>
            </a:r>
            <a:endParaRPr kumimoji="1" lang="en-US" altLang="zh-CN" sz="1200" b="1">
              <a:latin typeface="Times New Roman" pitchFamily="18" charset="0"/>
            </a:endParaRPr>
          </a:p>
        </p:txBody>
      </p:sp>
      <p:sp>
        <p:nvSpPr>
          <p:cNvPr id="266266" name="Text Box 67"/>
          <p:cNvSpPr txBox="1">
            <a:spLocks noChangeArrowheads="1"/>
          </p:cNvSpPr>
          <p:nvPr/>
        </p:nvSpPr>
        <p:spPr bwMode="auto">
          <a:xfrm>
            <a:off x="4773613" y="4676775"/>
            <a:ext cx="558800" cy="276225"/>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-225°</a:t>
            </a:r>
            <a:endParaRPr kumimoji="1" lang="en-US" altLang="zh-CN" sz="1200" b="1">
              <a:latin typeface="Times New Roman" pitchFamily="18" charset="0"/>
            </a:endParaRPr>
          </a:p>
        </p:txBody>
      </p:sp>
      <p:sp>
        <p:nvSpPr>
          <p:cNvPr id="266267" name="Text Box 68"/>
          <p:cNvSpPr txBox="1">
            <a:spLocks noChangeArrowheads="1"/>
          </p:cNvSpPr>
          <p:nvPr/>
        </p:nvSpPr>
        <p:spPr bwMode="auto">
          <a:xfrm>
            <a:off x="4773613" y="5133975"/>
            <a:ext cx="576262" cy="276225"/>
          </a:xfrm>
          <a:prstGeom prst="rect">
            <a:avLst/>
          </a:prstGeom>
          <a:noFill/>
          <a:ln w="9525">
            <a:noFill/>
            <a:miter lim="800000"/>
            <a:headEnd/>
            <a:tailEnd/>
          </a:ln>
        </p:spPr>
        <p:txBody>
          <a:bodyPr lIns="0" rIns="0">
            <a:spAutoFit/>
          </a:bodyPr>
          <a:lstStyle/>
          <a:p>
            <a:pPr algn="ctr">
              <a:spcBef>
                <a:spcPct val="50000"/>
              </a:spcBef>
            </a:pPr>
            <a:r>
              <a:rPr kumimoji="1" lang="en-US" altLang="zh-CN" sz="1200" b="1">
                <a:latin typeface="Times New Roman" pitchFamily="18" charset="0"/>
                <a:cs typeface="Times New Roman" pitchFamily="18" charset="0"/>
              </a:rPr>
              <a:t>-270°</a:t>
            </a:r>
            <a:endParaRPr kumimoji="1" lang="en-US" altLang="zh-CN" sz="1200" b="1">
              <a:latin typeface="Times New Roman" pitchFamily="18" charset="0"/>
            </a:endParaRPr>
          </a:p>
        </p:txBody>
      </p:sp>
      <p:sp>
        <p:nvSpPr>
          <p:cNvPr id="266268" name="Text Box 69"/>
          <p:cNvSpPr txBox="1">
            <a:spLocks noChangeArrowheads="1"/>
          </p:cNvSpPr>
          <p:nvPr/>
        </p:nvSpPr>
        <p:spPr bwMode="auto">
          <a:xfrm>
            <a:off x="8134350" y="4067175"/>
            <a:ext cx="533400" cy="336550"/>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r>
              <a:rPr kumimoji="1" lang="en-US" altLang="zh-CN" sz="1600" b="1">
                <a:latin typeface="Times New Roman" pitchFamily="18" charset="0"/>
                <a:cs typeface="Times New Roman" pitchFamily="18" charset="0"/>
              </a:rPr>
              <a:t>→</a:t>
            </a:r>
            <a:endParaRPr kumimoji="1" lang="en-US" altLang="zh-CN" sz="1600" b="1">
              <a:latin typeface="Times New Roman" pitchFamily="18" charset="0"/>
            </a:endParaRPr>
          </a:p>
        </p:txBody>
      </p:sp>
      <p:sp>
        <p:nvSpPr>
          <p:cNvPr id="266269" name="Text Box 70"/>
          <p:cNvSpPr txBox="1">
            <a:spLocks noChangeArrowheads="1"/>
          </p:cNvSpPr>
          <p:nvPr/>
        </p:nvSpPr>
        <p:spPr bwMode="auto">
          <a:xfrm>
            <a:off x="7858125" y="3143250"/>
            <a:ext cx="457200" cy="336550"/>
          </a:xfrm>
          <a:prstGeom prst="rect">
            <a:avLst/>
          </a:prstGeom>
          <a:noFill/>
          <a:ln w="9525">
            <a:noFill/>
            <a:miter lim="800000"/>
            <a:headEnd/>
            <a:tailEnd/>
          </a:ln>
        </p:spPr>
        <p:txBody>
          <a:bodyPr lIns="0" rIns="0">
            <a:spAutoFit/>
          </a:bodyPr>
          <a:lstStyle/>
          <a:p>
            <a:pPr algn="ctr">
              <a:spcBef>
                <a:spcPct val="50000"/>
              </a:spcBef>
            </a:pPr>
            <a:r>
              <a:rPr kumimoji="1" lang="en-US" altLang="zh-CN" sz="1600" b="1" i="1">
                <a:latin typeface="Times New Roman" pitchFamily="18" charset="0"/>
                <a:cs typeface="Times New Roman" pitchFamily="18" charset="0"/>
              </a:rPr>
              <a:t>ω</a:t>
            </a:r>
            <a:r>
              <a:rPr kumimoji="1" lang="en-US" altLang="zh-CN" sz="1600" b="1" i="1" baseline="-25000">
                <a:latin typeface="Times New Roman" pitchFamily="18" charset="0"/>
                <a:cs typeface="Times New Roman" pitchFamily="18" charset="0"/>
              </a:rPr>
              <a:t>c</a:t>
            </a:r>
            <a:endParaRPr kumimoji="1" lang="en-US" altLang="zh-CN" sz="1600" b="1" i="1" baseline="-25000">
              <a:latin typeface="Times New Roman" pitchFamily="18" charset="0"/>
            </a:endParaRPr>
          </a:p>
        </p:txBody>
      </p:sp>
      <p:sp>
        <p:nvSpPr>
          <p:cNvPr id="266270" name="Text Box 71"/>
          <p:cNvSpPr txBox="1">
            <a:spLocks noChangeArrowheads="1"/>
          </p:cNvSpPr>
          <p:nvPr/>
        </p:nvSpPr>
        <p:spPr bwMode="auto">
          <a:xfrm>
            <a:off x="6229350" y="4676775"/>
            <a:ext cx="1447800" cy="338138"/>
          </a:xfrm>
          <a:prstGeom prst="rect">
            <a:avLst/>
          </a:prstGeom>
          <a:noFill/>
          <a:ln w="9525">
            <a:noFill/>
            <a:miter lim="800000"/>
            <a:headEnd/>
            <a:tailEnd/>
          </a:ln>
        </p:spPr>
        <p:txBody>
          <a:bodyPr lIns="0" rIns="0">
            <a:spAutoFit/>
          </a:bodyPr>
          <a:lstStyle/>
          <a:p>
            <a:pPr algn="ctr">
              <a:spcBef>
                <a:spcPct val="50000"/>
              </a:spcBef>
            </a:pPr>
            <a:r>
              <a:rPr kumimoji="1" lang="zh-CN" altLang="en-US" sz="1600" b="1">
                <a:latin typeface="Times New Roman" pitchFamily="18" charset="0"/>
                <a:ea typeface="黑体" pitchFamily="2" charset="-122"/>
                <a:cs typeface="Times New Roman" pitchFamily="18" charset="0"/>
              </a:rPr>
              <a:t>相位裕度，</a:t>
            </a:r>
            <a:r>
              <a:rPr kumimoji="1" lang="en-US" altLang="zh-CN" sz="1600" b="1" i="1">
                <a:latin typeface="Times New Roman" pitchFamily="18" charset="0"/>
                <a:ea typeface="黑体" pitchFamily="2" charset="-122"/>
                <a:cs typeface="Times New Roman" pitchFamily="18" charset="0"/>
              </a:rPr>
              <a:t>γ</a:t>
            </a:r>
            <a:r>
              <a:rPr kumimoji="1" lang="en-US" altLang="zh-CN" sz="1600" b="1">
                <a:latin typeface="Times New Roman" pitchFamily="18" charset="0"/>
                <a:ea typeface="黑体" pitchFamily="2" charset="-122"/>
                <a:cs typeface="Times New Roman" pitchFamily="18" charset="0"/>
              </a:rPr>
              <a:t>(-) </a:t>
            </a:r>
          </a:p>
        </p:txBody>
      </p:sp>
      <p:sp>
        <p:nvSpPr>
          <p:cNvPr id="266271" name="Text Box 72"/>
          <p:cNvSpPr txBox="1">
            <a:spLocks noChangeArrowheads="1"/>
          </p:cNvSpPr>
          <p:nvPr/>
        </p:nvSpPr>
        <p:spPr bwMode="auto">
          <a:xfrm>
            <a:off x="1316038" y="5516563"/>
            <a:ext cx="2590800" cy="366712"/>
          </a:xfrm>
          <a:prstGeom prst="rect">
            <a:avLst/>
          </a:prstGeom>
          <a:noFill/>
          <a:ln w="9525">
            <a:noFill/>
            <a:miter lim="800000"/>
            <a:headEnd/>
            <a:tailEnd/>
          </a:ln>
        </p:spPr>
        <p:txBody>
          <a:bodyPr>
            <a:spAutoFit/>
          </a:bodyPr>
          <a:lstStyle/>
          <a:p>
            <a:pPr>
              <a:spcBef>
                <a:spcPct val="50000"/>
              </a:spcBef>
            </a:pPr>
            <a:r>
              <a:rPr kumimoji="1" lang="en-US" altLang="zh-CN" b="1" i="1">
                <a:latin typeface="Times New Roman" pitchFamily="18" charset="0"/>
                <a:ea typeface="黑体" pitchFamily="2" charset="-122"/>
                <a:cs typeface="Times New Roman" pitchFamily="18" charset="0"/>
              </a:rPr>
              <a:t>G</a:t>
            </a:r>
            <a:r>
              <a:rPr kumimoji="1" lang="en-US" altLang="zh-CN" b="1">
                <a:latin typeface="Times New Roman" pitchFamily="18" charset="0"/>
                <a:ea typeface="黑体" pitchFamily="2" charset="-122"/>
                <a:cs typeface="Times New Roman" pitchFamily="18" charset="0"/>
              </a:rPr>
              <a:t>(</a:t>
            </a:r>
            <a:r>
              <a:rPr kumimoji="1" lang="en-US" altLang="zh-CN" b="1" i="1">
                <a:latin typeface="Times New Roman" pitchFamily="18" charset="0"/>
                <a:ea typeface="黑体" pitchFamily="2" charset="-122"/>
                <a:cs typeface="Times New Roman" pitchFamily="18" charset="0"/>
              </a:rPr>
              <a:t>jω</a:t>
            </a:r>
            <a:r>
              <a:rPr kumimoji="1" lang="en-US" altLang="zh-CN" b="1">
                <a:latin typeface="Times New Roman" pitchFamily="18" charset="0"/>
                <a:ea typeface="黑体" pitchFamily="2" charset="-122"/>
                <a:cs typeface="Times New Roman" pitchFamily="18" charset="0"/>
              </a:rPr>
              <a:t>)</a:t>
            </a:r>
            <a:r>
              <a:rPr kumimoji="1" lang="zh-CN" altLang="en-US" b="1">
                <a:latin typeface="Times New Roman" pitchFamily="18" charset="0"/>
                <a:ea typeface="黑体" pitchFamily="2" charset="-122"/>
                <a:cs typeface="Times New Roman" pitchFamily="18" charset="0"/>
              </a:rPr>
              <a:t>的极坐标图</a:t>
            </a:r>
            <a:endParaRPr kumimoji="1" lang="en-US" altLang="zh-CN" b="1">
              <a:latin typeface="Times New Roman" pitchFamily="18" charset="0"/>
              <a:ea typeface="黑体" pitchFamily="2" charset="-122"/>
              <a:cs typeface="Times New Roman" pitchFamily="18" charset="0"/>
            </a:endParaRPr>
          </a:p>
        </p:txBody>
      </p:sp>
      <p:sp>
        <p:nvSpPr>
          <p:cNvPr id="266272" name="Rectangle 73"/>
          <p:cNvSpPr>
            <a:spLocks noChangeArrowheads="1"/>
          </p:cNvSpPr>
          <p:nvPr/>
        </p:nvSpPr>
        <p:spPr bwMode="auto">
          <a:xfrm>
            <a:off x="1184275" y="4905375"/>
            <a:ext cx="542925" cy="336550"/>
          </a:xfrm>
          <a:prstGeom prst="rect">
            <a:avLst/>
          </a:prstGeom>
          <a:noFill/>
          <a:ln w="9525">
            <a:noFill/>
            <a:miter lim="800000"/>
            <a:headEnd/>
            <a:tailEnd/>
          </a:ln>
        </p:spPr>
        <p:txBody>
          <a:bodyPr wrap="none" lIns="0" rIns="0">
            <a:spAutoFit/>
          </a:bodyPr>
          <a:lstStyle/>
          <a:p>
            <a:pPr algn="ctr"/>
            <a:r>
              <a:rPr kumimoji="1" lang="en-US" altLang="zh-CN" sz="1600" b="1" i="1">
                <a:latin typeface="Times New Roman" pitchFamily="18" charset="0"/>
              </a:rPr>
              <a:t>G</a:t>
            </a:r>
            <a:r>
              <a:rPr kumimoji="1" lang="en-US" altLang="zh-CN" sz="1600" b="1">
                <a:latin typeface="Times New Roman" pitchFamily="18" charset="0"/>
              </a:rPr>
              <a:t>(</a:t>
            </a:r>
            <a:r>
              <a:rPr kumimoji="1" lang="en-US" altLang="zh-CN" sz="1600" b="1" i="1">
                <a:latin typeface="Times New Roman" pitchFamily="18" charset="0"/>
              </a:rPr>
              <a:t>j</a:t>
            </a:r>
            <a:r>
              <a:rPr kumimoji="1" lang="en-US" altLang="zh-CN" sz="1600" b="1" i="1">
                <a:latin typeface="Times New Roman" pitchFamily="18" charset="0"/>
                <a:cs typeface="Times New Roman" pitchFamily="18" charset="0"/>
              </a:rPr>
              <a:t>ω</a:t>
            </a:r>
            <a:r>
              <a:rPr kumimoji="1" lang="en-US" altLang="zh-CN" sz="1600" b="1">
                <a:latin typeface="Times New Roman" pitchFamily="18" charset="0"/>
                <a:cs typeface="Times New Roman" pitchFamily="18" charset="0"/>
              </a:rPr>
              <a:t>)</a:t>
            </a:r>
          </a:p>
        </p:txBody>
      </p:sp>
      <p:sp>
        <p:nvSpPr>
          <p:cNvPr id="266273" name="Text Box 74"/>
          <p:cNvSpPr txBox="1">
            <a:spLocks noChangeArrowheads="1"/>
          </p:cNvSpPr>
          <p:nvPr/>
        </p:nvSpPr>
        <p:spPr bwMode="auto">
          <a:xfrm>
            <a:off x="4705350" y="5743575"/>
            <a:ext cx="4114800" cy="366713"/>
          </a:xfrm>
          <a:prstGeom prst="rect">
            <a:avLst/>
          </a:prstGeom>
          <a:solidFill>
            <a:schemeClr val="bg1"/>
          </a:solidFill>
          <a:ln w="9525">
            <a:noFill/>
            <a:miter lim="800000"/>
            <a:headEnd/>
            <a:tailEnd/>
          </a:ln>
        </p:spPr>
        <p:txBody>
          <a:bodyPr>
            <a:spAutoFit/>
          </a:bodyPr>
          <a:lstStyle/>
          <a:p>
            <a:pPr>
              <a:spcBef>
                <a:spcPct val="50000"/>
              </a:spcBef>
            </a:pPr>
            <a:r>
              <a:rPr kumimoji="1" lang="en-US" altLang="zh-CN" b="1" i="1">
                <a:latin typeface="Times New Roman" pitchFamily="18" charset="0"/>
                <a:ea typeface="黑体" pitchFamily="2" charset="-122"/>
                <a:cs typeface="Times New Roman" pitchFamily="18" charset="0"/>
              </a:rPr>
              <a:t>G</a:t>
            </a:r>
            <a:r>
              <a:rPr kumimoji="1" lang="en-US" altLang="zh-CN" b="1">
                <a:latin typeface="Times New Roman" pitchFamily="18" charset="0"/>
                <a:ea typeface="黑体" pitchFamily="2" charset="-122"/>
                <a:cs typeface="Times New Roman" pitchFamily="18" charset="0"/>
              </a:rPr>
              <a:t>(</a:t>
            </a:r>
            <a:r>
              <a:rPr kumimoji="1" lang="en-US" altLang="zh-CN" b="1" i="1">
                <a:latin typeface="Times New Roman" pitchFamily="18" charset="0"/>
                <a:ea typeface="黑体" pitchFamily="2" charset="-122"/>
                <a:cs typeface="Times New Roman" pitchFamily="18" charset="0"/>
              </a:rPr>
              <a:t>jω</a:t>
            </a:r>
            <a:r>
              <a:rPr kumimoji="1" lang="en-US" altLang="zh-CN" b="1">
                <a:latin typeface="Times New Roman" pitchFamily="18" charset="0"/>
                <a:ea typeface="黑体" pitchFamily="2" charset="-122"/>
                <a:cs typeface="Times New Roman" pitchFamily="18" charset="0"/>
              </a:rPr>
              <a:t>)</a:t>
            </a:r>
            <a:r>
              <a:rPr kumimoji="1" lang="zh-CN" altLang="en-US" b="1">
                <a:latin typeface="Times New Roman" pitchFamily="18" charset="0"/>
                <a:ea typeface="黑体" pitchFamily="2" charset="-122"/>
                <a:cs typeface="Times New Roman" pitchFamily="18" charset="0"/>
              </a:rPr>
              <a:t>的对数幅频曲线和相频曲线</a:t>
            </a:r>
            <a:endParaRPr kumimoji="1" lang="en-US" altLang="zh-CN" b="1">
              <a:latin typeface="Times New Roman" pitchFamily="18" charset="0"/>
              <a:ea typeface="黑体" pitchFamily="2" charset="-122"/>
              <a:cs typeface="Times New Roman" pitchFamily="18" charset="0"/>
            </a:endParaRPr>
          </a:p>
        </p:txBody>
      </p:sp>
      <p:sp>
        <p:nvSpPr>
          <p:cNvPr id="266274" name="Text Box 75"/>
          <p:cNvSpPr txBox="1">
            <a:spLocks noChangeArrowheads="1"/>
          </p:cNvSpPr>
          <p:nvPr/>
        </p:nvSpPr>
        <p:spPr bwMode="auto">
          <a:xfrm>
            <a:off x="258763" y="1116013"/>
            <a:ext cx="2514600" cy="457200"/>
          </a:xfrm>
          <a:prstGeom prst="rect">
            <a:avLst/>
          </a:prstGeom>
          <a:noFill/>
          <a:ln w="9525">
            <a:noFill/>
            <a:miter lim="800000"/>
            <a:headEnd/>
            <a:tailEnd/>
          </a:ln>
        </p:spPr>
        <p:txBody>
          <a:bodyPr>
            <a:spAutoFit/>
          </a:bodyPr>
          <a:lstStyle/>
          <a:p>
            <a:pPr>
              <a:spcBef>
                <a:spcPct val="50000"/>
              </a:spcBef>
            </a:pPr>
            <a:r>
              <a:rPr kumimoji="1" lang="zh-CN" altLang="en-US" sz="2400" b="1">
                <a:latin typeface="黑体" pitchFamily="2" charset="-122"/>
                <a:ea typeface="黑体" pitchFamily="2" charset="-122"/>
              </a:rPr>
              <a:t>对于不稳定系统</a:t>
            </a:r>
            <a:endParaRPr kumimoji="1" lang="en-US" altLang="zh-CN" sz="2400" b="1">
              <a:latin typeface="黑体" pitchFamily="2" charset="-122"/>
              <a:ea typeface="黑体" pitchFamily="2" charset="-122"/>
            </a:endParaRPr>
          </a:p>
        </p:txBody>
      </p:sp>
      <p:sp>
        <p:nvSpPr>
          <p:cNvPr id="266275" name="Line 76"/>
          <p:cNvSpPr>
            <a:spLocks noChangeShapeType="1"/>
          </p:cNvSpPr>
          <p:nvPr/>
        </p:nvSpPr>
        <p:spPr bwMode="auto">
          <a:xfrm flipV="1">
            <a:off x="1657350" y="4676775"/>
            <a:ext cx="304800" cy="304800"/>
          </a:xfrm>
          <a:prstGeom prst="line">
            <a:avLst/>
          </a:prstGeom>
          <a:noFill/>
          <a:ln w="9525">
            <a:solidFill>
              <a:schemeClr val="tx1"/>
            </a:solidFill>
            <a:round/>
            <a:headEnd/>
            <a:tailEnd type="triangle" w="med" len="med"/>
          </a:ln>
        </p:spPr>
        <p:txBody>
          <a:bodyPr wrap="none"/>
          <a:lstStyle/>
          <a:p>
            <a:endParaRPr lang="zh-CN" altLang="en-US"/>
          </a:p>
        </p:txBody>
      </p:sp>
      <p:sp>
        <p:nvSpPr>
          <p:cNvPr id="266276" name="Arc 77"/>
          <p:cNvSpPr>
            <a:spLocks/>
          </p:cNvSpPr>
          <p:nvPr/>
        </p:nvSpPr>
        <p:spPr bwMode="auto">
          <a:xfrm flipV="1">
            <a:off x="2420938" y="3455988"/>
            <a:ext cx="606425" cy="534987"/>
          </a:xfrm>
          <a:custGeom>
            <a:avLst/>
            <a:gdLst>
              <a:gd name="T0" fmla="*/ 2147483647 w 43004"/>
              <a:gd name="T1" fmla="*/ 2147483647 h 37906"/>
              <a:gd name="T2" fmla="*/ 2147483647 w 43004"/>
              <a:gd name="T3" fmla="*/ 2147483647 h 37906"/>
              <a:gd name="T4" fmla="*/ 2147483647 w 43004"/>
              <a:gd name="T5" fmla="*/ 2147483647 h 37906"/>
              <a:gd name="T6" fmla="*/ 0 60000 65536"/>
              <a:gd name="T7" fmla="*/ 0 60000 65536"/>
              <a:gd name="T8" fmla="*/ 0 60000 65536"/>
              <a:gd name="T9" fmla="*/ 0 w 43004"/>
              <a:gd name="T10" fmla="*/ 0 h 37906"/>
              <a:gd name="T11" fmla="*/ 43004 w 43004"/>
              <a:gd name="T12" fmla="*/ 37906 h 37906"/>
            </a:gdLst>
            <a:ahLst/>
            <a:cxnLst>
              <a:cxn ang="T6">
                <a:pos x="T0" y="T1"/>
              </a:cxn>
              <a:cxn ang="T7">
                <a:pos x="T2" y="T3"/>
              </a:cxn>
              <a:cxn ang="T8">
                <a:pos x="T4" y="T5"/>
              </a:cxn>
            </a:cxnLst>
            <a:rect l="T9" t="T10" r="T11" b="T12"/>
            <a:pathLst>
              <a:path w="43004" h="37906" fill="none" extrusionOk="0">
                <a:moveTo>
                  <a:pt x="7434" y="37905"/>
                </a:moveTo>
                <a:cubicBezTo>
                  <a:pt x="2711" y="33803"/>
                  <a:pt x="0" y="27855"/>
                  <a:pt x="0" y="21600"/>
                </a:cubicBezTo>
                <a:cubicBezTo>
                  <a:pt x="0" y="9670"/>
                  <a:pt x="9670" y="0"/>
                  <a:pt x="21600" y="0"/>
                </a:cubicBezTo>
                <a:cubicBezTo>
                  <a:pt x="32407" y="-1"/>
                  <a:pt x="41551" y="7987"/>
                  <a:pt x="43004" y="18696"/>
                </a:cubicBezTo>
              </a:path>
              <a:path w="43004" h="37906" stroke="0" extrusionOk="0">
                <a:moveTo>
                  <a:pt x="7434" y="37905"/>
                </a:moveTo>
                <a:cubicBezTo>
                  <a:pt x="2711" y="33803"/>
                  <a:pt x="0" y="27855"/>
                  <a:pt x="0" y="21600"/>
                </a:cubicBezTo>
                <a:cubicBezTo>
                  <a:pt x="0" y="9670"/>
                  <a:pt x="9670" y="0"/>
                  <a:pt x="21600" y="0"/>
                </a:cubicBezTo>
                <a:cubicBezTo>
                  <a:pt x="32407" y="-1"/>
                  <a:pt x="41551" y="7987"/>
                  <a:pt x="43004" y="18696"/>
                </a:cubicBezTo>
                <a:lnTo>
                  <a:pt x="21600" y="21600"/>
                </a:lnTo>
                <a:close/>
              </a:path>
            </a:pathLst>
          </a:custGeom>
          <a:noFill/>
          <a:ln w="28575">
            <a:solidFill>
              <a:schemeClr val="tx1"/>
            </a:solidFill>
            <a:round/>
            <a:headEnd type="triangle" w="med" len="med"/>
            <a:tailEnd/>
          </a:ln>
        </p:spPr>
        <p:txBody>
          <a:bodyPr wrap="none" anchor="ctr"/>
          <a:lstStyle/>
          <a:p>
            <a:endParaRPr lang="zh-CN" altLang="en-US"/>
          </a:p>
        </p:txBody>
      </p:sp>
      <p:sp>
        <p:nvSpPr>
          <p:cNvPr id="266277" name="Arc 78"/>
          <p:cNvSpPr>
            <a:spLocks/>
          </p:cNvSpPr>
          <p:nvPr/>
        </p:nvSpPr>
        <p:spPr bwMode="auto">
          <a:xfrm flipH="1">
            <a:off x="2114550" y="3228975"/>
            <a:ext cx="228600" cy="457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9900"/>
            </a:solidFill>
            <a:round/>
            <a:headEnd type="triangle" w="med" len="med"/>
            <a:tailEnd/>
          </a:ln>
        </p:spPr>
        <p:txBody>
          <a:bodyPr wrap="none" anchor="ctr"/>
          <a:lstStyle/>
          <a:p>
            <a:endParaRPr lang="zh-CN" altLang="en-US"/>
          </a:p>
        </p:txBody>
      </p:sp>
      <p:sp>
        <p:nvSpPr>
          <p:cNvPr id="266278" name="Rectangle 79"/>
          <p:cNvSpPr>
            <a:spLocks noChangeArrowheads="1"/>
          </p:cNvSpPr>
          <p:nvPr/>
        </p:nvSpPr>
        <p:spPr bwMode="auto">
          <a:xfrm>
            <a:off x="4862513" y="1628775"/>
            <a:ext cx="847725" cy="336550"/>
          </a:xfrm>
          <a:prstGeom prst="rect">
            <a:avLst/>
          </a:prstGeom>
          <a:noFill/>
          <a:ln w="9525">
            <a:noFill/>
            <a:miter lim="800000"/>
            <a:headEnd/>
            <a:tailEnd/>
          </a:ln>
        </p:spPr>
        <p:txBody>
          <a:bodyPr wrap="none" lIns="0" rIns="0">
            <a:spAutoFit/>
          </a:bodyPr>
          <a:lstStyle/>
          <a:p>
            <a:pPr algn="ctr"/>
            <a:r>
              <a:rPr kumimoji="1" lang="en-US" altLang="zh-CN" sz="1600" b="1">
                <a:latin typeface="Times New Roman" pitchFamily="18" charset="0"/>
              </a:rPr>
              <a:t>Lm</a:t>
            </a:r>
            <a:r>
              <a:rPr kumimoji="1" lang="en-US" altLang="zh-CN" sz="1600" b="1" i="1">
                <a:latin typeface="Times New Roman" pitchFamily="18" charset="0"/>
              </a:rPr>
              <a:t>G</a:t>
            </a:r>
            <a:r>
              <a:rPr kumimoji="1" lang="en-US" altLang="zh-CN" sz="1600" b="1">
                <a:latin typeface="Times New Roman" pitchFamily="18" charset="0"/>
              </a:rPr>
              <a:t>(</a:t>
            </a:r>
            <a:r>
              <a:rPr kumimoji="1" lang="en-US" altLang="zh-CN" sz="1600" b="1" i="1">
                <a:latin typeface="Times New Roman" pitchFamily="18" charset="0"/>
              </a:rPr>
              <a:t>j</a:t>
            </a:r>
            <a:r>
              <a:rPr kumimoji="1" lang="en-US" altLang="zh-CN" sz="1600" b="1" i="1">
                <a:latin typeface="Times New Roman" pitchFamily="18" charset="0"/>
                <a:cs typeface="Times New Roman" pitchFamily="18" charset="0"/>
              </a:rPr>
              <a:t>ω</a:t>
            </a:r>
            <a:r>
              <a:rPr kumimoji="1" lang="en-US" altLang="zh-CN" sz="1600" b="1">
                <a:latin typeface="Times New Roman" pitchFamily="18" charset="0"/>
                <a:cs typeface="Times New Roman" pitchFamily="18" charset="0"/>
              </a:rPr>
              <a:t>)</a:t>
            </a:r>
          </a:p>
        </p:txBody>
      </p:sp>
      <p:sp>
        <p:nvSpPr>
          <p:cNvPr id="266279" name="Line 80"/>
          <p:cNvSpPr>
            <a:spLocks noChangeShapeType="1"/>
          </p:cNvSpPr>
          <p:nvPr/>
        </p:nvSpPr>
        <p:spPr bwMode="auto">
          <a:xfrm>
            <a:off x="7872413" y="3443288"/>
            <a:ext cx="0" cy="1309687"/>
          </a:xfrm>
          <a:prstGeom prst="line">
            <a:avLst/>
          </a:prstGeom>
          <a:noFill/>
          <a:ln w="9525">
            <a:solidFill>
              <a:schemeClr val="tx1"/>
            </a:solidFill>
            <a:prstDash val="dash"/>
            <a:round/>
            <a:headEnd/>
            <a:tailEnd/>
          </a:ln>
        </p:spPr>
        <p:txBody>
          <a:bodyPr wrap="none"/>
          <a:lstStyle/>
          <a:p>
            <a:endParaRPr lang="zh-CN" altLang="en-US"/>
          </a:p>
        </p:txBody>
      </p:sp>
      <p:sp>
        <p:nvSpPr>
          <p:cNvPr id="266280" name="Line 81"/>
          <p:cNvSpPr>
            <a:spLocks noChangeShapeType="1"/>
          </p:cNvSpPr>
          <p:nvPr/>
        </p:nvSpPr>
        <p:spPr bwMode="auto">
          <a:xfrm>
            <a:off x="7872413" y="4371975"/>
            <a:ext cx="0" cy="381000"/>
          </a:xfrm>
          <a:prstGeom prst="line">
            <a:avLst/>
          </a:prstGeom>
          <a:noFill/>
          <a:ln w="28575">
            <a:solidFill>
              <a:schemeClr val="tx1"/>
            </a:solidFill>
            <a:round/>
            <a:headEnd/>
            <a:tailEnd type="triangle" w="sm" len="med"/>
          </a:ln>
        </p:spPr>
        <p:txBody>
          <a:bodyPr wrap="none"/>
          <a:lstStyle/>
          <a:p>
            <a:endParaRPr lang="zh-CN" altLang="en-US"/>
          </a:p>
        </p:txBody>
      </p:sp>
      <p:sp>
        <p:nvSpPr>
          <p:cNvPr id="266281" name="Arc 82"/>
          <p:cNvSpPr>
            <a:spLocks/>
          </p:cNvSpPr>
          <p:nvPr/>
        </p:nvSpPr>
        <p:spPr bwMode="auto">
          <a:xfrm flipH="1">
            <a:off x="7219950" y="4524375"/>
            <a:ext cx="609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zh-CN" altLang="en-US"/>
          </a:p>
        </p:txBody>
      </p:sp>
      <p:grpSp>
        <p:nvGrpSpPr>
          <p:cNvPr id="2" name="Group 95"/>
          <p:cNvGrpSpPr>
            <a:grpSpLocks/>
          </p:cNvGrpSpPr>
          <p:nvPr/>
        </p:nvGrpSpPr>
        <p:grpSpPr bwMode="auto">
          <a:xfrm>
            <a:off x="1319213" y="2085975"/>
            <a:ext cx="1404937" cy="1628775"/>
            <a:chOff x="795" y="1632"/>
            <a:chExt cx="885" cy="1026"/>
          </a:xfrm>
        </p:grpSpPr>
        <p:sp>
          <p:nvSpPr>
            <p:cNvPr id="266295" name="Line 83"/>
            <p:cNvSpPr>
              <a:spLocks noChangeShapeType="1"/>
            </p:cNvSpPr>
            <p:nvPr/>
          </p:nvSpPr>
          <p:spPr bwMode="auto">
            <a:xfrm flipV="1">
              <a:off x="795" y="1746"/>
              <a:ext cx="0" cy="912"/>
            </a:xfrm>
            <a:prstGeom prst="line">
              <a:avLst/>
            </a:prstGeom>
            <a:noFill/>
            <a:ln w="9525">
              <a:solidFill>
                <a:schemeClr val="tx1"/>
              </a:solidFill>
              <a:round/>
              <a:headEnd/>
              <a:tailEnd/>
            </a:ln>
          </p:spPr>
          <p:txBody>
            <a:bodyPr wrap="none"/>
            <a:lstStyle/>
            <a:p>
              <a:endParaRPr lang="zh-CN" altLang="en-US"/>
            </a:p>
          </p:txBody>
        </p:sp>
        <p:sp>
          <p:nvSpPr>
            <p:cNvPr id="266296" name="Line 84"/>
            <p:cNvSpPr>
              <a:spLocks noChangeShapeType="1"/>
            </p:cNvSpPr>
            <p:nvPr/>
          </p:nvSpPr>
          <p:spPr bwMode="auto">
            <a:xfrm>
              <a:off x="816" y="1824"/>
              <a:ext cx="864" cy="0"/>
            </a:xfrm>
            <a:prstGeom prst="line">
              <a:avLst/>
            </a:prstGeom>
            <a:noFill/>
            <a:ln w="9525">
              <a:solidFill>
                <a:schemeClr val="tx1"/>
              </a:solidFill>
              <a:round/>
              <a:headEnd type="triangle" w="med" len="med"/>
              <a:tailEnd type="triangle" w="med" len="med"/>
            </a:ln>
          </p:spPr>
          <p:txBody>
            <a:bodyPr wrap="none"/>
            <a:lstStyle/>
            <a:p>
              <a:endParaRPr lang="zh-CN" altLang="en-US"/>
            </a:p>
          </p:txBody>
        </p:sp>
        <p:sp>
          <p:nvSpPr>
            <p:cNvPr id="266297" name="Text Box 85"/>
            <p:cNvSpPr txBox="1">
              <a:spLocks noChangeArrowheads="1"/>
            </p:cNvSpPr>
            <p:nvPr/>
          </p:nvSpPr>
          <p:spPr bwMode="auto">
            <a:xfrm>
              <a:off x="1104" y="1632"/>
              <a:ext cx="240" cy="212"/>
            </a:xfrm>
            <a:prstGeom prst="rect">
              <a:avLst/>
            </a:prstGeom>
            <a:noFill/>
            <a:ln w="9525">
              <a:noFill/>
              <a:miter lim="800000"/>
              <a:headEnd/>
              <a:tailEnd/>
            </a:ln>
          </p:spPr>
          <p:txBody>
            <a:bodyPr lIns="0" rIns="0">
              <a:spAutoFit/>
            </a:bodyPr>
            <a:lstStyle/>
            <a:p>
              <a:pPr algn="ctr">
                <a:spcBef>
                  <a:spcPct val="50000"/>
                </a:spcBef>
              </a:pPr>
              <a:r>
                <a:rPr kumimoji="1" lang="en-US" altLang="zh-CN" sz="1600" b="1">
                  <a:latin typeface="Times New Roman" pitchFamily="18" charset="0"/>
                  <a:cs typeface="Times New Roman" pitchFamily="18" charset="0"/>
                </a:rPr>
                <a:t>1/</a:t>
              </a:r>
              <a:r>
                <a:rPr kumimoji="1" lang="en-US" altLang="zh-CN" sz="1600" b="1" i="1">
                  <a:latin typeface="Times New Roman" pitchFamily="18" charset="0"/>
                  <a:cs typeface="Times New Roman" pitchFamily="18" charset="0"/>
                </a:rPr>
                <a:t>h</a:t>
              </a:r>
              <a:endParaRPr kumimoji="1" lang="en-US" altLang="zh-CN" sz="1600" b="1" i="1" baseline="-25000">
                <a:latin typeface="Times New Roman" pitchFamily="18" charset="0"/>
              </a:endParaRPr>
            </a:p>
          </p:txBody>
        </p:sp>
      </p:grpSp>
      <p:sp>
        <p:nvSpPr>
          <p:cNvPr id="45142" name="Line 86"/>
          <p:cNvSpPr>
            <a:spLocks noChangeShapeType="1"/>
          </p:cNvSpPr>
          <p:nvPr/>
        </p:nvSpPr>
        <p:spPr bwMode="auto">
          <a:xfrm flipV="1">
            <a:off x="7524750" y="3000375"/>
            <a:ext cx="0" cy="1371600"/>
          </a:xfrm>
          <a:prstGeom prst="line">
            <a:avLst/>
          </a:prstGeom>
          <a:noFill/>
          <a:ln w="9525">
            <a:solidFill>
              <a:schemeClr val="tx1"/>
            </a:solidFill>
            <a:prstDash val="dash"/>
            <a:round/>
            <a:headEnd/>
            <a:tailEnd/>
          </a:ln>
        </p:spPr>
        <p:txBody>
          <a:bodyPr wrap="none"/>
          <a:lstStyle/>
          <a:p>
            <a:endParaRPr lang="zh-CN" altLang="en-US"/>
          </a:p>
        </p:txBody>
      </p:sp>
      <p:sp>
        <p:nvSpPr>
          <p:cNvPr id="45143" name="Text Box 87"/>
          <p:cNvSpPr txBox="1">
            <a:spLocks noChangeArrowheads="1"/>
          </p:cNvSpPr>
          <p:nvPr/>
        </p:nvSpPr>
        <p:spPr bwMode="auto">
          <a:xfrm>
            <a:off x="895350" y="3381375"/>
            <a:ext cx="304800" cy="266700"/>
          </a:xfrm>
          <a:prstGeom prst="rect">
            <a:avLst/>
          </a:prstGeom>
          <a:solidFill>
            <a:srgbClr val="FFFF66"/>
          </a:solidFill>
          <a:ln w="9525">
            <a:noFill/>
            <a:miter lim="800000"/>
            <a:headEnd/>
            <a:tailEnd/>
          </a:ln>
        </p:spPr>
        <p:txBody>
          <a:bodyPr lIns="0" tIns="10800" rIns="0" bIns="10800">
            <a:spAutoFit/>
          </a:bodyPr>
          <a:lstStyle/>
          <a:p>
            <a:pPr algn="ctr">
              <a:spcBef>
                <a:spcPct val="50000"/>
              </a:spcBef>
            </a:pPr>
            <a:r>
              <a:rPr kumimoji="1" lang="en-US" altLang="zh-CN" sz="1600" b="1" i="1">
                <a:solidFill>
                  <a:srgbClr val="FF3300"/>
                </a:solidFill>
                <a:latin typeface="Times New Roman" pitchFamily="18" charset="0"/>
                <a:cs typeface="Times New Roman" pitchFamily="18" charset="0"/>
              </a:rPr>
              <a:t>ω</a:t>
            </a:r>
            <a:r>
              <a:rPr kumimoji="1" lang="en-US" altLang="zh-CN" sz="1600" b="1" i="1" baseline="-25000">
                <a:solidFill>
                  <a:srgbClr val="FF3300"/>
                </a:solidFill>
                <a:latin typeface="Times New Roman" pitchFamily="18" charset="0"/>
                <a:cs typeface="Times New Roman" pitchFamily="18" charset="0"/>
              </a:rPr>
              <a:t>x</a:t>
            </a:r>
            <a:endParaRPr kumimoji="1" lang="en-US" altLang="zh-CN" sz="1600" b="1" i="1" baseline="-25000">
              <a:solidFill>
                <a:srgbClr val="FF3300"/>
              </a:solidFill>
              <a:latin typeface="Times New Roman" pitchFamily="18" charset="0"/>
            </a:endParaRPr>
          </a:p>
        </p:txBody>
      </p:sp>
      <p:sp>
        <p:nvSpPr>
          <p:cNvPr id="45144" name="Text Box 88"/>
          <p:cNvSpPr txBox="1">
            <a:spLocks noChangeArrowheads="1"/>
          </p:cNvSpPr>
          <p:nvPr/>
        </p:nvSpPr>
        <p:spPr bwMode="auto">
          <a:xfrm>
            <a:off x="7215188" y="3500438"/>
            <a:ext cx="304800" cy="266700"/>
          </a:xfrm>
          <a:prstGeom prst="rect">
            <a:avLst/>
          </a:prstGeom>
          <a:solidFill>
            <a:srgbClr val="FFFF66"/>
          </a:solidFill>
          <a:ln w="9525">
            <a:noFill/>
            <a:miter lim="800000"/>
            <a:headEnd/>
            <a:tailEnd/>
          </a:ln>
        </p:spPr>
        <p:txBody>
          <a:bodyPr lIns="0" tIns="10800" rIns="0" bIns="10800">
            <a:spAutoFit/>
          </a:bodyPr>
          <a:lstStyle/>
          <a:p>
            <a:pPr algn="ctr">
              <a:spcBef>
                <a:spcPct val="50000"/>
              </a:spcBef>
            </a:pPr>
            <a:r>
              <a:rPr kumimoji="1" lang="en-US" altLang="zh-CN" sz="1600" b="1" i="1">
                <a:solidFill>
                  <a:srgbClr val="FF3300"/>
                </a:solidFill>
                <a:latin typeface="Times New Roman" pitchFamily="18" charset="0"/>
                <a:cs typeface="Times New Roman" pitchFamily="18" charset="0"/>
              </a:rPr>
              <a:t>ω</a:t>
            </a:r>
            <a:r>
              <a:rPr kumimoji="1" lang="en-US" altLang="zh-CN" sz="1600" b="1" i="1" baseline="-25000">
                <a:solidFill>
                  <a:srgbClr val="FF3300"/>
                </a:solidFill>
                <a:latin typeface="Times New Roman" pitchFamily="18" charset="0"/>
                <a:cs typeface="Times New Roman" pitchFamily="18" charset="0"/>
              </a:rPr>
              <a:t>x</a:t>
            </a:r>
            <a:endParaRPr kumimoji="1" lang="en-US" altLang="zh-CN" sz="1600" b="1" i="1" baseline="-25000">
              <a:solidFill>
                <a:srgbClr val="FF3300"/>
              </a:solidFill>
              <a:latin typeface="Times New Roman" pitchFamily="18" charset="0"/>
            </a:endParaRPr>
          </a:p>
        </p:txBody>
      </p:sp>
      <p:grpSp>
        <p:nvGrpSpPr>
          <p:cNvPr id="3" name="Group 96"/>
          <p:cNvGrpSpPr>
            <a:grpSpLocks/>
          </p:cNvGrpSpPr>
          <p:nvPr/>
        </p:nvGrpSpPr>
        <p:grpSpPr bwMode="auto">
          <a:xfrm>
            <a:off x="6915150" y="1933575"/>
            <a:ext cx="1143000" cy="1524000"/>
            <a:chOff x="4320" y="1536"/>
            <a:chExt cx="720" cy="960"/>
          </a:xfrm>
        </p:grpSpPr>
        <p:sp>
          <p:nvSpPr>
            <p:cNvPr id="266292" name="Line 89"/>
            <p:cNvSpPr>
              <a:spLocks noChangeShapeType="1"/>
            </p:cNvSpPr>
            <p:nvPr/>
          </p:nvSpPr>
          <p:spPr bwMode="auto">
            <a:xfrm>
              <a:off x="4704" y="2208"/>
              <a:ext cx="0" cy="288"/>
            </a:xfrm>
            <a:prstGeom prst="line">
              <a:avLst/>
            </a:prstGeom>
            <a:noFill/>
            <a:ln w="28575">
              <a:solidFill>
                <a:schemeClr val="tx1"/>
              </a:solidFill>
              <a:round/>
              <a:headEnd/>
              <a:tailEnd type="triangle" w="sm" len="med"/>
            </a:ln>
          </p:spPr>
          <p:txBody>
            <a:bodyPr wrap="none"/>
            <a:lstStyle/>
            <a:p>
              <a:endParaRPr lang="zh-CN" altLang="en-US"/>
            </a:p>
          </p:txBody>
        </p:sp>
        <p:sp>
          <p:nvSpPr>
            <p:cNvPr id="266293" name="Text Box 90"/>
            <p:cNvSpPr txBox="1">
              <a:spLocks noChangeArrowheads="1"/>
            </p:cNvSpPr>
            <p:nvPr/>
          </p:nvSpPr>
          <p:spPr bwMode="auto">
            <a:xfrm>
              <a:off x="4320" y="1536"/>
              <a:ext cx="720" cy="368"/>
            </a:xfrm>
            <a:prstGeom prst="rect">
              <a:avLst/>
            </a:prstGeom>
            <a:noFill/>
            <a:ln w="9525">
              <a:noFill/>
              <a:miter lim="800000"/>
              <a:headEnd/>
              <a:tailEnd/>
            </a:ln>
          </p:spPr>
          <p:txBody>
            <a:bodyPr lIns="0" rIns="0">
              <a:spAutoFit/>
            </a:bodyPr>
            <a:lstStyle/>
            <a:p>
              <a:pPr algn="ctr">
                <a:spcBef>
                  <a:spcPct val="50000"/>
                </a:spcBef>
              </a:pPr>
              <a:r>
                <a:rPr kumimoji="1" lang="zh-CN" altLang="en-US" sz="1600" b="1">
                  <a:latin typeface="Times New Roman" pitchFamily="18" charset="0"/>
                  <a:ea typeface="黑体" pitchFamily="2" charset="-122"/>
                  <a:cs typeface="Times New Roman" pitchFamily="18" charset="0"/>
                </a:rPr>
                <a:t>幅值裕度，</a:t>
              </a:r>
              <a:r>
                <a:rPr kumimoji="1" lang="en-US" altLang="zh-CN" sz="1600" b="1">
                  <a:latin typeface="Times New Roman" pitchFamily="18" charset="0"/>
                  <a:ea typeface="黑体" pitchFamily="2" charset="-122"/>
                  <a:cs typeface="Times New Roman" pitchFamily="18" charset="0"/>
                </a:rPr>
                <a:t>Lm</a:t>
              </a:r>
              <a:r>
                <a:rPr kumimoji="1" lang="en-US" altLang="zh-CN" sz="1600" b="1" i="1">
                  <a:latin typeface="Times New Roman" pitchFamily="18" charset="0"/>
                  <a:ea typeface="黑体" pitchFamily="2" charset="-122"/>
                  <a:cs typeface="Times New Roman" pitchFamily="18" charset="0"/>
                </a:rPr>
                <a:t>h</a:t>
              </a:r>
              <a:r>
                <a:rPr kumimoji="1" lang="en-US" altLang="zh-CN" sz="1600" b="1">
                  <a:solidFill>
                    <a:srgbClr val="FF3300"/>
                  </a:solidFill>
                  <a:latin typeface="Times New Roman" pitchFamily="18" charset="0"/>
                  <a:ea typeface="黑体" pitchFamily="2" charset="-122"/>
                  <a:cs typeface="Times New Roman" pitchFamily="18" charset="0"/>
                </a:rPr>
                <a:t> (–)</a:t>
              </a:r>
              <a:r>
                <a:rPr kumimoji="1" lang="en-US" altLang="zh-CN" sz="1600" b="1">
                  <a:latin typeface="Times New Roman" pitchFamily="18" charset="0"/>
                  <a:ea typeface="黑体" pitchFamily="2" charset="-122"/>
                  <a:cs typeface="Times New Roman" pitchFamily="18" charset="0"/>
                </a:rPr>
                <a:t> </a:t>
              </a:r>
            </a:p>
          </p:txBody>
        </p:sp>
        <p:sp>
          <p:nvSpPr>
            <p:cNvPr id="266294" name="Arc 91"/>
            <p:cNvSpPr>
              <a:spLocks/>
            </p:cNvSpPr>
            <p:nvPr/>
          </p:nvSpPr>
          <p:spPr bwMode="auto">
            <a:xfrm flipH="1" flipV="1">
              <a:off x="4464" y="1872"/>
              <a:ext cx="240" cy="4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zh-CN" altLang="en-US"/>
            </a:p>
          </p:txBody>
        </p:sp>
      </p:grpSp>
      <p:grpSp>
        <p:nvGrpSpPr>
          <p:cNvPr id="4" name="Group 99"/>
          <p:cNvGrpSpPr>
            <a:grpSpLocks/>
          </p:cNvGrpSpPr>
          <p:nvPr/>
        </p:nvGrpSpPr>
        <p:grpSpPr bwMode="auto">
          <a:xfrm>
            <a:off x="2354263" y="1141413"/>
            <a:ext cx="2381250" cy="838200"/>
            <a:chOff x="1542" y="1104"/>
            <a:chExt cx="1500" cy="528"/>
          </a:xfrm>
        </p:grpSpPr>
        <p:sp>
          <p:nvSpPr>
            <p:cNvPr id="266291" name="Rectangle 94"/>
            <p:cNvSpPr>
              <a:spLocks noChangeArrowheads="1"/>
            </p:cNvSpPr>
            <p:nvPr/>
          </p:nvSpPr>
          <p:spPr bwMode="auto">
            <a:xfrm>
              <a:off x="1632" y="1104"/>
              <a:ext cx="912" cy="231"/>
            </a:xfrm>
            <a:prstGeom prst="rect">
              <a:avLst/>
            </a:prstGeom>
            <a:solidFill>
              <a:srgbClr val="FFFF66"/>
            </a:solidFill>
            <a:ln w="9525">
              <a:noFill/>
              <a:miter lim="800000"/>
              <a:headEnd/>
              <a:tailEnd/>
            </a:ln>
          </p:spPr>
          <p:txBody>
            <a:bodyPr>
              <a:spAutoFit/>
            </a:bodyPr>
            <a:lstStyle/>
            <a:p>
              <a:pPr>
                <a:spcBef>
                  <a:spcPct val="50000"/>
                </a:spcBef>
              </a:pPr>
              <a:r>
                <a:rPr kumimoji="1" lang="en-US" altLang="zh-CN" b="1">
                  <a:solidFill>
                    <a:srgbClr val="FF3300"/>
                  </a:solidFill>
                  <a:latin typeface="Times New Roman" pitchFamily="18" charset="0"/>
                  <a:cs typeface="Times New Roman" pitchFamily="18" charset="0"/>
                </a:rPr>
                <a:t>1/</a:t>
              </a:r>
              <a:r>
                <a:rPr kumimoji="1" lang="en-US" altLang="zh-CN" b="1" i="1">
                  <a:solidFill>
                    <a:srgbClr val="FF3300"/>
                  </a:solidFill>
                  <a:latin typeface="Times New Roman" pitchFamily="18" charset="0"/>
                  <a:cs typeface="Times New Roman" pitchFamily="18" charset="0"/>
                </a:rPr>
                <a:t>h</a:t>
              </a:r>
              <a:r>
                <a:rPr kumimoji="1" lang="en-US" altLang="zh-CN" b="1">
                  <a:solidFill>
                    <a:srgbClr val="FF3300"/>
                  </a:solidFill>
                  <a:latin typeface="Times New Roman" pitchFamily="18" charset="0"/>
                  <a:cs typeface="Times New Roman" pitchFamily="18" charset="0"/>
                </a:rPr>
                <a:t> &gt;1, </a:t>
              </a:r>
              <a:r>
                <a:rPr kumimoji="1" lang="en-US" altLang="zh-CN" b="1" i="1">
                  <a:solidFill>
                    <a:srgbClr val="FF3300"/>
                  </a:solidFill>
                  <a:latin typeface="Times New Roman" pitchFamily="18" charset="0"/>
                  <a:cs typeface="Times New Roman" pitchFamily="18" charset="0"/>
                </a:rPr>
                <a:t>h</a:t>
              </a:r>
              <a:r>
                <a:rPr kumimoji="1" lang="en-US" altLang="zh-CN" b="1">
                  <a:solidFill>
                    <a:srgbClr val="FF3300"/>
                  </a:solidFill>
                  <a:latin typeface="Times New Roman" pitchFamily="18" charset="0"/>
                  <a:cs typeface="Times New Roman" pitchFamily="18" charset="0"/>
                </a:rPr>
                <a:t>&lt;1</a:t>
              </a:r>
            </a:p>
          </p:txBody>
        </p:sp>
        <p:graphicFrame>
          <p:nvGraphicFramePr>
            <p:cNvPr id="266242" name="Object 0"/>
            <p:cNvGraphicFramePr>
              <a:graphicFrameLocks noChangeAspect="1"/>
            </p:cNvGraphicFramePr>
            <p:nvPr/>
          </p:nvGraphicFramePr>
          <p:xfrm>
            <a:off x="1542" y="1392"/>
            <a:ext cx="1500" cy="240"/>
          </p:xfrm>
          <a:graphic>
            <a:graphicData uri="http://schemas.openxmlformats.org/presentationml/2006/ole">
              <mc:AlternateContent xmlns:mc="http://schemas.openxmlformats.org/markup-compatibility/2006">
                <mc:Choice xmlns:v="urn:schemas-microsoft-com:vml" Requires="v">
                  <p:oleObj spid="_x0000_s266264" name="Equation" r:id="rId3" imgW="1587240" imgH="253800" progId="Equation.DSMT4">
                    <p:embed/>
                  </p:oleObj>
                </mc:Choice>
                <mc:Fallback>
                  <p:oleObj name="Equation" r:id="rId3" imgW="1587240" imgH="2538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 y="1392"/>
                          <a:ext cx="1500" cy="240"/>
                        </a:xfrm>
                        <a:prstGeom prst="rect">
                          <a:avLst/>
                        </a:prstGeom>
                        <a:solidFill>
                          <a:srgbClr val="FFFF99"/>
                        </a:solidFill>
                      </p:spPr>
                    </p:pic>
                  </p:oleObj>
                </mc:Fallback>
              </mc:AlternateContent>
            </a:graphicData>
          </a:graphic>
        </p:graphicFrame>
      </p:grpSp>
      <p:sp>
        <p:nvSpPr>
          <p:cNvPr id="266288" name="Line 57"/>
          <p:cNvSpPr>
            <a:spLocks noChangeShapeType="1"/>
          </p:cNvSpPr>
          <p:nvPr/>
        </p:nvSpPr>
        <p:spPr bwMode="auto">
          <a:xfrm>
            <a:off x="5391150" y="3001963"/>
            <a:ext cx="3124200" cy="0"/>
          </a:xfrm>
          <a:prstGeom prst="line">
            <a:avLst/>
          </a:prstGeom>
          <a:noFill/>
          <a:ln w="9525">
            <a:solidFill>
              <a:schemeClr val="tx1"/>
            </a:solidFill>
            <a:round/>
            <a:headEnd/>
            <a:tailEnd/>
          </a:ln>
        </p:spPr>
        <p:txBody>
          <a:bodyPr wrap="none"/>
          <a:lstStyle/>
          <a:p>
            <a:endParaRPr lang="zh-CN" altLang="en-US"/>
          </a:p>
        </p:txBody>
      </p:sp>
      <p:sp>
        <p:nvSpPr>
          <p:cNvPr id="266289" name="Text Box 64"/>
          <p:cNvSpPr txBox="1">
            <a:spLocks noChangeArrowheads="1"/>
          </p:cNvSpPr>
          <p:nvPr/>
        </p:nvSpPr>
        <p:spPr bwMode="auto">
          <a:xfrm>
            <a:off x="4702175" y="3332163"/>
            <a:ext cx="617538" cy="276225"/>
          </a:xfrm>
          <a:prstGeom prst="rect">
            <a:avLst/>
          </a:prstGeom>
          <a:noFill/>
          <a:ln w="9525">
            <a:noFill/>
            <a:miter lim="800000"/>
            <a:headEnd/>
            <a:tailEnd/>
          </a:ln>
        </p:spPr>
        <p:txBody>
          <a:bodyPr lIns="0" rIns="0">
            <a:spAutoFit/>
          </a:bodyPr>
          <a:lstStyle/>
          <a:p>
            <a:pPr algn="r">
              <a:spcBef>
                <a:spcPct val="50000"/>
              </a:spcBef>
            </a:pPr>
            <a:r>
              <a:rPr kumimoji="1" lang="en-US" altLang="zh-CN" sz="1200" b="1">
                <a:latin typeface="Times New Roman" pitchFamily="18" charset="0"/>
              </a:rPr>
              <a:t>0dB</a:t>
            </a:r>
          </a:p>
        </p:txBody>
      </p:sp>
      <p:sp>
        <p:nvSpPr>
          <p:cNvPr id="266290" name="标题 5"/>
          <p:cNvSpPr>
            <a:spLocks/>
          </p:cNvSpPr>
          <p:nvPr/>
        </p:nvSpPr>
        <p:spPr bwMode="auto">
          <a:xfrm>
            <a:off x="973138" y="166688"/>
            <a:ext cx="7265987" cy="792162"/>
          </a:xfrm>
          <a:prstGeom prst="rect">
            <a:avLst/>
          </a:prstGeom>
          <a:noFill/>
          <a:ln w="9525">
            <a:noFill/>
            <a:miter lim="800000"/>
            <a:headEnd/>
            <a:tailEnd/>
          </a:ln>
        </p:spPr>
        <p:txBody>
          <a:bodyPr anchor="ctr"/>
          <a:lstStyle/>
          <a:p>
            <a:pPr eaLnBrk="0" hangingPunct="0"/>
            <a:r>
              <a:rPr lang="zh-CN" altLang="en-US" sz="3200" b="1">
                <a:solidFill>
                  <a:srgbClr val="CC0066"/>
                </a:solidFill>
                <a:latin typeface="黑体" pitchFamily="2" charset="-122"/>
                <a:ea typeface="黑体" pitchFamily="2" charset="-122"/>
              </a:rPr>
              <a:t>相位裕度和幅值裕度及与稳定性的关系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143"/>
                                        </p:tgtEl>
                                        <p:attrNameLst>
                                          <p:attrName>style.visibility</p:attrName>
                                        </p:attrNameLst>
                                      </p:cBhvr>
                                      <p:to>
                                        <p:strVal val="visible"/>
                                      </p:to>
                                    </p:set>
                                    <p:anim calcmode="lin" valueType="num">
                                      <p:cBhvr additive="base">
                                        <p:cTn id="7" dur="500" fill="hold"/>
                                        <p:tgtEl>
                                          <p:spTgt spid="45143"/>
                                        </p:tgtEl>
                                        <p:attrNameLst>
                                          <p:attrName>ppt_x</p:attrName>
                                        </p:attrNameLst>
                                      </p:cBhvr>
                                      <p:tavLst>
                                        <p:tav tm="0">
                                          <p:val>
                                            <p:strVal val="0-#ppt_w/2"/>
                                          </p:val>
                                        </p:tav>
                                        <p:tav tm="100000">
                                          <p:val>
                                            <p:strVal val="#ppt_x"/>
                                          </p:val>
                                        </p:tav>
                                      </p:tavLst>
                                    </p:anim>
                                    <p:anim calcmode="lin" valueType="num">
                                      <p:cBhvr additive="base">
                                        <p:cTn id="8" dur="500" fill="hold"/>
                                        <p:tgtEl>
                                          <p:spTgt spid="451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upRigh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5144"/>
                                        </p:tgtEl>
                                        <p:attrNameLst>
                                          <p:attrName>style.visibility</p:attrName>
                                        </p:attrNameLst>
                                      </p:cBhvr>
                                      <p:to>
                                        <p:strVal val="visible"/>
                                      </p:to>
                                    </p:set>
                                    <p:anim calcmode="lin" valueType="num">
                                      <p:cBhvr additive="base">
                                        <p:cTn id="18" dur="500" fill="hold"/>
                                        <p:tgtEl>
                                          <p:spTgt spid="45144"/>
                                        </p:tgtEl>
                                        <p:attrNameLst>
                                          <p:attrName>ppt_x</p:attrName>
                                        </p:attrNameLst>
                                      </p:cBhvr>
                                      <p:tavLst>
                                        <p:tav tm="0">
                                          <p:val>
                                            <p:strVal val="1+#ppt_w/2"/>
                                          </p:val>
                                        </p:tav>
                                        <p:tav tm="100000">
                                          <p:val>
                                            <p:strVal val="#ppt_x"/>
                                          </p:val>
                                        </p:tav>
                                      </p:tavLst>
                                    </p:anim>
                                    <p:anim calcmode="lin" valueType="num">
                                      <p:cBhvr additive="base">
                                        <p:cTn id="19" dur="500" fill="hold"/>
                                        <p:tgtEl>
                                          <p:spTgt spid="4514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5142"/>
                                        </p:tgtEl>
                                        <p:attrNameLst>
                                          <p:attrName>style.visibility</p:attrName>
                                        </p:attrNameLst>
                                      </p:cBhvr>
                                      <p:to>
                                        <p:strVal val="visible"/>
                                      </p:to>
                                    </p:set>
                                    <p:animEffect transition="in" filter="wipe(down)">
                                      <p:cBhvr>
                                        <p:cTn id="24" dur="500"/>
                                        <p:tgtEl>
                                          <p:spTgt spid="45142"/>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9"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strips(upLef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vertic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42" grpId="0" animBg="1"/>
      <p:bldP spid="45143" grpId="0" animBg="1" autoUpdateAnimBg="0"/>
      <p:bldP spid="45144" grpId="0" animBg="1" autoUpdateAnimBg="0"/>
    </p:bldLst>
  </p:timing>
</p:sld>
</file>

<file path=ppt/theme/theme1.xml><?xml version="1.0" encoding="utf-8"?>
<a:theme xmlns:a="http://schemas.openxmlformats.org/drawingml/2006/main" name="信息学院模板">
  <a:themeElements>
    <a:clrScheme name="信息学院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信息学院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信息学院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信息学院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信息学院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信息学院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信息学院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信息学院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信息学院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信息学院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信息学院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信息学院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信息学院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48785</TotalTime>
  <Words>3565</Words>
  <Application>Microsoft Office PowerPoint</Application>
  <PresentationFormat>全屏显示(4:3)</PresentationFormat>
  <Paragraphs>436</Paragraphs>
  <Slides>45</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7" baseType="lpstr">
      <vt:lpstr>仿宋_GB2312</vt:lpstr>
      <vt:lpstr>宋体</vt:lpstr>
      <vt:lpstr>楷体_GB2312</vt:lpstr>
      <vt:lpstr>黑体</vt:lpstr>
      <vt:lpstr>Arial</vt:lpstr>
      <vt:lpstr>Arial Black</vt:lpstr>
      <vt:lpstr>Symbol</vt:lpstr>
      <vt:lpstr>Times New Roman</vt:lpstr>
      <vt:lpstr>Wingdings</vt:lpstr>
      <vt:lpstr>信息学院模板</vt:lpstr>
      <vt:lpstr>Equation</vt:lpstr>
      <vt:lpstr>VISIO</vt:lpstr>
      <vt:lpstr>PowerPoint 演示文稿</vt:lpstr>
      <vt:lpstr>PowerPoint 演示文稿</vt:lpstr>
      <vt:lpstr>相位裕度和幅值裕度及与稳定性的关系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频域指标与时域指标的关系</vt:lpstr>
      <vt:lpstr>PowerPoint 演示文稿</vt:lpstr>
      <vt:lpstr>PowerPoint 演示文稿</vt:lpstr>
      <vt:lpstr>PowerPoint 演示文稿</vt:lpstr>
      <vt:lpstr>PowerPoint 演示文稿</vt:lpstr>
      <vt:lpstr>PowerPoint 演示文稿</vt:lpstr>
      <vt:lpstr>PowerPoint 演示文稿</vt:lpstr>
      <vt:lpstr>系统校正</vt:lpstr>
      <vt:lpstr>分析与校正的区别</vt:lpstr>
      <vt:lpstr>综合与校正的基本概念</vt:lpstr>
      <vt:lpstr>PowerPoint 演示文稿</vt:lpstr>
      <vt:lpstr>三个频段的概念</vt:lpstr>
      <vt:lpstr>用开环频率特性进行系统设计</vt:lpstr>
      <vt:lpstr>综合与校正的基本概念</vt:lpstr>
      <vt:lpstr>系统校正</vt:lpstr>
      <vt:lpstr>PowerPoint 演示文稿</vt:lpstr>
      <vt:lpstr>PowerPoint 演示文稿</vt:lpstr>
      <vt:lpstr>PowerPoint 演示文稿</vt:lpstr>
      <vt:lpstr>PowerPoint 演示文稿</vt:lpstr>
      <vt:lpstr>PowerPoint 演示文稿</vt:lpstr>
      <vt:lpstr>PowerPoint 演示文稿</vt:lpstr>
    </vt:vector>
  </TitlesOfParts>
  <Company>iipc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wanghui</dc:creator>
  <cp:lastModifiedBy>Jimmy</cp:lastModifiedBy>
  <cp:revision>735</cp:revision>
  <cp:lastPrinted>2014-02-25T07:41:14Z</cp:lastPrinted>
  <dcterms:created xsi:type="dcterms:W3CDTF">2011-01-22T12:34:13Z</dcterms:created>
  <dcterms:modified xsi:type="dcterms:W3CDTF">2022-06-02T01:19:13Z</dcterms:modified>
</cp:coreProperties>
</file>