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2A2"/>
    <a:srgbClr val="F0B682"/>
    <a:srgbClr val="C6CE86"/>
    <a:srgbClr val="90DFB0"/>
    <a:srgbClr val="62E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92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87F-B953-4742-A2EF-49CBB47D9953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F18E-7D91-4CC9-BE25-E44221E0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87F-B953-4742-A2EF-49CBB47D9953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F18E-7D91-4CC9-BE25-E44221E0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87F-B953-4742-A2EF-49CBB47D9953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F18E-7D91-4CC9-BE25-E44221E0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87F-B953-4742-A2EF-49CBB47D9953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F18E-7D91-4CC9-BE25-E44221E0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37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87F-B953-4742-A2EF-49CBB47D9953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F18E-7D91-4CC9-BE25-E44221E0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89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87F-B953-4742-A2EF-49CBB47D9953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F18E-7D91-4CC9-BE25-E44221E0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81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87F-B953-4742-A2EF-49CBB47D9953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F18E-7D91-4CC9-BE25-E44221E0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40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87F-B953-4742-A2EF-49CBB47D9953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F18E-7D91-4CC9-BE25-E44221E0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43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87F-B953-4742-A2EF-49CBB47D9953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F18E-7D91-4CC9-BE25-E44221E0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44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87F-B953-4742-A2EF-49CBB47D9953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F18E-7D91-4CC9-BE25-E44221E0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33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387F-B953-4742-A2EF-49CBB47D9953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F18E-7D91-4CC9-BE25-E44221E0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5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D387F-B953-4742-A2EF-49CBB47D9953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EF18E-7D91-4CC9-BE25-E44221E05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17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 207">
            <a:extLst>
              <a:ext uri="{FF2B5EF4-FFF2-40B4-BE49-F238E27FC236}">
                <a16:creationId xmlns:a16="http://schemas.microsoft.com/office/drawing/2014/main" id="{9F11122C-C8C1-4CE4-BE66-F29FD1A8AAE7}"/>
              </a:ext>
            </a:extLst>
          </p:cNvPr>
          <p:cNvSpPr/>
          <p:nvPr/>
        </p:nvSpPr>
        <p:spPr>
          <a:xfrm>
            <a:off x="1672174" y="8677275"/>
            <a:ext cx="3807862" cy="709612"/>
          </a:xfrm>
          <a:prstGeom prst="rect">
            <a:avLst/>
          </a:prstGeom>
          <a:solidFill>
            <a:srgbClr val="FFA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115E218-1622-4E40-83E3-12E9781F83C0}"/>
              </a:ext>
            </a:extLst>
          </p:cNvPr>
          <p:cNvSpPr/>
          <p:nvPr/>
        </p:nvSpPr>
        <p:spPr>
          <a:xfrm>
            <a:off x="1793930" y="7002464"/>
            <a:ext cx="3686119" cy="1676399"/>
          </a:xfrm>
          <a:prstGeom prst="rect">
            <a:avLst/>
          </a:prstGeom>
          <a:solidFill>
            <a:srgbClr val="F0B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3222009B-DD24-4CED-A69A-EA664F2504D6}"/>
              </a:ext>
            </a:extLst>
          </p:cNvPr>
          <p:cNvSpPr/>
          <p:nvPr/>
        </p:nvSpPr>
        <p:spPr>
          <a:xfrm>
            <a:off x="2022687" y="4649787"/>
            <a:ext cx="3457361" cy="2352677"/>
          </a:xfrm>
          <a:prstGeom prst="rect">
            <a:avLst/>
          </a:prstGeom>
          <a:solidFill>
            <a:srgbClr val="C6C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6B12B9-1E6B-4357-8DDE-6EF3DFA97A06}"/>
              </a:ext>
            </a:extLst>
          </p:cNvPr>
          <p:cNvSpPr/>
          <p:nvPr/>
        </p:nvSpPr>
        <p:spPr>
          <a:xfrm>
            <a:off x="2022686" y="1368424"/>
            <a:ext cx="3457361" cy="3279776"/>
          </a:xfrm>
          <a:prstGeom prst="rect">
            <a:avLst/>
          </a:prstGeom>
          <a:solidFill>
            <a:srgbClr val="90D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4B097F-80A4-4E76-B1D5-DC04270F1743}"/>
              </a:ext>
            </a:extLst>
          </p:cNvPr>
          <p:cNvSpPr/>
          <p:nvPr/>
        </p:nvSpPr>
        <p:spPr>
          <a:xfrm>
            <a:off x="1793930" y="71437"/>
            <a:ext cx="3686105" cy="1304926"/>
          </a:xfrm>
          <a:prstGeom prst="rect">
            <a:avLst/>
          </a:prstGeom>
          <a:solidFill>
            <a:srgbClr val="62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666750" y="0"/>
            <a:ext cx="5076923" cy="9906000"/>
            <a:chOff x="796" y="0"/>
            <a:chExt cx="2752" cy="6240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796" y="0"/>
              <a:ext cx="2728" cy="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833" y="69"/>
              <a:ext cx="106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longifolia-HAVANENSIS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1776" y="107"/>
              <a:ext cx="55" cy="55"/>
            </a:xfrm>
            <a:custGeom>
              <a:avLst/>
              <a:gdLst>
                <a:gd name="T0" fmla="*/ 0 w 55"/>
                <a:gd name="T1" fmla="*/ 55 h 55"/>
                <a:gd name="T2" fmla="*/ 0 w 55"/>
                <a:gd name="T3" fmla="*/ 0 h 55"/>
                <a:gd name="T4" fmla="*/ 55 w 55"/>
                <a:gd name="T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" h="55">
                  <a:moveTo>
                    <a:pt x="0" y="55"/>
                  </a:moveTo>
                  <a:lnTo>
                    <a:pt x="0" y="0"/>
                  </a:lnTo>
                  <a:lnTo>
                    <a:pt x="55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843" y="184"/>
              <a:ext cx="1019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seleriana-SELERIANA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1776" y="167"/>
              <a:ext cx="65" cy="55"/>
            </a:xfrm>
            <a:custGeom>
              <a:avLst/>
              <a:gdLst>
                <a:gd name="T0" fmla="*/ 0 w 65"/>
                <a:gd name="T1" fmla="*/ 0 h 55"/>
                <a:gd name="T2" fmla="*/ 0 w 65"/>
                <a:gd name="T3" fmla="*/ 55 h 55"/>
                <a:gd name="T4" fmla="*/ 65 w 65"/>
                <a:gd name="T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" h="55">
                  <a:moveTo>
                    <a:pt x="0" y="0"/>
                  </a:moveTo>
                  <a:lnTo>
                    <a:pt x="0" y="55"/>
                  </a:lnTo>
                  <a:lnTo>
                    <a:pt x="65" y="55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741" y="164"/>
              <a:ext cx="35" cy="84"/>
            </a:xfrm>
            <a:custGeom>
              <a:avLst/>
              <a:gdLst>
                <a:gd name="T0" fmla="*/ 0 w 35"/>
                <a:gd name="T1" fmla="*/ 84 h 84"/>
                <a:gd name="T2" fmla="*/ 0 w 35"/>
                <a:gd name="T3" fmla="*/ 0 h 84"/>
                <a:gd name="T4" fmla="*/ 35 w 35"/>
                <a:gd name="T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84">
                  <a:moveTo>
                    <a:pt x="0" y="84"/>
                  </a:moveTo>
                  <a:lnTo>
                    <a:pt x="0" y="0"/>
                  </a:lnTo>
                  <a:lnTo>
                    <a:pt x="35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867" y="299"/>
              <a:ext cx="116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guatemalensis-ULIGINOSA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1741" y="253"/>
              <a:ext cx="124" cy="84"/>
            </a:xfrm>
            <a:custGeom>
              <a:avLst/>
              <a:gdLst>
                <a:gd name="T0" fmla="*/ 0 w 124"/>
                <a:gd name="T1" fmla="*/ 0 h 84"/>
                <a:gd name="T2" fmla="*/ 0 w 124"/>
                <a:gd name="T3" fmla="*/ 84 h 84"/>
                <a:gd name="T4" fmla="*/ 124 w 124"/>
                <a:gd name="T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" h="84">
                  <a:moveTo>
                    <a:pt x="0" y="0"/>
                  </a:moveTo>
                  <a:lnTo>
                    <a:pt x="0" y="84"/>
                  </a:lnTo>
                  <a:lnTo>
                    <a:pt x="124" y="84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1718" y="251"/>
              <a:ext cx="23" cy="98"/>
            </a:xfrm>
            <a:custGeom>
              <a:avLst/>
              <a:gdLst>
                <a:gd name="T0" fmla="*/ 0 w 23"/>
                <a:gd name="T1" fmla="*/ 98 h 98"/>
                <a:gd name="T2" fmla="*/ 0 w 23"/>
                <a:gd name="T3" fmla="*/ 0 h 98"/>
                <a:gd name="T4" fmla="*/ 23 w 23"/>
                <a:gd name="T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98">
                  <a:moveTo>
                    <a:pt x="0" y="98"/>
                  </a:moveTo>
                  <a:lnTo>
                    <a:pt x="0" y="0"/>
                  </a:lnTo>
                  <a:lnTo>
                    <a:pt x="23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855" y="414"/>
              <a:ext cx="118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costaricana-COSTATICANA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1718" y="354"/>
              <a:ext cx="135" cy="98"/>
            </a:xfrm>
            <a:custGeom>
              <a:avLst/>
              <a:gdLst>
                <a:gd name="T0" fmla="*/ 0 w 135"/>
                <a:gd name="T1" fmla="*/ 0 h 98"/>
                <a:gd name="T2" fmla="*/ 0 w 135"/>
                <a:gd name="T3" fmla="*/ 98 h 98"/>
                <a:gd name="T4" fmla="*/ 135 w 135"/>
                <a:gd name="T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5" h="98">
                  <a:moveTo>
                    <a:pt x="0" y="0"/>
                  </a:moveTo>
                  <a:lnTo>
                    <a:pt x="0" y="98"/>
                  </a:lnTo>
                  <a:lnTo>
                    <a:pt x="135" y="98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1677" y="351"/>
              <a:ext cx="41" cy="106"/>
            </a:xfrm>
            <a:custGeom>
              <a:avLst/>
              <a:gdLst>
                <a:gd name="T0" fmla="*/ 0 w 41"/>
                <a:gd name="T1" fmla="*/ 106 h 106"/>
                <a:gd name="T2" fmla="*/ 0 w 41"/>
                <a:gd name="T3" fmla="*/ 0 h 106"/>
                <a:gd name="T4" fmla="*/ 41 w 41"/>
                <a:gd name="T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106">
                  <a:moveTo>
                    <a:pt x="0" y="106"/>
                  </a:moveTo>
                  <a:lnTo>
                    <a:pt x="0" y="0"/>
                  </a:lnTo>
                  <a:lnTo>
                    <a:pt x="41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782" y="529"/>
              <a:ext cx="74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lutea-LUTEA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1677" y="462"/>
              <a:ext cx="102" cy="105"/>
            </a:xfrm>
            <a:custGeom>
              <a:avLst/>
              <a:gdLst>
                <a:gd name="T0" fmla="*/ 0 w 102"/>
                <a:gd name="T1" fmla="*/ 0 h 105"/>
                <a:gd name="T2" fmla="*/ 0 w 102"/>
                <a:gd name="T3" fmla="*/ 105 h 105"/>
                <a:gd name="T4" fmla="*/ 102 w 102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2" h="105">
                  <a:moveTo>
                    <a:pt x="0" y="0"/>
                  </a:moveTo>
                  <a:lnTo>
                    <a:pt x="0" y="105"/>
                  </a:lnTo>
                  <a:lnTo>
                    <a:pt x="102" y="105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1548" y="459"/>
              <a:ext cx="129" cy="109"/>
            </a:xfrm>
            <a:custGeom>
              <a:avLst/>
              <a:gdLst>
                <a:gd name="T0" fmla="*/ 0 w 129"/>
                <a:gd name="T1" fmla="*/ 109 h 109"/>
                <a:gd name="T2" fmla="*/ 0 w 129"/>
                <a:gd name="T3" fmla="*/ 0 h 109"/>
                <a:gd name="T4" fmla="*/ 129 w 129"/>
                <a:gd name="T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109">
                  <a:moveTo>
                    <a:pt x="0" y="109"/>
                  </a:moveTo>
                  <a:lnTo>
                    <a:pt x="0" y="0"/>
                  </a:lnTo>
                  <a:lnTo>
                    <a:pt x="129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886" y="644"/>
              <a:ext cx="113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havanensis-HAVANENSIS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1548" y="573"/>
              <a:ext cx="336" cy="109"/>
            </a:xfrm>
            <a:custGeom>
              <a:avLst/>
              <a:gdLst>
                <a:gd name="T0" fmla="*/ 0 w 336"/>
                <a:gd name="T1" fmla="*/ 0 h 109"/>
                <a:gd name="T2" fmla="*/ 0 w 336"/>
                <a:gd name="T3" fmla="*/ 109 h 109"/>
                <a:gd name="T4" fmla="*/ 336 w 336"/>
                <a:gd name="T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109">
                  <a:moveTo>
                    <a:pt x="0" y="0"/>
                  </a:moveTo>
                  <a:lnTo>
                    <a:pt x="0" y="109"/>
                  </a:lnTo>
                  <a:lnTo>
                    <a:pt x="336" y="109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1434" y="571"/>
              <a:ext cx="114" cy="110"/>
            </a:xfrm>
            <a:custGeom>
              <a:avLst/>
              <a:gdLst>
                <a:gd name="T0" fmla="*/ 0 w 114"/>
                <a:gd name="T1" fmla="*/ 110 h 110"/>
                <a:gd name="T2" fmla="*/ 0 w 114"/>
                <a:gd name="T3" fmla="*/ 0 h 110"/>
                <a:gd name="T4" fmla="*/ 114 w 114"/>
                <a:gd name="T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" h="110">
                  <a:moveTo>
                    <a:pt x="0" y="110"/>
                  </a:moveTo>
                  <a:lnTo>
                    <a:pt x="0" y="0"/>
                  </a:lnTo>
                  <a:lnTo>
                    <a:pt x="114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1632" y="760"/>
              <a:ext cx="102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splendens-SPECIOSA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1434" y="686"/>
              <a:ext cx="195" cy="111"/>
            </a:xfrm>
            <a:custGeom>
              <a:avLst/>
              <a:gdLst>
                <a:gd name="T0" fmla="*/ 0 w 195"/>
                <a:gd name="T1" fmla="*/ 0 h 111"/>
                <a:gd name="T2" fmla="*/ 0 w 195"/>
                <a:gd name="T3" fmla="*/ 111 h 111"/>
                <a:gd name="T4" fmla="*/ 195 w 195"/>
                <a:gd name="T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" h="111">
                  <a:moveTo>
                    <a:pt x="0" y="0"/>
                  </a:moveTo>
                  <a:lnTo>
                    <a:pt x="0" y="111"/>
                  </a:lnTo>
                  <a:lnTo>
                    <a:pt x="195" y="111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1363" y="683"/>
              <a:ext cx="71" cy="1171"/>
            </a:xfrm>
            <a:custGeom>
              <a:avLst/>
              <a:gdLst>
                <a:gd name="T0" fmla="*/ 0 w 71"/>
                <a:gd name="T1" fmla="*/ 1171 h 1171"/>
                <a:gd name="T2" fmla="*/ 0 w 71"/>
                <a:gd name="T3" fmla="*/ 0 h 1171"/>
                <a:gd name="T4" fmla="*/ 71 w 71"/>
                <a:gd name="T5" fmla="*/ 0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171">
                  <a:moveTo>
                    <a:pt x="0" y="1171"/>
                  </a:moveTo>
                  <a:lnTo>
                    <a:pt x="0" y="0"/>
                  </a:lnTo>
                  <a:lnTo>
                    <a:pt x="71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722" y="875"/>
              <a:ext cx="95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discolor-DISCOLOR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1667" y="913"/>
              <a:ext cx="52" cy="55"/>
            </a:xfrm>
            <a:custGeom>
              <a:avLst/>
              <a:gdLst>
                <a:gd name="T0" fmla="*/ 0 w 52"/>
                <a:gd name="T1" fmla="*/ 55 h 55"/>
                <a:gd name="T2" fmla="*/ 0 w 52"/>
                <a:gd name="T3" fmla="*/ 0 h 55"/>
                <a:gd name="T4" fmla="*/ 52 w 52"/>
                <a:gd name="T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55">
                  <a:moveTo>
                    <a:pt x="0" y="55"/>
                  </a:moveTo>
                  <a:lnTo>
                    <a:pt x="0" y="0"/>
                  </a:lnTo>
                  <a:lnTo>
                    <a:pt x="52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946" y="990"/>
              <a:ext cx="39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insignis-Q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667" y="972"/>
              <a:ext cx="277" cy="56"/>
            </a:xfrm>
            <a:custGeom>
              <a:avLst/>
              <a:gdLst>
                <a:gd name="T0" fmla="*/ 0 w 277"/>
                <a:gd name="T1" fmla="*/ 0 h 56"/>
                <a:gd name="T2" fmla="*/ 0 w 277"/>
                <a:gd name="T3" fmla="*/ 56 h 56"/>
                <a:gd name="T4" fmla="*/ 277 w 277"/>
                <a:gd name="T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56">
                  <a:moveTo>
                    <a:pt x="0" y="0"/>
                  </a:moveTo>
                  <a:lnTo>
                    <a:pt x="0" y="56"/>
                  </a:lnTo>
                  <a:lnTo>
                    <a:pt x="277" y="56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736" y="1105"/>
              <a:ext cx="12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indica var coccinea-VIOLACEA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1683" y="1143"/>
              <a:ext cx="51" cy="55"/>
            </a:xfrm>
            <a:custGeom>
              <a:avLst/>
              <a:gdLst>
                <a:gd name="T0" fmla="*/ 0 w 51"/>
                <a:gd name="T1" fmla="*/ 55 h 55"/>
                <a:gd name="T2" fmla="*/ 0 w 51"/>
                <a:gd name="T3" fmla="*/ 0 h 55"/>
                <a:gd name="T4" fmla="*/ 51 w 51"/>
                <a:gd name="T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55">
                  <a:moveTo>
                    <a:pt x="0" y="55"/>
                  </a:moveTo>
                  <a:lnTo>
                    <a:pt x="0" y="0"/>
                  </a:lnTo>
                  <a:lnTo>
                    <a:pt x="51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1775" y="1220"/>
              <a:ext cx="89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javanica-HUMILIS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1683" y="1203"/>
              <a:ext cx="89" cy="55"/>
            </a:xfrm>
            <a:custGeom>
              <a:avLst/>
              <a:gdLst>
                <a:gd name="T0" fmla="*/ 0 w 89"/>
                <a:gd name="T1" fmla="*/ 0 h 55"/>
                <a:gd name="T2" fmla="*/ 0 w 89"/>
                <a:gd name="T3" fmla="*/ 55 h 55"/>
                <a:gd name="T4" fmla="*/ 89 w 89"/>
                <a:gd name="T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9" h="55">
                  <a:moveTo>
                    <a:pt x="0" y="0"/>
                  </a:moveTo>
                  <a:lnTo>
                    <a:pt x="0" y="55"/>
                  </a:lnTo>
                  <a:lnTo>
                    <a:pt x="89" y="55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1704" y="1335"/>
              <a:ext cx="1107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barbata-GALERICULATA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1683" y="1260"/>
              <a:ext cx="18" cy="113"/>
            </a:xfrm>
            <a:custGeom>
              <a:avLst/>
              <a:gdLst>
                <a:gd name="T0" fmla="*/ 0 w 18"/>
                <a:gd name="T1" fmla="*/ 0 h 113"/>
                <a:gd name="T2" fmla="*/ 0 w 18"/>
                <a:gd name="T3" fmla="*/ 113 h 113"/>
                <a:gd name="T4" fmla="*/ 18 w 18"/>
                <a:gd name="T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13">
                  <a:moveTo>
                    <a:pt x="0" y="0"/>
                  </a:moveTo>
                  <a:lnTo>
                    <a:pt x="0" y="113"/>
                  </a:lnTo>
                  <a:lnTo>
                    <a:pt x="18" y="113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1683" y="1143"/>
              <a:ext cx="0" cy="112"/>
            </a:xfrm>
            <a:prstGeom prst="line">
              <a:avLst/>
            </a:pr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1667" y="1088"/>
              <a:ext cx="16" cy="170"/>
            </a:xfrm>
            <a:custGeom>
              <a:avLst/>
              <a:gdLst>
                <a:gd name="T0" fmla="*/ 0 w 16"/>
                <a:gd name="T1" fmla="*/ 0 h 170"/>
                <a:gd name="T2" fmla="*/ 0 w 16"/>
                <a:gd name="T3" fmla="*/ 170 h 170"/>
                <a:gd name="T4" fmla="*/ 16 w 16"/>
                <a:gd name="T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0">
                  <a:moveTo>
                    <a:pt x="0" y="0"/>
                  </a:moveTo>
                  <a:lnTo>
                    <a:pt x="0" y="170"/>
                  </a:lnTo>
                  <a:lnTo>
                    <a:pt x="16" y="17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1667" y="913"/>
              <a:ext cx="0" cy="170"/>
            </a:xfrm>
            <a:prstGeom prst="line">
              <a:avLst/>
            </a:pr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1650" y="1085"/>
              <a:ext cx="17" cy="415"/>
            </a:xfrm>
            <a:custGeom>
              <a:avLst/>
              <a:gdLst>
                <a:gd name="T0" fmla="*/ 0 w 17"/>
                <a:gd name="T1" fmla="*/ 415 h 415"/>
                <a:gd name="T2" fmla="*/ 0 w 17"/>
                <a:gd name="T3" fmla="*/ 0 h 415"/>
                <a:gd name="T4" fmla="*/ 17 w 17"/>
                <a:gd name="T5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15">
                  <a:moveTo>
                    <a:pt x="0" y="415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1764" y="1450"/>
              <a:ext cx="138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siphocampyloides-ANGUSTIFOLIA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1745" y="1488"/>
              <a:ext cx="16" cy="55"/>
            </a:xfrm>
            <a:custGeom>
              <a:avLst/>
              <a:gdLst>
                <a:gd name="T0" fmla="*/ 0 w 16"/>
                <a:gd name="T1" fmla="*/ 55 h 55"/>
                <a:gd name="T2" fmla="*/ 0 w 16"/>
                <a:gd name="T3" fmla="*/ 0 h 55"/>
                <a:gd name="T4" fmla="*/ 16 w 16"/>
                <a:gd name="T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5">
                  <a:moveTo>
                    <a:pt x="0" y="55"/>
                  </a:move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2002" y="1565"/>
              <a:ext cx="1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antirrhinoides-ANGUSTIFOLIA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1745" y="1548"/>
              <a:ext cx="254" cy="55"/>
            </a:xfrm>
            <a:custGeom>
              <a:avLst/>
              <a:gdLst>
                <a:gd name="T0" fmla="*/ 0 w 254"/>
                <a:gd name="T1" fmla="*/ 0 h 55"/>
                <a:gd name="T2" fmla="*/ 0 w 254"/>
                <a:gd name="T3" fmla="*/ 55 h 55"/>
                <a:gd name="T4" fmla="*/ 254 w 254"/>
                <a:gd name="T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" h="55">
                  <a:moveTo>
                    <a:pt x="0" y="0"/>
                  </a:moveTo>
                  <a:lnTo>
                    <a:pt x="0" y="55"/>
                  </a:lnTo>
                  <a:lnTo>
                    <a:pt x="254" y="55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1728" y="1546"/>
              <a:ext cx="17" cy="112"/>
            </a:xfrm>
            <a:custGeom>
              <a:avLst/>
              <a:gdLst>
                <a:gd name="T0" fmla="*/ 0 w 17"/>
                <a:gd name="T1" fmla="*/ 112 h 112"/>
                <a:gd name="T2" fmla="*/ 0 w 17"/>
                <a:gd name="T3" fmla="*/ 0 h 112"/>
                <a:gd name="T4" fmla="*/ 17 w 17"/>
                <a:gd name="T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12">
                  <a:moveTo>
                    <a:pt x="0" y="112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1820" y="1680"/>
              <a:ext cx="119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angustifolia-ANGUSTIFOLIA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1818" y="1718"/>
              <a:ext cx="0" cy="55"/>
            </a:xfrm>
            <a:custGeom>
              <a:avLst/>
              <a:gdLst>
                <a:gd name="T0" fmla="*/ 55 h 55"/>
                <a:gd name="T1" fmla="*/ 0 h 55"/>
                <a:gd name="T2" fmla="*/ 0 h 5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5">
                  <a:moveTo>
                    <a:pt x="0" y="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1980" y="1796"/>
              <a:ext cx="997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angustifolia subsp micrantha-Q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818" y="1778"/>
              <a:ext cx="160" cy="55"/>
            </a:xfrm>
            <a:custGeom>
              <a:avLst/>
              <a:gdLst>
                <a:gd name="T0" fmla="*/ 0 w 160"/>
                <a:gd name="T1" fmla="*/ 0 h 55"/>
                <a:gd name="T2" fmla="*/ 0 w 160"/>
                <a:gd name="T3" fmla="*/ 55 h 55"/>
                <a:gd name="T4" fmla="*/ 160 w 160"/>
                <a:gd name="T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" h="55">
                  <a:moveTo>
                    <a:pt x="0" y="0"/>
                  </a:moveTo>
                  <a:lnTo>
                    <a:pt x="0" y="55"/>
                  </a:lnTo>
                  <a:lnTo>
                    <a:pt x="160" y="55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1728" y="1663"/>
              <a:ext cx="90" cy="113"/>
            </a:xfrm>
            <a:custGeom>
              <a:avLst/>
              <a:gdLst>
                <a:gd name="T0" fmla="*/ 0 w 90"/>
                <a:gd name="T1" fmla="*/ 0 h 113"/>
                <a:gd name="T2" fmla="*/ 0 w 90"/>
                <a:gd name="T3" fmla="*/ 113 h 113"/>
                <a:gd name="T4" fmla="*/ 90 w 90"/>
                <a:gd name="T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13">
                  <a:moveTo>
                    <a:pt x="0" y="0"/>
                  </a:moveTo>
                  <a:lnTo>
                    <a:pt x="0" y="113"/>
                  </a:lnTo>
                  <a:lnTo>
                    <a:pt x="90" y="113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1683" y="1661"/>
              <a:ext cx="45" cy="170"/>
            </a:xfrm>
            <a:custGeom>
              <a:avLst/>
              <a:gdLst>
                <a:gd name="T0" fmla="*/ 0 w 45"/>
                <a:gd name="T1" fmla="*/ 170 h 170"/>
                <a:gd name="T2" fmla="*/ 0 w 45"/>
                <a:gd name="T3" fmla="*/ 0 h 170"/>
                <a:gd name="T4" fmla="*/ 45 w 45"/>
                <a:gd name="T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170">
                  <a:moveTo>
                    <a:pt x="0" y="170"/>
                  </a:moveTo>
                  <a:lnTo>
                    <a:pt x="0" y="0"/>
                  </a:lnTo>
                  <a:lnTo>
                    <a:pt x="45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1889" y="1911"/>
              <a:ext cx="91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parvula-PARVULA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743" y="1949"/>
              <a:ext cx="143" cy="55"/>
            </a:xfrm>
            <a:custGeom>
              <a:avLst/>
              <a:gdLst>
                <a:gd name="T0" fmla="*/ 0 w 143"/>
                <a:gd name="T1" fmla="*/ 55 h 55"/>
                <a:gd name="T2" fmla="*/ 0 w 143"/>
                <a:gd name="T3" fmla="*/ 0 h 55"/>
                <a:gd name="T4" fmla="*/ 143 w 143"/>
                <a:gd name="T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55">
                  <a:moveTo>
                    <a:pt x="0" y="55"/>
                  </a:moveTo>
                  <a:lnTo>
                    <a:pt x="0" y="0"/>
                  </a:lnTo>
                  <a:lnTo>
                    <a:pt x="143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1800" y="2026"/>
              <a:ext cx="77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ovata-OVATA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1743" y="2008"/>
              <a:ext cx="54" cy="56"/>
            </a:xfrm>
            <a:custGeom>
              <a:avLst/>
              <a:gdLst>
                <a:gd name="T0" fmla="*/ 0 w 54"/>
                <a:gd name="T1" fmla="*/ 0 h 56"/>
                <a:gd name="T2" fmla="*/ 0 w 54"/>
                <a:gd name="T3" fmla="*/ 56 h 56"/>
                <a:gd name="T4" fmla="*/ 54 w 54"/>
                <a:gd name="T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56">
                  <a:moveTo>
                    <a:pt x="0" y="0"/>
                  </a:moveTo>
                  <a:lnTo>
                    <a:pt x="0" y="56"/>
                  </a:lnTo>
                  <a:lnTo>
                    <a:pt x="54" y="56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1683" y="1836"/>
              <a:ext cx="60" cy="170"/>
            </a:xfrm>
            <a:custGeom>
              <a:avLst/>
              <a:gdLst>
                <a:gd name="T0" fmla="*/ 0 w 60"/>
                <a:gd name="T1" fmla="*/ 0 h 170"/>
                <a:gd name="T2" fmla="*/ 0 w 60"/>
                <a:gd name="T3" fmla="*/ 170 h 170"/>
                <a:gd name="T4" fmla="*/ 60 w 60"/>
                <a:gd name="T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170">
                  <a:moveTo>
                    <a:pt x="0" y="0"/>
                  </a:moveTo>
                  <a:lnTo>
                    <a:pt x="0" y="170"/>
                  </a:lnTo>
                  <a:lnTo>
                    <a:pt x="60" y="17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1771" y="2141"/>
              <a:ext cx="47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sapphirina-Q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1683" y="1922"/>
              <a:ext cx="86" cy="257"/>
            </a:xfrm>
            <a:custGeom>
              <a:avLst/>
              <a:gdLst>
                <a:gd name="T0" fmla="*/ 0 w 86"/>
                <a:gd name="T1" fmla="*/ 0 h 257"/>
                <a:gd name="T2" fmla="*/ 0 w 86"/>
                <a:gd name="T3" fmla="*/ 257 h 257"/>
                <a:gd name="T4" fmla="*/ 86 w 86"/>
                <a:gd name="T5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257">
                  <a:moveTo>
                    <a:pt x="0" y="0"/>
                  </a:moveTo>
                  <a:lnTo>
                    <a:pt x="0" y="257"/>
                  </a:lnTo>
                  <a:lnTo>
                    <a:pt x="86" y="257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>
              <a:off x="1683" y="1661"/>
              <a:ext cx="0" cy="256"/>
            </a:xfrm>
            <a:prstGeom prst="line">
              <a:avLst/>
            </a:pr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1650" y="1505"/>
              <a:ext cx="33" cy="415"/>
            </a:xfrm>
            <a:custGeom>
              <a:avLst/>
              <a:gdLst>
                <a:gd name="T0" fmla="*/ 0 w 33"/>
                <a:gd name="T1" fmla="*/ 0 h 415"/>
                <a:gd name="T2" fmla="*/ 0 w 33"/>
                <a:gd name="T3" fmla="*/ 415 h 415"/>
                <a:gd name="T4" fmla="*/ 33 w 33"/>
                <a:gd name="T5" fmla="*/ 41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415">
                  <a:moveTo>
                    <a:pt x="0" y="0"/>
                  </a:moveTo>
                  <a:lnTo>
                    <a:pt x="0" y="415"/>
                  </a:lnTo>
                  <a:lnTo>
                    <a:pt x="33" y="415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1580" y="1502"/>
              <a:ext cx="70" cy="394"/>
            </a:xfrm>
            <a:custGeom>
              <a:avLst/>
              <a:gdLst>
                <a:gd name="T0" fmla="*/ 0 w 70"/>
                <a:gd name="T1" fmla="*/ 394 h 394"/>
                <a:gd name="T2" fmla="*/ 0 w 70"/>
                <a:gd name="T3" fmla="*/ 0 h 394"/>
                <a:gd name="T4" fmla="*/ 70 w 70"/>
                <a:gd name="T5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94">
                  <a:moveTo>
                    <a:pt x="0" y="394"/>
                  </a:moveTo>
                  <a:lnTo>
                    <a:pt x="0" y="0"/>
                  </a:lnTo>
                  <a:lnTo>
                    <a:pt x="70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1984" y="2256"/>
              <a:ext cx="1049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racemosa-RACEMOSA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1580" y="1901"/>
              <a:ext cx="401" cy="393"/>
            </a:xfrm>
            <a:custGeom>
              <a:avLst/>
              <a:gdLst>
                <a:gd name="T0" fmla="*/ 0 w 401"/>
                <a:gd name="T1" fmla="*/ 0 h 393"/>
                <a:gd name="T2" fmla="*/ 0 w 401"/>
                <a:gd name="T3" fmla="*/ 393 h 393"/>
                <a:gd name="T4" fmla="*/ 401 w 401"/>
                <a:gd name="T5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1" h="393">
                  <a:moveTo>
                    <a:pt x="0" y="0"/>
                  </a:moveTo>
                  <a:lnTo>
                    <a:pt x="0" y="393"/>
                  </a:lnTo>
                  <a:lnTo>
                    <a:pt x="401" y="393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1566" y="1898"/>
              <a:ext cx="14" cy="426"/>
            </a:xfrm>
            <a:custGeom>
              <a:avLst/>
              <a:gdLst>
                <a:gd name="T0" fmla="*/ 0 w 14"/>
                <a:gd name="T1" fmla="*/ 426 h 426"/>
                <a:gd name="T2" fmla="*/ 0 w 14"/>
                <a:gd name="T3" fmla="*/ 0 h 426"/>
                <a:gd name="T4" fmla="*/ 14 w 14"/>
                <a:gd name="T5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26">
                  <a:moveTo>
                    <a:pt x="0" y="426"/>
                  </a:moveTo>
                  <a:lnTo>
                    <a:pt x="0" y="0"/>
                  </a:lnTo>
                  <a:lnTo>
                    <a:pt x="14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1619" y="2371"/>
              <a:ext cx="108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strigillosa-STRIGILLOSA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1616" y="2409"/>
              <a:ext cx="0" cy="55"/>
            </a:xfrm>
            <a:custGeom>
              <a:avLst/>
              <a:gdLst>
                <a:gd name="T0" fmla="*/ 55 h 55"/>
                <a:gd name="T1" fmla="*/ 0 h 55"/>
                <a:gd name="T2" fmla="*/ 0 h 5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5">
                  <a:moveTo>
                    <a:pt x="0" y="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619" y="2486"/>
              <a:ext cx="112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scordiifolia-STRIGILLOSA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1616" y="2469"/>
              <a:ext cx="0" cy="55"/>
            </a:xfrm>
            <a:custGeom>
              <a:avLst/>
              <a:gdLst>
                <a:gd name="T0" fmla="*/ 0 h 55"/>
                <a:gd name="T1" fmla="*/ 55 h 55"/>
                <a:gd name="T2" fmla="*/ 55 h 5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5">
                  <a:moveTo>
                    <a:pt x="0" y="0"/>
                  </a:moveTo>
                  <a:lnTo>
                    <a:pt x="0" y="55"/>
                  </a:lnTo>
                  <a:lnTo>
                    <a:pt x="0" y="55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1652" y="2601"/>
              <a:ext cx="121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galericulata-GALERICULATA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1616" y="2526"/>
              <a:ext cx="34" cy="113"/>
            </a:xfrm>
            <a:custGeom>
              <a:avLst/>
              <a:gdLst>
                <a:gd name="T0" fmla="*/ 0 w 34"/>
                <a:gd name="T1" fmla="*/ 0 h 113"/>
                <a:gd name="T2" fmla="*/ 0 w 34"/>
                <a:gd name="T3" fmla="*/ 113 h 113"/>
                <a:gd name="T4" fmla="*/ 34 w 34"/>
                <a:gd name="T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113">
                  <a:moveTo>
                    <a:pt x="0" y="0"/>
                  </a:moveTo>
                  <a:lnTo>
                    <a:pt x="0" y="113"/>
                  </a:lnTo>
                  <a:lnTo>
                    <a:pt x="34" y="113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Line 69"/>
            <p:cNvSpPr>
              <a:spLocks noChangeShapeType="1"/>
            </p:cNvSpPr>
            <p:nvPr/>
          </p:nvSpPr>
          <p:spPr bwMode="auto">
            <a:xfrm>
              <a:off x="1616" y="2409"/>
              <a:ext cx="0" cy="113"/>
            </a:xfrm>
            <a:prstGeom prst="line">
              <a:avLst/>
            </a:pr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1599" y="2524"/>
              <a:ext cx="17" cy="113"/>
            </a:xfrm>
            <a:custGeom>
              <a:avLst/>
              <a:gdLst>
                <a:gd name="T0" fmla="*/ 0 w 17"/>
                <a:gd name="T1" fmla="*/ 113 h 113"/>
                <a:gd name="T2" fmla="*/ 0 w 17"/>
                <a:gd name="T3" fmla="*/ 0 h 113"/>
                <a:gd name="T4" fmla="*/ 17 w 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13">
                  <a:moveTo>
                    <a:pt x="0" y="113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71"/>
            <p:cNvSpPr>
              <a:spLocks noChangeArrowheads="1"/>
            </p:cNvSpPr>
            <p:nvPr/>
          </p:nvSpPr>
          <p:spPr bwMode="auto">
            <a:xfrm>
              <a:off x="1719" y="2716"/>
              <a:ext cx="120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dependens-GALERICULATA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1599" y="2642"/>
              <a:ext cx="118" cy="112"/>
            </a:xfrm>
            <a:custGeom>
              <a:avLst/>
              <a:gdLst>
                <a:gd name="T0" fmla="*/ 0 w 118"/>
                <a:gd name="T1" fmla="*/ 0 h 112"/>
                <a:gd name="T2" fmla="*/ 0 w 118"/>
                <a:gd name="T3" fmla="*/ 112 h 112"/>
                <a:gd name="T4" fmla="*/ 118 w 118"/>
                <a:gd name="T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8" h="112">
                  <a:moveTo>
                    <a:pt x="0" y="0"/>
                  </a:moveTo>
                  <a:lnTo>
                    <a:pt x="0" y="112"/>
                  </a:lnTo>
                  <a:lnTo>
                    <a:pt x="118" y="112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1582" y="2639"/>
              <a:ext cx="17" cy="113"/>
            </a:xfrm>
            <a:custGeom>
              <a:avLst/>
              <a:gdLst>
                <a:gd name="T0" fmla="*/ 0 w 17"/>
                <a:gd name="T1" fmla="*/ 113 h 113"/>
                <a:gd name="T2" fmla="*/ 0 w 17"/>
                <a:gd name="T3" fmla="*/ 0 h 113"/>
                <a:gd name="T4" fmla="*/ 17 w 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13">
                  <a:moveTo>
                    <a:pt x="0" y="113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74"/>
            <p:cNvSpPr>
              <a:spLocks noChangeArrowheads="1"/>
            </p:cNvSpPr>
            <p:nvPr/>
          </p:nvSpPr>
          <p:spPr bwMode="auto">
            <a:xfrm>
              <a:off x="1729" y="2832"/>
              <a:ext cx="110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lateriflora-LATERIFLORA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1582" y="2757"/>
              <a:ext cx="145" cy="112"/>
            </a:xfrm>
            <a:custGeom>
              <a:avLst/>
              <a:gdLst>
                <a:gd name="T0" fmla="*/ 0 w 145"/>
                <a:gd name="T1" fmla="*/ 0 h 112"/>
                <a:gd name="T2" fmla="*/ 0 w 145"/>
                <a:gd name="T3" fmla="*/ 112 h 112"/>
                <a:gd name="T4" fmla="*/ 145 w 145"/>
                <a:gd name="T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" h="112">
                  <a:moveTo>
                    <a:pt x="0" y="0"/>
                  </a:moveTo>
                  <a:lnTo>
                    <a:pt x="0" y="112"/>
                  </a:lnTo>
                  <a:lnTo>
                    <a:pt x="145" y="112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76"/>
            <p:cNvSpPr>
              <a:spLocks/>
            </p:cNvSpPr>
            <p:nvPr/>
          </p:nvSpPr>
          <p:spPr bwMode="auto">
            <a:xfrm>
              <a:off x="1566" y="2329"/>
              <a:ext cx="16" cy="425"/>
            </a:xfrm>
            <a:custGeom>
              <a:avLst/>
              <a:gdLst>
                <a:gd name="T0" fmla="*/ 0 w 16"/>
                <a:gd name="T1" fmla="*/ 0 h 425"/>
                <a:gd name="T2" fmla="*/ 0 w 16"/>
                <a:gd name="T3" fmla="*/ 425 h 425"/>
                <a:gd name="T4" fmla="*/ 16 w 16"/>
                <a:gd name="T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25">
                  <a:moveTo>
                    <a:pt x="0" y="0"/>
                  </a:moveTo>
                  <a:lnTo>
                    <a:pt x="0" y="425"/>
                  </a:lnTo>
                  <a:lnTo>
                    <a:pt x="16" y="425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77"/>
            <p:cNvSpPr>
              <a:spLocks/>
            </p:cNvSpPr>
            <p:nvPr/>
          </p:nvSpPr>
          <p:spPr bwMode="auto">
            <a:xfrm>
              <a:off x="1500" y="2326"/>
              <a:ext cx="66" cy="702"/>
            </a:xfrm>
            <a:custGeom>
              <a:avLst/>
              <a:gdLst>
                <a:gd name="T0" fmla="*/ 0 w 66"/>
                <a:gd name="T1" fmla="*/ 702 h 702"/>
                <a:gd name="T2" fmla="*/ 0 w 66"/>
                <a:gd name="T3" fmla="*/ 0 h 702"/>
                <a:gd name="T4" fmla="*/ 66 w 66"/>
                <a:gd name="T5" fmla="*/ 0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702">
                  <a:moveTo>
                    <a:pt x="0" y="702"/>
                  </a:moveTo>
                  <a:lnTo>
                    <a:pt x="0" y="0"/>
                  </a:lnTo>
                  <a:lnTo>
                    <a:pt x="66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1826" y="2947"/>
              <a:ext cx="97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resinosa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-RESINOSA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sp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group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Freeform 79"/>
            <p:cNvSpPr>
              <a:spLocks/>
            </p:cNvSpPr>
            <p:nvPr/>
          </p:nvSpPr>
          <p:spPr bwMode="auto">
            <a:xfrm>
              <a:off x="1824" y="2985"/>
              <a:ext cx="0" cy="55"/>
            </a:xfrm>
            <a:custGeom>
              <a:avLst/>
              <a:gdLst>
                <a:gd name="T0" fmla="*/ 55 h 55"/>
                <a:gd name="T1" fmla="*/ 0 h 55"/>
                <a:gd name="T2" fmla="*/ 0 h 5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5">
                  <a:moveTo>
                    <a:pt x="0" y="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80"/>
            <p:cNvSpPr>
              <a:spLocks noChangeArrowheads="1"/>
            </p:cNvSpPr>
            <p:nvPr/>
          </p:nvSpPr>
          <p:spPr bwMode="auto">
            <a:xfrm>
              <a:off x="1860" y="3062"/>
              <a:ext cx="1069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drummondii-RESINOSA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Freeform 81"/>
            <p:cNvSpPr>
              <a:spLocks/>
            </p:cNvSpPr>
            <p:nvPr/>
          </p:nvSpPr>
          <p:spPr bwMode="auto">
            <a:xfrm>
              <a:off x="1824" y="3044"/>
              <a:ext cx="33" cy="56"/>
            </a:xfrm>
            <a:custGeom>
              <a:avLst/>
              <a:gdLst>
                <a:gd name="T0" fmla="*/ 0 w 33"/>
                <a:gd name="T1" fmla="*/ 0 h 56"/>
                <a:gd name="T2" fmla="*/ 0 w 33"/>
                <a:gd name="T3" fmla="*/ 56 h 56"/>
                <a:gd name="T4" fmla="*/ 33 w 33"/>
                <a:gd name="T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56">
                  <a:moveTo>
                    <a:pt x="0" y="0"/>
                  </a:moveTo>
                  <a:lnTo>
                    <a:pt x="0" y="56"/>
                  </a:lnTo>
                  <a:lnTo>
                    <a:pt x="33" y="56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82"/>
            <p:cNvSpPr>
              <a:spLocks/>
            </p:cNvSpPr>
            <p:nvPr/>
          </p:nvSpPr>
          <p:spPr bwMode="auto">
            <a:xfrm>
              <a:off x="1807" y="3042"/>
              <a:ext cx="17" cy="84"/>
            </a:xfrm>
            <a:custGeom>
              <a:avLst/>
              <a:gdLst>
                <a:gd name="T0" fmla="*/ 0 w 17"/>
                <a:gd name="T1" fmla="*/ 84 h 84"/>
                <a:gd name="T2" fmla="*/ 0 w 17"/>
                <a:gd name="T3" fmla="*/ 0 h 84"/>
                <a:gd name="T4" fmla="*/ 17 w 17"/>
                <a:gd name="T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84">
                  <a:moveTo>
                    <a:pt x="0" y="84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83"/>
            <p:cNvSpPr>
              <a:spLocks noChangeArrowheads="1"/>
            </p:cNvSpPr>
            <p:nvPr/>
          </p:nvSpPr>
          <p:spPr bwMode="auto">
            <a:xfrm>
              <a:off x="1809" y="3177"/>
              <a:ext cx="42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potosina-Q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Freeform 84"/>
            <p:cNvSpPr>
              <a:spLocks/>
            </p:cNvSpPr>
            <p:nvPr/>
          </p:nvSpPr>
          <p:spPr bwMode="auto">
            <a:xfrm>
              <a:off x="1807" y="3131"/>
              <a:ext cx="0" cy="84"/>
            </a:xfrm>
            <a:custGeom>
              <a:avLst/>
              <a:gdLst>
                <a:gd name="T0" fmla="*/ 0 h 84"/>
                <a:gd name="T1" fmla="*/ 84 h 84"/>
                <a:gd name="T2" fmla="*/ 84 h 8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4">
                  <a:moveTo>
                    <a:pt x="0" y="0"/>
                  </a:moveTo>
                  <a:lnTo>
                    <a:pt x="0" y="84"/>
                  </a:lnTo>
                  <a:lnTo>
                    <a:pt x="0" y="84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85"/>
            <p:cNvSpPr>
              <a:spLocks/>
            </p:cNvSpPr>
            <p:nvPr/>
          </p:nvSpPr>
          <p:spPr bwMode="auto">
            <a:xfrm>
              <a:off x="1790" y="3128"/>
              <a:ext cx="17" cy="99"/>
            </a:xfrm>
            <a:custGeom>
              <a:avLst/>
              <a:gdLst>
                <a:gd name="T0" fmla="*/ 0 w 17"/>
                <a:gd name="T1" fmla="*/ 99 h 99"/>
                <a:gd name="T2" fmla="*/ 0 w 17"/>
                <a:gd name="T3" fmla="*/ 0 h 99"/>
                <a:gd name="T4" fmla="*/ 17 w 17"/>
                <a:gd name="T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99">
                  <a:moveTo>
                    <a:pt x="0" y="99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86"/>
            <p:cNvSpPr>
              <a:spLocks noChangeArrowheads="1"/>
            </p:cNvSpPr>
            <p:nvPr/>
          </p:nvSpPr>
          <p:spPr bwMode="auto">
            <a:xfrm>
              <a:off x="1809" y="3292"/>
              <a:ext cx="37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wrightii-Q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Freeform 87"/>
            <p:cNvSpPr>
              <a:spLocks/>
            </p:cNvSpPr>
            <p:nvPr/>
          </p:nvSpPr>
          <p:spPr bwMode="auto">
            <a:xfrm>
              <a:off x="1790" y="3232"/>
              <a:ext cx="17" cy="98"/>
            </a:xfrm>
            <a:custGeom>
              <a:avLst/>
              <a:gdLst>
                <a:gd name="T0" fmla="*/ 0 w 17"/>
                <a:gd name="T1" fmla="*/ 0 h 98"/>
                <a:gd name="T2" fmla="*/ 0 w 17"/>
                <a:gd name="T3" fmla="*/ 98 h 98"/>
                <a:gd name="T4" fmla="*/ 17 w 17"/>
                <a:gd name="T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98">
                  <a:moveTo>
                    <a:pt x="0" y="0"/>
                  </a:moveTo>
                  <a:lnTo>
                    <a:pt x="0" y="98"/>
                  </a:lnTo>
                  <a:lnTo>
                    <a:pt x="17" y="98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88"/>
            <p:cNvSpPr>
              <a:spLocks/>
            </p:cNvSpPr>
            <p:nvPr/>
          </p:nvSpPr>
          <p:spPr bwMode="auto">
            <a:xfrm>
              <a:off x="1757" y="3229"/>
              <a:ext cx="33" cy="106"/>
            </a:xfrm>
            <a:custGeom>
              <a:avLst/>
              <a:gdLst>
                <a:gd name="T0" fmla="*/ 0 w 33"/>
                <a:gd name="T1" fmla="*/ 106 h 106"/>
                <a:gd name="T2" fmla="*/ 0 w 33"/>
                <a:gd name="T3" fmla="*/ 0 h 106"/>
                <a:gd name="T4" fmla="*/ 33 w 33"/>
                <a:gd name="T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106">
                  <a:moveTo>
                    <a:pt x="0" y="106"/>
                  </a:moveTo>
                  <a:lnTo>
                    <a:pt x="0" y="0"/>
                  </a:lnTo>
                  <a:lnTo>
                    <a:pt x="33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1831" y="3407"/>
              <a:ext cx="43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hispidula-Q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Freeform 90"/>
            <p:cNvSpPr>
              <a:spLocks/>
            </p:cNvSpPr>
            <p:nvPr/>
          </p:nvSpPr>
          <p:spPr bwMode="auto">
            <a:xfrm>
              <a:off x="1757" y="3339"/>
              <a:ext cx="72" cy="106"/>
            </a:xfrm>
            <a:custGeom>
              <a:avLst/>
              <a:gdLst>
                <a:gd name="T0" fmla="*/ 0 w 72"/>
                <a:gd name="T1" fmla="*/ 0 h 106"/>
                <a:gd name="T2" fmla="*/ 0 w 72"/>
                <a:gd name="T3" fmla="*/ 106 h 106"/>
                <a:gd name="T4" fmla="*/ 72 w 72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06">
                  <a:moveTo>
                    <a:pt x="0" y="0"/>
                  </a:moveTo>
                  <a:lnTo>
                    <a:pt x="0" y="106"/>
                  </a:lnTo>
                  <a:lnTo>
                    <a:pt x="72" y="106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91"/>
            <p:cNvSpPr>
              <a:spLocks/>
            </p:cNvSpPr>
            <p:nvPr/>
          </p:nvSpPr>
          <p:spPr bwMode="auto">
            <a:xfrm>
              <a:off x="1693" y="3337"/>
              <a:ext cx="64" cy="109"/>
            </a:xfrm>
            <a:custGeom>
              <a:avLst/>
              <a:gdLst>
                <a:gd name="T0" fmla="*/ 0 w 64"/>
                <a:gd name="T1" fmla="*/ 109 h 109"/>
                <a:gd name="T2" fmla="*/ 0 w 64"/>
                <a:gd name="T3" fmla="*/ 0 h 109"/>
                <a:gd name="T4" fmla="*/ 64 w 64"/>
                <a:gd name="T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109">
                  <a:moveTo>
                    <a:pt x="0" y="109"/>
                  </a:moveTo>
                  <a:lnTo>
                    <a:pt x="0" y="0"/>
                  </a:lnTo>
                  <a:lnTo>
                    <a:pt x="64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92"/>
            <p:cNvSpPr>
              <a:spLocks noChangeArrowheads="1"/>
            </p:cNvSpPr>
            <p:nvPr/>
          </p:nvSpPr>
          <p:spPr bwMode="auto">
            <a:xfrm>
              <a:off x="1751" y="3522"/>
              <a:ext cx="56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suffrutescens-Q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Freeform 93"/>
            <p:cNvSpPr>
              <a:spLocks/>
            </p:cNvSpPr>
            <p:nvPr/>
          </p:nvSpPr>
          <p:spPr bwMode="auto">
            <a:xfrm>
              <a:off x="1693" y="3451"/>
              <a:ext cx="55" cy="109"/>
            </a:xfrm>
            <a:custGeom>
              <a:avLst/>
              <a:gdLst>
                <a:gd name="T0" fmla="*/ 0 w 55"/>
                <a:gd name="T1" fmla="*/ 0 h 109"/>
                <a:gd name="T2" fmla="*/ 0 w 55"/>
                <a:gd name="T3" fmla="*/ 109 h 109"/>
                <a:gd name="T4" fmla="*/ 55 w 55"/>
                <a:gd name="T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" h="109">
                  <a:moveTo>
                    <a:pt x="0" y="0"/>
                  </a:moveTo>
                  <a:lnTo>
                    <a:pt x="0" y="109"/>
                  </a:lnTo>
                  <a:lnTo>
                    <a:pt x="55" y="109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94"/>
            <p:cNvSpPr>
              <a:spLocks/>
            </p:cNvSpPr>
            <p:nvPr/>
          </p:nvSpPr>
          <p:spPr bwMode="auto">
            <a:xfrm>
              <a:off x="1557" y="3449"/>
              <a:ext cx="136" cy="283"/>
            </a:xfrm>
            <a:custGeom>
              <a:avLst/>
              <a:gdLst>
                <a:gd name="T0" fmla="*/ 0 w 136"/>
                <a:gd name="T1" fmla="*/ 283 h 283"/>
                <a:gd name="T2" fmla="*/ 0 w 136"/>
                <a:gd name="T3" fmla="*/ 0 h 283"/>
                <a:gd name="T4" fmla="*/ 136 w 136"/>
                <a:gd name="T5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83">
                  <a:moveTo>
                    <a:pt x="0" y="283"/>
                  </a:moveTo>
                  <a:lnTo>
                    <a:pt x="0" y="0"/>
                  </a:lnTo>
                  <a:lnTo>
                    <a:pt x="136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95"/>
            <p:cNvSpPr>
              <a:spLocks noChangeArrowheads="1"/>
            </p:cNvSpPr>
            <p:nvPr/>
          </p:nvSpPr>
          <p:spPr bwMode="auto">
            <a:xfrm>
              <a:off x="1692" y="3637"/>
              <a:ext cx="62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multiglandulosa-Q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Freeform 96"/>
            <p:cNvSpPr>
              <a:spLocks/>
            </p:cNvSpPr>
            <p:nvPr/>
          </p:nvSpPr>
          <p:spPr bwMode="auto">
            <a:xfrm>
              <a:off x="1671" y="3675"/>
              <a:ext cx="18" cy="55"/>
            </a:xfrm>
            <a:custGeom>
              <a:avLst/>
              <a:gdLst>
                <a:gd name="T0" fmla="*/ 0 w 18"/>
                <a:gd name="T1" fmla="*/ 55 h 55"/>
                <a:gd name="T2" fmla="*/ 0 w 18"/>
                <a:gd name="T3" fmla="*/ 0 h 55"/>
                <a:gd name="T4" fmla="*/ 18 w 18"/>
                <a:gd name="T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55">
                  <a:moveTo>
                    <a:pt x="0" y="55"/>
                  </a:moveTo>
                  <a:lnTo>
                    <a:pt x="0" y="0"/>
                  </a:lnTo>
                  <a:lnTo>
                    <a:pt x="18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97"/>
            <p:cNvSpPr>
              <a:spLocks noChangeArrowheads="1"/>
            </p:cNvSpPr>
            <p:nvPr/>
          </p:nvSpPr>
          <p:spPr bwMode="auto">
            <a:xfrm>
              <a:off x="1674" y="3752"/>
              <a:ext cx="439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arenicola-Q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Freeform 98"/>
            <p:cNvSpPr>
              <a:spLocks/>
            </p:cNvSpPr>
            <p:nvPr/>
          </p:nvSpPr>
          <p:spPr bwMode="auto">
            <a:xfrm>
              <a:off x="1671" y="3735"/>
              <a:ext cx="0" cy="55"/>
            </a:xfrm>
            <a:custGeom>
              <a:avLst/>
              <a:gdLst>
                <a:gd name="T0" fmla="*/ 0 h 55"/>
                <a:gd name="T1" fmla="*/ 55 h 55"/>
                <a:gd name="T2" fmla="*/ 55 h 5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5">
                  <a:moveTo>
                    <a:pt x="0" y="0"/>
                  </a:moveTo>
                  <a:lnTo>
                    <a:pt x="0" y="55"/>
                  </a:lnTo>
                  <a:lnTo>
                    <a:pt x="0" y="55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99"/>
            <p:cNvSpPr>
              <a:spLocks noChangeArrowheads="1"/>
            </p:cNvSpPr>
            <p:nvPr/>
          </p:nvSpPr>
          <p:spPr bwMode="auto">
            <a:xfrm>
              <a:off x="1707" y="3868"/>
              <a:ext cx="52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glabriuscula-Q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Freeform 100"/>
            <p:cNvSpPr>
              <a:spLocks/>
            </p:cNvSpPr>
            <p:nvPr/>
          </p:nvSpPr>
          <p:spPr bwMode="auto">
            <a:xfrm>
              <a:off x="1671" y="3793"/>
              <a:ext cx="34" cy="112"/>
            </a:xfrm>
            <a:custGeom>
              <a:avLst/>
              <a:gdLst>
                <a:gd name="T0" fmla="*/ 0 w 34"/>
                <a:gd name="T1" fmla="*/ 0 h 112"/>
                <a:gd name="T2" fmla="*/ 0 w 34"/>
                <a:gd name="T3" fmla="*/ 112 h 112"/>
                <a:gd name="T4" fmla="*/ 34 w 34"/>
                <a:gd name="T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112">
                  <a:moveTo>
                    <a:pt x="0" y="0"/>
                  </a:moveTo>
                  <a:lnTo>
                    <a:pt x="0" y="112"/>
                  </a:lnTo>
                  <a:lnTo>
                    <a:pt x="34" y="112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1775" y="3983"/>
              <a:ext cx="39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elliptica-Q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Freeform 102"/>
            <p:cNvSpPr>
              <a:spLocks/>
            </p:cNvSpPr>
            <p:nvPr/>
          </p:nvSpPr>
          <p:spPr bwMode="auto">
            <a:xfrm>
              <a:off x="1688" y="4020"/>
              <a:ext cx="84" cy="56"/>
            </a:xfrm>
            <a:custGeom>
              <a:avLst/>
              <a:gdLst>
                <a:gd name="T0" fmla="*/ 0 w 84"/>
                <a:gd name="T1" fmla="*/ 56 h 56"/>
                <a:gd name="T2" fmla="*/ 0 w 84"/>
                <a:gd name="T3" fmla="*/ 0 h 56"/>
                <a:gd name="T4" fmla="*/ 84 w 84"/>
                <a:gd name="T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" h="56">
                  <a:moveTo>
                    <a:pt x="0" y="56"/>
                  </a:moveTo>
                  <a:lnTo>
                    <a:pt x="0" y="0"/>
                  </a:lnTo>
                  <a:lnTo>
                    <a:pt x="84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103"/>
            <p:cNvSpPr>
              <a:spLocks noChangeArrowheads="1"/>
            </p:cNvSpPr>
            <p:nvPr/>
          </p:nvSpPr>
          <p:spPr bwMode="auto">
            <a:xfrm>
              <a:off x="1741" y="4098"/>
              <a:ext cx="93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integrifolia-INCANA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Freeform 104"/>
            <p:cNvSpPr>
              <a:spLocks/>
            </p:cNvSpPr>
            <p:nvPr/>
          </p:nvSpPr>
          <p:spPr bwMode="auto">
            <a:xfrm>
              <a:off x="1688" y="4080"/>
              <a:ext cx="51" cy="56"/>
            </a:xfrm>
            <a:custGeom>
              <a:avLst/>
              <a:gdLst>
                <a:gd name="T0" fmla="*/ 0 w 51"/>
                <a:gd name="T1" fmla="*/ 0 h 56"/>
                <a:gd name="T2" fmla="*/ 0 w 51"/>
                <a:gd name="T3" fmla="*/ 56 h 56"/>
                <a:gd name="T4" fmla="*/ 51 w 51"/>
                <a:gd name="T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56">
                  <a:moveTo>
                    <a:pt x="0" y="0"/>
                  </a:moveTo>
                  <a:lnTo>
                    <a:pt x="0" y="56"/>
                  </a:lnTo>
                  <a:lnTo>
                    <a:pt x="51" y="56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105"/>
            <p:cNvSpPr>
              <a:spLocks/>
            </p:cNvSpPr>
            <p:nvPr/>
          </p:nvSpPr>
          <p:spPr bwMode="auto">
            <a:xfrm>
              <a:off x="1671" y="4078"/>
              <a:ext cx="17" cy="84"/>
            </a:xfrm>
            <a:custGeom>
              <a:avLst/>
              <a:gdLst>
                <a:gd name="T0" fmla="*/ 0 w 17"/>
                <a:gd name="T1" fmla="*/ 84 h 84"/>
                <a:gd name="T2" fmla="*/ 0 w 17"/>
                <a:gd name="T3" fmla="*/ 0 h 84"/>
                <a:gd name="T4" fmla="*/ 17 w 17"/>
                <a:gd name="T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84">
                  <a:moveTo>
                    <a:pt x="0" y="84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106"/>
            <p:cNvSpPr>
              <a:spLocks noChangeArrowheads="1"/>
            </p:cNvSpPr>
            <p:nvPr/>
          </p:nvSpPr>
          <p:spPr bwMode="auto">
            <a:xfrm>
              <a:off x="1691" y="4213"/>
              <a:ext cx="37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serrata-Q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Freeform 107"/>
            <p:cNvSpPr>
              <a:spLocks/>
            </p:cNvSpPr>
            <p:nvPr/>
          </p:nvSpPr>
          <p:spPr bwMode="auto">
            <a:xfrm>
              <a:off x="1671" y="4167"/>
              <a:ext cx="17" cy="84"/>
            </a:xfrm>
            <a:custGeom>
              <a:avLst/>
              <a:gdLst>
                <a:gd name="T0" fmla="*/ 0 w 17"/>
                <a:gd name="T1" fmla="*/ 0 h 84"/>
                <a:gd name="T2" fmla="*/ 0 w 17"/>
                <a:gd name="T3" fmla="*/ 84 h 84"/>
                <a:gd name="T4" fmla="*/ 17 w 17"/>
                <a:gd name="T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84">
                  <a:moveTo>
                    <a:pt x="0" y="0"/>
                  </a:moveTo>
                  <a:lnTo>
                    <a:pt x="0" y="84"/>
                  </a:lnTo>
                  <a:lnTo>
                    <a:pt x="17" y="84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108"/>
            <p:cNvSpPr>
              <a:spLocks noChangeArrowheads="1"/>
            </p:cNvSpPr>
            <p:nvPr/>
          </p:nvSpPr>
          <p:spPr bwMode="auto">
            <a:xfrm>
              <a:off x="1709" y="4328"/>
              <a:ext cx="83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incana-INCANA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Freeform 109"/>
            <p:cNvSpPr>
              <a:spLocks/>
            </p:cNvSpPr>
            <p:nvPr/>
          </p:nvSpPr>
          <p:spPr bwMode="auto">
            <a:xfrm>
              <a:off x="1671" y="4023"/>
              <a:ext cx="35" cy="343"/>
            </a:xfrm>
            <a:custGeom>
              <a:avLst/>
              <a:gdLst>
                <a:gd name="T0" fmla="*/ 0 w 35"/>
                <a:gd name="T1" fmla="*/ 0 h 343"/>
                <a:gd name="T2" fmla="*/ 0 w 35"/>
                <a:gd name="T3" fmla="*/ 343 h 343"/>
                <a:gd name="T4" fmla="*/ 35 w 35"/>
                <a:gd name="T5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343">
                  <a:moveTo>
                    <a:pt x="0" y="0"/>
                  </a:moveTo>
                  <a:lnTo>
                    <a:pt x="0" y="343"/>
                  </a:lnTo>
                  <a:lnTo>
                    <a:pt x="35" y="343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Line 110"/>
            <p:cNvSpPr>
              <a:spLocks noChangeShapeType="1"/>
            </p:cNvSpPr>
            <p:nvPr/>
          </p:nvSpPr>
          <p:spPr bwMode="auto">
            <a:xfrm>
              <a:off x="1671" y="3675"/>
              <a:ext cx="0" cy="343"/>
            </a:xfrm>
            <a:prstGeom prst="line">
              <a:avLst/>
            </a:pr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111"/>
            <p:cNvSpPr>
              <a:spLocks/>
            </p:cNvSpPr>
            <p:nvPr/>
          </p:nvSpPr>
          <p:spPr bwMode="auto">
            <a:xfrm>
              <a:off x="1557" y="3736"/>
              <a:ext cx="114" cy="284"/>
            </a:xfrm>
            <a:custGeom>
              <a:avLst/>
              <a:gdLst>
                <a:gd name="T0" fmla="*/ 0 w 114"/>
                <a:gd name="T1" fmla="*/ 0 h 284"/>
                <a:gd name="T2" fmla="*/ 0 w 114"/>
                <a:gd name="T3" fmla="*/ 284 h 284"/>
                <a:gd name="T4" fmla="*/ 114 w 114"/>
                <a:gd name="T5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" h="284">
                  <a:moveTo>
                    <a:pt x="0" y="0"/>
                  </a:moveTo>
                  <a:lnTo>
                    <a:pt x="0" y="284"/>
                  </a:lnTo>
                  <a:lnTo>
                    <a:pt x="114" y="284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112"/>
            <p:cNvSpPr>
              <a:spLocks/>
            </p:cNvSpPr>
            <p:nvPr/>
          </p:nvSpPr>
          <p:spPr bwMode="auto">
            <a:xfrm>
              <a:off x="1500" y="3032"/>
              <a:ext cx="57" cy="702"/>
            </a:xfrm>
            <a:custGeom>
              <a:avLst/>
              <a:gdLst>
                <a:gd name="T0" fmla="*/ 0 w 57"/>
                <a:gd name="T1" fmla="*/ 0 h 702"/>
                <a:gd name="T2" fmla="*/ 0 w 57"/>
                <a:gd name="T3" fmla="*/ 702 h 702"/>
                <a:gd name="T4" fmla="*/ 57 w 57"/>
                <a:gd name="T5" fmla="*/ 70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702">
                  <a:moveTo>
                    <a:pt x="0" y="0"/>
                  </a:moveTo>
                  <a:lnTo>
                    <a:pt x="0" y="702"/>
                  </a:lnTo>
                  <a:lnTo>
                    <a:pt x="57" y="702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113"/>
            <p:cNvSpPr>
              <a:spLocks/>
            </p:cNvSpPr>
            <p:nvPr/>
          </p:nvSpPr>
          <p:spPr bwMode="auto">
            <a:xfrm>
              <a:off x="1363" y="1859"/>
              <a:ext cx="137" cy="1171"/>
            </a:xfrm>
            <a:custGeom>
              <a:avLst/>
              <a:gdLst>
                <a:gd name="T0" fmla="*/ 0 w 137"/>
                <a:gd name="T1" fmla="*/ 0 h 1171"/>
                <a:gd name="T2" fmla="*/ 0 w 137"/>
                <a:gd name="T3" fmla="*/ 1171 h 1171"/>
                <a:gd name="T4" fmla="*/ 137 w 137"/>
                <a:gd name="T5" fmla="*/ 1171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7" h="1171">
                  <a:moveTo>
                    <a:pt x="0" y="0"/>
                  </a:moveTo>
                  <a:lnTo>
                    <a:pt x="0" y="1171"/>
                  </a:lnTo>
                  <a:lnTo>
                    <a:pt x="137" y="1171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114"/>
            <p:cNvSpPr>
              <a:spLocks/>
            </p:cNvSpPr>
            <p:nvPr/>
          </p:nvSpPr>
          <p:spPr bwMode="auto">
            <a:xfrm>
              <a:off x="1341" y="1856"/>
              <a:ext cx="22" cy="1648"/>
            </a:xfrm>
            <a:custGeom>
              <a:avLst/>
              <a:gdLst>
                <a:gd name="T0" fmla="*/ 0 w 22"/>
                <a:gd name="T1" fmla="*/ 1648 h 1648"/>
                <a:gd name="T2" fmla="*/ 0 w 22"/>
                <a:gd name="T3" fmla="*/ 0 h 1648"/>
                <a:gd name="T4" fmla="*/ 22 w 22"/>
                <a:gd name="T5" fmla="*/ 0 h 1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648">
                  <a:moveTo>
                    <a:pt x="0" y="1648"/>
                  </a:moveTo>
                  <a:lnTo>
                    <a:pt x="0" y="0"/>
                  </a:lnTo>
                  <a:lnTo>
                    <a:pt x="22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115"/>
            <p:cNvSpPr>
              <a:spLocks noChangeArrowheads="1"/>
            </p:cNvSpPr>
            <p:nvPr/>
          </p:nvSpPr>
          <p:spPr bwMode="auto">
            <a:xfrm>
              <a:off x="1938" y="4443"/>
              <a:ext cx="107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pinnatifida-ORIENTALIS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Freeform 116"/>
            <p:cNvSpPr>
              <a:spLocks/>
            </p:cNvSpPr>
            <p:nvPr/>
          </p:nvSpPr>
          <p:spPr bwMode="auto">
            <a:xfrm>
              <a:off x="1839" y="4481"/>
              <a:ext cx="96" cy="55"/>
            </a:xfrm>
            <a:custGeom>
              <a:avLst/>
              <a:gdLst>
                <a:gd name="T0" fmla="*/ 0 w 96"/>
                <a:gd name="T1" fmla="*/ 55 h 55"/>
                <a:gd name="T2" fmla="*/ 0 w 96"/>
                <a:gd name="T3" fmla="*/ 0 h 55"/>
                <a:gd name="T4" fmla="*/ 96 w 96"/>
                <a:gd name="T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55">
                  <a:moveTo>
                    <a:pt x="0" y="55"/>
                  </a:moveTo>
                  <a:lnTo>
                    <a:pt x="0" y="0"/>
                  </a:lnTo>
                  <a:lnTo>
                    <a:pt x="96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117"/>
            <p:cNvSpPr>
              <a:spLocks noChangeArrowheads="1"/>
            </p:cNvSpPr>
            <p:nvPr/>
          </p:nvSpPr>
          <p:spPr bwMode="auto">
            <a:xfrm>
              <a:off x="1895" y="4558"/>
              <a:ext cx="1037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orientalis-ORIENTALIS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Freeform 118"/>
            <p:cNvSpPr>
              <a:spLocks/>
            </p:cNvSpPr>
            <p:nvPr/>
          </p:nvSpPr>
          <p:spPr bwMode="auto">
            <a:xfrm>
              <a:off x="1839" y="4541"/>
              <a:ext cx="53" cy="55"/>
            </a:xfrm>
            <a:custGeom>
              <a:avLst/>
              <a:gdLst>
                <a:gd name="T0" fmla="*/ 0 w 53"/>
                <a:gd name="T1" fmla="*/ 0 h 55"/>
                <a:gd name="T2" fmla="*/ 0 w 53"/>
                <a:gd name="T3" fmla="*/ 55 h 55"/>
                <a:gd name="T4" fmla="*/ 53 w 53"/>
                <a:gd name="T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55">
                  <a:moveTo>
                    <a:pt x="0" y="0"/>
                  </a:moveTo>
                  <a:lnTo>
                    <a:pt x="0" y="55"/>
                  </a:lnTo>
                  <a:lnTo>
                    <a:pt x="53" y="55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119"/>
            <p:cNvSpPr>
              <a:spLocks/>
            </p:cNvSpPr>
            <p:nvPr/>
          </p:nvSpPr>
          <p:spPr bwMode="auto">
            <a:xfrm>
              <a:off x="1820" y="4538"/>
              <a:ext cx="19" cy="113"/>
            </a:xfrm>
            <a:custGeom>
              <a:avLst/>
              <a:gdLst>
                <a:gd name="T0" fmla="*/ 0 w 19"/>
                <a:gd name="T1" fmla="*/ 113 h 113"/>
                <a:gd name="T2" fmla="*/ 0 w 19"/>
                <a:gd name="T3" fmla="*/ 0 h 113"/>
                <a:gd name="T4" fmla="*/ 19 w 19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13">
                  <a:moveTo>
                    <a:pt x="0" y="113"/>
                  </a:moveTo>
                  <a:lnTo>
                    <a:pt x="0" y="0"/>
                  </a:lnTo>
                  <a:lnTo>
                    <a:pt x="19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120"/>
            <p:cNvSpPr>
              <a:spLocks noChangeArrowheads="1"/>
            </p:cNvSpPr>
            <p:nvPr/>
          </p:nvSpPr>
          <p:spPr bwMode="auto">
            <a:xfrm>
              <a:off x="1944" y="4673"/>
              <a:ext cx="108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multicaulis-ORIENTALIS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Freeform 121"/>
            <p:cNvSpPr>
              <a:spLocks/>
            </p:cNvSpPr>
            <p:nvPr/>
          </p:nvSpPr>
          <p:spPr bwMode="auto">
            <a:xfrm>
              <a:off x="1872" y="4711"/>
              <a:ext cx="69" cy="55"/>
            </a:xfrm>
            <a:custGeom>
              <a:avLst/>
              <a:gdLst>
                <a:gd name="T0" fmla="*/ 0 w 69"/>
                <a:gd name="T1" fmla="*/ 55 h 55"/>
                <a:gd name="T2" fmla="*/ 0 w 69"/>
                <a:gd name="T3" fmla="*/ 0 h 55"/>
                <a:gd name="T4" fmla="*/ 69 w 69"/>
                <a:gd name="T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55">
                  <a:moveTo>
                    <a:pt x="0" y="55"/>
                  </a:moveTo>
                  <a:lnTo>
                    <a:pt x="0" y="0"/>
                  </a:lnTo>
                  <a:lnTo>
                    <a:pt x="69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122"/>
            <p:cNvSpPr>
              <a:spLocks noChangeArrowheads="1"/>
            </p:cNvSpPr>
            <p:nvPr/>
          </p:nvSpPr>
          <p:spPr bwMode="auto">
            <a:xfrm>
              <a:off x="2029" y="4788"/>
              <a:ext cx="1519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heydei-Subsect CYSTASPIS-Sect LUPULINARIA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Freeform 123"/>
            <p:cNvSpPr>
              <a:spLocks/>
            </p:cNvSpPr>
            <p:nvPr/>
          </p:nvSpPr>
          <p:spPr bwMode="auto">
            <a:xfrm>
              <a:off x="1872" y="4771"/>
              <a:ext cx="155" cy="55"/>
            </a:xfrm>
            <a:custGeom>
              <a:avLst/>
              <a:gdLst>
                <a:gd name="T0" fmla="*/ 0 w 155"/>
                <a:gd name="T1" fmla="*/ 0 h 55"/>
                <a:gd name="T2" fmla="*/ 0 w 155"/>
                <a:gd name="T3" fmla="*/ 55 h 55"/>
                <a:gd name="T4" fmla="*/ 155 w 155"/>
                <a:gd name="T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5" h="55">
                  <a:moveTo>
                    <a:pt x="0" y="0"/>
                  </a:moveTo>
                  <a:lnTo>
                    <a:pt x="0" y="55"/>
                  </a:lnTo>
                  <a:lnTo>
                    <a:pt x="155" y="55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124"/>
            <p:cNvSpPr>
              <a:spLocks/>
            </p:cNvSpPr>
            <p:nvPr/>
          </p:nvSpPr>
          <p:spPr bwMode="auto">
            <a:xfrm>
              <a:off x="1820" y="4656"/>
              <a:ext cx="52" cy="113"/>
            </a:xfrm>
            <a:custGeom>
              <a:avLst/>
              <a:gdLst>
                <a:gd name="T0" fmla="*/ 0 w 52"/>
                <a:gd name="T1" fmla="*/ 0 h 113"/>
                <a:gd name="T2" fmla="*/ 0 w 52"/>
                <a:gd name="T3" fmla="*/ 113 h 113"/>
                <a:gd name="T4" fmla="*/ 52 w 52"/>
                <a:gd name="T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113">
                  <a:moveTo>
                    <a:pt x="0" y="0"/>
                  </a:moveTo>
                  <a:lnTo>
                    <a:pt x="0" y="113"/>
                  </a:lnTo>
                  <a:lnTo>
                    <a:pt x="52" y="113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125"/>
            <p:cNvSpPr>
              <a:spLocks/>
            </p:cNvSpPr>
            <p:nvPr/>
          </p:nvSpPr>
          <p:spPr bwMode="auto">
            <a:xfrm>
              <a:off x="1803" y="4654"/>
              <a:ext cx="17" cy="141"/>
            </a:xfrm>
            <a:custGeom>
              <a:avLst/>
              <a:gdLst>
                <a:gd name="T0" fmla="*/ 0 w 17"/>
                <a:gd name="T1" fmla="*/ 141 h 141"/>
                <a:gd name="T2" fmla="*/ 0 w 17"/>
                <a:gd name="T3" fmla="*/ 0 h 141"/>
                <a:gd name="T4" fmla="*/ 17 w 17"/>
                <a:gd name="T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41">
                  <a:moveTo>
                    <a:pt x="0" y="141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1889" y="4904"/>
              <a:ext cx="107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leptosiphon-Sect APELTANTHUS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Freeform 127"/>
            <p:cNvSpPr>
              <a:spLocks/>
            </p:cNvSpPr>
            <p:nvPr/>
          </p:nvSpPr>
          <p:spPr bwMode="auto">
            <a:xfrm>
              <a:off x="1803" y="4800"/>
              <a:ext cx="83" cy="141"/>
            </a:xfrm>
            <a:custGeom>
              <a:avLst/>
              <a:gdLst>
                <a:gd name="T0" fmla="*/ 0 w 83"/>
                <a:gd name="T1" fmla="*/ 0 h 141"/>
                <a:gd name="T2" fmla="*/ 0 w 83"/>
                <a:gd name="T3" fmla="*/ 141 h 141"/>
                <a:gd name="T4" fmla="*/ 83 w 83"/>
                <a:gd name="T5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" h="141">
                  <a:moveTo>
                    <a:pt x="0" y="0"/>
                  </a:moveTo>
                  <a:lnTo>
                    <a:pt x="0" y="141"/>
                  </a:lnTo>
                  <a:lnTo>
                    <a:pt x="83" y="141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28"/>
            <p:cNvSpPr>
              <a:spLocks noChangeArrowheads="1"/>
            </p:cNvSpPr>
            <p:nvPr/>
          </p:nvSpPr>
          <p:spPr bwMode="auto">
            <a:xfrm>
              <a:off x="1873" y="5019"/>
              <a:ext cx="43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prostrata-Q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Freeform 129"/>
            <p:cNvSpPr>
              <a:spLocks/>
            </p:cNvSpPr>
            <p:nvPr/>
          </p:nvSpPr>
          <p:spPr bwMode="auto">
            <a:xfrm>
              <a:off x="1871" y="5056"/>
              <a:ext cx="0" cy="56"/>
            </a:xfrm>
            <a:custGeom>
              <a:avLst/>
              <a:gdLst>
                <a:gd name="T0" fmla="*/ 56 h 56"/>
                <a:gd name="T1" fmla="*/ 0 h 56"/>
                <a:gd name="T2" fmla="*/ 0 h 5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6">
                  <a:moveTo>
                    <a:pt x="0" y="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30"/>
            <p:cNvSpPr>
              <a:spLocks noChangeArrowheads="1"/>
            </p:cNvSpPr>
            <p:nvPr/>
          </p:nvSpPr>
          <p:spPr bwMode="auto">
            <a:xfrm>
              <a:off x="1892" y="5134"/>
              <a:ext cx="95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alpina-ORIENTALIS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Freeform 131"/>
            <p:cNvSpPr>
              <a:spLocks/>
            </p:cNvSpPr>
            <p:nvPr/>
          </p:nvSpPr>
          <p:spPr bwMode="auto">
            <a:xfrm>
              <a:off x="1871" y="5116"/>
              <a:ext cx="19" cy="56"/>
            </a:xfrm>
            <a:custGeom>
              <a:avLst/>
              <a:gdLst>
                <a:gd name="T0" fmla="*/ 0 w 19"/>
                <a:gd name="T1" fmla="*/ 0 h 56"/>
                <a:gd name="T2" fmla="*/ 0 w 19"/>
                <a:gd name="T3" fmla="*/ 56 h 56"/>
                <a:gd name="T4" fmla="*/ 19 w 19"/>
                <a:gd name="T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56">
                  <a:moveTo>
                    <a:pt x="0" y="0"/>
                  </a:moveTo>
                  <a:lnTo>
                    <a:pt x="0" y="56"/>
                  </a:lnTo>
                  <a:lnTo>
                    <a:pt x="19" y="56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32"/>
            <p:cNvSpPr>
              <a:spLocks noChangeArrowheads="1"/>
            </p:cNvSpPr>
            <p:nvPr/>
          </p:nvSpPr>
          <p:spPr bwMode="auto">
            <a:xfrm>
              <a:off x="1993" y="5249"/>
              <a:ext cx="49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przewalskii-Q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Freeform 133"/>
            <p:cNvSpPr>
              <a:spLocks/>
            </p:cNvSpPr>
            <p:nvPr/>
          </p:nvSpPr>
          <p:spPr bwMode="auto">
            <a:xfrm>
              <a:off x="1871" y="5174"/>
              <a:ext cx="120" cy="113"/>
            </a:xfrm>
            <a:custGeom>
              <a:avLst/>
              <a:gdLst>
                <a:gd name="T0" fmla="*/ 0 w 120"/>
                <a:gd name="T1" fmla="*/ 0 h 113"/>
                <a:gd name="T2" fmla="*/ 0 w 120"/>
                <a:gd name="T3" fmla="*/ 113 h 113"/>
                <a:gd name="T4" fmla="*/ 120 w 120"/>
                <a:gd name="T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" h="113">
                  <a:moveTo>
                    <a:pt x="0" y="0"/>
                  </a:moveTo>
                  <a:lnTo>
                    <a:pt x="0" y="113"/>
                  </a:lnTo>
                  <a:lnTo>
                    <a:pt x="120" y="113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Line 134"/>
            <p:cNvSpPr>
              <a:spLocks noChangeShapeType="1"/>
            </p:cNvSpPr>
            <p:nvPr/>
          </p:nvSpPr>
          <p:spPr bwMode="auto">
            <a:xfrm>
              <a:off x="1871" y="5056"/>
              <a:ext cx="0" cy="113"/>
            </a:xfrm>
            <a:prstGeom prst="line">
              <a:avLst/>
            </a:pr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135"/>
            <p:cNvSpPr>
              <a:spLocks/>
            </p:cNvSpPr>
            <p:nvPr/>
          </p:nvSpPr>
          <p:spPr bwMode="auto">
            <a:xfrm>
              <a:off x="1803" y="4915"/>
              <a:ext cx="68" cy="257"/>
            </a:xfrm>
            <a:custGeom>
              <a:avLst/>
              <a:gdLst>
                <a:gd name="T0" fmla="*/ 0 w 68"/>
                <a:gd name="T1" fmla="*/ 0 h 257"/>
                <a:gd name="T2" fmla="*/ 0 w 68"/>
                <a:gd name="T3" fmla="*/ 257 h 257"/>
                <a:gd name="T4" fmla="*/ 68 w 68"/>
                <a:gd name="T5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257">
                  <a:moveTo>
                    <a:pt x="0" y="0"/>
                  </a:moveTo>
                  <a:lnTo>
                    <a:pt x="0" y="257"/>
                  </a:lnTo>
                  <a:lnTo>
                    <a:pt x="68" y="257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Line 136"/>
            <p:cNvSpPr>
              <a:spLocks noChangeShapeType="1"/>
            </p:cNvSpPr>
            <p:nvPr/>
          </p:nvSpPr>
          <p:spPr bwMode="auto">
            <a:xfrm>
              <a:off x="1803" y="4654"/>
              <a:ext cx="0" cy="256"/>
            </a:xfrm>
            <a:prstGeom prst="line">
              <a:avLst/>
            </a:pr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137"/>
            <p:cNvSpPr>
              <a:spLocks/>
            </p:cNvSpPr>
            <p:nvPr/>
          </p:nvSpPr>
          <p:spPr bwMode="auto">
            <a:xfrm>
              <a:off x="1492" y="4913"/>
              <a:ext cx="311" cy="242"/>
            </a:xfrm>
            <a:custGeom>
              <a:avLst/>
              <a:gdLst>
                <a:gd name="T0" fmla="*/ 0 w 311"/>
                <a:gd name="T1" fmla="*/ 242 h 242"/>
                <a:gd name="T2" fmla="*/ 0 w 311"/>
                <a:gd name="T3" fmla="*/ 0 h 242"/>
                <a:gd name="T4" fmla="*/ 311 w 311"/>
                <a:gd name="T5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1" h="242">
                  <a:moveTo>
                    <a:pt x="0" y="242"/>
                  </a:moveTo>
                  <a:lnTo>
                    <a:pt x="0" y="0"/>
                  </a:lnTo>
                  <a:lnTo>
                    <a:pt x="311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1790" y="5364"/>
              <a:ext cx="113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baicalensis-STRIGILLOSA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Freeform 139"/>
            <p:cNvSpPr>
              <a:spLocks/>
            </p:cNvSpPr>
            <p:nvPr/>
          </p:nvSpPr>
          <p:spPr bwMode="auto">
            <a:xfrm>
              <a:off x="1492" y="5160"/>
              <a:ext cx="296" cy="242"/>
            </a:xfrm>
            <a:custGeom>
              <a:avLst/>
              <a:gdLst>
                <a:gd name="T0" fmla="*/ 0 w 296"/>
                <a:gd name="T1" fmla="*/ 0 h 242"/>
                <a:gd name="T2" fmla="*/ 0 w 296"/>
                <a:gd name="T3" fmla="*/ 242 h 242"/>
                <a:gd name="T4" fmla="*/ 296 w 296"/>
                <a:gd name="T5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6" h="242">
                  <a:moveTo>
                    <a:pt x="0" y="0"/>
                  </a:moveTo>
                  <a:lnTo>
                    <a:pt x="0" y="242"/>
                  </a:lnTo>
                  <a:lnTo>
                    <a:pt x="296" y="242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140"/>
            <p:cNvSpPr>
              <a:spLocks/>
            </p:cNvSpPr>
            <p:nvPr/>
          </p:nvSpPr>
          <p:spPr bwMode="auto">
            <a:xfrm>
              <a:off x="1341" y="3508"/>
              <a:ext cx="151" cy="1649"/>
            </a:xfrm>
            <a:custGeom>
              <a:avLst/>
              <a:gdLst>
                <a:gd name="T0" fmla="*/ 0 w 151"/>
                <a:gd name="T1" fmla="*/ 0 h 1649"/>
                <a:gd name="T2" fmla="*/ 0 w 151"/>
                <a:gd name="T3" fmla="*/ 1649 h 1649"/>
                <a:gd name="T4" fmla="*/ 151 w 151"/>
                <a:gd name="T5" fmla="*/ 1649 h 1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1649">
                  <a:moveTo>
                    <a:pt x="0" y="0"/>
                  </a:moveTo>
                  <a:lnTo>
                    <a:pt x="0" y="1649"/>
                  </a:lnTo>
                  <a:lnTo>
                    <a:pt x="151" y="1649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141"/>
            <p:cNvSpPr>
              <a:spLocks/>
            </p:cNvSpPr>
            <p:nvPr/>
          </p:nvSpPr>
          <p:spPr bwMode="auto">
            <a:xfrm>
              <a:off x="1234" y="3506"/>
              <a:ext cx="107" cy="1089"/>
            </a:xfrm>
            <a:custGeom>
              <a:avLst/>
              <a:gdLst>
                <a:gd name="T0" fmla="*/ 0 w 107"/>
                <a:gd name="T1" fmla="*/ 1089 h 1089"/>
                <a:gd name="T2" fmla="*/ 0 w 107"/>
                <a:gd name="T3" fmla="*/ 0 h 1089"/>
                <a:gd name="T4" fmla="*/ 107 w 107"/>
                <a:gd name="T5" fmla="*/ 0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89">
                  <a:moveTo>
                    <a:pt x="0" y="1089"/>
                  </a:moveTo>
                  <a:lnTo>
                    <a:pt x="0" y="0"/>
                  </a:lnTo>
                  <a:lnTo>
                    <a:pt x="107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42"/>
            <p:cNvSpPr>
              <a:spLocks noChangeArrowheads="1"/>
            </p:cNvSpPr>
            <p:nvPr/>
          </p:nvSpPr>
          <p:spPr bwMode="auto">
            <a:xfrm>
              <a:off x="1976" y="5479"/>
              <a:ext cx="931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tournefortii-ALBIDA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5" name="Freeform 143"/>
            <p:cNvSpPr>
              <a:spLocks/>
            </p:cNvSpPr>
            <p:nvPr/>
          </p:nvSpPr>
          <p:spPr bwMode="auto">
            <a:xfrm>
              <a:off x="1898" y="5517"/>
              <a:ext cx="76" cy="55"/>
            </a:xfrm>
            <a:custGeom>
              <a:avLst/>
              <a:gdLst>
                <a:gd name="T0" fmla="*/ 0 w 76"/>
                <a:gd name="T1" fmla="*/ 55 h 55"/>
                <a:gd name="T2" fmla="*/ 0 w 76"/>
                <a:gd name="T3" fmla="*/ 0 h 55"/>
                <a:gd name="T4" fmla="*/ 76 w 76"/>
                <a:gd name="T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" h="55">
                  <a:moveTo>
                    <a:pt x="0" y="55"/>
                  </a:moveTo>
                  <a:lnTo>
                    <a:pt x="0" y="0"/>
                  </a:lnTo>
                  <a:lnTo>
                    <a:pt x="76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44"/>
            <p:cNvSpPr>
              <a:spLocks noChangeArrowheads="1"/>
            </p:cNvSpPr>
            <p:nvPr/>
          </p:nvSpPr>
          <p:spPr bwMode="auto">
            <a:xfrm>
              <a:off x="1988" y="5594"/>
              <a:ext cx="87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altissima-ALBIDA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" name="Freeform 145"/>
            <p:cNvSpPr>
              <a:spLocks/>
            </p:cNvSpPr>
            <p:nvPr/>
          </p:nvSpPr>
          <p:spPr bwMode="auto">
            <a:xfrm>
              <a:off x="1898" y="5577"/>
              <a:ext cx="88" cy="55"/>
            </a:xfrm>
            <a:custGeom>
              <a:avLst/>
              <a:gdLst>
                <a:gd name="T0" fmla="*/ 0 w 88"/>
                <a:gd name="T1" fmla="*/ 0 h 55"/>
                <a:gd name="T2" fmla="*/ 0 w 88"/>
                <a:gd name="T3" fmla="*/ 55 h 55"/>
                <a:gd name="T4" fmla="*/ 88 w 88"/>
                <a:gd name="T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55">
                  <a:moveTo>
                    <a:pt x="0" y="0"/>
                  </a:moveTo>
                  <a:lnTo>
                    <a:pt x="0" y="55"/>
                  </a:lnTo>
                  <a:lnTo>
                    <a:pt x="88" y="55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146"/>
            <p:cNvSpPr>
              <a:spLocks/>
            </p:cNvSpPr>
            <p:nvPr/>
          </p:nvSpPr>
          <p:spPr bwMode="auto">
            <a:xfrm>
              <a:off x="1423" y="5574"/>
              <a:ext cx="475" cy="113"/>
            </a:xfrm>
            <a:custGeom>
              <a:avLst/>
              <a:gdLst>
                <a:gd name="T0" fmla="*/ 0 w 475"/>
                <a:gd name="T1" fmla="*/ 113 h 113"/>
                <a:gd name="T2" fmla="*/ 0 w 475"/>
                <a:gd name="T3" fmla="*/ 0 h 113"/>
                <a:gd name="T4" fmla="*/ 475 w 475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5" h="113">
                  <a:moveTo>
                    <a:pt x="0" y="113"/>
                  </a:moveTo>
                  <a:lnTo>
                    <a:pt x="0" y="0"/>
                  </a:lnTo>
                  <a:lnTo>
                    <a:pt x="475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47"/>
            <p:cNvSpPr>
              <a:spLocks noChangeArrowheads="1"/>
            </p:cNvSpPr>
            <p:nvPr/>
          </p:nvSpPr>
          <p:spPr bwMode="auto">
            <a:xfrm>
              <a:off x="1594" y="5709"/>
              <a:ext cx="40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oblonga-Q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0" name="Freeform 148"/>
            <p:cNvSpPr>
              <a:spLocks/>
            </p:cNvSpPr>
            <p:nvPr/>
          </p:nvSpPr>
          <p:spPr bwMode="auto">
            <a:xfrm>
              <a:off x="1483" y="5747"/>
              <a:ext cx="109" cy="55"/>
            </a:xfrm>
            <a:custGeom>
              <a:avLst/>
              <a:gdLst>
                <a:gd name="T0" fmla="*/ 0 w 109"/>
                <a:gd name="T1" fmla="*/ 55 h 55"/>
                <a:gd name="T2" fmla="*/ 0 w 109"/>
                <a:gd name="T3" fmla="*/ 0 h 55"/>
                <a:gd name="T4" fmla="*/ 109 w 109"/>
                <a:gd name="T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9" h="55">
                  <a:moveTo>
                    <a:pt x="0" y="55"/>
                  </a:moveTo>
                  <a:lnTo>
                    <a:pt x="0" y="0"/>
                  </a:lnTo>
                  <a:lnTo>
                    <a:pt x="109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1952" y="5824"/>
              <a:ext cx="113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 purpurascens-ULIGINOSA sp 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" name="Freeform 150"/>
            <p:cNvSpPr>
              <a:spLocks/>
            </p:cNvSpPr>
            <p:nvPr/>
          </p:nvSpPr>
          <p:spPr bwMode="auto">
            <a:xfrm>
              <a:off x="1483" y="5807"/>
              <a:ext cx="467" cy="55"/>
            </a:xfrm>
            <a:custGeom>
              <a:avLst/>
              <a:gdLst>
                <a:gd name="T0" fmla="*/ 0 w 467"/>
                <a:gd name="T1" fmla="*/ 0 h 55"/>
                <a:gd name="T2" fmla="*/ 0 w 467"/>
                <a:gd name="T3" fmla="*/ 55 h 55"/>
                <a:gd name="T4" fmla="*/ 467 w 467"/>
                <a:gd name="T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7" h="55">
                  <a:moveTo>
                    <a:pt x="0" y="0"/>
                  </a:moveTo>
                  <a:lnTo>
                    <a:pt x="0" y="55"/>
                  </a:lnTo>
                  <a:lnTo>
                    <a:pt x="467" y="55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151"/>
            <p:cNvSpPr>
              <a:spLocks/>
            </p:cNvSpPr>
            <p:nvPr/>
          </p:nvSpPr>
          <p:spPr bwMode="auto">
            <a:xfrm>
              <a:off x="1423" y="5692"/>
              <a:ext cx="60" cy="113"/>
            </a:xfrm>
            <a:custGeom>
              <a:avLst/>
              <a:gdLst>
                <a:gd name="T0" fmla="*/ 0 w 60"/>
                <a:gd name="T1" fmla="*/ 0 h 113"/>
                <a:gd name="T2" fmla="*/ 0 w 60"/>
                <a:gd name="T3" fmla="*/ 113 h 113"/>
                <a:gd name="T4" fmla="*/ 60 w 60"/>
                <a:gd name="T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113">
                  <a:moveTo>
                    <a:pt x="0" y="0"/>
                  </a:moveTo>
                  <a:lnTo>
                    <a:pt x="0" y="113"/>
                  </a:lnTo>
                  <a:lnTo>
                    <a:pt x="60" y="113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152"/>
            <p:cNvSpPr>
              <a:spLocks/>
            </p:cNvSpPr>
            <p:nvPr/>
          </p:nvSpPr>
          <p:spPr bwMode="auto">
            <a:xfrm>
              <a:off x="1234" y="4600"/>
              <a:ext cx="189" cy="1090"/>
            </a:xfrm>
            <a:custGeom>
              <a:avLst/>
              <a:gdLst>
                <a:gd name="T0" fmla="*/ 0 w 189"/>
                <a:gd name="T1" fmla="*/ 0 h 1090"/>
                <a:gd name="T2" fmla="*/ 0 w 189"/>
                <a:gd name="T3" fmla="*/ 1090 h 1090"/>
                <a:gd name="T4" fmla="*/ 189 w 189"/>
                <a:gd name="T5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9" h="1090">
                  <a:moveTo>
                    <a:pt x="0" y="0"/>
                  </a:moveTo>
                  <a:lnTo>
                    <a:pt x="0" y="1090"/>
                  </a:lnTo>
                  <a:lnTo>
                    <a:pt x="189" y="109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153"/>
            <p:cNvSpPr>
              <a:spLocks/>
            </p:cNvSpPr>
            <p:nvPr/>
          </p:nvSpPr>
          <p:spPr bwMode="auto">
            <a:xfrm>
              <a:off x="844" y="4597"/>
              <a:ext cx="390" cy="687"/>
            </a:xfrm>
            <a:custGeom>
              <a:avLst/>
              <a:gdLst>
                <a:gd name="T0" fmla="*/ 0 w 390"/>
                <a:gd name="T1" fmla="*/ 687 h 687"/>
                <a:gd name="T2" fmla="*/ 0 w 390"/>
                <a:gd name="T3" fmla="*/ 0 h 687"/>
                <a:gd name="T4" fmla="*/ 390 w 390"/>
                <a:gd name="T5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0" h="687">
                  <a:moveTo>
                    <a:pt x="0" y="687"/>
                  </a:moveTo>
                  <a:lnTo>
                    <a:pt x="0" y="0"/>
                  </a:lnTo>
                  <a:lnTo>
                    <a:pt x="390" y="0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54"/>
            <p:cNvSpPr>
              <a:spLocks noChangeArrowheads="1"/>
            </p:cNvSpPr>
            <p:nvPr/>
          </p:nvSpPr>
          <p:spPr bwMode="auto">
            <a:xfrm>
              <a:off x="2029" y="5940"/>
              <a:ext cx="1019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Holmskioldia sanguinea-Outgroup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7" name="Freeform 155"/>
            <p:cNvSpPr>
              <a:spLocks/>
            </p:cNvSpPr>
            <p:nvPr/>
          </p:nvSpPr>
          <p:spPr bwMode="auto">
            <a:xfrm>
              <a:off x="844" y="5289"/>
              <a:ext cx="1183" cy="688"/>
            </a:xfrm>
            <a:custGeom>
              <a:avLst/>
              <a:gdLst>
                <a:gd name="T0" fmla="*/ 0 w 1183"/>
                <a:gd name="T1" fmla="*/ 0 h 688"/>
                <a:gd name="T2" fmla="*/ 0 w 1183"/>
                <a:gd name="T3" fmla="*/ 688 h 688"/>
                <a:gd name="T4" fmla="*/ 1183 w 1183"/>
                <a:gd name="T5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83" h="688">
                  <a:moveTo>
                    <a:pt x="0" y="0"/>
                  </a:moveTo>
                  <a:lnTo>
                    <a:pt x="0" y="688"/>
                  </a:lnTo>
                  <a:lnTo>
                    <a:pt x="1183" y="688"/>
                  </a:lnTo>
                </a:path>
              </a:pathLst>
            </a:custGeom>
            <a:noFill/>
            <a:ln w="7938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56"/>
            <p:cNvSpPr>
              <a:spLocks noChangeArrowheads="1"/>
            </p:cNvSpPr>
            <p:nvPr/>
          </p:nvSpPr>
          <p:spPr bwMode="auto">
            <a:xfrm>
              <a:off x="1558" y="2460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81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9" name="Rectangle 157"/>
            <p:cNvSpPr>
              <a:spLocks noChangeArrowheads="1"/>
            </p:cNvSpPr>
            <p:nvPr/>
          </p:nvSpPr>
          <p:spPr bwMode="auto">
            <a:xfrm>
              <a:off x="1541" y="2575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60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0" name="Rectangle 158"/>
            <p:cNvSpPr>
              <a:spLocks noChangeArrowheads="1"/>
            </p:cNvSpPr>
            <p:nvPr/>
          </p:nvSpPr>
          <p:spPr bwMode="auto">
            <a:xfrm>
              <a:off x="1687" y="2008"/>
              <a:ext cx="88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83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1" name="Rectangle 159"/>
            <p:cNvSpPr>
              <a:spLocks noChangeArrowheads="1"/>
            </p:cNvSpPr>
            <p:nvPr/>
          </p:nvSpPr>
          <p:spPr bwMode="auto">
            <a:xfrm>
              <a:off x="1756" y="1772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63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2" name="Rectangle 160"/>
            <p:cNvSpPr>
              <a:spLocks noChangeArrowheads="1"/>
            </p:cNvSpPr>
            <p:nvPr/>
          </p:nvSpPr>
          <p:spPr bwMode="auto">
            <a:xfrm>
              <a:off x="1680" y="1482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84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1668" y="1597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55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4" name="Rectangle 162"/>
            <p:cNvSpPr>
              <a:spLocks noChangeArrowheads="1"/>
            </p:cNvSpPr>
            <p:nvPr/>
          </p:nvSpPr>
          <p:spPr bwMode="auto">
            <a:xfrm>
              <a:off x="1627" y="1922"/>
              <a:ext cx="88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48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5" name="Rectangle 163"/>
            <p:cNvSpPr>
              <a:spLocks noChangeArrowheads="1"/>
            </p:cNvSpPr>
            <p:nvPr/>
          </p:nvSpPr>
          <p:spPr bwMode="auto">
            <a:xfrm>
              <a:off x="1622" y="1258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38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6" name="Rectangle 164"/>
            <p:cNvSpPr>
              <a:spLocks noChangeArrowheads="1"/>
            </p:cNvSpPr>
            <p:nvPr/>
          </p:nvSpPr>
          <p:spPr bwMode="auto">
            <a:xfrm>
              <a:off x="1603" y="1018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57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7" name="Rectangle 165"/>
            <p:cNvSpPr>
              <a:spLocks noChangeArrowheads="1"/>
            </p:cNvSpPr>
            <p:nvPr/>
          </p:nvSpPr>
          <p:spPr bwMode="auto">
            <a:xfrm>
              <a:off x="1586" y="1435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82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8" name="Rectangle 166"/>
            <p:cNvSpPr>
              <a:spLocks noChangeArrowheads="1"/>
            </p:cNvSpPr>
            <p:nvPr/>
          </p:nvSpPr>
          <p:spPr bwMode="auto">
            <a:xfrm>
              <a:off x="1522" y="1831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45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9" name="Rectangle 167"/>
            <p:cNvSpPr>
              <a:spLocks noChangeArrowheads="1"/>
            </p:cNvSpPr>
            <p:nvPr/>
          </p:nvSpPr>
          <p:spPr bwMode="auto">
            <a:xfrm>
              <a:off x="1630" y="4018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76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0" name="Rectangle 168"/>
            <p:cNvSpPr>
              <a:spLocks noChangeArrowheads="1"/>
            </p:cNvSpPr>
            <p:nvPr/>
          </p:nvSpPr>
          <p:spPr bwMode="auto">
            <a:xfrm>
              <a:off x="1613" y="3954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99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1" name="Rectangle 169"/>
            <p:cNvSpPr>
              <a:spLocks noChangeArrowheads="1"/>
            </p:cNvSpPr>
            <p:nvPr/>
          </p:nvSpPr>
          <p:spPr bwMode="auto">
            <a:xfrm>
              <a:off x="1764" y="2975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46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2" name="Rectangle 170"/>
            <p:cNvSpPr>
              <a:spLocks noChangeArrowheads="1"/>
            </p:cNvSpPr>
            <p:nvPr/>
          </p:nvSpPr>
          <p:spPr bwMode="auto">
            <a:xfrm>
              <a:off x="1747" y="3061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53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3" name="Rectangle 171"/>
            <p:cNvSpPr>
              <a:spLocks noChangeArrowheads="1"/>
            </p:cNvSpPr>
            <p:nvPr/>
          </p:nvSpPr>
          <p:spPr bwMode="auto">
            <a:xfrm>
              <a:off x="1730" y="3162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87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4" name="Rectangle 172"/>
            <p:cNvSpPr>
              <a:spLocks noChangeArrowheads="1"/>
            </p:cNvSpPr>
            <p:nvPr/>
          </p:nvSpPr>
          <p:spPr bwMode="auto">
            <a:xfrm>
              <a:off x="1696" y="3270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91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5" name="Rectangle 173"/>
            <p:cNvSpPr>
              <a:spLocks noChangeArrowheads="1"/>
            </p:cNvSpPr>
            <p:nvPr/>
          </p:nvSpPr>
          <p:spPr bwMode="auto">
            <a:xfrm>
              <a:off x="1633" y="3382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99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6" name="Rectangle 174"/>
            <p:cNvSpPr>
              <a:spLocks noChangeArrowheads="1"/>
            </p:cNvSpPr>
            <p:nvPr/>
          </p:nvSpPr>
          <p:spPr bwMode="auto">
            <a:xfrm>
              <a:off x="1499" y="3736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93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7" name="Rectangle 175"/>
            <p:cNvSpPr>
              <a:spLocks noChangeArrowheads="1"/>
            </p:cNvSpPr>
            <p:nvPr/>
          </p:nvSpPr>
          <p:spPr bwMode="auto">
            <a:xfrm>
              <a:off x="1715" y="94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70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8" name="Rectangle 176"/>
            <p:cNvSpPr>
              <a:spLocks noChangeArrowheads="1"/>
            </p:cNvSpPr>
            <p:nvPr/>
          </p:nvSpPr>
          <p:spPr bwMode="auto">
            <a:xfrm>
              <a:off x="1680" y="181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65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9" name="Rectangle 177"/>
            <p:cNvSpPr>
              <a:spLocks noChangeArrowheads="1"/>
            </p:cNvSpPr>
            <p:nvPr/>
          </p:nvSpPr>
          <p:spPr bwMode="auto">
            <a:xfrm>
              <a:off x="1657" y="281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37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0" name="Rectangle 178"/>
            <p:cNvSpPr>
              <a:spLocks noChangeArrowheads="1"/>
            </p:cNvSpPr>
            <p:nvPr/>
          </p:nvSpPr>
          <p:spPr bwMode="auto">
            <a:xfrm>
              <a:off x="1616" y="389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75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1" name="Rectangle 179"/>
            <p:cNvSpPr>
              <a:spLocks noChangeArrowheads="1"/>
            </p:cNvSpPr>
            <p:nvPr/>
          </p:nvSpPr>
          <p:spPr bwMode="auto">
            <a:xfrm>
              <a:off x="1486" y="501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69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2" name="Rectangle 180"/>
            <p:cNvSpPr>
              <a:spLocks noChangeArrowheads="1"/>
            </p:cNvSpPr>
            <p:nvPr/>
          </p:nvSpPr>
          <p:spPr bwMode="auto">
            <a:xfrm>
              <a:off x="1372" y="614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69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3" name="Rectangle 181"/>
            <p:cNvSpPr>
              <a:spLocks noChangeArrowheads="1"/>
            </p:cNvSpPr>
            <p:nvPr/>
          </p:nvSpPr>
          <p:spPr bwMode="auto">
            <a:xfrm>
              <a:off x="1809" y="5170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93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4" name="Rectangle 182"/>
            <p:cNvSpPr>
              <a:spLocks noChangeArrowheads="1"/>
            </p:cNvSpPr>
            <p:nvPr/>
          </p:nvSpPr>
          <p:spPr bwMode="auto">
            <a:xfrm>
              <a:off x="1808" y="4774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97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5" name="Rectangle 183"/>
            <p:cNvSpPr>
              <a:spLocks noChangeArrowheads="1"/>
            </p:cNvSpPr>
            <p:nvPr/>
          </p:nvSpPr>
          <p:spPr bwMode="auto">
            <a:xfrm>
              <a:off x="1778" y="4465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78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Rectangle 184"/>
            <p:cNvSpPr>
              <a:spLocks noChangeArrowheads="1"/>
            </p:cNvSpPr>
            <p:nvPr/>
          </p:nvSpPr>
          <p:spPr bwMode="auto">
            <a:xfrm>
              <a:off x="1759" y="4580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52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7" name="Rectangle 185"/>
            <p:cNvSpPr>
              <a:spLocks noChangeArrowheads="1"/>
            </p:cNvSpPr>
            <p:nvPr/>
          </p:nvSpPr>
          <p:spPr bwMode="auto">
            <a:xfrm>
              <a:off x="1717" y="4851"/>
              <a:ext cx="11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100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8" name="Rectangle 186"/>
            <p:cNvSpPr>
              <a:spLocks noChangeArrowheads="1"/>
            </p:cNvSpPr>
            <p:nvPr/>
          </p:nvSpPr>
          <p:spPr bwMode="auto">
            <a:xfrm>
              <a:off x="1431" y="5155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97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9" name="Rectangle 187"/>
            <p:cNvSpPr>
              <a:spLocks noChangeArrowheads="1"/>
            </p:cNvSpPr>
            <p:nvPr/>
          </p:nvSpPr>
          <p:spPr bwMode="auto">
            <a:xfrm>
              <a:off x="1418" y="5812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81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0" name="Rectangle 188"/>
            <p:cNvSpPr>
              <a:spLocks noChangeArrowheads="1"/>
            </p:cNvSpPr>
            <p:nvPr/>
          </p:nvSpPr>
          <p:spPr bwMode="auto">
            <a:xfrm>
              <a:off x="1812" y="5510"/>
              <a:ext cx="11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100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1" name="Rectangle 189"/>
            <p:cNvSpPr>
              <a:spLocks noChangeArrowheads="1"/>
            </p:cNvSpPr>
            <p:nvPr/>
          </p:nvSpPr>
          <p:spPr bwMode="auto">
            <a:xfrm>
              <a:off x="1357" y="5697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82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2" name="Rectangle 190"/>
            <p:cNvSpPr>
              <a:spLocks noChangeArrowheads="1"/>
            </p:cNvSpPr>
            <p:nvPr/>
          </p:nvSpPr>
          <p:spPr bwMode="auto">
            <a:xfrm>
              <a:off x="1275" y="3427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68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3" name="Rectangle 191"/>
            <p:cNvSpPr>
              <a:spLocks noChangeArrowheads="1"/>
            </p:cNvSpPr>
            <p:nvPr/>
          </p:nvSpPr>
          <p:spPr bwMode="auto">
            <a:xfrm>
              <a:off x="1300" y="1789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60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4" name="Rectangle 192"/>
            <p:cNvSpPr>
              <a:spLocks noChangeArrowheads="1"/>
            </p:cNvSpPr>
            <p:nvPr/>
          </p:nvSpPr>
          <p:spPr bwMode="auto">
            <a:xfrm>
              <a:off x="1433" y="3041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98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" name="Rectangle 193"/>
            <p:cNvSpPr>
              <a:spLocks noChangeArrowheads="1"/>
            </p:cNvSpPr>
            <p:nvPr/>
          </p:nvSpPr>
          <p:spPr bwMode="auto">
            <a:xfrm>
              <a:off x="1502" y="2259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85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6" name="Rectangle 194"/>
            <p:cNvSpPr>
              <a:spLocks noChangeArrowheads="1"/>
            </p:cNvSpPr>
            <p:nvPr/>
          </p:nvSpPr>
          <p:spPr bwMode="auto">
            <a:xfrm>
              <a:off x="1526" y="2756"/>
              <a:ext cx="88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41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7" name="Line 195"/>
            <p:cNvSpPr>
              <a:spLocks noChangeShapeType="1"/>
            </p:cNvSpPr>
            <p:nvPr/>
          </p:nvSpPr>
          <p:spPr bwMode="auto">
            <a:xfrm>
              <a:off x="1084" y="6139"/>
              <a:ext cx="82" cy="0"/>
            </a:xfrm>
            <a:prstGeom prst="line">
              <a:avLst/>
            </a:prstGeom>
            <a:noFill/>
            <a:ln w="7938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Line 196"/>
            <p:cNvSpPr>
              <a:spLocks noChangeShapeType="1"/>
            </p:cNvSpPr>
            <p:nvPr/>
          </p:nvSpPr>
          <p:spPr bwMode="auto">
            <a:xfrm>
              <a:off x="1084" y="6120"/>
              <a:ext cx="0" cy="38"/>
            </a:xfrm>
            <a:prstGeom prst="line">
              <a:avLst/>
            </a:prstGeom>
            <a:noFill/>
            <a:ln w="7938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Line 197"/>
            <p:cNvSpPr>
              <a:spLocks noChangeShapeType="1"/>
            </p:cNvSpPr>
            <p:nvPr/>
          </p:nvSpPr>
          <p:spPr bwMode="auto">
            <a:xfrm>
              <a:off x="1166" y="6120"/>
              <a:ext cx="0" cy="38"/>
            </a:xfrm>
            <a:prstGeom prst="line">
              <a:avLst/>
            </a:prstGeom>
            <a:noFill/>
            <a:ln w="7938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Rectangle 198"/>
            <p:cNvSpPr>
              <a:spLocks noChangeArrowheads="1"/>
            </p:cNvSpPr>
            <p:nvPr/>
          </p:nvSpPr>
          <p:spPr bwMode="auto">
            <a:xfrm>
              <a:off x="1060" y="6158"/>
              <a:ext cx="160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</a:rPr>
                <a:t>0.002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E35A6659-245E-46B9-92B0-DAD360AE0A1D}"/>
              </a:ext>
            </a:extLst>
          </p:cNvPr>
          <p:cNvSpPr txBox="1"/>
          <p:nvPr/>
        </p:nvSpPr>
        <p:spPr>
          <a:xfrm>
            <a:off x="5592359" y="57001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Clade 1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7DF8012-03DA-4197-BF41-67E2FB88592C}"/>
              </a:ext>
            </a:extLst>
          </p:cNvPr>
          <p:cNvSpPr txBox="1"/>
          <p:nvPr/>
        </p:nvSpPr>
        <p:spPr>
          <a:xfrm>
            <a:off x="5592359" y="2854424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Clade 2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7C40167-8EEB-4D5C-AFCF-406772370C4E}"/>
              </a:ext>
            </a:extLst>
          </p:cNvPr>
          <p:cNvSpPr txBox="1"/>
          <p:nvPr/>
        </p:nvSpPr>
        <p:spPr>
          <a:xfrm>
            <a:off x="5592359" y="5679380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Clade 3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C268C51-993A-433E-9820-AC6CB3FA995F}"/>
              </a:ext>
            </a:extLst>
          </p:cNvPr>
          <p:cNvSpPr txBox="1"/>
          <p:nvPr/>
        </p:nvSpPr>
        <p:spPr>
          <a:xfrm>
            <a:off x="5592359" y="7686775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Clade 4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95AD009-195B-4F7C-8734-2A97D19AAB5A}"/>
              </a:ext>
            </a:extLst>
          </p:cNvPr>
          <p:cNvSpPr txBox="1"/>
          <p:nvPr/>
        </p:nvSpPr>
        <p:spPr>
          <a:xfrm>
            <a:off x="5592359" y="8878193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Clade 5</a:t>
            </a:r>
          </a:p>
        </p:txBody>
      </p:sp>
    </p:spTree>
    <p:extLst>
      <p:ext uri="{BB962C8B-B14F-4D97-AF65-F5344CB8AC3E}">
        <p14:creationId xmlns:p14="http://schemas.microsoft.com/office/powerpoint/2010/main" val="3911518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281</Words>
  <Application>Microsoft Office PowerPoint</Application>
  <PresentationFormat>A4 Paper (210x297 mm)</PresentationFormat>
  <Paragraphs>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MS Sans Serif</vt:lpstr>
      <vt:lpstr>Tahoma</vt:lpstr>
      <vt:lpstr>Office 테마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Bryce Askey</cp:lastModifiedBy>
  <cp:revision>5</cp:revision>
  <dcterms:created xsi:type="dcterms:W3CDTF">2020-10-08T03:10:22Z</dcterms:created>
  <dcterms:modified xsi:type="dcterms:W3CDTF">2020-10-08T05:28:11Z</dcterms:modified>
</cp:coreProperties>
</file>