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57" r:id="rId4"/>
    <p:sldId id="275" r:id="rId5"/>
    <p:sldId id="283" r:id="rId6"/>
    <p:sldId id="271" r:id="rId7"/>
    <p:sldId id="276" r:id="rId8"/>
    <p:sldId id="277" r:id="rId9"/>
    <p:sldId id="278" r:id="rId10"/>
    <p:sldId id="261" r:id="rId11"/>
    <p:sldId id="280" r:id="rId1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92"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41" autoAdjust="0"/>
    <p:restoredTop sz="94660"/>
  </p:normalViewPr>
  <p:slideViewPr>
    <p:cSldViewPr snapToGrid="0" showGuides="1">
      <p:cViewPr>
        <p:scale>
          <a:sx n="85" d="100"/>
          <a:sy n="85" d="100"/>
        </p:scale>
        <p:origin x="2796" y="-324"/>
      </p:cViewPr>
      <p:guideLst>
        <p:guide orient="horz" pos="3192"/>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errBars>
            <c:errBarType val="both"/>
            <c:errValType val="stdDev"/>
            <c:noEndCap val="0"/>
            <c:val val="1"/>
            <c:spPr>
              <a:noFill/>
              <a:ln w="9525" cap="flat" cmpd="sng" algn="ctr">
                <a:solidFill>
                  <a:schemeClr val="tx1">
                    <a:lumMod val="65000"/>
                    <a:lumOff val="35000"/>
                  </a:schemeClr>
                </a:solidFill>
                <a:round/>
              </a:ln>
              <a:effectLst/>
            </c:spPr>
          </c:errBars>
          <c:cat>
            <c:strLit>
              <c:ptCount val="1"/>
              <c:pt idx="0">
                <c:v>1</c:v>
              </c:pt>
              <c:extLst>
                <c:ext xmlns:c15="http://schemas.microsoft.com/office/drawing/2012/chart" uri="{02D57815-91ED-43cb-92C2-25804820EDAC}">
                  <c15:autoCat val="1"/>
                </c:ext>
              </c:extLst>
            </c:strLit>
          </c:cat>
          <c:val>
            <c:numRef>
              <c:f>Sheet1!$L$3</c:f>
              <c:numCache>
                <c:formatCode>General</c:formatCode>
                <c:ptCount val="1"/>
                <c:pt idx="0">
                  <c:v>1.0297465816726947</c:v>
                </c:pt>
              </c:numCache>
              <c:extLst/>
            </c:numRef>
          </c:val>
          <c:extLst>
            <c:ext xmlns:c16="http://schemas.microsoft.com/office/drawing/2014/chart" uri="{C3380CC4-5D6E-409C-BE32-E72D297353CC}">
              <c16:uniqueId val="{00000000-7573-4F46-B3C7-E748A43AF371}"/>
            </c:ext>
          </c:extLst>
        </c:ser>
        <c:ser>
          <c:idx val="1"/>
          <c:order val="1"/>
          <c:tx>
            <c:v>Control</c:v>
          </c:tx>
          <c:spPr>
            <a:solidFill>
              <a:schemeClr val="accent2"/>
            </a:solidFill>
            <a:ln>
              <a:noFill/>
            </a:ln>
            <a:effectLst/>
          </c:spPr>
          <c:invertIfNegative val="0"/>
          <c:cat>
            <c:strLit>
              <c:ptCount val="1"/>
              <c:pt idx="0">
                <c:v>1</c:v>
              </c:pt>
              <c:extLst>
                <c:ext xmlns:c15="http://schemas.microsoft.com/office/drawing/2012/chart" uri="{02D57815-91ED-43cb-92C2-25804820EDAC}">
                  <c15:autoCat val="1"/>
                </c:ext>
              </c:extLst>
            </c:strLit>
          </c:cat>
          <c:val>
            <c:numRef>
              <c:f>Sheet1!$L$9</c:f>
              <c:numCache>
                <c:formatCode>General</c:formatCode>
                <c:ptCount val="1"/>
                <c:pt idx="0">
                  <c:v>0.26524309869607426</c:v>
                </c:pt>
              </c:numCache>
              <c:extLst/>
            </c:numRef>
          </c:val>
          <c:extLst>
            <c:ext xmlns:c16="http://schemas.microsoft.com/office/drawing/2014/chart" uri="{C3380CC4-5D6E-409C-BE32-E72D297353CC}">
              <c16:uniqueId val="{00000001-7573-4F46-B3C7-E748A43AF371}"/>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Apigenin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cat>
            <c:strLit>
              <c:ptCount val="1"/>
              <c:pt idx="0">
                <c:v>2</c:v>
              </c:pt>
              <c:extLst>
                <c:ext xmlns:c15="http://schemas.microsoft.com/office/drawing/2012/chart" uri="{02D57815-91ED-43cb-92C2-25804820EDAC}">
                  <c15:autoCat val="1"/>
                </c:ext>
              </c:extLst>
            </c:strLit>
          </c:cat>
          <c:val>
            <c:numRef>
              <c:f>Sheet1!$M$3</c:f>
              <c:numCache>
                <c:formatCode>General</c:formatCode>
                <c:ptCount val="1"/>
                <c:pt idx="0">
                  <c:v>71.315525825859567</c:v>
                </c:pt>
              </c:numCache>
              <c:extLst/>
            </c:numRef>
          </c:val>
          <c:extLst>
            <c:ext xmlns:c16="http://schemas.microsoft.com/office/drawing/2014/chart" uri="{C3380CC4-5D6E-409C-BE32-E72D297353CC}">
              <c16:uniqueId val="{00000000-3F10-4BB9-8875-CE33DACC2D3A}"/>
            </c:ext>
          </c:extLst>
        </c:ser>
        <c:ser>
          <c:idx val="1"/>
          <c:order val="1"/>
          <c:tx>
            <c:v>Control</c:v>
          </c:tx>
          <c:spPr>
            <a:solidFill>
              <a:schemeClr val="accent2"/>
            </a:solidFill>
            <a:ln>
              <a:noFill/>
            </a:ln>
            <a:effectLst/>
          </c:spPr>
          <c:invertIfNegative val="0"/>
          <c:cat>
            <c:strLit>
              <c:ptCount val="1"/>
              <c:pt idx="0">
                <c:v>2</c:v>
              </c:pt>
              <c:extLst>
                <c:ext xmlns:c15="http://schemas.microsoft.com/office/drawing/2012/chart" uri="{02D57815-91ED-43cb-92C2-25804820EDAC}">
                  <c15:autoCat val="1"/>
                </c:ext>
              </c:extLst>
            </c:strLit>
          </c:cat>
          <c:val>
            <c:numRef>
              <c:f>Sheet1!$M$9</c:f>
              <c:numCache>
                <c:formatCode>General</c:formatCode>
                <c:ptCount val="1"/>
                <c:pt idx="0">
                  <c:v>41.1558532833469</c:v>
                </c:pt>
              </c:numCache>
              <c:extLst/>
            </c:numRef>
          </c:val>
          <c:extLst>
            <c:ext xmlns:c16="http://schemas.microsoft.com/office/drawing/2014/chart" uri="{C3380CC4-5D6E-409C-BE32-E72D297353CC}">
              <c16:uniqueId val="{00000001-3F10-4BB9-8875-CE33DACC2D3A}"/>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Scutellarin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cat>
            <c:strLit>
              <c:ptCount val="1"/>
              <c:pt idx="0">
                <c:v>3</c:v>
              </c:pt>
              <c:extLst>
                <c:ext xmlns:c15="http://schemas.microsoft.com/office/drawing/2012/chart" uri="{02D57815-91ED-43cb-92C2-25804820EDAC}">
                  <c15:autoCat val="1"/>
                </c:ext>
              </c:extLst>
            </c:strLit>
          </c:cat>
          <c:val>
            <c:numRef>
              <c:f>Sheet1!$N$3</c:f>
              <c:numCache>
                <c:formatCode>General</c:formatCode>
                <c:ptCount val="1"/>
                <c:pt idx="0">
                  <c:v>4.6156541619697844</c:v>
                </c:pt>
              </c:numCache>
              <c:extLst/>
            </c:numRef>
          </c:val>
          <c:extLst>
            <c:ext xmlns:c16="http://schemas.microsoft.com/office/drawing/2014/chart" uri="{C3380CC4-5D6E-409C-BE32-E72D297353CC}">
              <c16:uniqueId val="{00000000-9B3C-4DC4-A4E9-60ECC87A26E7}"/>
            </c:ext>
          </c:extLst>
        </c:ser>
        <c:ser>
          <c:idx val="1"/>
          <c:order val="1"/>
          <c:tx>
            <c:v>Control</c:v>
          </c:tx>
          <c:spPr>
            <a:solidFill>
              <a:schemeClr val="accent2"/>
            </a:solidFill>
            <a:ln>
              <a:noFill/>
            </a:ln>
            <a:effectLst/>
          </c:spPr>
          <c:invertIfNegative val="0"/>
          <c:cat>
            <c:strLit>
              <c:ptCount val="1"/>
              <c:pt idx="0">
                <c:v>3</c:v>
              </c:pt>
              <c:extLst>
                <c:ext xmlns:c15="http://schemas.microsoft.com/office/drawing/2012/chart" uri="{02D57815-91ED-43cb-92C2-25804820EDAC}">
                  <c15:autoCat val="1"/>
                </c:ext>
              </c:extLst>
            </c:strLit>
          </c:cat>
          <c:val>
            <c:numRef>
              <c:f>Sheet1!$N$9</c:f>
              <c:numCache>
                <c:formatCode>General</c:formatCode>
                <c:ptCount val="1"/>
                <c:pt idx="0">
                  <c:v>2.9145592805390961</c:v>
                </c:pt>
              </c:numCache>
              <c:extLst/>
            </c:numRef>
          </c:val>
          <c:extLst>
            <c:ext xmlns:c16="http://schemas.microsoft.com/office/drawing/2014/chart" uri="{C3380CC4-5D6E-409C-BE32-E72D297353CC}">
              <c16:uniqueId val="{00000001-9B3C-4DC4-A4E9-60ECC87A26E7}"/>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Isoscutellarin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49786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75299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09044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831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35A656-45FC-4BC5-B599-2BD02740AE99}"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58642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5A656-45FC-4BC5-B599-2BD02740AE99}"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32301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35A656-45FC-4BC5-B599-2BD02740AE99}" type="datetimeFigureOut">
              <a:rPr lang="en-US" smtClean="0"/>
              <a:t>8/18/2021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41680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35A656-45FC-4BC5-B599-2BD02740AE99}" type="datetimeFigureOut">
              <a:rPr lang="en-US" smtClean="0"/>
              <a:t>8/18/2021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20709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5A656-45FC-4BC5-B599-2BD02740AE99}" type="datetimeFigureOut">
              <a:rPr lang="en-US" smtClean="0"/>
              <a:t>8/18/2021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277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52939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02901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5F35A656-45FC-4BC5-B599-2BD02740AE99}" type="datetimeFigureOut">
              <a:rPr lang="en-US" smtClean="0"/>
              <a:t>8/18/2021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1CD4F3A0-A297-486B-81B1-2702C0DB0D21}" type="slidenum">
              <a:rPr lang="en-US" smtClean="0"/>
              <a:t>‹#›</a:t>
            </a:fld>
            <a:endParaRPr lang="en-US"/>
          </a:p>
        </p:txBody>
      </p:sp>
    </p:spTree>
    <p:extLst>
      <p:ext uri="{BB962C8B-B14F-4D97-AF65-F5344CB8AC3E}">
        <p14:creationId xmlns:p14="http://schemas.microsoft.com/office/powerpoint/2010/main" val="227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59F78-A237-4F2A-BB90-6A9B2A860E1F}"/>
              </a:ext>
            </a:extLst>
          </p:cNvPr>
          <p:cNvSpPr txBox="1"/>
          <p:nvPr/>
        </p:nvSpPr>
        <p:spPr>
          <a:xfrm>
            <a:off x="0"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 </a:t>
            </a:r>
            <a:r>
              <a:rPr lang="en-US" sz="1000" dirty="0">
                <a:latin typeface="Arial" panose="020B0604020202020204" pitchFamily="34" charset="0"/>
                <a:cs typeface="Arial" panose="020B0604020202020204" pitchFamily="34" charset="0"/>
              </a:rPr>
              <a:t>Proposed 4´-hydroxyflavone and 4´-deoxyflavone pathway. Structures of glycosylated flavones are not shown to save space but are included in Appendix S1. Enzyme names in blue are specific isoforms that have been identified in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enzyme names in black are general names. Flavones that were quantified have names in bold and are numbered to match the labeling of Figure 2.</a:t>
            </a:r>
            <a:endParaRPr lang="en-US" sz="1000" b="1" dirty="0">
              <a:latin typeface="Arial" panose="020B0604020202020204" pitchFamily="34" charset="0"/>
              <a:cs typeface="Arial" panose="020B0604020202020204" pitchFamily="34" charset="0"/>
            </a:endParaRPr>
          </a:p>
        </p:txBody>
      </p:sp>
      <p:pic>
        <p:nvPicPr>
          <p:cNvPr id="7" name="Picture 6" descr="A picture containing schematic&#10;&#10;Description automatically generated">
            <a:extLst>
              <a:ext uri="{FF2B5EF4-FFF2-40B4-BE49-F238E27FC236}">
                <a16:creationId xmlns:a16="http://schemas.microsoft.com/office/drawing/2014/main" id="{95E4CEED-5F86-4F39-8A5F-BE3E24CD3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40" y="879738"/>
            <a:ext cx="7559720" cy="7584642"/>
          </a:xfrm>
          <a:prstGeom prst="rect">
            <a:avLst/>
          </a:prstGeom>
        </p:spPr>
      </p:pic>
    </p:spTree>
    <p:extLst>
      <p:ext uri="{BB962C8B-B14F-4D97-AF65-F5344CB8AC3E}">
        <p14:creationId xmlns:p14="http://schemas.microsoft.com/office/powerpoint/2010/main" val="42436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hematic&#10;&#10;Description automatically generated">
            <a:extLst>
              <a:ext uri="{FF2B5EF4-FFF2-40B4-BE49-F238E27FC236}">
                <a16:creationId xmlns:a16="http://schemas.microsoft.com/office/drawing/2014/main" id="{1E72F74A-04ED-46CB-8B8D-185826C9E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67" y="3941951"/>
            <a:ext cx="7068065" cy="2174497"/>
          </a:xfrm>
          <a:prstGeom prst="rect">
            <a:avLst/>
          </a:prstGeom>
        </p:spPr>
      </p:pic>
      <p:sp>
        <p:nvSpPr>
          <p:cNvPr id="2" name="TextBox 1">
            <a:extLst>
              <a:ext uri="{FF2B5EF4-FFF2-40B4-BE49-F238E27FC236}">
                <a16:creationId xmlns:a16="http://schemas.microsoft.com/office/drawing/2014/main" id="{B0EA6044-E35B-4A16-80A0-08426D99B3A4}"/>
              </a:ext>
            </a:extLst>
          </p:cNvPr>
          <p:cNvSpPr txBox="1"/>
          <p:nvPr/>
        </p:nvSpPr>
        <p:spPr>
          <a:xfrm>
            <a:off x="4608576" y="4596384"/>
            <a:ext cx="2204963" cy="338554"/>
          </a:xfrm>
          <a:prstGeom prst="rect">
            <a:avLst/>
          </a:prstGeom>
          <a:noFill/>
        </p:spPr>
        <p:txBody>
          <a:bodyPr wrap="none" rtlCol="0">
            <a:spAutoFit/>
          </a:bodyPr>
          <a:lstStyle/>
          <a:p>
            <a:r>
              <a:rPr lang="en-US" sz="1600" b="1" dirty="0" err="1">
                <a:solidFill>
                  <a:srgbClr val="FF0000"/>
                </a:solidFill>
              </a:rPr>
              <a:t>Rieske</a:t>
            </a:r>
            <a:r>
              <a:rPr lang="en-US" sz="1600" b="1" dirty="0">
                <a:solidFill>
                  <a:srgbClr val="FF0000"/>
                </a:solidFill>
              </a:rPr>
              <a:t>-type oxygenase?</a:t>
            </a:r>
          </a:p>
        </p:txBody>
      </p:sp>
      <p:sp>
        <p:nvSpPr>
          <p:cNvPr id="4" name="TextBox 3">
            <a:extLst>
              <a:ext uri="{FF2B5EF4-FFF2-40B4-BE49-F238E27FC236}">
                <a16:creationId xmlns:a16="http://schemas.microsoft.com/office/drawing/2014/main" id="{05F27E70-FA70-4A6C-A023-DAE359BA08DC}"/>
              </a:ext>
            </a:extLst>
          </p:cNvPr>
          <p:cNvSpPr txBox="1"/>
          <p:nvPr/>
        </p:nvSpPr>
        <p:spPr>
          <a:xfrm>
            <a:off x="352167" y="3279483"/>
            <a:ext cx="1988173" cy="369332"/>
          </a:xfrm>
          <a:prstGeom prst="rect">
            <a:avLst/>
          </a:prstGeom>
          <a:noFill/>
        </p:spPr>
        <p:txBody>
          <a:bodyPr wrap="none" rtlCol="0">
            <a:spAutoFit/>
          </a:bodyPr>
          <a:lstStyle/>
          <a:p>
            <a:r>
              <a:rPr lang="en-US" dirty="0"/>
              <a:t>Proposed pathway:</a:t>
            </a:r>
          </a:p>
        </p:txBody>
      </p:sp>
      <p:sp>
        <p:nvSpPr>
          <p:cNvPr id="6" name="TextBox 5">
            <a:extLst>
              <a:ext uri="{FF2B5EF4-FFF2-40B4-BE49-F238E27FC236}">
                <a16:creationId xmlns:a16="http://schemas.microsoft.com/office/drawing/2014/main" id="{05D87245-8BA6-40E9-9519-06FC7A85C30D}"/>
              </a:ext>
            </a:extLst>
          </p:cNvPr>
          <p:cNvSpPr txBox="1"/>
          <p:nvPr/>
        </p:nvSpPr>
        <p:spPr>
          <a:xfrm>
            <a:off x="0" y="9812179"/>
            <a:ext cx="6412992" cy="246221"/>
          </a:xfrm>
          <a:prstGeom prst="rect">
            <a:avLst/>
          </a:prstGeom>
          <a:noFill/>
        </p:spPr>
        <p:txBody>
          <a:bodyPr wrap="square" rtlCol="0">
            <a:spAutoFit/>
          </a:bodyPr>
          <a:lstStyle/>
          <a:p>
            <a:r>
              <a:rPr lang="en-US" sz="1000" b="1" dirty="0">
                <a:highlight>
                  <a:srgbClr val="FFFF00"/>
                </a:highlight>
                <a:latin typeface="Arial" panose="020B0604020202020204" pitchFamily="34" charset="0"/>
                <a:cs typeface="Arial" panose="020B0604020202020204" pitchFamily="34" charset="0"/>
              </a:rPr>
              <a:t>Appendix S4</a:t>
            </a:r>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Proposed pathway for biosynthesis of </a:t>
            </a:r>
            <a:r>
              <a:rPr lang="en-US" sz="1000" dirty="0" err="1">
                <a:latin typeface="Arial" panose="020B0604020202020204" pitchFamily="34" charset="0"/>
                <a:cs typeface="Arial" panose="020B0604020202020204" pitchFamily="34" charset="0"/>
              </a:rPr>
              <a:t>isoscutellarein</a:t>
            </a:r>
            <a:r>
              <a:rPr lang="en-US" sz="1000" dirty="0">
                <a:latin typeface="Arial" panose="020B0604020202020204" pitchFamily="34" charset="0"/>
                <a:cs typeface="Arial" panose="020B0604020202020204" pitchFamily="34" charset="0"/>
              </a:rPr>
              <a:t> 8-glucuronide in </a:t>
            </a:r>
            <a:r>
              <a:rPr lang="en-US" sz="1000" i="1" dirty="0">
                <a:latin typeface="Arial" panose="020B0604020202020204" pitchFamily="34" charset="0"/>
                <a:cs typeface="Arial" panose="020B0604020202020204" pitchFamily="34" charset="0"/>
              </a:rPr>
              <a:t>Scutellaria</a:t>
            </a:r>
            <a:r>
              <a:rPr lang="en-US" sz="1000" dirty="0">
                <a:latin typeface="Arial" panose="020B0604020202020204" pitchFamily="34" charset="0"/>
                <a:cs typeface="Arial" panose="020B0604020202020204" pitchFamily="34" charset="0"/>
              </a:rPr>
              <a:t>.</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0054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5545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6D4D69-7BA4-9348-A9E6-CBC195971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94720"/>
            <a:ext cx="7772400" cy="5668960"/>
          </a:xfrm>
          <a:prstGeom prst="rect">
            <a:avLst/>
          </a:prstGeom>
        </p:spPr>
      </p:pic>
      <p:sp>
        <p:nvSpPr>
          <p:cNvPr id="6" name="Rectangle 5">
            <a:extLst>
              <a:ext uri="{FF2B5EF4-FFF2-40B4-BE49-F238E27FC236}">
                <a16:creationId xmlns:a16="http://schemas.microsoft.com/office/drawing/2014/main" id="{37EF471A-DCD0-8A44-9C30-6B7EB198A982}"/>
              </a:ext>
            </a:extLst>
          </p:cNvPr>
          <p:cNvSpPr/>
          <p:nvPr/>
        </p:nvSpPr>
        <p:spPr>
          <a:xfrm>
            <a:off x="105036" y="9570442"/>
            <a:ext cx="1117614" cy="276999"/>
          </a:xfrm>
          <a:prstGeom prst="rect">
            <a:avLst/>
          </a:prstGeom>
        </p:spPr>
        <p:txBody>
          <a:bodyPr wrap="none">
            <a:spAutoFit/>
          </a:bodyPr>
          <a:lstStyle/>
          <a:p>
            <a:r>
              <a:rPr lang="en-US" sz="1200" b="1" dirty="0">
                <a:highlight>
                  <a:srgbClr val="FFFF00"/>
                </a:highlight>
                <a:latin typeface="Arial" panose="020B0604020202020204" pitchFamily="34" charset="0"/>
                <a:cs typeface="Arial" panose="020B0604020202020204" pitchFamily="34" charset="0"/>
              </a:rPr>
              <a:t>Appendix S1</a:t>
            </a:r>
            <a:endParaRPr lang="en-US" sz="1200" dirty="0"/>
          </a:p>
        </p:txBody>
      </p:sp>
    </p:spTree>
    <p:extLst>
      <p:ext uri="{BB962C8B-B14F-4D97-AF65-F5344CB8AC3E}">
        <p14:creationId xmlns:p14="http://schemas.microsoft.com/office/powerpoint/2010/main" val="58891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BB9F44-7400-4E53-B728-59FC3F0BA686}"/>
              </a:ext>
            </a:extLst>
          </p:cNvPr>
          <p:cNvSpPr txBox="1"/>
          <p:nvPr/>
        </p:nvSpPr>
        <p:spPr>
          <a:xfrm>
            <a:off x="-1" y="95044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2. M</a:t>
            </a:r>
            <a:r>
              <a:rPr lang="en-US" sz="1000" dirty="0">
                <a:latin typeface="Arial" panose="020B0604020202020204" pitchFamily="34" charset="0"/>
                <a:cs typeface="Arial" panose="020B0604020202020204" pitchFamily="34" charset="0"/>
              </a:rPr>
              <a:t>etabolite data collected from the (a) leaves, (b) stems, and (c) roots of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via High Performance Liquid Chromatography (HPLC). Samples were taken in biological triplicate, and the average concentration of each metabolite calculated. Metabolites are numbered to match their order of occurrence in the flavone pathway, shown in Figure 1.</a:t>
            </a:r>
            <a:endParaRPr lang="en-US" sz="1000" b="1" dirty="0">
              <a:latin typeface="Arial" panose="020B0604020202020204" pitchFamily="34" charset="0"/>
              <a:cs typeface="Arial" panose="020B0604020202020204" pitchFamily="34" charset="0"/>
            </a:endParaRPr>
          </a:p>
        </p:txBody>
      </p:sp>
      <p:pic>
        <p:nvPicPr>
          <p:cNvPr id="11" name="Picture 10" descr="Chart&#10;&#10;Description automatically generated">
            <a:extLst>
              <a:ext uri="{FF2B5EF4-FFF2-40B4-BE49-F238E27FC236}">
                <a16:creationId xmlns:a16="http://schemas.microsoft.com/office/drawing/2014/main" id="{EFAEF069-14A3-4F58-93B7-4F55059A9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713" y="424268"/>
            <a:ext cx="4996973" cy="8818188"/>
          </a:xfrm>
          <a:prstGeom prst="rect">
            <a:avLst/>
          </a:prstGeom>
        </p:spPr>
      </p:pic>
    </p:spTree>
    <p:extLst>
      <p:ext uri="{BB962C8B-B14F-4D97-AF65-F5344CB8AC3E}">
        <p14:creationId xmlns:p14="http://schemas.microsoft.com/office/powerpoint/2010/main" val="144392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10EF60-35DD-4C6A-B695-162318DDBE28}"/>
              </a:ext>
            </a:extLst>
          </p:cNvPr>
          <p:cNvSpPr txBox="1"/>
          <p:nvPr/>
        </p:nvSpPr>
        <p:spPr>
          <a:xfrm>
            <a:off x="0" y="95044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3. </a:t>
            </a:r>
            <a:r>
              <a:rPr lang="en-US" sz="1000" dirty="0">
                <a:latin typeface="Arial" panose="020B0604020202020204" pitchFamily="34" charset="0"/>
                <a:cs typeface="Arial" panose="020B0604020202020204" pitchFamily="34" charset="0"/>
              </a:rPr>
              <a:t>Organ-specific (a) oroxylin A and (b) oroxyloside concentrations in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Concentrations were averaged from tissue samples taken from 3 biological replicates, and error bars represent standard error.</a:t>
            </a:r>
            <a:endParaRPr lang="en-US" sz="1000" b="1" dirty="0">
              <a:latin typeface="Arial" panose="020B0604020202020204" pitchFamily="34" charset="0"/>
              <a:cs typeface="Arial" panose="020B0604020202020204" pitchFamily="34" charset="0"/>
            </a:endParaRPr>
          </a:p>
        </p:txBody>
      </p:sp>
      <p:pic>
        <p:nvPicPr>
          <p:cNvPr id="4" name="Picture 3" descr="Chart&#10;&#10;Description automatically generated">
            <a:extLst>
              <a:ext uri="{FF2B5EF4-FFF2-40B4-BE49-F238E27FC236}">
                <a16:creationId xmlns:a16="http://schemas.microsoft.com/office/drawing/2014/main" id="{EF19A265-D0F7-4626-AA5E-8CDA76B19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396" y="2285994"/>
            <a:ext cx="3657607" cy="5486411"/>
          </a:xfrm>
          <a:prstGeom prst="rect">
            <a:avLst/>
          </a:prstGeom>
        </p:spPr>
      </p:pic>
    </p:spTree>
    <p:extLst>
      <p:ext uri="{BB962C8B-B14F-4D97-AF65-F5344CB8AC3E}">
        <p14:creationId xmlns:p14="http://schemas.microsoft.com/office/powerpoint/2010/main" val="66393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TextBox 442">
            <a:extLst>
              <a:ext uri="{FF2B5EF4-FFF2-40B4-BE49-F238E27FC236}">
                <a16:creationId xmlns:a16="http://schemas.microsoft.com/office/drawing/2014/main" id="{C59B7FBE-97BE-444C-9FAF-270DE146581D}"/>
              </a:ext>
            </a:extLst>
          </p:cNvPr>
          <p:cNvSpPr txBox="1"/>
          <p:nvPr/>
        </p:nvSpPr>
        <p:spPr>
          <a:xfrm>
            <a:off x="0" y="9658208"/>
            <a:ext cx="7772400"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4. </a:t>
            </a:r>
            <a:r>
              <a:rPr lang="en-US" sz="1000" dirty="0">
                <a:latin typeface="Arial" panose="020B0604020202020204" pitchFamily="34" charset="0"/>
                <a:cs typeface="Arial" panose="020B0604020202020204" pitchFamily="34" charset="0"/>
              </a:rPr>
              <a:t>Comparison of chromatograms collected via HPLC from </a:t>
            </a:r>
            <a:r>
              <a:rPr lang="en-US" sz="1000" i="1" dirty="0">
                <a:latin typeface="Arial" panose="020B0604020202020204" pitchFamily="34" charset="0"/>
                <a:cs typeface="Arial" panose="020B0604020202020204" pitchFamily="34" charset="0"/>
              </a:rPr>
              <a:t>S. barbata</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a:t>
            </a:r>
            <a:r>
              <a:rPr lang="en-US" sz="1000" i="1" dirty="0">
                <a:latin typeface="Arial" panose="020B0604020202020204" pitchFamily="34" charset="0"/>
                <a:cs typeface="Arial" panose="020B0604020202020204" pitchFamily="34" charset="0"/>
              </a:rPr>
              <a:t>S. racemosa </a:t>
            </a:r>
            <a:r>
              <a:rPr lang="en-US" sz="1000" dirty="0">
                <a:latin typeface="Arial" panose="020B0604020202020204" pitchFamily="34" charset="0"/>
                <a:cs typeface="Arial" panose="020B0604020202020204" pitchFamily="34" charset="0"/>
              </a:rPr>
              <a:t>stems. Time interval displayed was selected to center the unknown peak in the chromatograms.</a:t>
            </a:r>
            <a:endParaRPr lang="en-US" sz="1000" b="1" dirty="0">
              <a:latin typeface="Arial" panose="020B0604020202020204" pitchFamily="34" charset="0"/>
              <a:cs typeface="Arial" panose="020B0604020202020204" pitchFamily="34" charset="0"/>
            </a:endParaRPr>
          </a:p>
        </p:txBody>
      </p:sp>
      <p:grpSp>
        <p:nvGrpSpPr>
          <p:cNvPr id="444" name="Group 443">
            <a:extLst>
              <a:ext uri="{FF2B5EF4-FFF2-40B4-BE49-F238E27FC236}">
                <a16:creationId xmlns:a16="http://schemas.microsoft.com/office/drawing/2014/main" id="{EE2CDBBD-4EAB-40F8-AC8F-9B75B5F14EAB}"/>
              </a:ext>
            </a:extLst>
          </p:cNvPr>
          <p:cNvGrpSpPr/>
          <p:nvPr/>
        </p:nvGrpSpPr>
        <p:grpSpPr>
          <a:xfrm>
            <a:off x="471588" y="3918097"/>
            <a:ext cx="6829223" cy="2222205"/>
            <a:chOff x="384379" y="3938388"/>
            <a:chExt cx="6829223" cy="2222205"/>
          </a:xfrm>
        </p:grpSpPr>
        <p:grpSp>
          <p:nvGrpSpPr>
            <p:cNvPr id="449" name="Group 144">
              <a:extLst>
                <a:ext uri="{FF2B5EF4-FFF2-40B4-BE49-F238E27FC236}">
                  <a16:creationId xmlns:a16="http://schemas.microsoft.com/office/drawing/2014/main" id="{CD8BDEAD-B18A-4DDC-889A-FB89C27008D1}"/>
                </a:ext>
              </a:extLst>
            </p:cNvPr>
            <p:cNvGrpSpPr>
              <a:grpSpLocks noChangeAspect="1"/>
            </p:cNvGrpSpPr>
            <p:nvPr/>
          </p:nvGrpSpPr>
          <p:grpSpPr bwMode="auto">
            <a:xfrm>
              <a:off x="2730501" y="3943748"/>
              <a:ext cx="2238375" cy="2028826"/>
              <a:chOff x="1791" y="2265"/>
              <a:chExt cx="1410" cy="1278"/>
            </a:xfrm>
          </p:grpSpPr>
          <p:sp>
            <p:nvSpPr>
              <p:cNvPr id="606" name="AutoShape 143">
                <a:extLst>
                  <a:ext uri="{FF2B5EF4-FFF2-40B4-BE49-F238E27FC236}">
                    <a16:creationId xmlns:a16="http://schemas.microsoft.com/office/drawing/2014/main" id="{A08746B2-0113-4F76-956A-22C2C0EF6F65}"/>
                  </a:ext>
                </a:extLst>
              </p:cNvPr>
              <p:cNvSpPr>
                <a:spLocks noChangeAspect="1" noChangeArrowheads="1" noTextEdit="1"/>
              </p:cNvSpPr>
              <p:nvPr/>
            </p:nvSpPr>
            <p:spPr bwMode="auto">
              <a:xfrm>
                <a:off x="1791"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 name="Line 145">
                <a:extLst>
                  <a:ext uri="{FF2B5EF4-FFF2-40B4-BE49-F238E27FC236}">
                    <a16:creationId xmlns:a16="http://schemas.microsoft.com/office/drawing/2014/main" id="{EF19CBC0-2887-4EDE-B387-2706A0419116}"/>
                  </a:ext>
                </a:extLst>
              </p:cNvPr>
              <p:cNvSpPr>
                <a:spLocks noChangeShapeType="1"/>
              </p:cNvSpPr>
              <p:nvPr/>
            </p:nvSpPr>
            <p:spPr bwMode="auto">
              <a:xfrm>
                <a:off x="1995"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 name="Line 146">
                <a:extLst>
                  <a:ext uri="{FF2B5EF4-FFF2-40B4-BE49-F238E27FC236}">
                    <a16:creationId xmlns:a16="http://schemas.microsoft.com/office/drawing/2014/main" id="{305D75ED-9CA4-46E2-B8AB-9527427D981E}"/>
                  </a:ext>
                </a:extLst>
              </p:cNvPr>
              <p:cNvSpPr>
                <a:spLocks noChangeShapeType="1"/>
              </p:cNvSpPr>
              <p:nvPr/>
            </p:nvSpPr>
            <p:spPr bwMode="auto">
              <a:xfrm>
                <a:off x="1995"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 name="Line 148">
                <a:extLst>
                  <a:ext uri="{FF2B5EF4-FFF2-40B4-BE49-F238E27FC236}">
                    <a16:creationId xmlns:a16="http://schemas.microsoft.com/office/drawing/2014/main" id="{961748E7-2935-425B-999B-D896AED7B3E9}"/>
                  </a:ext>
                </a:extLst>
              </p:cNvPr>
              <p:cNvSpPr>
                <a:spLocks noChangeShapeType="1"/>
              </p:cNvSpPr>
              <p:nvPr/>
            </p:nvSpPr>
            <p:spPr bwMode="auto">
              <a:xfrm>
                <a:off x="2053"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 name="Line 149">
                <a:extLst>
                  <a:ext uri="{FF2B5EF4-FFF2-40B4-BE49-F238E27FC236}">
                    <a16:creationId xmlns:a16="http://schemas.microsoft.com/office/drawing/2014/main" id="{35A0B3ED-AE51-465C-9115-5B01F34E3606}"/>
                  </a:ext>
                </a:extLst>
              </p:cNvPr>
              <p:cNvSpPr>
                <a:spLocks noChangeShapeType="1"/>
              </p:cNvSpPr>
              <p:nvPr/>
            </p:nvSpPr>
            <p:spPr bwMode="auto">
              <a:xfrm>
                <a:off x="216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 name="Line 150">
                <a:extLst>
                  <a:ext uri="{FF2B5EF4-FFF2-40B4-BE49-F238E27FC236}">
                    <a16:creationId xmlns:a16="http://schemas.microsoft.com/office/drawing/2014/main" id="{F5F3DC8D-2C56-407C-833A-228046F9457C}"/>
                  </a:ext>
                </a:extLst>
              </p:cNvPr>
              <p:cNvSpPr>
                <a:spLocks noChangeShapeType="1"/>
              </p:cNvSpPr>
              <p:nvPr/>
            </p:nvSpPr>
            <p:spPr bwMode="auto">
              <a:xfrm>
                <a:off x="2281"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 name="Line 152">
                <a:extLst>
                  <a:ext uri="{FF2B5EF4-FFF2-40B4-BE49-F238E27FC236}">
                    <a16:creationId xmlns:a16="http://schemas.microsoft.com/office/drawing/2014/main" id="{0698AB0E-96FB-44F9-9BFE-7C7D8A8E27BE}"/>
                  </a:ext>
                </a:extLst>
              </p:cNvPr>
              <p:cNvSpPr>
                <a:spLocks noChangeShapeType="1"/>
              </p:cNvSpPr>
              <p:nvPr/>
            </p:nvSpPr>
            <p:spPr bwMode="auto">
              <a:xfrm>
                <a:off x="239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 name="Line 153">
                <a:extLst>
                  <a:ext uri="{FF2B5EF4-FFF2-40B4-BE49-F238E27FC236}">
                    <a16:creationId xmlns:a16="http://schemas.microsoft.com/office/drawing/2014/main" id="{8C582439-4582-4186-8205-E707BD07423F}"/>
                  </a:ext>
                </a:extLst>
              </p:cNvPr>
              <p:cNvSpPr>
                <a:spLocks noChangeShapeType="1"/>
              </p:cNvSpPr>
              <p:nvPr/>
            </p:nvSpPr>
            <p:spPr bwMode="auto">
              <a:xfrm>
                <a:off x="250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 name="Line 154">
                <a:extLst>
                  <a:ext uri="{FF2B5EF4-FFF2-40B4-BE49-F238E27FC236}">
                    <a16:creationId xmlns:a16="http://schemas.microsoft.com/office/drawing/2014/main" id="{D021AA81-B97C-4F9D-826F-2D77D495ABDB}"/>
                  </a:ext>
                </a:extLst>
              </p:cNvPr>
              <p:cNvSpPr>
                <a:spLocks noChangeShapeType="1"/>
              </p:cNvSpPr>
              <p:nvPr/>
            </p:nvSpPr>
            <p:spPr bwMode="auto">
              <a:xfrm>
                <a:off x="2623"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 name="Line 155">
                <a:extLst>
                  <a:ext uri="{FF2B5EF4-FFF2-40B4-BE49-F238E27FC236}">
                    <a16:creationId xmlns:a16="http://schemas.microsoft.com/office/drawing/2014/main" id="{6FD3C23B-7DAA-45E5-91D9-0C2925862B36}"/>
                  </a:ext>
                </a:extLst>
              </p:cNvPr>
              <p:cNvSpPr>
                <a:spLocks noChangeShapeType="1"/>
              </p:cNvSpPr>
              <p:nvPr/>
            </p:nvSpPr>
            <p:spPr bwMode="auto">
              <a:xfrm>
                <a:off x="273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 name="Line 156">
                <a:extLst>
                  <a:ext uri="{FF2B5EF4-FFF2-40B4-BE49-F238E27FC236}">
                    <a16:creationId xmlns:a16="http://schemas.microsoft.com/office/drawing/2014/main" id="{68FFD8D5-9844-47CA-A544-E3C513A0220D}"/>
                  </a:ext>
                </a:extLst>
              </p:cNvPr>
              <p:cNvSpPr>
                <a:spLocks noChangeShapeType="1"/>
              </p:cNvSpPr>
              <p:nvPr/>
            </p:nvSpPr>
            <p:spPr bwMode="auto">
              <a:xfrm>
                <a:off x="2850"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 name="Line 158">
                <a:extLst>
                  <a:ext uri="{FF2B5EF4-FFF2-40B4-BE49-F238E27FC236}">
                    <a16:creationId xmlns:a16="http://schemas.microsoft.com/office/drawing/2014/main" id="{1C29269B-BD27-432D-8225-A81F6A29342B}"/>
                  </a:ext>
                </a:extLst>
              </p:cNvPr>
              <p:cNvSpPr>
                <a:spLocks noChangeShapeType="1"/>
              </p:cNvSpPr>
              <p:nvPr/>
            </p:nvSpPr>
            <p:spPr bwMode="auto">
              <a:xfrm>
                <a:off x="296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 name="Line 159">
                <a:extLst>
                  <a:ext uri="{FF2B5EF4-FFF2-40B4-BE49-F238E27FC236}">
                    <a16:creationId xmlns:a16="http://schemas.microsoft.com/office/drawing/2014/main" id="{D51341BB-1F14-4B48-B4C9-98DA82EC603E}"/>
                  </a:ext>
                </a:extLst>
              </p:cNvPr>
              <p:cNvSpPr>
                <a:spLocks noChangeShapeType="1"/>
              </p:cNvSpPr>
              <p:nvPr/>
            </p:nvSpPr>
            <p:spPr bwMode="auto">
              <a:xfrm>
                <a:off x="307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 name="Line 160">
                <a:extLst>
                  <a:ext uri="{FF2B5EF4-FFF2-40B4-BE49-F238E27FC236}">
                    <a16:creationId xmlns:a16="http://schemas.microsoft.com/office/drawing/2014/main" id="{5868CE2A-9AAC-4C9C-8957-DFDC8FD5DAC1}"/>
                  </a:ext>
                </a:extLst>
              </p:cNvPr>
              <p:cNvSpPr>
                <a:spLocks noChangeShapeType="1"/>
              </p:cNvSpPr>
              <p:nvPr/>
            </p:nvSpPr>
            <p:spPr bwMode="auto">
              <a:xfrm>
                <a:off x="3135"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 name="Line 162">
                <a:extLst>
                  <a:ext uri="{FF2B5EF4-FFF2-40B4-BE49-F238E27FC236}">
                    <a16:creationId xmlns:a16="http://schemas.microsoft.com/office/drawing/2014/main" id="{E7561BA1-B1BE-4EEE-9437-336ECB5EE733}"/>
                  </a:ext>
                </a:extLst>
              </p:cNvPr>
              <p:cNvSpPr>
                <a:spLocks noChangeShapeType="1"/>
              </p:cNvSpPr>
              <p:nvPr/>
            </p:nvSpPr>
            <p:spPr bwMode="auto">
              <a:xfrm>
                <a:off x="1973"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 name="Line 163">
                <a:extLst>
                  <a:ext uri="{FF2B5EF4-FFF2-40B4-BE49-F238E27FC236}">
                    <a16:creationId xmlns:a16="http://schemas.microsoft.com/office/drawing/2014/main" id="{01B21D03-A35C-4F2D-8D46-A5EDA14DA668}"/>
                  </a:ext>
                </a:extLst>
              </p:cNvPr>
              <p:cNvSpPr>
                <a:spLocks noChangeShapeType="1"/>
              </p:cNvSpPr>
              <p:nvPr/>
            </p:nvSpPr>
            <p:spPr bwMode="auto">
              <a:xfrm flipH="1">
                <a:off x="1944"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 name="Line 165">
                <a:extLst>
                  <a:ext uri="{FF2B5EF4-FFF2-40B4-BE49-F238E27FC236}">
                    <a16:creationId xmlns:a16="http://schemas.microsoft.com/office/drawing/2014/main" id="{AA0886BB-18EC-4924-BA23-E5DD248B61A5}"/>
                  </a:ext>
                </a:extLst>
              </p:cNvPr>
              <p:cNvSpPr>
                <a:spLocks noChangeShapeType="1"/>
              </p:cNvSpPr>
              <p:nvPr/>
            </p:nvSpPr>
            <p:spPr bwMode="auto">
              <a:xfrm flipH="1">
                <a:off x="1944"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 name="Line 166">
                <a:extLst>
                  <a:ext uri="{FF2B5EF4-FFF2-40B4-BE49-F238E27FC236}">
                    <a16:creationId xmlns:a16="http://schemas.microsoft.com/office/drawing/2014/main" id="{78111C38-D3DA-4AC1-9E8A-CEA5291310E5}"/>
                  </a:ext>
                </a:extLst>
              </p:cNvPr>
              <p:cNvSpPr>
                <a:spLocks noChangeShapeType="1"/>
              </p:cNvSpPr>
              <p:nvPr/>
            </p:nvSpPr>
            <p:spPr bwMode="auto">
              <a:xfrm flipH="1">
                <a:off x="1956"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 name="Line 167">
                <a:extLst>
                  <a:ext uri="{FF2B5EF4-FFF2-40B4-BE49-F238E27FC236}">
                    <a16:creationId xmlns:a16="http://schemas.microsoft.com/office/drawing/2014/main" id="{92784FF4-031F-42D5-AC52-784CC3C2B152}"/>
                  </a:ext>
                </a:extLst>
              </p:cNvPr>
              <p:cNvSpPr>
                <a:spLocks noChangeShapeType="1"/>
              </p:cNvSpPr>
              <p:nvPr/>
            </p:nvSpPr>
            <p:spPr bwMode="auto">
              <a:xfrm flipH="1">
                <a:off x="1956"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 name="Line 168">
                <a:extLst>
                  <a:ext uri="{FF2B5EF4-FFF2-40B4-BE49-F238E27FC236}">
                    <a16:creationId xmlns:a16="http://schemas.microsoft.com/office/drawing/2014/main" id="{C0D0CE55-CF4B-491F-9C4B-3BC66B00CE90}"/>
                  </a:ext>
                </a:extLst>
              </p:cNvPr>
              <p:cNvSpPr>
                <a:spLocks noChangeShapeType="1"/>
              </p:cNvSpPr>
              <p:nvPr/>
            </p:nvSpPr>
            <p:spPr bwMode="auto">
              <a:xfrm flipH="1">
                <a:off x="1956"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 name="Line 169">
                <a:extLst>
                  <a:ext uri="{FF2B5EF4-FFF2-40B4-BE49-F238E27FC236}">
                    <a16:creationId xmlns:a16="http://schemas.microsoft.com/office/drawing/2014/main" id="{CB60E6CC-2E09-4BA8-8B44-9D090F771CC6}"/>
                  </a:ext>
                </a:extLst>
              </p:cNvPr>
              <p:cNvSpPr>
                <a:spLocks noChangeShapeType="1"/>
              </p:cNvSpPr>
              <p:nvPr/>
            </p:nvSpPr>
            <p:spPr bwMode="auto">
              <a:xfrm flipH="1">
                <a:off x="1944"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7" name="Line 171">
                <a:extLst>
                  <a:ext uri="{FF2B5EF4-FFF2-40B4-BE49-F238E27FC236}">
                    <a16:creationId xmlns:a16="http://schemas.microsoft.com/office/drawing/2014/main" id="{ABBF5830-2BD6-4C6B-ADC5-EA1BFF7FA78C}"/>
                  </a:ext>
                </a:extLst>
              </p:cNvPr>
              <p:cNvSpPr>
                <a:spLocks noChangeShapeType="1"/>
              </p:cNvSpPr>
              <p:nvPr/>
            </p:nvSpPr>
            <p:spPr bwMode="auto">
              <a:xfrm flipH="1">
                <a:off x="1956"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8" name="Line 172">
                <a:extLst>
                  <a:ext uri="{FF2B5EF4-FFF2-40B4-BE49-F238E27FC236}">
                    <a16:creationId xmlns:a16="http://schemas.microsoft.com/office/drawing/2014/main" id="{1AB0D73D-5A66-4801-8094-23D9278EDA9F}"/>
                  </a:ext>
                </a:extLst>
              </p:cNvPr>
              <p:cNvSpPr>
                <a:spLocks noChangeShapeType="1"/>
              </p:cNvSpPr>
              <p:nvPr/>
            </p:nvSpPr>
            <p:spPr bwMode="auto">
              <a:xfrm flipH="1">
                <a:off x="1956"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 name="Line 173">
                <a:extLst>
                  <a:ext uri="{FF2B5EF4-FFF2-40B4-BE49-F238E27FC236}">
                    <a16:creationId xmlns:a16="http://schemas.microsoft.com/office/drawing/2014/main" id="{FB6C704E-0AC0-43FE-B6A9-83FC4639C43E}"/>
                  </a:ext>
                </a:extLst>
              </p:cNvPr>
              <p:cNvSpPr>
                <a:spLocks noChangeShapeType="1"/>
              </p:cNvSpPr>
              <p:nvPr/>
            </p:nvSpPr>
            <p:spPr bwMode="auto">
              <a:xfrm flipH="1">
                <a:off x="1956"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 name="Line 174">
                <a:extLst>
                  <a:ext uri="{FF2B5EF4-FFF2-40B4-BE49-F238E27FC236}">
                    <a16:creationId xmlns:a16="http://schemas.microsoft.com/office/drawing/2014/main" id="{FED9BAD0-891C-45C8-A3BE-4B61E4BB67DB}"/>
                  </a:ext>
                </a:extLst>
              </p:cNvPr>
              <p:cNvSpPr>
                <a:spLocks noChangeShapeType="1"/>
              </p:cNvSpPr>
              <p:nvPr/>
            </p:nvSpPr>
            <p:spPr bwMode="auto">
              <a:xfrm flipH="1">
                <a:off x="1944"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 name="Line 176">
                <a:extLst>
                  <a:ext uri="{FF2B5EF4-FFF2-40B4-BE49-F238E27FC236}">
                    <a16:creationId xmlns:a16="http://schemas.microsoft.com/office/drawing/2014/main" id="{DB5A58B5-7DE2-4AAA-B8ED-9258122FFCBD}"/>
                  </a:ext>
                </a:extLst>
              </p:cNvPr>
              <p:cNvSpPr>
                <a:spLocks noChangeShapeType="1"/>
              </p:cNvSpPr>
              <p:nvPr/>
            </p:nvSpPr>
            <p:spPr bwMode="auto">
              <a:xfrm flipH="1">
                <a:off x="1956"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 name="Line 177">
                <a:extLst>
                  <a:ext uri="{FF2B5EF4-FFF2-40B4-BE49-F238E27FC236}">
                    <a16:creationId xmlns:a16="http://schemas.microsoft.com/office/drawing/2014/main" id="{FDFD9C2B-5E82-4A2A-A1F8-1DD936DB8D3C}"/>
                  </a:ext>
                </a:extLst>
              </p:cNvPr>
              <p:cNvSpPr>
                <a:spLocks noChangeShapeType="1"/>
              </p:cNvSpPr>
              <p:nvPr/>
            </p:nvSpPr>
            <p:spPr bwMode="auto">
              <a:xfrm flipH="1">
                <a:off x="1956"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 name="Line 178">
                <a:extLst>
                  <a:ext uri="{FF2B5EF4-FFF2-40B4-BE49-F238E27FC236}">
                    <a16:creationId xmlns:a16="http://schemas.microsoft.com/office/drawing/2014/main" id="{636A8C9E-86E7-47D3-9A58-6ED2CCDE5C74}"/>
                  </a:ext>
                </a:extLst>
              </p:cNvPr>
              <p:cNvSpPr>
                <a:spLocks noChangeShapeType="1"/>
              </p:cNvSpPr>
              <p:nvPr/>
            </p:nvSpPr>
            <p:spPr bwMode="auto">
              <a:xfrm flipH="1">
                <a:off x="1956"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 name="Line 179">
                <a:extLst>
                  <a:ext uri="{FF2B5EF4-FFF2-40B4-BE49-F238E27FC236}">
                    <a16:creationId xmlns:a16="http://schemas.microsoft.com/office/drawing/2014/main" id="{CE72EAC8-785A-40D5-B377-A728EC1B6D2B}"/>
                  </a:ext>
                </a:extLst>
              </p:cNvPr>
              <p:cNvSpPr>
                <a:spLocks noChangeShapeType="1"/>
              </p:cNvSpPr>
              <p:nvPr/>
            </p:nvSpPr>
            <p:spPr bwMode="auto">
              <a:xfrm flipH="1">
                <a:off x="1944"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 name="Line 181">
                <a:extLst>
                  <a:ext uri="{FF2B5EF4-FFF2-40B4-BE49-F238E27FC236}">
                    <a16:creationId xmlns:a16="http://schemas.microsoft.com/office/drawing/2014/main" id="{076E03DF-3A3D-41D8-BA3B-0A3C5A0BE556}"/>
                  </a:ext>
                </a:extLst>
              </p:cNvPr>
              <p:cNvSpPr>
                <a:spLocks noChangeShapeType="1"/>
              </p:cNvSpPr>
              <p:nvPr/>
            </p:nvSpPr>
            <p:spPr bwMode="auto">
              <a:xfrm flipH="1">
                <a:off x="1956"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 name="Line 182">
                <a:extLst>
                  <a:ext uri="{FF2B5EF4-FFF2-40B4-BE49-F238E27FC236}">
                    <a16:creationId xmlns:a16="http://schemas.microsoft.com/office/drawing/2014/main" id="{10BAEFA0-B308-4BEA-9040-933B5A3B4E43}"/>
                  </a:ext>
                </a:extLst>
              </p:cNvPr>
              <p:cNvSpPr>
                <a:spLocks noChangeShapeType="1"/>
              </p:cNvSpPr>
              <p:nvPr/>
            </p:nvSpPr>
            <p:spPr bwMode="auto">
              <a:xfrm flipH="1">
                <a:off x="1956"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 name="Line 183">
                <a:extLst>
                  <a:ext uri="{FF2B5EF4-FFF2-40B4-BE49-F238E27FC236}">
                    <a16:creationId xmlns:a16="http://schemas.microsoft.com/office/drawing/2014/main" id="{5BF6DDCB-071E-4277-8B15-4DEE9D2C5CC7}"/>
                  </a:ext>
                </a:extLst>
              </p:cNvPr>
              <p:cNvSpPr>
                <a:spLocks noChangeShapeType="1"/>
              </p:cNvSpPr>
              <p:nvPr/>
            </p:nvSpPr>
            <p:spPr bwMode="auto">
              <a:xfrm flipH="1">
                <a:off x="1944"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 name="Rectangle 185">
                <a:extLst>
                  <a:ext uri="{FF2B5EF4-FFF2-40B4-BE49-F238E27FC236}">
                    <a16:creationId xmlns:a16="http://schemas.microsoft.com/office/drawing/2014/main" id="{DCFE4761-9B73-4680-8485-646EF6011024}"/>
                  </a:ext>
                </a:extLst>
              </p:cNvPr>
              <p:cNvSpPr>
                <a:spLocks noChangeArrowheads="1"/>
              </p:cNvSpPr>
              <p:nvPr/>
            </p:nvSpPr>
            <p:spPr bwMode="auto">
              <a:xfrm>
                <a:off x="1995"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baicalensis</a:t>
                </a:r>
                <a:endParaRPr lang="en-US" sz="800" dirty="0">
                  <a:latin typeface="Arial" panose="020B0604020202020204" pitchFamily="34" charset="0"/>
                  <a:cs typeface="Arial" panose="020B0604020202020204" pitchFamily="34" charset="0"/>
                </a:endParaRPr>
              </a:p>
            </p:txBody>
          </p:sp>
          <p:sp>
            <p:nvSpPr>
              <p:cNvPr id="639" name="Freeform 186">
                <a:extLst>
                  <a:ext uri="{FF2B5EF4-FFF2-40B4-BE49-F238E27FC236}">
                    <a16:creationId xmlns:a16="http://schemas.microsoft.com/office/drawing/2014/main" id="{459CD1C2-116B-4636-87CF-5B1D27F29832}"/>
                  </a:ext>
                </a:extLst>
              </p:cNvPr>
              <p:cNvSpPr>
                <a:spLocks/>
              </p:cNvSpPr>
              <p:nvPr/>
            </p:nvSpPr>
            <p:spPr bwMode="auto">
              <a:xfrm>
                <a:off x="1995" y="2527"/>
                <a:ext cx="1140" cy="841"/>
              </a:xfrm>
              <a:custGeom>
                <a:avLst/>
                <a:gdLst>
                  <a:gd name="T0" fmla="*/ 16 w 1140"/>
                  <a:gd name="T1" fmla="*/ 749 h 841"/>
                  <a:gd name="T2" fmla="*/ 39 w 1140"/>
                  <a:gd name="T3" fmla="*/ 769 h 841"/>
                  <a:gd name="T4" fmla="*/ 61 w 1140"/>
                  <a:gd name="T5" fmla="*/ 760 h 841"/>
                  <a:gd name="T6" fmla="*/ 84 w 1140"/>
                  <a:gd name="T7" fmla="*/ 673 h 841"/>
                  <a:gd name="T8" fmla="*/ 107 w 1140"/>
                  <a:gd name="T9" fmla="*/ 602 h 841"/>
                  <a:gd name="T10" fmla="*/ 130 w 1140"/>
                  <a:gd name="T11" fmla="*/ 643 h 841"/>
                  <a:gd name="T12" fmla="*/ 153 w 1140"/>
                  <a:gd name="T13" fmla="*/ 716 h 841"/>
                  <a:gd name="T14" fmla="*/ 175 w 1140"/>
                  <a:gd name="T15" fmla="*/ 755 h 841"/>
                  <a:gd name="T16" fmla="*/ 198 w 1140"/>
                  <a:gd name="T17" fmla="*/ 779 h 841"/>
                  <a:gd name="T18" fmla="*/ 221 w 1140"/>
                  <a:gd name="T19" fmla="*/ 801 h 841"/>
                  <a:gd name="T20" fmla="*/ 244 w 1140"/>
                  <a:gd name="T21" fmla="*/ 805 h 841"/>
                  <a:gd name="T22" fmla="*/ 266 w 1140"/>
                  <a:gd name="T23" fmla="*/ 786 h 841"/>
                  <a:gd name="T24" fmla="*/ 289 w 1140"/>
                  <a:gd name="T25" fmla="*/ 746 h 841"/>
                  <a:gd name="T26" fmla="*/ 312 w 1140"/>
                  <a:gd name="T27" fmla="*/ 738 h 841"/>
                  <a:gd name="T28" fmla="*/ 335 w 1140"/>
                  <a:gd name="T29" fmla="*/ 768 h 841"/>
                  <a:gd name="T30" fmla="*/ 357 w 1140"/>
                  <a:gd name="T31" fmla="*/ 791 h 841"/>
                  <a:gd name="T32" fmla="*/ 380 w 1140"/>
                  <a:gd name="T33" fmla="*/ 805 h 841"/>
                  <a:gd name="T34" fmla="*/ 403 w 1140"/>
                  <a:gd name="T35" fmla="*/ 819 h 841"/>
                  <a:gd name="T36" fmla="*/ 426 w 1140"/>
                  <a:gd name="T37" fmla="*/ 831 h 841"/>
                  <a:gd name="T38" fmla="*/ 449 w 1140"/>
                  <a:gd name="T39" fmla="*/ 835 h 841"/>
                  <a:gd name="T40" fmla="*/ 472 w 1140"/>
                  <a:gd name="T41" fmla="*/ 832 h 841"/>
                  <a:gd name="T42" fmla="*/ 495 w 1140"/>
                  <a:gd name="T43" fmla="*/ 824 h 841"/>
                  <a:gd name="T44" fmla="*/ 517 w 1140"/>
                  <a:gd name="T45" fmla="*/ 794 h 841"/>
                  <a:gd name="T46" fmla="*/ 540 w 1140"/>
                  <a:gd name="T47" fmla="*/ 603 h 841"/>
                  <a:gd name="T48" fmla="*/ 563 w 1140"/>
                  <a:gd name="T49" fmla="*/ 201 h 841"/>
                  <a:gd name="T50" fmla="*/ 586 w 1140"/>
                  <a:gd name="T51" fmla="*/ 96 h 841"/>
                  <a:gd name="T52" fmla="*/ 608 w 1140"/>
                  <a:gd name="T53" fmla="*/ 356 h 841"/>
                  <a:gd name="T54" fmla="*/ 631 w 1140"/>
                  <a:gd name="T55" fmla="*/ 625 h 841"/>
                  <a:gd name="T56" fmla="*/ 654 w 1140"/>
                  <a:gd name="T57" fmla="*/ 765 h 841"/>
                  <a:gd name="T58" fmla="*/ 677 w 1140"/>
                  <a:gd name="T59" fmla="*/ 814 h 841"/>
                  <a:gd name="T60" fmla="*/ 699 w 1140"/>
                  <a:gd name="T61" fmla="*/ 821 h 841"/>
                  <a:gd name="T62" fmla="*/ 722 w 1140"/>
                  <a:gd name="T63" fmla="*/ 816 h 841"/>
                  <a:gd name="T64" fmla="*/ 745 w 1140"/>
                  <a:gd name="T65" fmla="*/ 800 h 841"/>
                  <a:gd name="T66" fmla="*/ 768 w 1140"/>
                  <a:gd name="T67" fmla="*/ 742 h 841"/>
                  <a:gd name="T68" fmla="*/ 791 w 1140"/>
                  <a:gd name="T69" fmla="*/ 671 h 841"/>
                  <a:gd name="T70" fmla="*/ 814 w 1140"/>
                  <a:gd name="T71" fmla="*/ 681 h 841"/>
                  <a:gd name="T72" fmla="*/ 836 w 1140"/>
                  <a:gd name="T73" fmla="*/ 753 h 841"/>
                  <a:gd name="T74" fmla="*/ 859 w 1140"/>
                  <a:gd name="T75" fmla="*/ 814 h 841"/>
                  <a:gd name="T76" fmla="*/ 882 w 1140"/>
                  <a:gd name="T77" fmla="*/ 840 h 841"/>
                  <a:gd name="T78" fmla="*/ 905 w 1140"/>
                  <a:gd name="T79" fmla="*/ 817 h 841"/>
                  <a:gd name="T80" fmla="*/ 927 w 1140"/>
                  <a:gd name="T81" fmla="*/ 625 h 841"/>
                  <a:gd name="T82" fmla="*/ 950 w 1140"/>
                  <a:gd name="T83" fmla="*/ 213 h 841"/>
                  <a:gd name="T84" fmla="*/ 973 w 1140"/>
                  <a:gd name="T85" fmla="*/ 0 h 841"/>
                  <a:gd name="T86" fmla="*/ 996 w 1140"/>
                  <a:gd name="T87" fmla="*/ 204 h 841"/>
                  <a:gd name="T88" fmla="*/ 1018 w 1140"/>
                  <a:gd name="T89" fmla="*/ 518 h 841"/>
                  <a:gd name="T90" fmla="*/ 1041 w 1140"/>
                  <a:gd name="T91" fmla="*/ 699 h 841"/>
                  <a:gd name="T92" fmla="*/ 1064 w 1140"/>
                  <a:gd name="T93" fmla="*/ 698 h 841"/>
                  <a:gd name="T94" fmla="*/ 1087 w 1140"/>
                  <a:gd name="T95" fmla="*/ 566 h 841"/>
                  <a:gd name="T96" fmla="*/ 1110 w 1140"/>
                  <a:gd name="T97" fmla="*/ 504 h 841"/>
                  <a:gd name="T98" fmla="*/ 1133 w 1140"/>
                  <a:gd name="T99" fmla="*/ 593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0" h="841">
                    <a:moveTo>
                      <a:pt x="0" y="738"/>
                    </a:moveTo>
                    <a:lnTo>
                      <a:pt x="8" y="743"/>
                    </a:lnTo>
                    <a:lnTo>
                      <a:pt x="16" y="749"/>
                    </a:lnTo>
                    <a:lnTo>
                      <a:pt x="23" y="756"/>
                    </a:lnTo>
                    <a:lnTo>
                      <a:pt x="31" y="762"/>
                    </a:lnTo>
                    <a:lnTo>
                      <a:pt x="39" y="769"/>
                    </a:lnTo>
                    <a:lnTo>
                      <a:pt x="46" y="772"/>
                    </a:lnTo>
                    <a:lnTo>
                      <a:pt x="54" y="770"/>
                    </a:lnTo>
                    <a:lnTo>
                      <a:pt x="61" y="760"/>
                    </a:lnTo>
                    <a:lnTo>
                      <a:pt x="69" y="740"/>
                    </a:lnTo>
                    <a:lnTo>
                      <a:pt x="77" y="709"/>
                    </a:lnTo>
                    <a:lnTo>
                      <a:pt x="84" y="673"/>
                    </a:lnTo>
                    <a:lnTo>
                      <a:pt x="92" y="639"/>
                    </a:lnTo>
                    <a:lnTo>
                      <a:pt x="100" y="613"/>
                    </a:lnTo>
                    <a:lnTo>
                      <a:pt x="107" y="602"/>
                    </a:lnTo>
                    <a:lnTo>
                      <a:pt x="115" y="605"/>
                    </a:lnTo>
                    <a:lnTo>
                      <a:pt x="122" y="620"/>
                    </a:lnTo>
                    <a:lnTo>
                      <a:pt x="130" y="643"/>
                    </a:lnTo>
                    <a:lnTo>
                      <a:pt x="138" y="669"/>
                    </a:lnTo>
                    <a:lnTo>
                      <a:pt x="145" y="694"/>
                    </a:lnTo>
                    <a:lnTo>
                      <a:pt x="153" y="716"/>
                    </a:lnTo>
                    <a:lnTo>
                      <a:pt x="160" y="733"/>
                    </a:lnTo>
                    <a:lnTo>
                      <a:pt x="168" y="746"/>
                    </a:lnTo>
                    <a:lnTo>
                      <a:pt x="175" y="755"/>
                    </a:lnTo>
                    <a:lnTo>
                      <a:pt x="183" y="764"/>
                    </a:lnTo>
                    <a:lnTo>
                      <a:pt x="191" y="771"/>
                    </a:lnTo>
                    <a:lnTo>
                      <a:pt x="198" y="779"/>
                    </a:lnTo>
                    <a:lnTo>
                      <a:pt x="206" y="787"/>
                    </a:lnTo>
                    <a:lnTo>
                      <a:pt x="213" y="795"/>
                    </a:lnTo>
                    <a:lnTo>
                      <a:pt x="221" y="801"/>
                    </a:lnTo>
                    <a:lnTo>
                      <a:pt x="229" y="805"/>
                    </a:lnTo>
                    <a:lnTo>
                      <a:pt x="236" y="806"/>
                    </a:lnTo>
                    <a:lnTo>
                      <a:pt x="244" y="805"/>
                    </a:lnTo>
                    <a:lnTo>
                      <a:pt x="251" y="802"/>
                    </a:lnTo>
                    <a:lnTo>
                      <a:pt x="259" y="795"/>
                    </a:lnTo>
                    <a:lnTo>
                      <a:pt x="266" y="786"/>
                    </a:lnTo>
                    <a:lnTo>
                      <a:pt x="274" y="773"/>
                    </a:lnTo>
                    <a:lnTo>
                      <a:pt x="282" y="759"/>
                    </a:lnTo>
                    <a:lnTo>
                      <a:pt x="289" y="746"/>
                    </a:lnTo>
                    <a:lnTo>
                      <a:pt x="297" y="737"/>
                    </a:lnTo>
                    <a:lnTo>
                      <a:pt x="304" y="734"/>
                    </a:lnTo>
                    <a:lnTo>
                      <a:pt x="312" y="738"/>
                    </a:lnTo>
                    <a:lnTo>
                      <a:pt x="320" y="746"/>
                    </a:lnTo>
                    <a:lnTo>
                      <a:pt x="327" y="757"/>
                    </a:lnTo>
                    <a:lnTo>
                      <a:pt x="335" y="768"/>
                    </a:lnTo>
                    <a:lnTo>
                      <a:pt x="342" y="778"/>
                    </a:lnTo>
                    <a:lnTo>
                      <a:pt x="350" y="785"/>
                    </a:lnTo>
                    <a:lnTo>
                      <a:pt x="357" y="791"/>
                    </a:lnTo>
                    <a:lnTo>
                      <a:pt x="365" y="796"/>
                    </a:lnTo>
                    <a:lnTo>
                      <a:pt x="373" y="800"/>
                    </a:lnTo>
                    <a:lnTo>
                      <a:pt x="380" y="805"/>
                    </a:lnTo>
                    <a:lnTo>
                      <a:pt x="388" y="809"/>
                    </a:lnTo>
                    <a:lnTo>
                      <a:pt x="396" y="814"/>
                    </a:lnTo>
                    <a:lnTo>
                      <a:pt x="403" y="819"/>
                    </a:lnTo>
                    <a:lnTo>
                      <a:pt x="411" y="823"/>
                    </a:lnTo>
                    <a:lnTo>
                      <a:pt x="419" y="828"/>
                    </a:lnTo>
                    <a:lnTo>
                      <a:pt x="426" y="831"/>
                    </a:lnTo>
                    <a:lnTo>
                      <a:pt x="434" y="833"/>
                    </a:lnTo>
                    <a:lnTo>
                      <a:pt x="441" y="834"/>
                    </a:lnTo>
                    <a:lnTo>
                      <a:pt x="449" y="835"/>
                    </a:lnTo>
                    <a:lnTo>
                      <a:pt x="457" y="834"/>
                    </a:lnTo>
                    <a:lnTo>
                      <a:pt x="464" y="833"/>
                    </a:lnTo>
                    <a:lnTo>
                      <a:pt x="472" y="832"/>
                    </a:lnTo>
                    <a:lnTo>
                      <a:pt x="479" y="830"/>
                    </a:lnTo>
                    <a:lnTo>
                      <a:pt x="487" y="827"/>
                    </a:lnTo>
                    <a:lnTo>
                      <a:pt x="495" y="824"/>
                    </a:lnTo>
                    <a:lnTo>
                      <a:pt x="502" y="819"/>
                    </a:lnTo>
                    <a:lnTo>
                      <a:pt x="510" y="811"/>
                    </a:lnTo>
                    <a:lnTo>
                      <a:pt x="517" y="794"/>
                    </a:lnTo>
                    <a:lnTo>
                      <a:pt x="525" y="761"/>
                    </a:lnTo>
                    <a:lnTo>
                      <a:pt x="532" y="700"/>
                    </a:lnTo>
                    <a:lnTo>
                      <a:pt x="540" y="603"/>
                    </a:lnTo>
                    <a:lnTo>
                      <a:pt x="548" y="474"/>
                    </a:lnTo>
                    <a:lnTo>
                      <a:pt x="555" y="331"/>
                    </a:lnTo>
                    <a:lnTo>
                      <a:pt x="563" y="201"/>
                    </a:lnTo>
                    <a:lnTo>
                      <a:pt x="570" y="112"/>
                    </a:lnTo>
                    <a:lnTo>
                      <a:pt x="578" y="76"/>
                    </a:lnTo>
                    <a:lnTo>
                      <a:pt x="586" y="96"/>
                    </a:lnTo>
                    <a:lnTo>
                      <a:pt x="593" y="160"/>
                    </a:lnTo>
                    <a:lnTo>
                      <a:pt x="601" y="252"/>
                    </a:lnTo>
                    <a:lnTo>
                      <a:pt x="608" y="356"/>
                    </a:lnTo>
                    <a:lnTo>
                      <a:pt x="616" y="458"/>
                    </a:lnTo>
                    <a:lnTo>
                      <a:pt x="623" y="549"/>
                    </a:lnTo>
                    <a:lnTo>
                      <a:pt x="631" y="625"/>
                    </a:lnTo>
                    <a:lnTo>
                      <a:pt x="639" y="686"/>
                    </a:lnTo>
                    <a:lnTo>
                      <a:pt x="646" y="732"/>
                    </a:lnTo>
                    <a:lnTo>
                      <a:pt x="654" y="765"/>
                    </a:lnTo>
                    <a:lnTo>
                      <a:pt x="661" y="788"/>
                    </a:lnTo>
                    <a:lnTo>
                      <a:pt x="669" y="804"/>
                    </a:lnTo>
                    <a:lnTo>
                      <a:pt x="677" y="814"/>
                    </a:lnTo>
                    <a:lnTo>
                      <a:pt x="684" y="820"/>
                    </a:lnTo>
                    <a:lnTo>
                      <a:pt x="692" y="822"/>
                    </a:lnTo>
                    <a:lnTo>
                      <a:pt x="699" y="821"/>
                    </a:lnTo>
                    <a:lnTo>
                      <a:pt x="707" y="820"/>
                    </a:lnTo>
                    <a:lnTo>
                      <a:pt x="715" y="818"/>
                    </a:lnTo>
                    <a:lnTo>
                      <a:pt x="722" y="816"/>
                    </a:lnTo>
                    <a:lnTo>
                      <a:pt x="730" y="813"/>
                    </a:lnTo>
                    <a:lnTo>
                      <a:pt x="737" y="808"/>
                    </a:lnTo>
                    <a:lnTo>
                      <a:pt x="745" y="800"/>
                    </a:lnTo>
                    <a:lnTo>
                      <a:pt x="753" y="787"/>
                    </a:lnTo>
                    <a:lnTo>
                      <a:pt x="760" y="767"/>
                    </a:lnTo>
                    <a:lnTo>
                      <a:pt x="768" y="742"/>
                    </a:lnTo>
                    <a:lnTo>
                      <a:pt x="776" y="715"/>
                    </a:lnTo>
                    <a:lnTo>
                      <a:pt x="783" y="689"/>
                    </a:lnTo>
                    <a:lnTo>
                      <a:pt x="791" y="671"/>
                    </a:lnTo>
                    <a:lnTo>
                      <a:pt x="798" y="664"/>
                    </a:lnTo>
                    <a:lnTo>
                      <a:pt x="806" y="667"/>
                    </a:lnTo>
                    <a:lnTo>
                      <a:pt x="814" y="681"/>
                    </a:lnTo>
                    <a:lnTo>
                      <a:pt x="821" y="703"/>
                    </a:lnTo>
                    <a:lnTo>
                      <a:pt x="829" y="727"/>
                    </a:lnTo>
                    <a:lnTo>
                      <a:pt x="836" y="753"/>
                    </a:lnTo>
                    <a:lnTo>
                      <a:pt x="844" y="776"/>
                    </a:lnTo>
                    <a:lnTo>
                      <a:pt x="852" y="797"/>
                    </a:lnTo>
                    <a:lnTo>
                      <a:pt x="859" y="814"/>
                    </a:lnTo>
                    <a:lnTo>
                      <a:pt x="867" y="826"/>
                    </a:lnTo>
                    <a:lnTo>
                      <a:pt x="874" y="835"/>
                    </a:lnTo>
                    <a:lnTo>
                      <a:pt x="882" y="840"/>
                    </a:lnTo>
                    <a:lnTo>
                      <a:pt x="889" y="841"/>
                    </a:lnTo>
                    <a:lnTo>
                      <a:pt x="897" y="834"/>
                    </a:lnTo>
                    <a:lnTo>
                      <a:pt x="905" y="817"/>
                    </a:lnTo>
                    <a:lnTo>
                      <a:pt x="912" y="781"/>
                    </a:lnTo>
                    <a:lnTo>
                      <a:pt x="920" y="719"/>
                    </a:lnTo>
                    <a:lnTo>
                      <a:pt x="927" y="625"/>
                    </a:lnTo>
                    <a:lnTo>
                      <a:pt x="935" y="500"/>
                    </a:lnTo>
                    <a:lnTo>
                      <a:pt x="943" y="356"/>
                    </a:lnTo>
                    <a:lnTo>
                      <a:pt x="950" y="213"/>
                    </a:lnTo>
                    <a:lnTo>
                      <a:pt x="958" y="94"/>
                    </a:lnTo>
                    <a:lnTo>
                      <a:pt x="965" y="20"/>
                    </a:lnTo>
                    <a:lnTo>
                      <a:pt x="973" y="0"/>
                    </a:lnTo>
                    <a:lnTo>
                      <a:pt x="980" y="32"/>
                    </a:lnTo>
                    <a:lnTo>
                      <a:pt x="988" y="105"/>
                    </a:lnTo>
                    <a:lnTo>
                      <a:pt x="996" y="204"/>
                    </a:lnTo>
                    <a:lnTo>
                      <a:pt x="1003" y="314"/>
                    </a:lnTo>
                    <a:lnTo>
                      <a:pt x="1011" y="422"/>
                    </a:lnTo>
                    <a:lnTo>
                      <a:pt x="1018" y="518"/>
                    </a:lnTo>
                    <a:lnTo>
                      <a:pt x="1026" y="597"/>
                    </a:lnTo>
                    <a:lnTo>
                      <a:pt x="1034" y="658"/>
                    </a:lnTo>
                    <a:lnTo>
                      <a:pt x="1041" y="699"/>
                    </a:lnTo>
                    <a:lnTo>
                      <a:pt x="1049" y="720"/>
                    </a:lnTo>
                    <a:lnTo>
                      <a:pt x="1056" y="719"/>
                    </a:lnTo>
                    <a:lnTo>
                      <a:pt x="1064" y="698"/>
                    </a:lnTo>
                    <a:lnTo>
                      <a:pt x="1072" y="661"/>
                    </a:lnTo>
                    <a:lnTo>
                      <a:pt x="1079" y="614"/>
                    </a:lnTo>
                    <a:lnTo>
                      <a:pt x="1087" y="566"/>
                    </a:lnTo>
                    <a:lnTo>
                      <a:pt x="1094" y="527"/>
                    </a:lnTo>
                    <a:lnTo>
                      <a:pt x="1102" y="506"/>
                    </a:lnTo>
                    <a:lnTo>
                      <a:pt x="1110" y="504"/>
                    </a:lnTo>
                    <a:lnTo>
                      <a:pt x="1117" y="521"/>
                    </a:lnTo>
                    <a:lnTo>
                      <a:pt x="1125" y="553"/>
                    </a:lnTo>
                    <a:lnTo>
                      <a:pt x="1133" y="593"/>
                    </a:lnTo>
                    <a:lnTo>
                      <a:pt x="1140" y="637"/>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 name="Line 187">
                <a:extLst>
                  <a:ext uri="{FF2B5EF4-FFF2-40B4-BE49-F238E27FC236}">
                    <a16:creationId xmlns:a16="http://schemas.microsoft.com/office/drawing/2014/main" id="{36F5A4B3-5F18-463F-966A-03AB7E06F485}"/>
                  </a:ext>
                </a:extLst>
              </p:cNvPr>
              <p:cNvSpPr>
                <a:spLocks noChangeShapeType="1"/>
              </p:cNvSpPr>
              <p:nvPr/>
            </p:nvSpPr>
            <p:spPr bwMode="auto">
              <a:xfrm>
                <a:off x="1994" y="3333"/>
                <a:ext cx="49" cy="6"/>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 name="Line 188">
                <a:extLst>
                  <a:ext uri="{FF2B5EF4-FFF2-40B4-BE49-F238E27FC236}">
                    <a16:creationId xmlns:a16="http://schemas.microsoft.com/office/drawing/2014/main" id="{83C442F8-EA0F-4B77-94CE-434B42B94E94}"/>
                  </a:ext>
                </a:extLst>
              </p:cNvPr>
              <p:cNvSpPr>
                <a:spLocks noChangeShapeType="1"/>
              </p:cNvSpPr>
              <p:nvPr/>
            </p:nvSpPr>
            <p:spPr bwMode="auto">
              <a:xfrm>
                <a:off x="2043" y="3339"/>
                <a:ext cx="188" cy="1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 name="Line 189">
                <a:extLst>
                  <a:ext uri="{FF2B5EF4-FFF2-40B4-BE49-F238E27FC236}">
                    <a16:creationId xmlns:a16="http://schemas.microsoft.com/office/drawing/2014/main" id="{D22E1F05-1664-4FB0-A5F4-17377626B24C}"/>
                  </a:ext>
                </a:extLst>
              </p:cNvPr>
              <p:cNvSpPr>
                <a:spLocks noChangeShapeType="1"/>
              </p:cNvSpPr>
              <p:nvPr/>
            </p:nvSpPr>
            <p:spPr bwMode="auto">
              <a:xfrm>
                <a:off x="2231" y="3350"/>
                <a:ext cx="209" cy="1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 name="Line 190">
                <a:extLst>
                  <a:ext uri="{FF2B5EF4-FFF2-40B4-BE49-F238E27FC236}">
                    <a16:creationId xmlns:a16="http://schemas.microsoft.com/office/drawing/2014/main" id="{D36BFF8B-A347-4C69-8607-99F58CADF9AF}"/>
                  </a:ext>
                </a:extLst>
              </p:cNvPr>
              <p:cNvSpPr>
                <a:spLocks noChangeShapeType="1"/>
              </p:cNvSpPr>
              <p:nvPr/>
            </p:nvSpPr>
            <p:spPr bwMode="auto">
              <a:xfrm>
                <a:off x="2442" y="3362"/>
                <a:ext cx="247" cy="6"/>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 name="Line 191">
                <a:extLst>
                  <a:ext uri="{FF2B5EF4-FFF2-40B4-BE49-F238E27FC236}">
                    <a16:creationId xmlns:a16="http://schemas.microsoft.com/office/drawing/2014/main" id="{51DE322B-5838-4695-B2DB-6E2ACA9B0146}"/>
                  </a:ext>
                </a:extLst>
              </p:cNvPr>
              <p:cNvSpPr>
                <a:spLocks noChangeShapeType="1"/>
              </p:cNvSpPr>
              <p:nvPr/>
            </p:nvSpPr>
            <p:spPr bwMode="auto">
              <a:xfrm>
                <a:off x="2689" y="3368"/>
                <a:ext cx="193" cy="5"/>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 name="Line 192">
                <a:extLst>
                  <a:ext uri="{FF2B5EF4-FFF2-40B4-BE49-F238E27FC236}">
                    <a16:creationId xmlns:a16="http://schemas.microsoft.com/office/drawing/2014/main" id="{B9DFC156-8617-4508-A23C-9D048AFED928}"/>
                  </a:ext>
                </a:extLst>
              </p:cNvPr>
              <p:cNvSpPr>
                <a:spLocks noChangeShapeType="1"/>
              </p:cNvSpPr>
              <p:nvPr/>
            </p:nvSpPr>
            <p:spPr bwMode="auto">
              <a:xfrm>
                <a:off x="2882" y="3373"/>
                <a:ext cx="16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 name="Line 193">
                <a:extLst>
                  <a:ext uri="{FF2B5EF4-FFF2-40B4-BE49-F238E27FC236}">
                    <a16:creationId xmlns:a16="http://schemas.microsoft.com/office/drawing/2014/main" id="{FD243256-1D22-4794-A802-89500C4377C2}"/>
                  </a:ext>
                </a:extLst>
              </p:cNvPr>
              <p:cNvSpPr>
                <a:spLocks noChangeShapeType="1"/>
              </p:cNvSpPr>
              <p:nvPr/>
            </p:nvSpPr>
            <p:spPr bwMode="auto">
              <a:xfrm>
                <a:off x="3048" y="3377"/>
                <a:ext cx="8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7" name="Line 194">
                <a:extLst>
                  <a:ext uri="{FF2B5EF4-FFF2-40B4-BE49-F238E27FC236}">
                    <a16:creationId xmlns:a16="http://schemas.microsoft.com/office/drawing/2014/main" id="{D9F65F1D-5759-4046-A35B-87516349259D}"/>
                  </a:ext>
                </a:extLst>
              </p:cNvPr>
              <p:cNvSpPr>
                <a:spLocks noChangeShapeType="1"/>
              </p:cNvSpPr>
              <p:nvPr/>
            </p:nvSpPr>
            <p:spPr bwMode="auto">
              <a:xfrm>
                <a:off x="2043" y="3299"/>
                <a:ext cx="0" cy="4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8" name="Line 195">
                <a:extLst>
                  <a:ext uri="{FF2B5EF4-FFF2-40B4-BE49-F238E27FC236}">
                    <a16:creationId xmlns:a16="http://schemas.microsoft.com/office/drawing/2014/main" id="{70C0CE8A-E74C-4BB0-84E8-6489F66DF103}"/>
                  </a:ext>
                </a:extLst>
              </p:cNvPr>
              <p:cNvSpPr>
                <a:spLocks noChangeShapeType="1"/>
              </p:cNvSpPr>
              <p:nvPr/>
            </p:nvSpPr>
            <p:spPr bwMode="auto">
              <a:xfrm>
                <a:off x="2043" y="3299"/>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9" name="Line 196">
                <a:extLst>
                  <a:ext uri="{FF2B5EF4-FFF2-40B4-BE49-F238E27FC236}">
                    <a16:creationId xmlns:a16="http://schemas.microsoft.com/office/drawing/2014/main" id="{3E2E1A20-08F6-4E53-AD8A-D5CF8DD697E1}"/>
                  </a:ext>
                </a:extLst>
              </p:cNvPr>
              <p:cNvSpPr>
                <a:spLocks noChangeShapeType="1"/>
              </p:cNvSpPr>
              <p:nvPr/>
            </p:nvSpPr>
            <p:spPr bwMode="auto">
              <a:xfrm>
                <a:off x="1988" y="3218"/>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0" name="Line 197">
                <a:extLst>
                  <a:ext uri="{FF2B5EF4-FFF2-40B4-BE49-F238E27FC236}">
                    <a16:creationId xmlns:a16="http://schemas.microsoft.com/office/drawing/2014/main" id="{F9204B57-BB3C-4829-85B5-D9A6AB601769}"/>
                  </a:ext>
                </a:extLst>
              </p:cNvPr>
              <p:cNvSpPr>
                <a:spLocks noChangeShapeType="1"/>
              </p:cNvSpPr>
              <p:nvPr/>
            </p:nvSpPr>
            <p:spPr bwMode="auto">
              <a:xfrm>
                <a:off x="2043" y="3299"/>
                <a:ext cx="0" cy="4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1" name="Line 198">
                <a:extLst>
                  <a:ext uri="{FF2B5EF4-FFF2-40B4-BE49-F238E27FC236}">
                    <a16:creationId xmlns:a16="http://schemas.microsoft.com/office/drawing/2014/main" id="{EF4B4E69-4732-4F15-BA07-484E93B64B72}"/>
                  </a:ext>
                </a:extLst>
              </p:cNvPr>
              <p:cNvSpPr>
                <a:spLocks noChangeShapeType="1"/>
              </p:cNvSpPr>
              <p:nvPr/>
            </p:nvSpPr>
            <p:spPr bwMode="auto">
              <a:xfrm>
                <a:off x="2231" y="3333"/>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2" name="Line 199">
                <a:extLst>
                  <a:ext uri="{FF2B5EF4-FFF2-40B4-BE49-F238E27FC236}">
                    <a16:creationId xmlns:a16="http://schemas.microsoft.com/office/drawing/2014/main" id="{E75375B0-A8EF-471F-9135-7E587D8DFFB5}"/>
                  </a:ext>
                </a:extLst>
              </p:cNvPr>
              <p:cNvSpPr>
                <a:spLocks noChangeShapeType="1"/>
              </p:cNvSpPr>
              <p:nvPr/>
            </p:nvSpPr>
            <p:spPr bwMode="auto">
              <a:xfrm>
                <a:off x="2043" y="325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3" name="Line 200">
                <a:extLst>
                  <a:ext uri="{FF2B5EF4-FFF2-40B4-BE49-F238E27FC236}">
                    <a16:creationId xmlns:a16="http://schemas.microsoft.com/office/drawing/2014/main" id="{38C1307A-8AD8-4580-86CC-80C501CB1095}"/>
                  </a:ext>
                </a:extLst>
              </p:cNvPr>
              <p:cNvSpPr>
                <a:spLocks noChangeShapeType="1"/>
              </p:cNvSpPr>
              <p:nvPr/>
            </p:nvSpPr>
            <p:spPr bwMode="auto">
              <a:xfrm>
                <a:off x="2231" y="333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4" name="Line 201">
                <a:extLst>
                  <a:ext uri="{FF2B5EF4-FFF2-40B4-BE49-F238E27FC236}">
                    <a16:creationId xmlns:a16="http://schemas.microsoft.com/office/drawing/2014/main" id="{82F9D390-B449-45E9-BA30-3CD3305C6807}"/>
                  </a:ext>
                </a:extLst>
              </p:cNvPr>
              <p:cNvSpPr>
                <a:spLocks noChangeShapeType="1"/>
              </p:cNvSpPr>
              <p:nvPr/>
            </p:nvSpPr>
            <p:spPr bwMode="auto">
              <a:xfrm>
                <a:off x="2104" y="3083"/>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5" name="Line 202">
                <a:extLst>
                  <a:ext uri="{FF2B5EF4-FFF2-40B4-BE49-F238E27FC236}">
                    <a16:creationId xmlns:a16="http://schemas.microsoft.com/office/drawing/2014/main" id="{61EC3C7A-6DF3-4294-B94F-55308C836E89}"/>
                  </a:ext>
                </a:extLst>
              </p:cNvPr>
              <p:cNvSpPr>
                <a:spLocks noChangeShapeType="1"/>
              </p:cNvSpPr>
              <p:nvPr/>
            </p:nvSpPr>
            <p:spPr bwMode="auto">
              <a:xfrm>
                <a:off x="2231" y="3333"/>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6" name="Line 203">
                <a:extLst>
                  <a:ext uri="{FF2B5EF4-FFF2-40B4-BE49-F238E27FC236}">
                    <a16:creationId xmlns:a16="http://schemas.microsoft.com/office/drawing/2014/main" id="{81E2C387-5021-4022-B5FC-34E63E04855D}"/>
                  </a:ext>
                </a:extLst>
              </p:cNvPr>
              <p:cNvSpPr>
                <a:spLocks noChangeShapeType="1"/>
              </p:cNvSpPr>
              <p:nvPr/>
            </p:nvSpPr>
            <p:spPr bwMode="auto">
              <a:xfrm>
                <a:off x="2231" y="3288"/>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7" name="Line 204">
                <a:extLst>
                  <a:ext uri="{FF2B5EF4-FFF2-40B4-BE49-F238E27FC236}">
                    <a16:creationId xmlns:a16="http://schemas.microsoft.com/office/drawing/2014/main" id="{F943BF2D-E4AE-4FB6-9368-875566D2ECDC}"/>
                  </a:ext>
                </a:extLst>
              </p:cNvPr>
              <p:cNvSpPr>
                <a:spLocks noChangeShapeType="1"/>
              </p:cNvSpPr>
              <p:nvPr/>
            </p:nvSpPr>
            <p:spPr bwMode="auto">
              <a:xfrm>
                <a:off x="2440" y="336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8" name="Line 205">
                <a:extLst>
                  <a:ext uri="{FF2B5EF4-FFF2-40B4-BE49-F238E27FC236}">
                    <a16:creationId xmlns:a16="http://schemas.microsoft.com/office/drawing/2014/main" id="{B6365DB0-7ADC-4C57-B14D-75528DCF67FF}"/>
                  </a:ext>
                </a:extLst>
              </p:cNvPr>
              <p:cNvSpPr>
                <a:spLocks noChangeShapeType="1"/>
              </p:cNvSpPr>
              <p:nvPr/>
            </p:nvSpPr>
            <p:spPr bwMode="auto">
              <a:xfrm>
                <a:off x="2299" y="321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9" name="Freeform 209">
                <a:extLst>
                  <a:ext uri="{FF2B5EF4-FFF2-40B4-BE49-F238E27FC236}">
                    <a16:creationId xmlns:a16="http://schemas.microsoft.com/office/drawing/2014/main" id="{F979F433-04FB-4316-B965-318E0A10CC63}"/>
                  </a:ext>
                </a:extLst>
              </p:cNvPr>
              <p:cNvSpPr>
                <a:spLocks/>
              </p:cNvSpPr>
              <p:nvPr/>
            </p:nvSpPr>
            <p:spPr bwMode="auto">
              <a:xfrm>
                <a:off x="2442" y="2603"/>
                <a:ext cx="247" cy="765"/>
              </a:xfrm>
              <a:custGeom>
                <a:avLst/>
                <a:gdLst>
                  <a:gd name="T0" fmla="*/ 2 w 247"/>
                  <a:gd name="T1" fmla="*/ 759 h 765"/>
                  <a:gd name="T2" fmla="*/ 8 w 247"/>
                  <a:gd name="T3" fmla="*/ 759 h 765"/>
                  <a:gd name="T4" fmla="*/ 13 w 247"/>
                  <a:gd name="T5" fmla="*/ 758 h 765"/>
                  <a:gd name="T6" fmla="*/ 19 w 247"/>
                  <a:gd name="T7" fmla="*/ 757 h 765"/>
                  <a:gd name="T8" fmla="*/ 25 w 247"/>
                  <a:gd name="T9" fmla="*/ 756 h 765"/>
                  <a:gd name="T10" fmla="*/ 30 w 247"/>
                  <a:gd name="T11" fmla="*/ 755 h 765"/>
                  <a:gd name="T12" fmla="*/ 36 w 247"/>
                  <a:gd name="T13" fmla="*/ 753 h 765"/>
                  <a:gd name="T14" fmla="*/ 42 w 247"/>
                  <a:gd name="T15" fmla="*/ 751 h 765"/>
                  <a:gd name="T16" fmla="*/ 48 w 247"/>
                  <a:gd name="T17" fmla="*/ 748 h 765"/>
                  <a:gd name="T18" fmla="*/ 53 w 247"/>
                  <a:gd name="T19" fmla="*/ 745 h 765"/>
                  <a:gd name="T20" fmla="*/ 59 w 247"/>
                  <a:gd name="T21" fmla="*/ 739 h 765"/>
                  <a:gd name="T22" fmla="*/ 65 w 247"/>
                  <a:gd name="T23" fmla="*/ 732 h 765"/>
                  <a:gd name="T24" fmla="*/ 70 w 247"/>
                  <a:gd name="T25" fmla="*/ 718 h 765"/>
                  <a:gd name="T26" fmla="*/ 76 w 247"/>
                  <a:gd name="T27" fmla="*/ 696 h 765"/>
                  <a:gd name="T28" fmla="*/ 81 w 247"/>
                  <a:gd name="T29" fmla="*/ 659 h 765"/>
                  <a:gd name="T30" fmla="*/ 87 w 247"/>
                  <a:gd name="T31" fmla="*/ 603 h 765"/>
                  <a:gd name="T32" fmla="*/ 93 w 247"/>
                  <a:gd name="T33" fmla="*/ 527 h 765"/>
                  <a:gd name="T34" fmla="*/ 99 w 247"/>
                  <a:gd name="T35" fmla="*/ 432 h 765"/>
                  <a:gd name="T36" fmla="*/ 104 w 247"/>
                  <a:gd name="T37" fmla="*/ 327 h 765"/>
                  <a:gd name="T38" fmla="*/ 110 w 247"/>
                  <a:gd name="T39" fmla="*/ 220 h 765"/>
                  <a:gd name="T40" fmla="*/ 116 w 247"/>
                  <a:gd name="T41" fmla="*/ 125 h 765"/>
                  <a:gd name="T42" fmla="*/ 121 w 247"/>
                  <a:gd name="T43" fmla="*/ 53 h 765"/>
                  <a:gd name="T44" fmla="*/ 127 w 247"/>
                  <a:gd name="T45" fmla="*/ 11 h 765"/>
                  <a:gd name="T46" fmla="*/ 133 w 247"/>
                  <a:gd name="T47" fmla="*/ 0 h 765"/>
                  <a:gd name="T48" fmla="*/ 139 w 247"/>
                  <a:gd name="T49" fmla="*/ 20 h 765"/>
                  <a:gd name="T50" fmla="*/ 144 w 247"/>
                  <a:gd name="T51" fmla="*/ 65 h 765"/>
                  <a:gd name="T52" fmla="*/ 150 w 247"/>
                  <a:gd name="T53" fmla="*/ 128 h 765"/>
                  <a:gd name="T54" fmla="*/ 156 w 247"/>
                  <a:gd name="T55" fmla="*/ 202 h 765"/>
                  <a:gd name="T56" fmla="*/ 161 w 247"/>
                  <a:gd name="T57" fmla="*/ 280 h 765"/>
                  <a:gd name="T58" fmla="*/ 167 w 247"/>
                  <a:gd name="T59" fmla="*/ 357 h 765"/>
                  <a:gd name="T60" fmla="*/ 173 w 247"/>
                  <a:gd name="T61" fmla="*/ 429 h 765"/>
                  <a:gd name="T62" fmla="*/ 178 w 247"/>
                  <a:gd name="T63" fmla="*/ 493 h 765"/>
                  <a:gd name="T64" fmla="*/ 184 w 247"/>
                  <a:gd name="T65" fmla="*/ 549 h 765"/>
                  <a:gd name="T66" fmla="*/ 190 w 247"/>
                  <a:gd name="T67" fmla="*/ 596 h 765"/>
                  <a:gd name="T68" fmla="*/ 196 w 247"/>
                  <a:gd name="T69" fmla="*/ 635 h 765"/>
                  <a:gd name="T70" fmla="*/ 201 w 247"/>
                  <a:gd name="T71" fmla="*/ 665 h 765"/>
                  <a:gd name="T72" fmla="*/ 207 w 247"/>
                  <a:gd name="T73" fmla="*/ 689 h 765"/>
                  <a:gd name="T74" fmla="*/ 213 w 247"/>
                  <a:gd name="T75" fmla="*/ 707 h 765"/>
                  <a:gd name="T76" fmla="*/ 218 w 247"/>
                  <a:gd name="T77" fmla="*/ 721 h 765"/>
                  <a:gd name="T78" fmla="*/ 224 w 247"/>
                  <a:gd name="T79" fmla="*/ 731 h 765"/>
                  <a:gd name="T80" fmla="*/ 230 w 247"/>
                  <a:gd name="T81" fmla="*/ 738 h 765"/>
                  <a:gd name="T82" fmla="*/ 235 w 247"/>
                  <a:gd name="T83" fmla="*/ 743 h 765"/>
                  <a:gd name="T84" fmla="*/ 241 w 247"/>
                  <a:gd name="T85" fmla="*/ 745 h 765"/>
                  <a:gd name="T86" fmla="*/ 247 w 247"/>
                  <a:gd name="T87" fmla="*/ 746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765">
                    <a:moveTo>
                      <a:pt x="0" y="759"/>
                    </a:moveTo>
                    <a:lnTo>
                      <a:pt x="0" y="759"/>
                    </a:lnTo>
                    <a:lnTo>
                      <a:pt x="2" y="759"/>
                    </a:lnTo>
                    <a:lnTo>
                      <a:pt x="4" y="759"/>
                    </a:lnTo>
                    <a:lnTo>
                      <a:pt x="6" y="759"/>
                    </a:lnTo>
                    <a:lnTo>
                      <a:pt x="8" y="759"/>
                    </a:lnTo>
                    <a:lnTo>
                      <a:pt x="10" y="758"/>
                    </a:lnTo>
                    <a:lnTo>
                      <a:pt x="11" y="758"/>
                    </a:lnTo>
                    <a:lnTo>
                      <a:pt x="13" y="758"/>
                    </a:lnTo>
                    <a:lnTo>
                      <a:pt x="15" y="758"/>
                    </a:lnTo>
                    <a:lnTo>
                      <a:pt x="17" y="757"/>
                    </a:lnTo>
                    <a:lnTo>
                      <a:pt x="19" y="757"/>
                    </a:lnTo>
                    <a:lnTo>
                      <a:pt x="21" y="757"/>
                    </a:lnTo>
                    <a:lnTo>
                      <a:pt x="23" y="757"/>
                    </a:lnTo>
                    <a:lnTo>
                      <a:pt x="25" y="756"/>
                    </a:lnTo>
                    <a:lnTo>
                      <a:pt x="26" y="756"/>
                    </a:lnTo>
                    <a:lnTo>
                      <a:pt x="28" y="755"/>
                    </a:lnTo>
                    <a:lnTo>
                      <a:pt x="30" y="755"/>
                    </a:lnTo>
                    <a:lnTo>
                      <a:pt x="32" y="754"/>
                    </a:lnTo>
                    <a:lnTo>
                      <a:pt x="34" y="754"/>
                    </a:lnTo>
                    <a:lnTo>
                      <a:pt x="36" y="753"/>
                    </a:lnTo>
                    <a:lnTo>
                      <a:pt x="38" y="752"/>
                    </a:lnTo>
                    <a:lnTo>
                      <a:pt x="40" y="751"/>
                    </a:lnTo>
                    <a:lnTo>
                      <a:pt x="42" y="751"/>
                    </a:lnTo>
                    <a:lnTo>
                      <a:pt x="43" y="750"/>
                    </a:lnTo>
                    <a:lnTo>
                      <a:pt x="45" y="749"/>
                    </a:lnTo>
                    <a:lnTo>
                      <a:pt x="48" y="748"/>
                    </a:lnTo>
                    <a:lnTo>
                      <a:pt x="49" y="747"/>
                    </a:lnTo>
                    <a:lnTo>
                      <a:pt x="51" y="746"/>
                    </a:lnTo>
                    <a:lnTo>
                      <a:pt x="53" y="745"/>
                    </a:lnTo>
                    <a:lnTo>
                      <a:pt x="55" y="743"/>
                    </a:lnTo>
                    <a:lnTo>
                      <a:pt x="57" y="742"/>
                    </a:lnTo>
                    <a:lnTo>
                      <a:pt x="59" y="739"/>
                    </a:lnTo>
                    <a:lnTo>
                      <a:pt x="61" y="737"/>
                    </a:lnTo>
                    <a:lnTo>
                      <a:pt x="63" y="735"/>
                    </a:lnTo>
                    <a:lnTo>
                      <a:pt x="65" y="732"/>
                    </a:lnTo>
                    <a:lnTo>
                      <a:pt x="66" y="728"/>
                    </a:lnTo>
                    <a:lnTo>
                      <a:pt x="68" y="723"/>
                    </a:lnTo>
                    <a:lnTo>
                      <a:pt x="70" y="718"/>
                    </a:lnTo>
                    <a:lnTo>
                      <a:pt x="72" y="712"/>
                    </a:lnTo>
                    <a:lnTo>
                      <a:pt x="74" y="705"/>
                    </a:lnTo>
                    <a:lnTo>
                      <a:pt x="76" y="696"/>
                    </a:lnTo>
                    <a:lnTo>
                      <a:pt x="78" y="685"/>
                    </a:lnTo>
                    <a:lnTo>
                      <a:pt x="80" y="673"/>
                    </a:lnTo>
                    <a:lnTo>
                      <a:pt x="81" y="659"/>
                    </a:lnTo>
                    <a:lnTo>
                      <a:pt x="83" y="642"/>
                    </a:lnTo>
                    <a:lnTo>
                      <a:pt x="85" y="624"/>
                    </a:lnTo>
                    <a:lnTo>
                      <a:pt x="87" y="603"/>
                    </a:lnTo>
                    <a:lnTo>
                      <a:pt x="89" y="580"/>
                    </a:lnTo>
                    <a:lnTo>
                      <a:pt x="91" y="554"/>
                    </a:lnTo>
                    <a:lnTo>
                      <a:pt x="93" y="527"/>
                    </a:lnTo>
                    <a:lnTo>
                      <a:pt x="95" y="497"/>
                    </a:lnTo>
                    <a:lnTo>
                      <a:pt x="97" y="465"/>
                    </a:lnTo>
                    <a:lnTo>
                      <a:pt x="99" y="432"/>
                    </a:lnTo>
                    <a:lnTo>
                      <a:pt x="101" y="398"/>
                    </a:lnTo>
                    <a:lnTo>
                      <a:pt x="103" y="362"/>
                    </a:lnTo>
                    <a:lnTo>
                      <a:pt x="104" y="327"/>
                    </a:lnTo>
                    <a:lnTo>
                      <a:pt x="106" y="290"/>
                    </a:lnTo>
                    <a:lnTo>
                      <a:pt x="108" y="255"/>
                    </a:lnTo>
                    <a:lnTo>
                      <a:pt x="110" y="220"/>
                    </a:lnTo>
                    <a:lnTo>
                      <a:pt x="112" y="187"/>
                    </a:lnTo>
                    <a:lnTo>
                      <a:pt x="114" y="155"/>
                    </a:lnTo>
                    <a:lnTo>
                      <a:pt x="116" y="125"/>
                    </a:lnTo>
                    <a:lnTo>
                      <a:pt x="118" y="99"/>
                    </a:lnTo>
                    <a:lnTo>
                      <a:pt x="120" y="75"/>
                    </a:lnTo>
                    <a:lnTo>
                      <a:pt x="121" y="53"/>
                    </a:lnTo>
                    <a:lnTo>
                      <a:pt x="123" y="36"/>
                    </a:lnTo>
                    <a:lnTo>
                      <a:pt x="125" y="21"/>
                    </a:lnTo>
                    <a:lnTo>
                      <a:pt x="127" y="11"/>
                    </a:lnTo>
                    <a:lnTo>
                      <a:pt x="129" y="4"/>
                    </a:lnTo>
                    <a:lnTo>
                      <a:pt x="131" y="0"/>
                    </a:lnTo>
                    <a:lnTo>
                      <a:pt x="133" y="0"/>
                    </a:lnTo>
                    <a:lnTo>
                      <a:pt x="135" y="4"/>
                    </a:lnTo>
                    <a:lnTo>
                      <a:pt x="137" y="11"/>
                    </a:lnTo>
                    <a:lnTo>
                      <a:pt x="139" y="20"/>
                    </a:lnTo>
                    <a:lnTo>
                      <a:pt x="141" y="33"/>
                    </a:lnTo>
                    <a:lnTo>
                      <a:pt x="142" y="47"/>
                    </a:lnTo>
                    <a:lnTo>
                      <a:pt x="144" y="65"/>
                    </a:lnTo>
                    <a:lnTo>
                      <a:pt x="146" y="84"/>
                    </a:lnTo>
                    <a:lnTo>
                      <a:pt x="148" y="105"/>
                    </a:lnTo>
                    <a:lnTo>
                      <a:pt x="150" y="128"/>
                    </a:lnTo>
                    <a:lnTo>
                      <a:pt x="152" y="151"/>
                    </a:lnTo>
                    <a:lnTo>
                      <a:pt x="154" y="176"/>
                    </a:lnTo>
                    <a:lnTo>
                      <a:pt x="156" y="202"/>
                    </a:lnTo>
                    <a:lnTo>
                      <a:pt x="158" y="228"/>
                    </a:lnTo>
                    <a:lnTo>
                      <a:pt x="159" y="254"/>
                    </a:lnTo>
                    <a:lnTo>
                      <a:pt x="161" y="280"/>
                    </a:lnTo>
                    <a:lnTo>
                      <a:pt x="163" y="306"/>
                    </a:lnTo>
                    <a:lnTo>
                      <a:pt x="165" y="332"/>
                    </a:lnTo>
                    <a:lnTo>
                      <a:pt x="167" y="357"/>
                    </a:lnTo>
                    <a:lnTo>
                      <a:pt x="169" y="382"/>
                    </a:lnTo>
                    <a:lnTo>
                      <a:pt x="171" y="406"/>
                    </a:lnTo>
                    <a:lnTo>
                      <a:pt x="173" y="429"/>
                    </a:lnTo>
                    <a:lnTo>
                      <a:pt x="174" y="451"/>
                    </a:lnTo>
                    <a:lnTo>
                      <a:pt x="176" y="473"/>
                    </a:lnTo>
                    <a:lnTo>
                      <a:pt x="178" y="493"/>
                    </a:lnTo>
                    <a:lnTo>
                      <a:pt x="181" y="513"/>
                    </a:lnTo>
                    <a:lnTo>
                      <a:pt x="182" y="532"/>
                    </a:lnTo>
                    <a:lnTo>
                      <a:pt x="184" y="549"/>
                    </a:lnTo>
                    <a:lnTo>
                      <a:pt x="186" y="566"/>
                    </a:lnTo>
                    <a:lnTo>
                      <a:pt x="188" y="581"/>
                    </a:lnTo>
                    <a:lnTo>
                      <a:pt x="190" y="596"/>
                    </a:lnTo>
                    <a:lnTo>
                      <a:pt x="192" y="610"/>
                    </a:lnTo>
                    <a:lnTo>
                      <a:pt x="194" y="622"/>
                    </a:lnTo>
                    <a:lnTo>
                      <a:pt x="196" y="635"/>
                    </a:lnTo>
                    <a:lnTo>
                      <a:pt x="197" y="645"/>
                    </a:lnTo>
                    <a:lnTo>
                      <a:pt x="199" y="656"/>
                    </a:lnTo>
                    <a:lnTo>
                      <a:pt x="201" y="665"/>
                    </a:lnTo>
                    <a:lnTo>
                      <a:pt x="203" y="673"/>
                    </a:lnTo>
                    <a:lnTo>
                      <a:pt x="205" y="681"/>
                    </a:lnTo>
                    <a:lnTo>
                      <a:pt x="207" y="689"/>
                    </a:lnTo>
                    <a:lnTo>
                      <a:pt x="209" y="695"/>
                    </a:lnTo>
                    <a:lnTo>
                      <a:pt x="211" y="702"/>
                    </a:lnTo>
                    <a:lnTo>
                      <a:pt x="213" y="707"/>
                    </a:lnTo>
                    <a:lnTo>
                      <a:pt x="214" y="712"/>
                    </a:lnTo>
                    <a:lnTo>
                      <a:pt x="216" y="717"/>
                    </a:lnTo>
                    <a:lnTo>
                      <a:pt x="218" y="721"/>
                    </a:lnTo>
                    <a:lnTo>
                      <a:pt x="220" y="725"/>
                    </a:lnTo>
                    <a:lnTo>
                      <a:pt x="222" y="728"/>
                    </a:lnTo>
                    <a:lnTo>
                      <a:pt x="224" y="731"/>
                    </a:lnTo>
                    <a:lnTo>
                      <a:pt x="226" y="734"/>
                    </a:lnTo>
                    <a:lnTo>
                      <a:pt x="228" y="736"/>
                    </a:lnTo>
                    <a:lnTo>
                      <a:pt x="230" y="738"/>
                    </a:lnTo>
                    <a:lnTo>
                      <a:pt x="232" y="740"/>
                    </a:lnTo>
                    <a:lnTo>
                      <a:pt x="234" y="742"/>
                    </a:lnTo>
                    <a:lnTo>
                      <a:pt x="235" y="743"/>
                    </a:lnTo>
                    <a:lnTo>
                      <a:pt x="237" y="744"/>
                    </a:lnTo>
                    <a:lnTo>
                      <a:pt x="239" y="745"/>
                    </a:lnTo>
                    <a:lnTo>
                      <a:pt x="241" y="745"/>
                    </a:lnTo>
                    <a:lnTo>
                      <a:pt x="243" y="745"/>
                    </a:lnTo>
                    <a:lnTo>
                      <a:pt x="245" y="746"/>
                    </a:lnTo>
                    <a:lnTo>
                      <a:pt x="247" y="746"/>
                    </a:lnTo>
                    <a:lnTo>
                      <a:pt x="247" y="746"/>
                    </a:lnTo>
                    <a:lnTo>
                      <a:pt x="247" y="765"/>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0" name="Line 210">
                <a:extLst>
                  <a:ext uri="{FF2B5EF4-FFF2-40B4-BE49-F238E27FC236}">
                    <a16:creationId xmlns:a16="http://schemas.microsoft.com/office/drawing/2014/main" id="{84EB27A4-89D5-4CFE-9CCB-6DC636A76099}"/>
                  </a:ext>
                </a:extLst>
              </p:cNvPr>
              <p:cNvSpPr>
                <a:spLocks noChangeShapeType="1"/>
              </p:cNvSpPr>
              <p:nvPr/>
            </p:nvSpPr>
            <p:spPr bwMode="auto">
              <a:xfrm>
                <a:off x="2689" y="3349"/>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1" name="Line 211">
                <a:extLst>
                  <a:ext uri="{FF2B5EF4-FFF2-40B4-BE49-F238E27FC236}">
                    <a16:creationId xmlns:a16="http://schemas.microsoft.com/office/drawing/2014/main" id="{6CC1EB6B-7B65-4AFF-99E7-2B01F5D2CD97}"/>
                  </a:ext>
                </a:extLst>
              </p:cNvPr>
              <p:cNvSpPr>
                <a:spLocks noChangeShapeType="1"/>
              </p:cNvSpPr>
              <p:nvPr/>
            </p:nvSpPr>
            <p:spPr bwMode="auto">
              <a:xfrm>
                <a:off x="2442" y="3317"/>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2" name="Line 212">
                <a:extLst>
                  <a:ext uri="{FF2B5EF4-FFF2-40B4-BE49-F238E27FC236}">
                    <a16:creationId xmlns:a16="http://schemas.microsoft.com/office/drawing/2014/main" id="{E4DF49E1-9A04-4F9B-AB9D-DB733538DD47}"/>
                  </a:ext>
                </a:extLst>
              </p:cNvPr>
              <p:cNvSpPr>
                <a:spLocks noChangeShapeType="1"/>
              </p:cNvSpPr>
              <p:nvPr/>
            </p:nvSpPr>
            <p:spPr bwMode="auto">
              <a:xfrm>
                <a:off x="2689" y="334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3" name="Line 213">
                <a:extLst>
                  <a:ext uri="{FF2B5EF4-FFF2-40B4-BE49-F238E27FC236}">
                    <a16:creationId xmlns:a16="http://schemas.microsoft.com/office/drawing/2014/main" id="{B444B6ED-16C3-491D-A375-15DFA21BD065}"/>
                  </a:ext>
                </a:extLst>
              </p:cNvPr>
              <p:cNvSpPr>
                <a:spLocks noChangeShapeType="1"/>
              </p:cNvSpPr>
              <p:nvPr/>
            </p:nvSpPr>
            <p:spPr bwMode="auto">
              <a:xfrm>
                <a:off x="2573" y="2558"/>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4" name="Line 214">
                <a:extLst>
                  <a:ext uri="{FF2B5EF4-FFF2-40B4-BE49-F238E27FC236}">
                    <a16:creationId xmlns:a16="http://schemas.microsoft.com/office/drawing/2014/main" id="{A47BCEF0-C448-4D4A-BA9F-68E27A227AF8}"/>
                  </a:ext>
                </a:extLst>
              </p:cNvPr>
              <p:cNvSpPr>
                <a:spLocks noChangeShapeType="1"/>
              </p:cNvSpPr>
              <p:nvPr/>
            </p:nvSpPr>
            <p:spPr bwMode="auto">
              <a:xfrm>
                <a:off x="2689" y="3349"/>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 name="Line 215">
                <a:extLst>
                  <a:ext uri="{FF2B5EF4-FFF2-40B4-BE49-F238E27FC236}">
                    <a16:creationId xmlns:a16="http://schemas.microsoft.com/office/drawing/2014/main" id="{C9569CA8-E7ED-43FA-8F8B-734606771FF8}"/>
                  </a:ext>
                </a:extLst>
              </p:cNvPr>
              <p:cNvSpPr>
                <a:spLocks noChangeShapeType="1"/>
              </p:cNvSpPr>
              <p:nvPr/>
            </p:nvSpPr>
            <p:spPr bwMode="auto">
              <a:xfrm>
                <a:off x="2882" y="3368"/>
                <a:ext cx="0" cy="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6" name="Line 216">
                <a:extLst>
                  <a:ext uri="{FF2B5EF4-FFF2-40B4-BE49-F238E27FC236}">
                    <a16:creationId xmlns:a16="http://schemas.microsoft.com/office/drawing/2014/main" id="{C1391EE0-72BD-4C75-A66F-11F3556C25F6}"/>
                  </a:ext>
                </a:extLst>
              </p:cNvPr>
              <p:cNvSpPr>
                <a:spLocks noChangeShapeType="1"/>
              </p:cNvSpPr>
              <p:nvPr/>
            </p:nvSpPr>
            <p:spPr bwMode="auto">
              <a:xfrm>
                <a:off x="2689" y="330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7" name="Line 217">
                <a:extLst>
                  <a:ext uri="{FF2B5EF4-FFF2-40B4-BE49-F238E27FC236}">
                    <a16:creationId xmlns:a16="http://schemas.microsoft.com/office/drawing/2014/main" id="{B3EDFFC8-0532-4131-A4E2-791C36F7C99A}"/>
                  </a:ext>
                </a:extLst>
              </p:cNvPr>
              <p:cNvSpPr>
                <a:spLocks noChangeShapeType="1"/>
              </p:cNvSpPr>
              <p:nvPr/>
            </p:nvSpPr>
            <p:spPr bwMode="auto">
              <a:xfrm>
                <a:off x="2882" y="33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8" name="Line 218">
                <a:extLst>
                  <a:ext uri="{FF2B5EF4-FFF2-40B4-BE49-F238E27FC236}">
                    <a16:creationId xmlns:a16="http://schemas.microsoft.com/office/drawing/2014/main" id="{C827720F-4D59-47A1-AE40-D9046466DDE7}"/>
                  </a:ext>
                </a:extLst>
              </p:cNvPr>
              <p:cNvSpPr>
                <a:spLocks noChangeShapeType="1"/>
              </p:cNvSpPr>
              <p:nvPr/>
            </p:nvSpPr>
            <p:spPr bwMode="auto">
              <a:xfrm>
                <a:off x="2795" y="314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9" name="Line 219">
                <a:extLst>
                  <a:ext uri="{FF2B5EF4-FFF2-40B4-BE49-F238E27FC236}">
                    <a16:creationId xmlns:a16="http://schemas.microsoft.com/office/drawing/2014/main" id="{D20A48AC-9ECA-47B7-AC51-B8F531BB7D2E}"/>
                  </a:ext>
                </a:extLst>
              </p:cNvPr>
              <p:cNvSpPr>
                <a:spLocks noChangeShapeType="1"/>
              </p:cNvSpPr>
              <p:nvPr/>
            </p:nvSpPr>
            <p:spPr bwMode="auto">
              <a:xfrm>
                <a:off x="2882" y="3368"/>
                <a:ext cx="0" cy="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0" name="Line 220">
                <a:extLst>
                  <a:ext uri="{FF2B5EF4-FFF2-40B4-BE49-F238E27FC236}">
                    <a16:creationId xmlns:a16="http://schemas.microsoft.com/office/drawing/2014/main" id="{97D08C9B-C7F1-4D2D-8DEC-8AAF2B68280E}"/>
                  </a:ext>
                </a:extLst>
              </p:cNvPr>
              <p:cNvSpPr>
                <a:spLocks noChangeShapeType="1"/>
              </p:cNvSpPr>
              <p:nvPr/>
            </p:nvSpPr>
            <p:spPr bwMode="auto">
              <a:xfrm>
                <a:off x="3048" y="3249"/>
                <a:ext cx="0" cy="12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1" name="Line 221">
                <a:extLst>
                  <a:ext uri="{FF2B5EF4-FFF2-40B4-BE49-F238E27FC236}">
                    <a16:creationId xmlns:a16="http://schemas.microsoft.com/office/drawing/2014/main" id="{B590B593-65CD-4190-9BF7-0300B5B55E07}"/>
                  </a:ext>
                </a:extLst>
              </p:cNvPr>
              <p:cNvSpPr>
                <a:spLocks noChangeShapeType="1"/>
              </p:cNvSpPr>
              <p:nvPr/>
            </p:nvSpPr>
            <p:spPr bwMode="auto">
              <a:xfrm>
                <a:off x="2882" y="332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2" name="Line 222">
                <a:extLst>
                  <a:ext uri="{FF2B5EF4-FFF2-40B4-BE49-F238E27FC236}">
                    <a16:creationId xmlns:a16="http://schemas.microsoft.com/office/drawing/2014/main" id="{F7D6F6B7-FAB9-4B67-97A5-F02B620EC635}"/>
                  </a:ext>
                </a:extLst>
              </p:cNvPr>
              <p:cNvSpPr>
                <a:spLocks noChangeShapeType="1"/>
              </p:cNvSpPr>
              <p:nvPr/>
            </p:nvSpPr>
            <p:spPr bwMode="auto">
              <a:xfrm>
                <a:off x="3048" y="324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3" name="Line 223">
                <a:extLst>
                  <a:ext uri="{FF2B5EF4-FFF2-40B4-BE49-F238E27FC236}">
                    <a16:creationId xmlns:a16="http://schemas.microsoft.com/office/drawing/2014/main" id="{2A9ABCC0-73C9-4EB3-B31C-D516615CCB52}"/>
                  </a:ext>
                </a:extLst>
              </p:cNvPr>
              <p:cNvSpPr>
                <a:spLocks noChangeShapeType="1"/>
              </p:cNvSpPr>
              <p:nvPr/>
            </p:nvSpPr>
            <p:spPr bwMode="auto">
              <a:xfrm>
                <a:off x="2966" y="248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4" name="Line 224">
                <a:extLst>
                  <a:ext uri="{FF2B5EF4-FFF2-40B4-BE49-F238E27FC236}">
                    <a16:creationId xmlns:a16="http://schemas.microsoft.com/office/drawing/2014/main" id="{B6E17C38-FC34-4A97-8B51-AC7D3B5536B4}"/>
                  </a:ext>
                </a:extLst>
              </p:cNvPr>
              <p:cNvSpPr>
                <a:spLocks noChangeShapeType="1"/>
              </p:cNvSpPr>
              <p:nvPr/>
            </p:nvSpPr>
            <p:spPr bwMode="auto">
              <a:xfrm>
                <a:off x="3048" y="3249"/>
                <a:ext cx="0" cy="12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5" name="Line 225">
                <a:extLst>
                  <a:ext uri="{FF2B5EF4-FFF2-40B4-BE49-F238E27FC236}">
                    <a16:creationId xmlns:a16="http://schemas.microsoft.com/office/drawing/2014/main" id="{84E281EF-4D9C-404D-847A-46230859EE15}"/>
                  </a:ext>
                </a:extLst>
              </p:cNvPr>
              <p:cNvSpPr>
                <a:spLocks noChangeShapeType="1"/>
              </p:cNvSpPr>
              <p:nvPr/>
            </p:nvSpPr>
            <p:spPr bwMode="auto">
              <a:xfrm>
                <a:off x="3048" y="320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6" name="Line 226">
                <a:extLst>
                  <a:ext uri="{FF2B5EF4-FFF2-40B4-BE49-F238E27FC236}">
                    <a16:creationId xmlns:a16="http://schemas.microsoft.com/office/drawing/2014/main" id="{85A8DAE0-81F2-4296-A212-FF8619D5EE25}"/>
                  </a:ext>
                </a:extLst>
              </p:cNvPr>
              <p:cNvSpPr>
                <a:spLocks noChangeShapeType="1"/>
              </p:cNvSpPr>
              <p:nvPr/>
            </p:nvSpPr>
            <p:spPr bwMode="auto">
              <a:xfrm>
                <a:off x="3101" y="2984"/>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7" name="Rectangle 227">
                <a:extLst>
                  <a:ext uri="{FF2B5EF4-FFF2-40B4-BE49-F238E27FC236}">
                    <a16:creationId xmlns:a16="http://schemas.microsoft.com/office/drawing/2014/main" id="{44CF6A53-8835-404E-AB45-28AE2A25E1AD}"/>
                  </a:ext>
                </a:extLst>
              </p:cNvPr>
              <p:cNvSpPr>
                <a:spLocks noChangeArrowheads="1"/>
              </p:cNvSpPr>
              <p:nvPr/>
            </p:nvSpPr>
            <p:spPr bwMode="auto">
              <a:xfrm>
                <a:off x="1995"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50" name="Group 300">
              <a:extLst>
                <a:ext uri="{FF2B5EF4-FFF2-40B4-BE49-F238E27FC236}">
                  <a16:creationId xmlns:a16="http://schemas.microsoft.com/office/drawing/2014/main" id="{3CAF24A5-EBC0-4334-BB29-5BD2C5B01C5C}"/>
                </a:ext>
              </a:extLst>
            </p:cNvPr>
            <p:cNvGrpSpPr>
              <a:grpSpLocks noChangeAspect="1"/>
            </p:cNvGrpSpPr>
            <p:nvPr/>
          </p:nvGrpSpPr>
          <p:grpSpPr bwMode="auto">
            <a:xfrm>
              <a:off x="573088" y="3938388"/>
              <a:ext cx="2238375" cy="2028825"/>
              <a:chOff x="223" y="2265"/>
              <a:chExt cx="1410" cy="1278"/>
            </a:xfrm>
          </p:grpSpPr>
          <p:sp>
            <p:nvSpPr>
              <p:cNvPr id="528" name="AutoShape 299">
                <a:extLst>
                  <a:ext uri="{FF2B5EF4-FFF2-40B4-BE49-F238E27FC236}">
                    <a16:creationId xmlns:a16="http://schemas.microsoft.com/office/drawing/2014/main" id="{B0225133-7383-4DBE-9DA4-DDABF163D51C}"/>
                  </a:ext>
                </a:extLst>
              </p:cNvPr>
              <p:cNvSpPr>
                <a:spLocks noChangeAspect="1" noChangeArrowheads="1" noTextEdit="1"/>
              </p:cNvSpPr>
              <p:nvPr/>
            </p:nvSpPr>
            <p:spPr bwMode="auto">
              <a:xfrm>
                <a:off x="223"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Line 301">
                <a:extLst>
                  <a:ext uri="{FF2B5EF4-FFF2-40B4-BE49-F238E27FC236}">
                    <a16:creationId xmlns:a16="http://schemas.microsoft.com/office/drawing/2014/main" id="{ED0AEA01-90AE-418B-B08F-70EFD27EA1E0}"/>
                  </a:ext>
                </a:extLst>
              </p:cNvPr>
              <p:cNvSpPr>
                <a:spLocks noChangeShapeType="1"/>
              </p:cNvSpPr>
              <p:nvPr/>
            </p:nvSpPr>
            <p:spPr bwMode="auto">
              <a:xfrm>
                <a:off x="427"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Line 302">
                <a:extLst>
                  <a:ext uri="{FF2B5EF4-FFF2-40B4-BE49-F238E27FC236}">
                    <a16:creationId xmlns:a16="http://schemas.microsoft.com/office/drawing/2014/main" id="{AF3B5FFF-C6B4-4A6F-AC43-42239337D0A0}"/>
                  </a:ext>
                </a:extLst>
              </p:cNvPr>
              <p:cNvSpPr>
                <a:spLocks noChangeShapeType="1"/>
              </p:cNvSpPr>
              <p:nvPr/>
            </p:nvSpPr>
            <p:spPr bwMode="auto">
              <a:xfrm>
                <a:off x="427"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304">
                <a:extLst>
                  <a:ext uri="{FF2B5EF4-FFF2-40B4-BE49-F238E27FC236}">
                    <a16:creationId xmlns:a16="http://schemas.microsoft.com/office/drawing/2014/main" id="{5C4CD594-937B-4A7E-9066-7D037F3CF74A}"/>
                  </a:ext>
                </a:extLst>
              </p:cNvPr>
              <p:cNvSpPr>
                <a:spLocks noChangeShapeType="1"/>
              </p:cNvSpPr>
              <p:nvPr/>
            </p:nvSpPr>
            <p:spPr bwMode="auto">
              <a:xfrm>
                <a:off x="485"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Line 305">
                <a:extLst>
                  <a:ext uri="{FF2B5EF4-FFF2-40B4-BE49-F238E27FC236}">
                    <a16:creationId xmlns:a16="http://schemas.microsoft.com/office/drawing/2014/main" id="{A5501FA3-D9E9-443A-A89D-7F595C572756}"/>
                  </a:ext>
                </a:extLst>
              </p:cNvPr>
              <p:cNvSpPr>
                <a:spLocks noChangeShapeType="1"/>
              </p:cNvSpPr>
              <p:nvPr/>
            </p:nvSpPr>
            <p:spPr bwMode="auto">
              <a:xfrm>
                <a:off x="59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Line 306">
                <a:extLst>
                  <a:ext uri="{FF2B5EF4-FFF2-40B4-BE49-F238E27FC236}">
                    <a16:creationId xmlns:a16="http://schemas.microsoft.com/office/drawing/2014/main" id="{F945C29C-254B-42C5-B32E-C111B65D56F3}"/>
                  </a:ext>
                </a:extLst>
              </p:cNvPr>
              <p:cNvSpPr>
                <a:spLocks noChangeShapeType="1"/>
              </p:cNvSpPr>
              <p:nvPr/>
            </p:nvSpPr>
            <p:spPr bwMode="auto">
              <a:xfrm>
                <a:off x="71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308">
                <a:extLst>
                  <a:ext uri="{FF2B5EF4-FFF2-40B4-BE49-F238E27FC236}">
                    <a16:creationId xmlns:a16="http://schemas.microsoft.com/office/drawing/2014/main" id="{E72195FE-31DC-4029-8CD7-EDA9B38546BF}"/>
                  </a:ext>
                </a:extLst>
              </p:cNvPr>
              <p:cNvSpPr>
                <a:spLocks noChangeShapeType="1"/>
              </p:cNvSpPr>
              <p:nvPr/>
            </p:nvSpPr>
            <p:spPr bwMode="auto">
              <a:xfrm>
                <a:off x="82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Line 309">
                <a:extLst>
                  <a:ext uri="{FF2B5EF4-FFF2-40B4-BE49-F238E27FC236}">
                    <a16:creationId xmlns:a16="http://schemas.microsoft.com/office/drawing/2014/main" id="{7FFB3FFE-72AA-4DDB-A47A-6A4E9C2DF4AE}"/>
                  </a:ext>
                </a:extLst>
              </p:cNvPr>
              <p:cNvSpPr>
                <a:spLocks noChangeShapeType="1"/>
              </p:cNvSpPr>
              <p:nvPr/>
            </p:nvSpPr>
            <p:spPr bwMode="auto">
              <a:xfrm>
                <a:off x="940"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Line 310">
                <a:extLst>
                  <a:ext uri="{FF2B5EF4-FFF2-40B4-BE49-F238E27FC236}">
                    <a16:creationId xmlns:a16="http://schemas.microsoft.com/office/drawing/2014/main" id="{CACBA0A3-4535-4F2A-BCE1-809DF0BE16FC}"/>
                  </a:ext>
                </a:extLst>
              </p:cNvPr>
              <p:cNvSpPr>
                <a:spLocks noChangeShapeType="1"/>
              </p:cNvSpPr>
              <p:nvPr/>
            </p:nvSpPr>
            <p:spPr bwMode="auto">
              <a:xfrm>
                <a:off x="1055"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 name="Line 311">
                <a:extLst>
                  <a:ext uri="{FF2B5EF4-FFF2-40B4-BE49-F238E27FC236}">
                    <a16:creationId xmlns:a16="http://schemas.microsoft.com/office/drawing/2014/main" id="{AE2E7624-E670-4FC2-8067-18610A94F8E0}"/>
                  </a:ext>
                </a:extLst>
              </p:cNvPr>
              <p:cNvSpPr>
                <a:spLocks noChangeShapeType="1"/>
              </p:cNvSpPr>
              <p:nvPr/>
            </p:nvSpPr>
            <p:spPr bwMode="auto">
              <a:xfrm>
                <a:off x="116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 name="Line 312">
                <a:extLst>
                  <a:ext uri="{FF2B5EF4-FFF2-40B4-BE49-F238E27FC236}">
                    <a16:creationId xmlns:a16="http://schemas.microsoft.com/office/drawing/2014/main" id="{8267C8B6-5E94-4611-9630-7E0BF209EE28}"/>
                  </a:ext>
                </a:extLst>
              </p:cNvPr>
              <p:cNvSpPr>
                <a:spLocks noChangeShapeType="1"/>
              </p:cNvSpPr>
              <p:nvPr/>
            </p:nvSpPr>
            <p:spPr bwMode="auto">
              <a:xfrm>
                <a:off x="1282"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 name="Line 314">
                <a:extLst>
                  <a:ext uri="{FF2B5EF4-FFF2-40B4-BE49-F238E27FC236}">
                    <a16:creationId xmlns:a16="http://schemas.microsoft.com/office/drawing/2014/main" id="{C4B96587-056B-4E96-A139-A8FD4C2ED0D4}"/>
                  </a:ext>
                </a:extLst>
              </p:cNvPr>
              <p:cNvSpPr>
                <a:spLocks noChangeShapeType="1"/>
              </p:cNvSpPr>
              <p:nvPr/>
            </p:nvSpPr>
            <p:spPr bwMode="auto">
              <a:xfrm>
                <a:off x="139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 name="Line 315">
                <a:extLst>
                  <a:ext uri="{FF2B5EF4-FFF2-40B4-BE49-F238E27FC236}">
                    <a16:creationId xmlns:a16="http://schemas.microsoft.com/office/drawing/2014/main" id="{161B37D0-B15C-47F8-A87C-2AAC847F93E2}"/>
                  </a:ext>
                </a:extLst>
              </p:cNvPr>
              <p:cNvSpPr>
                <a:spLocks noChangeShapeType="1"/>
              </p:cNvSpPr>
              <p:nvPr/>
            </p:nvSpPr>
            <p:spPr bwMode="auto">
              <a:xfrm>
                <a:off x="1510"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 name="Line 316">
                <a:extLst>
                  <a:ext uri="{FF2B5EF4-FFF2-40B4-BE49-F238E27FC236}">
                    <a16:creationId xmlns:a16="http://schemas.microsoft.com/office/drawing/2014/main" id="{E3073315-271C-473E-AD3F-0F3DEA318A20}"/>
                  </a:ext>
                </a:extLst>
              </p:cNvPr>
              <p:cNvSpPr>
                <a:spLocks noChangeShapeType="1"/>
              </p:cNvSpPr>
              <p:nvPr/>
            </p:nvSpPr>
            <p:spPr bwMode="auto">
              <a:xfrm>
                <a:off x="1567"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 name="Line 318">
                <a:extLst>
                  <a:ext uri="{FF2B5EF4-FFF2-40B4-BE49-F238E27FC236}">
                    <a16:creationId xmlns:a16="http://schemas.microsoft.com/office/drawing/2014/main" id="{09B88D20-A288-4F36-92E5-7FAD59685B49}"/>
                  </a:ext>
                </a:extLst>
              </p:cNvPr>
              <p:cNvSpPr>
                <a:spLocks noChangeShapeType="1"/>
              </p:cNvSpPr>
              <p:nvPr/>
            </p:nvSpPr>
            <p:spPr bwMode="auto">
              <a:xfrm>
                <a:off x="405"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 name="Line 319">
                <a:extLst>
                  <a:ext uri="{FF2B5EF4-FFF2-40B4-BE49-F238E27FC236}">
                    <a16:creationId xmlns:a16="http://schemas.microsoft.com/office/drawing/2014/main" id="{E4A68712-0FB5-4D70-82CA-77E6D152FD91}"/>
                  </a:ext>
                </a:extLst>
              </p:cNvPr>
              <p:cNvSpPr>
                <a:spLocks noChangeShapeType="1"/>
              </p:cNvSpPr>
              <p:nvPr/>
            </p:nvSpPr>
            <p:spPr bwMode="auto">
              <a:xfrm flipH="1">
                <a:off x="376"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 name="Rectangle 320">
                <a:extLst>
                  <a:ext uri="{FF2B5EF4-FFF2-40B4-BE49-F238E27FC236}">
                    <a16:creationId xmlns:a16="http://schemas.microsoft.com/office/drawing/2014/main" id="{08621194-C8D6-4351-8854-C9F7A8CA6639}"/>
                  </a:ext>
                </a:extLst>
              </p:cNvPr>
              <p:cNvSpPr>
                <a:spLocks noChangeArrowheads="1"/>
              </p:cNvSpPr>
              <p:nvPr/>
            </p:nvSpPr>
            <p:spPr bwMode="auto">
              <a:xfrm>
                <a:off x="271" y="3375"/>
                <a:ext cx="13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5" name="Line 321">
                <a:extLst>
                  <a:ext uri="{FF2B5EF4-FFF2-40B4-BE49-F238E27FC236}">
                    <a16:creationId xmlns:a16="http://schemas.microsoft.com/office/drawing/2014/main" id="{15B9E1E3-4C0F-4BC1-9DBF-102691D9F181}"/>
                  </a:ext>
                </a:extLst>
              </p:cNvPr>
              <p:cNvSpPr>
                <a:spLocks noChangeShapeType="1"/>
              </p:cNvSpPr>
              <p:nvPr/>
            </p:nvSpPr>
            <p:spPr bwMode="auto">
              <a:xfrm flipH="1">
                <a:off x="376"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 name="Line 322">
                <a:extLst>
                  <a:ext uri="{FF2B5EF4-FFF2-40B4-BE49-F238E27FC236}">
                    <a16:creationId xmlns:a16="http://schemas.microsoft.com/office/drawing/2014/main" id="{2879D13E-9538-46D0-A6F6-31A768F51D31}"/>
                  </a:ext>
                </a:extLst>
              </p:cNvPr>
              <p:cNvSpPr>
                <a:spLocks noChangeShapeType="1"/>
              </p:cNvSpPr>
              <p:nvPr/>
            </p:nvSpPr>
            <p:spPr bwMode="auto">
              <a:xfrm flipH="1">
                <a:off x="388"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 name="Line 323">
                <a:extLst>
                  <a:ext uri="{FF2B5EF4-FFF2-40B4-BE49-F238E27FC236}">
                    <a16:creationId xmlns:a16="http://schemas.microsoft.com/office/drawing/2014/main" id="{9AE7FBF7-C92F-4EC6-AC20-46CBAF439F37}"/>
                  </a:ext>
                </a:extLst>
              </p:cNvPr>
              <p:cNvSpPr>
                <a:spLocks noChangeShapeType="1"/>
              </p:cNvSpPr>
              <p:nvPr/>
            </p:nvSpPr>
            <p:spPr bwMode="auto">
              <a:xfrm flipH="1">
                <a:off x="388"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 name="Line 324">
                <a:extLst>
                  <a:ext uri="{FF2B5EF4-FFF2-40B4-BE49-F238E27FC236}">
                    <a16:creationId xmlns:a16="http://schemas.microsoft.com/office/drawing/2014/main" id="{37457349-86E5-4FC4-B1A0-FEC6527034D3}"/>
                  </a:ext>
                </a:extLst>
              </p:cNvPr>
              <p:cNvSpPr>
                <a:spLocks noChangeShapeType="1"/>
              </p:cNvSpPr>
              <p:nvPr/>
            </p:nvSpPr>
            <p:spPr bwMode="auto">
              <a:xfrm flipH="1">
                <a:off x="388"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 name="Line 325">
                <a:extLst>
                  <a:ext uri="{FF2B5EF4-FFF2-40B4-BE49-F238E27FC236}">
                    <a16:creationId xmlns:a16="http://schemas.microsoft.com/office/drawing/2014/main" id="{822F1DBA-5F6C-4617-8F40-D32FD2C28E5F}"/>
                  </a:ext>
                </a:extLst>
              </p:cNvPr>
              <p:cNvSpPr>
                <a:spLocks noChangeShapeType="1"/>
              </p:cNvSpPr>
              <p:nvPr/>
            </p:nvSpPr>
            <p:spPr bwMode="auto">
              <a:xfrm flipH="1">
                <a:off x="376"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 name="Rectangle 326">
                <a:extLst>
                  <a:ext uri="{FF2B5EF4-FFF2-40B4-BE49-F238E27FC236}">
                    <a16:creationId xmlns:a16="http://schemas.microsoft.com/office/drawing/2014/main" id="{0E09E9E4-E3C3-4C56-8FC1-F2CC94A38E76}"/>
                  </a:ext>
                </a:extLst>
              </p:cNvPr>
              <p:cNvSpPr>
                <a:spLocks noChangeArrowheads="1"/>
              </p:cNvSpPr>
              <p:nvPr/>
            </p:nvSpPr>
            <p:spPr bwMode="auto">
              <a:xfrm>
                <a:off x="235" y="3079"/>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20.0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1" name="Line 327">
                <a:extLst>
                  <a:ext uri="{FF2B5EF4-FFF2-40B4-BE49-F238E27FC236}">
                    <a16:creationId xmlns:a16="http://schemas.microsoft.com/office/drawing/2014/main" id="{A3518536-67C7-4215-9E22-6FA67CA2C036}"/>
                  </a:ext>
                </a:extLst>
              </p:cNvPr>
              <p:cNvSpPr>
                <a:spLocks noChangeShapeType="1"/>
              </p:cNvSpPr>
              <p:nvPr/>
            </p:nvSpPr>
            <p:spPr bwMode="auto">
              <a:xfrm flipH="1">
                <a:off x="388"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 name="Line 328">
                <a:extLst>
                  <a:ext uri="{FF2B5EF4-FFF2-40B4-BE49-F238E27FC236}">
                    <a16:creationId xmlns:a16="http://schemas.microsoft.com/office/drawing/2014/main" id="{4B1B88D3-A423-4281-9FA7-DC25AAE90FE7}"/>
                  </a:ext>
                </a:extLst>
              </p:cNvPr>
              <p:cNvSpPr>
                <a:spLocks noChangeShapeType="1"/>
              </p:cNvSpPr>
              <p:nvPr/>
            </p:nvSpPr>
            <p:spPr bwMode="auto">
              <a:xfrm flipH="1">
                <a:off x="388"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 name="Line 329">
                <a:extLst>
                  <a:ext uri="{FF2B5EF4-FFF2-40B4-BE49-F238E27FC236}">
                    <a16:creationId xmlns:a16="http://schemas.microsoft.com/office/drawing/2014/main" id="{02A526A1-57F7-4348-8F94-6AE1E62105CD}"/>
                  </a:ext>
                </a:extLst>
              </p:cNvPr>
              <p:cNvSpPr>
                <a:spLocks noChangeShapeType="1"/>
              </p:cNvSpPr>
              <p:nvPr/>
            </p:nvSpPr>
            <p:spPr bwMode="auto">
              <a:xfrm flipH="1">
                <a:off x="388"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 name="Line 330">
                <a:extLst>
                  <a:ext uri="{FF2B5EF4-FFF2-40B4-BE49-F238E27FC236}">
                    <a16:creationId xmlns:a16="http://schemas.microsoft.com/office/drawing/2014/main" id="{68302A1A-DBE6-4C9D-A426-C2D8D2ABC4A5}"/>
                  </a:ext>
                </a:extLst>
              </p:cNvPr>
              <p:cNvSpPr>
                <a:spLocks noChangeShapeType="1"/>
              </p:cNvSpPr>
              <p:nvPr/>
            </p:nvSpPr>
            <p:spPr bwMode="auto">
              <a:xfrm flipH="1">
                <a:off x="376"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 name="Rectangle 331">
                <a:extLst>
                  <a:ext uri="{FF2B5EF4-FFF2-40B4-BE49-F238E27FC236}">
                    <a16:creationId xmlns:a16="http://schemas.microsoft.com/office/drawing/2014/main" id="{A469B32F-E4D5-4C7C-9FF1-37307A2C6D43}"/>
                  </a:ext>
                </a:extLst>
              </p:cNvPr>
              <p:cNvSpPr>
                <a:spLocks noChangeArrowheads="1"/>
              </p:cNvSpPr>
              <p:nvPr/>
            </p:nvSpPr>
            <p:spPr bwMode="auto">
              <a:xfrm>
                <a:off x="235" y="2784"/>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6" name="Line 332">
                <a:extLst>
                  <a:ext uri="{FF2B5EF4-FFF2-40B4-BE49-F238E27FC236}">
                    <a16:creationId xmlns:a16="http://schemas.microsoft.com/office/drawing/2014/main" id="{CD67D185-9B63-48E4-95F1-D1DD27150774}"/>
                  </a:ext>
                </a:extLst>
              </p:cNvPr>
              <p:cNvSpPr>
                <a:spLocks noChangeShapeType="1"/>
              </p:cNvSpPr>
              <p:nvPr/>
            </p:nvSpPr>
            <p:spPr bwMode="auto">
              <a:xfrm flipH="1">
                <a:off x="388"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 name="Line 333">
                <a:extLst>
                  <a:ext uri="{FF2B5EF4-FFF2-40B4-BE49-F238E27FC236}">
                    <a16:creationId xmlns:a16="http://schemas.microsoft.com/office/drawing/2014/main" id="{C0C5F8CF-56C5-41EA-8DC4-BF000CBA2E84}"/>
                  </a:ext>
                </a:extLst>
              </p:cNvPr>
              <p:cNvSpPr>
                <a:spLocks noChangeShapeType="1"/>
              </p:cNvSpPr>
              <p:nvPr/>
            </p:nvSpPr>
            <p:spPr bwMode="auto">
              <a:xfrm flipH="1">
                <a:off x="388"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 name="Line 334">
                <a:extLst>
                  <a:ext uri="{FF2B5EF4-FFF2-40B4-BE49-F238E27FC236}">
                    <a16:creationId xmlns:a16="http://schemas.microsoft.com/office/drawing/2014/main" id="{616DB17D-0A48-4A51-AF7C-F23FF7712D13}"/>
                  </a:ext>
                </a:extLst>
              </p:cNvPr>
              <p:cNvSpPr>
                <a:spLocks noChangeShapeType="1"/>
              </p:cNvSpPr>
              <p:nvPr/>
            </p:nvSpPr>
            <p:spPr bwMode="auto">
              <a:xfrm flipH="1">
                <a:off x="388"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 name="Line 335">
                <a:extLst>
                  <a:ext uri="{FF2B5EF4-FFF2-40B4-BE49-F238E27FC236}">
                    <a16:creationId xmlns:a16="http://schemas.microsoft.com/office/drawing/2014/main" id="{FBDBFC02-455C-4691-BEBE-404754BB02F7}"/>
                  </a:ext>
                </a:extLst>
              </p:cNvPr>
              <p:cNvSpPr>
                <a:spLocks noChangeShapeType="1"/>
              </p:cNvSpPr>
              <p:nvPr/>
            </p:nvSpPr>
            <p:spPr bwMode="auto">
              <a:xfrm flipH="1">
                <a:off x="376"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 name="Rectangle 336">
                <a:extLst>
                  <a:ext uri="{FF2B5EF4-FFF2-40B4-BE49-F238E27FC236}">
                    <a16:creationId xmlns:a16="http://schemas.microsoft.com/office/drawing/2014/main" id="{E54B0016-92F0-461E-92CF-CACE0B209FBF}"/>
                  </a:ext>
                </a:extLst>
              </p:cNvPr>
              <p:cNvSpPr>
                <a:spLocks noChangeArrowheads="1"/>
              </p:cNvSpPr>
              <p:nvPr/>
            </p:nvSpPr>
            <p:spPr bwMode="auto">
              <a:xfrm>
                <a:off x="235" y="2482"/>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1" name="Line 337">
                <a:extLst>
                  <a:ext uri="{FF2B5EF4-FFF2-40B4-BE49-F238E27FC236}">
                    <a16:creationId xmlns:a16="http://schemas.microsoft.com/office/drawing/2014/main" id="{E1C3EE86-1F0D-4AD3-A155-87178FECDBEA}"/>
                  </a:ext>
                </a:extLst>
              </p:cNvPr>
              <p:cNvSpPr>
                <a:spLocks noChangeShapeType="1"/>
              </p:cNvSpPr>
              <p:nvPr/>
            </p:nvSpPr>
            <p:spPr bwMode="auto">
              <a:xfrm flipH="1">
                <a:off x="388"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 name="Line 338">
                <a:extLst>
                  <a:ext uri="{FF2B5EF4-FFF2-40B4-BE49-F238E27FC236}">
                    <a16:creationId xmlns:a16="http://schemas.microsoft.com/office/drawing/2014/main" id="{163CAE58-3485-4254-8374-F06F8DBC9E21}"/>
                  </a:ext>
                </a:extLst>
              </p:cNvPr>
              <p:cNvSpPr>
                <a:spLocks noChangeShapeType="1"/>
              </p:cNvSpPr>
              <p:nvPr/>
            </p:nvSpPr>
            <p:spPr bwMode="auto">
              <a:xfrm flipH="1">
                <a:off x="388"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Line 339">
                <a:extLst>
                  <a:ext uri="{FF2B5EF4-FFF2-40B4-BE49-F238E27FC236}">
                    <a16:creationId xmlns:a16="http://schemas.microsoft.com/office/drawing/2014/main" id="{FEAD38CB-6816-4732-AE2A-C2A66344A696}"/>
                  </a:ext>
                </a:extLst>
              </p:cNvPr>
              <p:cNvSpPr>
                <a:spLocks noChangeShapeType="1"/>
              </p:cNvSpPr>
              <p:nvPr/>
            </p:nvSpPr>
            <p:spPr bwMode="auto">
              <a:xfrm flipH="1">
                <a:off x="376"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 name="Rectangle 340">
                <a:extLst>
                  <a:ext uri="{FF2B5EF4-FFF2-40B4-BE49-F238E27FC236}">
                    <a16:creationId xmlns:a16="http://schemas.microsoft.com/office/drawing/2014/main" id="{B72045C5-A3A9-4614-A1DD-0C3A5FDF92C7}"/>
                  </a:ext>
                </a:extLst>
              </p:cNvPr>
              <p:cNvSpPr>
                <a:spLocks noChangeArrowheads="1"/>
              </p:cNvSpPr>
              <p:nvPr/>
            </p:nvSpPr>
            <p:spPr bwMode="auto">
              <a:xfrm>
                <a:off x="235" y="2265"/>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75.0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5" name="Rectangle 341">
                <a:extLst>
                  <a:ext uri="{FF2B5EF4-FFF2-40B4-BE49-F238E27FC236}">
                    <a16:creationId xmlns:a16="http://schemas.microsoft.com/office/drawing/2014/main" id="{C573A7D8-FD60-4C97-AF84-1D74699333D9}"/>
                  </a:ext>
                </a:extLst>
              </p:cNvPr>
              <p:cNvSpPr>
                <a:spLocks noChangeArrowheads="1"/>
              </p:cNvSpPr>
              <p:nvPr/>
            </p:nvSpPr>
            <p:spPr bwMode="auto">
              <a:xfrm>
                <a:off x="427"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barbata</a:t>
                </a:r>
                <a:endParaRPr lang="en-US" sz="800" dirty="0">
                  <a:latin typeface="Arial" panose="020B0604020202020204" pitchFamily="34" charset="0"/>
                  <a:cs typeface="Arial" panose="020B0604020202020204" pitchFamily="34" charset="0"/>
                </a:endParaRPr>
              </a:p>
            </p:txBody>
          </p:sp>
          <p:sp>
            <p:nvSpPr>
              <p:cNvPr id="566" name="Freeform 342">
                <a:extLst>
                  <a:ext uri="{FF2B5EF4-FFF2-40B4-BE49-F238E27FC236}">
                    <a16:creationId xmlns:a16="http://schemas.microsoft.com/office/drawing/2014/main" id="{C8EC5453-57A3-4444-B4D2-89F7A750B291}"/>
                  </a:ext>
                </a:extLst>
              </p:cNvPr>
              <p:cNvSpPr>
                <a:spLocks/>
              </p:cNvSpPr>
              <p:nvPr/>
            </p:nvSpPr>
            <p:spPr bwMode="auto">
              <a:xfrm>
                <a:off x="427" y="2682"/>
                <a:ext cx="1140" cy="683"/>
              </a:xfrm>
              <a:custGeom>
                <a:avLst/>
                <a:gdLst>
                  <a:gd name="T0" fmla="*/ 16 w 1140"/>
                  <a:gd name="T1" fmla="*/ 663 h 683"/>
                  <a:gd name="T2" fmla="*/ 39 w 1140"/>
                  <a:gd name="T3" fmla="*/ 679 h 683"/>
                  <a:gd name="T4" fmla="*/ 61 w 1140"/>
                  <a:gd name="T5" fmla="*/ 679 h 683"/>
                  <a:gd name="T6" fmla="*/ 84 w 1140"/>
                  <a:gd name="T7" fmla="*/ 639 h 683"/>
                  <a:gd name="T8" fmla="*/ 107 w 1140"/>
                  <a:gd name="T9" fmla="*/ 527 h 683"/>
                  <a:gd name="T10" fmla="*/ 130 w 1140"/>
                  <a:gd name="T11" fmla="*/ 436 h 683"/>
                  <a:gd name="T12" fmla="*/ 153 w 1140"/>
                  <a:gd name="T13" fmla="*/ 471 h 683"/>
                  <a:gd name="T14" fmla="*/ 175 w 1140"/>
                  <a:gd name="T15" fmla="*/ 552 h 683"/>
                  <a:gd name="T16" fmla="*/ 198 w 1140"/>
                  <a:gd name="T17" fmla="*/ 600 h 683"/>
                  <a:gd name="T18" fmla="*/ 221 w 1140"/>
                  <a:gd name="T19" fmla="*/ 624 h 683"/>
                  <a:gd name="T20" fmla="*/ 244 w 1140"/>
                  <a:gd name="T21" fmla="*/ 649 h 683"/>
                  <a:gd name="T22" fmla="*/ 266 w 1140"/>
                  <a:gd name="T23" fmla="*/ 667 h 683"/>
                  <a:gd name="T24" fmla="*/ 289 w 1140"/>
                  <a:gd name="T25" fmla="*/ 667 h 683"/>
                  <a:gd name="T26" fmla="*/ 312 w 1140"/>
                  <a:gd name="T27" fmla="*/ 663 h 683"/>
                  <a:gd name="T28" fmla="*/ 335 w 1140"/>
                  <a:gd name="T29" fmla="*/ 661 h 683"/>
                  <a:gd name="T30" fmla="*/ 357 w 1140"/>
                  <a:gd name="T31" fmla="*/ 647 h 683"/>
                  <a:gd name="T32" fmla="*/ 380 w 1140"/>
                  <a:gd name="T33" fmla="*/ 634 h 683"/>
                  <a:gd name="T34" fmla="*/ 403 w 1140"/>
                  <a:gd name="T35" fmla="*/ 646 h 683"/>
                  <a:gd name="T36" fmla="*/ 426 w 1140"/>
                  <a:gd name="T37" fmla="*/ 663 h 683"/>
                  <a:gd name="T38" fmla="*/ 449 w 1140"/>
                  <a:gd name="T39" fmla="*/ 670 h 683"/>
                  <a:gd name="T40" fmla="*/ 472 w 1140"/>
                  <a:gd name="T41" fmla="*/ 675 h 683"/>
                  <a:gd name="T42" fmla="*/ 495 w 1140"/>
                  <a:gd name="T43" fmla="*/ 675 h 683"/>
                  <a:gd name="T44" fmla="*/ 517 w 1140"/>
                  <a:gd name="T45" fmla="*/ 584 h 683"/>
                  <a:gd name="T46" fmla="*/ 540 w 1140"/>
                  <a:gd name="T47" fmla="*/ 277 h 683"/>
                  <a:gd name="T48" fmla="*/ 563 w 1140"/>
                  <a:gd name="T49" fmla="*/ 95 h 683"/>
                  <a:gd name="T50" fmla="*/ 586 w 1140"/>
                  <a:gd name="T51" fmla="*/ 245 h 683"/>
                  <a:gd name="T52" fmla="*/ 608 w 1140"/>
                  <a:gd name="T53" fmla="*/ 471 h 683"/>
                  <a:gd name="T54" fmla="*/ 631 w 1140"/>
                  <a:gd name="T55" fmla="*/ 609 h 683"/>
                  <a:gd name="T56" fmla="*/ 654 w 1140"/>
                  <a:gd name="T57" fmla="*/ 664 h 683"/>
                  <a:gd name="T58" fmla="*/ 677 w 1140"/>
                  <a:gd name="T59" fmla="*/ 664 h 683"/>
                  <a:gd name="T60" fmla="*/ 699 w 1140"/>
                  <a:gd name="T61" fmla="*/ 604 h 683"/>
                  <a:gd name="T62" fmla="*/ 722 w 1140"/>
                  <a:gd name="T63" fmla="*/ 535 h 683"/>
                  <a:gd name="T64" fmla="*/ 745 w 1140"/>
                  <a:gd name="T65" fmla="*/ 514 h 683"/>
                  <a:gd name="T66" fmla="*/ 768 w 1140"/>
                  <a:gd name="T67" fmla="*/ 484 h 683"/>
                  <a:gd name="T68" fmla="*/ 791 w 1140"/>
                  <a:gd name="T69" fmla="*/ 453 h 683"/>
                  <a:gd name="T70" fmla="*/ 814 w 1140"/>
                  <a:gd name="T71" fmla="*/ 499 h 683"/>
                  <a:gd name="T72" fmla="*/ 836 w 1140"/>
                  <a:gd name="T73" fmla="*/ 589 h 683"/>
                  <a:gd name="T74" fmla="*/ 859 w 1140"/>
                  <a:gd name="T75" fmla="*/ 653 h 683"/>
                  <a:gd name="T76" fmla="*/ 882 w 1140"/>
                  <a:gd name="T77" fmla="*/ 664 h 683"/>
                  <a:gd name="T78" fmla="*/ 905 w 1140"/>
                  <a:gd name="T79" fmla="*/ 538 h 683"/>
                  <a:gd name="T80" fmla="*/ 927 w 1140"/>
                  <a:gd name="T81" fmla="*/ 210 h 683"/>
                  <a:gd name="T82" fmla="*/ 950 w 1140"/>
                  <a:gd name="T83" fmla="*/ 0 h 683"/>
                  <a:gd name="T84" fmla="*/ 973 w 1140"/>
                  <a:gd name="T85" fmla="*/ 140 h 683"/>
                  <a:gd name="T86" fmla="*/ 996 w 1140"/>
                  <a:gd name="T87" fmla="*/ 399 h 683"/>
                  <a:gd name="T88" fmla="*/ 1018 w 1140"/>
                  <a:gd name="T89" fmla="*/ 571 h 683"/>
                  <a:gd name="T90" fmla="*/ 1041 w 1140"/>
                  <a:gd name="T91" fmla="*/ 644 h 683"/>
                  <a:gd name="T92" fmla="*/ 1064 w 1140"/>
                  <a:gd name="T93" fmla="*/ 670 h 683"/>
                  <a:gd name="T94" fmla="*/ 1087 w 1140"/>
                  <a:gd name="T95" fmla="*/ 679 h 683"/>
                  <a:gd name="T96" fmla="*/ 1110 w 1140"/>
                  <a:gd name="T97" fmla="*/ 681 h 683"/>
                  <a:gd name="T98" fmla="*/ 1133 w 1140"/>
                  <a:gd name="T99" fmla="*/ 683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0" h="683">
                    <a:moveTo>
                      <a:pt x="0" y="644"/>
                    </a:moveTo>
                    <a:lnTo>
                      <a:pt x="8" y="655"/>
                    </a:lnTo>
                    <a:lnTo>
                      <a:pt x="16" y="663"/>
                    </a:lnTo>
                    <a:lnTo>
                      <a:pt x="23" y="670"/>
                    </a:lnTo>
                    <a:lnTo>
                      <a:pt x="31" y="675"/>
                    </a:lnTo>
                    <a:lnTo>
                      <a:pt x="39" y="679"/>
                    </a:lnTo>
                    <a:lnTo>
                      <a:pt x="46" y="681"/>
                    </a:lnTo>
                    <a:lnTo>
                      <a:pt x="54" y="682"/>
                    </a:lnTo>
                    <a:lnTo>
                      <a:pt x="61" y="679"/>
                    </a:lnTo>
                    <a:lnTo>
                      <a:pt x="69" y="673"/>
                    </a:lnTo>
                    <a:lnTo>
                      <a:pt x="77" y="660"/>
                    </a:lnTo>
                    <a:lnTo>
                      <a:pt x="84" y="639"/>
                    </a:lnTo>
                    <a:lnTo>
                      <a:pt x="92" y="609"/>
                    </a:lnTo>
                    <a:lnTo>
                      <a:pt x="100" y="570"/>
                    </a:lnTo>
                    <a:lnTo>
                      <a:pt x="107" y="527"/>
                    </a:lnTo>
                    <a:lnTo>
                      <a:pt x="115" y="486"/>
                    </a:lnTo>
                    <a:lnTo>
                      <a:pt x="122" y="454"/>
                    </a:lnTo>
                    <a:lnTo>
                      <a:pt x="130" y="436"/>
                    </a:lnTo>
                    <a:lnTo>
                      <a:pt x="138" y="434"/>
                    </a:lnTo>
                    <a:lnTo>
                      <a:pt x="145" y="448"/>
                    </a:lnTo>
                    <a:lnTo>
                      <a:pt x="153" y="471"/>
                    </a:lnTo>
                    <a:lnTo>
                      <a:pt x="160" y="500"/>
                    </a:lnTo>
                    <a:lnTo>
                      <a:pt x="168" y="527"/>
                    </a:lnTo>
                    <a:lnTo>
                      <a:pt x="175" y="552"/>
                    </a:lnTo>
                    <a:lnTo>
                      <a:pt x="183" y="571"/>
                    </a:lnTo>
                    <a:lnTo>
                      <a:pt x="191" y="587"/>
                    </a:lnTo>
                    <a:lnTo>
                      <a:pt x="198" y="600"/>
                    </a:lnTo>
                    <a:lnTo>
                      <a:pt x="206" y="609"/>
                    </a:lnTo>
                    <a:lnTo>
                      <a:pt x="213" y="617"/>
                    </a:lnTo>
                    <a:lnTo>
                      <a:pt x="221" y="624"/>
                    </a:lnTo>
                    <a:lnTo>
                      <a:pt x="229" y="632"/>
                    </a:lnTo>
                    <a:lnTo>
                      <a:pt x="236" y="640"/>
                    </a:lnTo>
                    <a:lnTo>
                      <a:pt x="244" y="649"/>
                    </a:lnTo>
                    <a:lnTo>
                      <a:pt x="251" y="656"/>
                    </a:lnTo>
                    <a:lnTo>
                      <a:pt x="259" y="663"/>
                    </a:lnTo>
                    <a:lnTo>
                      <a:pt x="266" y="667"/>
                    </a:lnTo>
                    <a:lnTo>
                      <a:pt x="274" y="669"/>
                    </a:lnTo>
                    <a:lnTo>
                      <a:pt x="282" y="668"/>
                    </a:lnTo>
                    <a:lnTo>
                      <a:pt x="289" y="667"/>
                    </a:lnTo>
                    <a:lnTo>
                      <a:pt x="297" y="665"/>
                    </a:lnTo>
                    <a:lnTo>
                      <a:pt x="304" y="663"/>
                    </a:lnTo>
                    <a:lnTo>
                      <a:pt x="312" y="663"/>
                    </a:lnTo>
                    <a:lnTo>
                      <a:pt x="320" y="663"/>
                    </a:lnTo>
                    <a:lnTo>
                      <a:pt x="327" y="663"/>
                    </a:lnTo>
                    <a:lnTo>
                      <a:pt x="335" y="661"/>
                    </a:lnTo>
                    <a:lnTo>
                      <a:pt x="342" y="659"/>
                    </a:lnTo>
                    <a:lnTo>
                      <a:pt x="350" y="653"/>
                    </a:lnTo>
                    <a:lnTo>
                      <a:pt x="357" y="647"/>
                    </a:lnTo>
                    <a:lnTo>
                      <a:pt x="365" y="641"/>
                    </a:lnTo>
                    <a:lnTo>
                      <a:pt x="373" y="636"/>
                    </a:lnTo>
                    <a:lnTo>
                      <a:pt x="380" y="634"/>
                    </a:lnTo>
                    <a:lnTo>
                      <a:pt x="388" y="636"/>
                    </a:lnTo>
                    <a:lnTo>
                      <a:pt x="396" y="640"/>
                    </a:lnTo>
                    <a:lnTo>
                      <a:pt x="403" y="646"/>
                    </a:lnTo>
                    <a:lnTo>
                      <a:pt x="411" y="652"/>
                    </a:lnTo>
                    <a:lnTo>
                      <a:pt x="419" y="658"/>
                    </a:lnTo>
                    <a:lnTo>
                      <a:pt x="426" y="663"/>
                    </a:lnTo>
                    <a:lnTo>
                      <a:pt x="434" y="666"/>
                    </a:lnTo>
                    <a:lnTo>
                      <a:pt x="441" y="669"/>
                    </a:lnTo>
                    <a:lnTo>
                      <a:pt x="449" y="670"/>
                    </a:lnTo>
                    <a:lnTo>
                      <a:pt x="457" y="672"/>
                    </a:lnTo>
                    <a:lnTo>
                      <a:pt x="464" y="674"/>
                    </a:lnTo>
                    <a:lnTo>
                      <a:pt x="472" y="675"/>
                    </a:lnTo>
                    <a:lnTo>
                      <a:pt x="479" y="677"/>
                    </a:lnTo>
                    <a:lnTo>
                      <a:pt x="487" y="678"/>
                    </a:lnTo>
                    <a:lnTo>
                      <a:pt x="495" y="675"/>
                    </a:lnTo>
                    <a:lnTo>
                      <a:pt x="502" y="664"/>
                    </a:lnTo>
                    <a:lnTo>
                      <a:pt x="510" y="637"/>
                    </a:lnTo>
                    <a:lnTo>
                      <a:pt x="517" y="584"/>
                    </a:lnTo>
                    <a:lnTo>
                      <a:pt x="525" y="501"/>
                    </a:lnTo>
                    <a:lnTo>
                      <a:pt x="532" y="392"/>
                    </a:lnTo>
                    <a:lnTo>
                      <a:pt x="540" y="277"/>
                    </a:lnTo>
                    <a:lnTo>
                      <a:pt x="548" y="178"/>
                    </a:lnTo>
                    <a:lnTo>
                      <a:pt x="555" y="114"/>
                    </a:lnTo>
                    <a:lnTo>
                      <a:pt x="563" y="95"/>
                    </a:lnTo>
                    <a:lnTo>
                      <a:pt x="570" y="117"/>
                    </a:lnTo>
                    <a:lnTo>
                      <a:pt x="578" y="172"/>
                    </a:lnTo>
                    <a:lnTo>
                      <a:pt x="586" y="245"/>
                    </a:lnTo>
                    <a:lnTo>
                      <a:pt x="593" y="325"/>
                    </a:lnTo>
                    <a:lnTo>
                      <a:pt x="601" y="403"/>
                    </a:lnTo>
                    <a:lnTo>
                      <a:pt x="608" y="471"/>
                    </a:lnTo>
                    <a:lnTo>
                      <a:pt x="616" y="529"/>
                    </a:lnTo>
                    <a:lnTo>
                      <a:pt x="623" y="574"/>
                    </a:lnTo>
                    <a:lnTo>
                      <a:pt x="631" y="609"/>
                    </a:lnTo>
                    <a:lnTo>
                      <a:pt x="639" y="635"/>
                    </a:lnTo>
                    <a:lnTo>
                      <a:pt x="646" y="652"/>
                    </a:lnTo>
                    <a:lnTo>
                      <a:pt x="654" y="664"/>
                    </a:lnTo>
                    <a:lnTo>
                      <a:pt x="661" y="670"/>
                    </a:lnTo>
                    <a:lnTo>
                      <a:pt x="669" y="670"/>
                    </a:lnTo>
                    <a:lnTo>
                      <a:pt x="677" y="664"/>
                    </a:lnTo>
                    <a:lnTo>
                      <a:pt x="684" y="650"/>
                    </a:lnTo>
                    <a:lnTo>
                      <a:pt x="692" y="630"/>
                    </a:lnTo>
                    <a:lnTo>
                      <a:pt x="699" y="604"/>
                    </a:lnTo>
                    <a:lnTo>
                      <a:pt x="707" y="577"/>
                    </a:lnTo>
                    <a:lnTo>
                      <a:pt x="715" y="553"/>
                    </a:lnTo>
                    <a:lnTo>
                      <a:pt x="722" y="535"/>
                    </a:lnTo>
                    <a:lnTo>
                      <a:pt x="730" y="524"/>
                    </a:lnTo>
                    <a:lnTo>
                      <a:pt x="737" y="518"/>
                    </a:lnTo>
                    <a:lnTo>
                      <a:pt x="745" y="514"/>
                    </a:lnTo>
                    <a:lnTo>
                      <a:pt x="753" y="508"/>
                    </a:lnTo>
                    <a:lnTo>
                      <a:pt x="760" y="497"/>
                    </a:lnTo>
                    <a:lnTo>
                      <a:pt x="768" y="484"/>
                    </a:lnTo>
                    <a:lnTo>
                      <a:pt x="776" y="469"/>
                    </a:lnTo>
                    <a:lnTo>
                      <a:pt x="783" y="458"/>
                    </a:lnTo>
                    <a:lnTo>
                      <a:pt x="791" y="453"/>
                    </a:lnTo>
                    <a:lnTo>
                      <a:pt x="798" y="459"/>
                    </a:lnTo>
                    <a:lnTo>
                      <a:pt x="806" y="475"/>
                    </a:lnTo>
                    <a:lnTo>
                      <a:pt x="814" y="499"/>
                    </a:lnTo>
                    <a:lnTo>
                      <a:pt x="821" y="529"/>
                    </a:lnTo>
                    <a:lnTo>
                      <a:pt x="829" y="559"/>
                    </a:lnTo>
                    <a:lnTo>
                      <a:pt x="836" y="589"/>
                    </a:lnTo>
                    <a:lnTo>
                      <a:pt x="844" y="615"/>
                    </a:lnTo>
                    <a:lnTo>
                      <a:pt x="852" y="637"/>
                    </a:lnTo>
                    <a:lnTo>
                      <a:pt x="859" y="653"/>
                    </a:lnTo>
                    <a:lnTo>
                      <a:pt x="867" y="665"/>
                    </a:lnTo>
                    <a:lnTo>
                      <a:pt x="874" y="669"/>
                    </a:lnTo>
                    <a:lnTo>
                      <a:pt x="882" y="664"/>
                    </a:lnTo>
                    <a:lnTo>
                      <a:pt x="889" y="644"/>
                    </a:lnTo>
                    <a:lnTo>
                      <a:pt x="897" y="604"/>
                    </a:lnTo>
                    <a:lnTo>
                      <a:pt x="905" y="538"/>
                    </a:lnTo>
                    <a:lnTo>
                      <a:pt x="912" y="444"/>
                    </a:lnTo>
                    <a:lnTo>
                      <a:pt x="920" y="330"/>
                    </a:lnTo>
                    <a:lnTo>
                      <a:pt x="927" y="210"/>
                    </a:lnTo>
                    <a:lnTo>
                      <a:pt x="935" y="104"/>
                    </a:lnTo>
                    <a:lnTo>
                      <a:pt x="943" y="31"/>
                    </a:lnTo>
                    <a:lnTo>
                      <a:pt x="950" y="0"/>
                    </a:lnTo>
                    <a:lnTo>
                      <a:pt x="958" y="14"/>
                    </a:lnTo>
                    <a:lnTo>
                      <a:pt x="965" y="64"/>
                    </a:lnTo>
                    <a:lnTo>
                      <a:pt x="973" y="140"/>
                    </a:lnTo>
                    <a:lnTo>
                      <a:pt x="980" y="228"/>
                    </a:lnTo>
                    <a:lnTo>
                      <a:pt x="988" y="317"/>
                    </a:lnTo>
                    <a:lnTo>
                      <a:pt x="996" y="399"/>
                    </a:lnTo>
                    <a:lnTo>
                      <a:pt x="1003" y="469"/>
                    </a:lnTo>
                    <a:lnTo>
                      <a:pt x="1011" y="526"/>
                    </a:lnTo>
                    <a:lnTo>
                      <a:pt x="1018" y="571"/>
                    </a:lnTo>
                    <a:lnTo>
                      <a:pt x="1026" y="603"/>
                    </a:lnTo>
                    <a:lnTo>
                      <a:pt x="1034" y="627"/>
                    </a:lnTo>
                    <a:lnTo>
                      <a:pt x="1041" y="644"/>
                    </a:lnTo>
                    <a:lnTo>
                      <a:pt x="1049" y="656"/>
                    </a:lnTo>
                    <a:lnTo>
                      <a:pt x="1056" y="664"/>
                    </a:lnTo>
                    <a:lnTo>
                      <a:pt x="1064" y="670"/>
                    </a:lnTo>
                    <a:lnTo>
                      <a:pt x="1072" y="674"/>
                    </a:lnTo>
                    <a:lnTo>
                      <a:pt x="1079" y="676"/>
                    </a:lnTo>
                    <a:lnTo>
                      <a:pt x="1087" y="679"/>
                    </a:lnTo>
                    <a:lnTo>
                      <a:pt x="1094" y="680"/>
                    </a:lnTo>
                    <a:lnTo>
                      <a:pt x="1102" y="681"/>
                    </a:lnTo>
                    <a:lnTo>
                      <a:pt x="1110" y="681"/>
                    </a:lnTo>
                    <a:lnTo>
                      <a:pt x="1117" y="682"/>
                    </a:lnTo>
                    <a:lnTo>
                      <a:pt x="1125" y="682"/>
                    </a:lnTo>
                    <a:lnTo>
                      <a:pt x="1133" y="683"/>
                    </a:lnTo>
                    <a:lnTo>
                      <a:pt x="1140" y="683"/>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 name="Line 344">
                <a:extLst>
                  <a:ext uri="{FF2B5EF4-FFF2-40B4-BE49-F238E27FC236}">
                    <a16:creationId xmlns:a16="http://schemas.microsoft.com/office/drawing/2014/main" id="{3B617CD3-EBD0-4703-9FF3-E1DA47076BC3}"/>
                  </a:ext>
                </a:extLst>
              </p:cNvPr>
              <p:cNvSpPr>
                <a:spLocks noChangeShapeType="1"/>
              </p:cNvSpPr>
              <p:nvPr/>
            </p:nvSpPr>
            <p:spPr bwMode="auto">
              <a:xfrm>
                <a:off x="425" y="3381"/>
                <a:ext cx="278" cy="3"/>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 name="Line 345">
                <a:extLst>
                  <a:ext uri="{FF2B5EF4-FFF2-40B4-BE49-F238E27FC236}">
                    <a16:creationId xmlns:a16="http://schemas.microsoft.com/office/drawing/2014/main" id="{E960013D-3D98-4BBE-A299-023CBEB52A53}"/>
                  </a:ext>
                </a:extLst>
              </p:cNvPr>
              <p:cNvSpPr>
                <a:spLocks noChangeShapeType="1"/>
              </p:cNvSpPr>
              <p:nvPr/>
            </p:nvSpPr>
            <p:spPr bwMode="auto">
              <a:xfrm>
                <a:off x="703" y="3384"/>
                <a:ext cx="209"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Line 346">
                <a:extLst>
                  <a:ext uri="{FF2B5EF4-FFF2-40B4-BE49-F238E27FC236}">
                    <a16:creationId xmlns:a16="http://schemas.microsoft.com/office/drawing/2014/main" id="{F858DDFD-15A6-427B-8618-F85077F217C7}"/>
                  </a:ext>
                </a:extLst>
              </p:cNvPr>
              <p:cNvSpPr>
                <a:spLocks noChangeShapeType="1"/>
              </p:cNvSpPr>
              <p:nvPr/>
            </p:nvSpPr>
            <p:spPr bwMode="auto">
              <a:xfrm>
                <a:off x="912" y="3386"/>
                <a:ext cx="180" cy="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 name="Line 347">
                <a:extLst>
                  <a:ext uri="{FF2B5EF4-FFF2-40B4-BE49-F238E27FC236}">
                    <a16:creationId xmlns:a16="http://schemas.microsoft.com/office/drawing/2014/main" id="{FA774AB3-6EB0-492B-9A97-963557AF9F33}"/>
                  </a:ext>
                </a:extLst>
              </p:cNvPr>
              <p:cNvSpPr>
                <a:spLocks noChangeShapeType="1"/>
              </p:cNvSpPr>
              <p:nvPr/>
            </p:nvSpPr>
            <p:spPr bwMode="auto">
              <a:xfrm>
                <a:off x="1092" y="3387"/>
                <a:ext cx="95"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 name="Line 348">
                <a:extLst>
                  <a:ext uri="{FF2B5EF4-FFF2-40B4-BE49-F238E27FC236}">
                    <a16:creationId xmlns:a16="http://schemas.microsoft.com/office/drawing/2014/main" id="{42825C9C-3AD4-4673-A331-CE81AD01C748}"/>
                  </a:ext>
                </a:extLst>
              </p:cNvPr>
              <p:cNvSpPr>
                <a:spLocks noChangeShapeType="1"/>
              </p:cNvSpPr>
              <p:nvPr/>
            </p:nvSpPr>
            <p:spPr bwMode="auto">
              <a:xfrm>
                <a:off x="1187" y="3387"/>
                <a:ext cx="114" cy="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 name="Line 349">
                <a:extLst>
                  <a:ext uri="{FF2B5EF4-FFF2-40B4-BE49-F238E27FC236}">
                    <a16:creationId xmlns:a16="http://schemas.microsoft.com/office/drawing/2014/main" id="{8E42C9B7-3B43-4D9B-8960-FD13FCB971E2}"/>
                  </a:ext>
                </a:extLst>
              </p:cNvPr>
              <p:cNvSpPr>
                <a:spLocks noChangeShapeType="1"/>
              </p:cNvSpPr>
              <p:nvPr/>
            </p:nvSpPr>
            <p:spPr bwMode="auto">
              <a:xfrm>
                <a:off x="1301" y="3388"/>
                <a:ext cx="26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 name="Line 350">
                <a:extLst>
                  <a:ext uri="{FF2B5EF4-FFF2-40B4-BE49-F238E27FC236}">
                    <a16:creationId xmlns:a16="http://schemas.microsoft.com/office/drawing/2014/main" id="{4859D752-5D55-4B74-B597-097FC50CBDF8}"/>
                  </a:ext>
                </a:extLst>
              </p:cNvPr>
              <p:cNvSpPr>
                <a:spLocks noChangeShapeType="1"/>
              </p:cNvSpPr>
              <p:nvPr/>
            </p:nvSpPr>
            <p:spPr bwMode="auto">
              <a:xfrm>
                <a:off x="479" y="3364"/>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 name="Line 351">
                <a:extLst>
                  <a:ext uri="{FF2B5EF4-FFF2-40B4-BE49-F238E27FC236}">
                    <a16:creationId xmlns:a16="http://schemas.microsoft.com/office/drawing/2014/main" id="{02D18218-F844-4E2B-AB8C-367F5F5CEFC2}"/>
                  </a:ext>
                </a:extLst>
              </p:cNvPr>
              <p:cNvSpPr>
                <a:spLocks noChangeShapeType="1"/>
              </p:cNvSpPr>
              <p:nvPr/>
            </p:nvSpPr>
            <p:spPr bwMode="auto">
              <a:xfrm>
                <a:off x="479" y="3364"/>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 name="Line 352">
                <a:extLst>
                  <a:ext uri="{FF2B5EF4-FFF2-40B4-BE49-F238E27FC236}">
                    <a16:creationId xmlns:a16="http://schemas.microsoft.com/office/drawing/2014/main" id="{6FE7C13D-9597-4B06-9226-D69791E8BEED}"/>
                  </a:ext>
                </a:extLst>
              </p:cNvPr>
              <p:cNvSpPr>
                <a:spLocks noChangeShapeType="1"/>
              </p:cNvSpPr>
              <p:nvPr/>
            </p:nvSpPr>
            <p:spPr bwMode="auto">
              <a:xfrm>
                <a:off x="479" y="3364"/>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 name="Line 353">
                <a:extLst>
                  <a:ext uri="{FF2B5EF4-FFF2-40B4-BE49-F238E27FC236}">
                    <a16:creationId xmlns:a16="http://schemas.microsoft.com/office/drawing/2014/main" id="{B0BEE144-4FAC-444A-9172-D2BD4CA0B83A}"/>
                  </a:ext>
                </a:extLst>
              </p:cNvPr>
              <p:cNvSpPr>
                <a:spLocks noChangeShapeType="1"/>
              </p:cNvSpPr>
              <p:nvPr/>
            </p:nvSpPr>
            <p:spPr bwMode="auto">
              <a:xfrm>
                <a:off x="703" y="3351"/>
                <a:ext cx="0" cy="3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 name="Line 354">
                <a:extLst>
                  <a:ext uri="{FF2B5EF4-FFF2-40B4-BE49-F238E27FC236}">
                    <a16:creationId xmlns:a16="http://schemas.microsoft.com/office/drawing/2014/main" id="{3A074DAD-3003-471F-969F-CF46A7081505}"/>
                  </a:ext>
                </a:extLst>
              </p:cNvPr>
              <p:cNvSpPr>
                <a:spLocks noChangeShapeType="1"/>
              </p:cNvSpPr>
              <p:nvPr/>
            </p:nvSpPr>
            <p:spPr bwMode="auto">
              <a:xfrm>
                <a:off x="479" y="331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 name="Line 355">
                <a:extLst>
                  <a:ext uri="{FF2B5EF4-FFF2-40B4-BE49-F238E27FC236}">
                    <a16:creationId xmlns:a16="http://schemas.microsoft.com/office/drawing/2014/main" id="{653FF835-2893-4371-9D59-6E916C73CAFB}"/>
                  </a:ext>
                </a:extLst>
              </p:cNvPr>
              <p:cNvSpPr>
                <a:spLocks noChangeShapeType="1"/>
              </p:cNvSpPr>
              <p:nvPr/>
            </p:nvSpPr>
            <p:spPr bwMode="auto">
              <a:xfrm>
                <a:off x="703" y="335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 name="Line 356">
                <a:extLst>
                  <a:ext uri="{FF2B5EF4-FFF2-40B4-BE49-F238E27FC236}">
                    <a16:creationId xmlns:a16="http://schemas.microsoft.com/office/drawing/2014/main" id="{6BABC63D-156A-4D23-AE58-C8627D1C0AAC}"/>
                  </a:ext>
                </a:extLst>
              </p:cNvPr>
              <p:cNvSpPr>
                <a:spLocks noChangeShapeType="1"/>
              </p:cNvSpPr>
              <p:nvPr/>
            </p:nvSpPr>
            <p:spPr bwMode="auto">
              <a:xfrm>
                <a:off x="560" y="306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Line 357">
                <a:extLst>
                  <a:ext uri="{FF2B5EF4-FFF2-40B4-BE49-F238E27FC236}">
                    <a16:creationId xmlns:a16="http://schemas.microsoft.com/office/drawing/2014/main" id="{E811D223-48E7-419D-A760-9AA02A503CEE}"/>
                  </a:ext>
                </a:extLst>
              </p:cNvPr>
              <p:cNvSpPr>
                <a:spLocks noChangeShapeType="1"/>
              </p:cNvSpPr>
              <p:nvPr/>
            </p:nvSpPr>
            <p:spPr bwMode="auto">
              <a:xfrm>
                <a:off x="703" y="3351"/>
                <a:ext cx="0" cy="3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 name="Line 358">
                <a:extLst>
                  <a:ext uri="{FF2B5EF4-FFF2-40B4-BE49-F238E27FC236}">
                    <a16:creationId xmlns:a16="http://schemas.microsoft.com/office/drawing/2014/main" id="{F49764F5-012E-406F-8B19-745E7DC44F31}"/>
                  </a:ext>
                </a:extLst>
              </p:cNvPr>
              <p:cNvSpPr>
                <a:spLocks noChangeShapeType="1"/>
              </p:cNvSpPr>
              <p:nvPr/>
            </p:nvSpPr>
            <p:spPr bwMode="auto">
              <a:xfrm>
                <a:off x="912" y="3360"/>
                <a:ext cx="0" cy="2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Line 359">
                <a:extLst>
                  <a:ext uri="{FF2B5EF4-FFF2-40B4-BE49-F238E27FC236}">
                    <a16:creationId xmlns:a16="http://schemas.microsoft.com/office/drawing/2014/main" id="{C6DC4892-B90D-4BB6-8AFE-FCC2DA1621C0}"/>
                  </a:ext>
                </a:extLst>
              </p:cNvPr>
              <p:cNvSpPr>
                <a:spLocks noChangeShapeType="1"/>
              </p:cNvSpPr>
              <p:nvPr/>
            </p:nvSpPr>
            <p:spPr bwMode="auto">
              <a:xfrm>
                <a:off x="703" y="33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 name="Line 360">
                <a:extLst>
                  <a:ext uri="{FF2B5EF4-FFF2-40B4-BE49-F238E27FC236}">
                    <a16:creationId xmlns:a16="http://schemas.microsoft.com/office/drawing/2014/main" id="{00C794F5-B8AB-44A4-8D0F-365614541A64}"/>
                  </a:ext>
                </a:extLst>
              </p:cNvPr>
              <p:cNvSpPr>
                <a:spLocks noChangeShapeType="1"/>
              </p:cNvSpPr>
              <p:nvPr/>
            </p:nvSpPr>
            <p:spPr bwMode="auto">
              <a:xfrm>
                <a:off x="912" y="3360"/>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Line 361">
                <a:extLst>
                  <a:ext uri="{FF2B5EF4-FFF2-40B4-BE49-F238E27FC236}">
                    <a16:creationId xmlns:a16="http://schemas.microsoft.com/office/drawing/2014/main" id="{76DAD877-EFDD-4ECD-A3F8-F66BC6146BFB}"/>
                  </a:ext>
                </a:extLst>
              </p:cNvPr>
              <p:cNvSpPr>
                <a:spLocks noChangeShapeType="1"/>
              </p:cNvSpPr>
              <p:nvPr/>
            </p:nvSpPr>
            <p:spPr bwMode="auto">
              <a:xfrm>
                <a:off x="807" y="327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 name="Freeform 365">
                <a:extLst>
                  <a:ext uri="{FF2B5EF4-FFF2-40B4-BE49-F238E27FC236}">
                    <a16:creationId xmlns:a16="http://schemas.microsoft.com/office/drawing/2014/main" id="{730DC3D9-2FDC-48FF-B897-02B4DA2334FD}"/>
                  </a:ext>
                </a:extLst>
              </p:cNvPr>
              <p:cNvSpPr>
                <a:spLocks/>
              </p:cNvSpPr>
              <p:nvPr/>
            </p:nvSpPr>
            <p:spPr bwMode="auto">
              <a:xfrm>
                <a:off x="912" y="2777"/>
                <a:ext cx="180" cy="610"/>
              </a:xfrm>
              <a:custGeom>
                <a:avLst/>
                <a:gdLst>
                  <a:gd name="T0" fmla="*/ 0 w 180"/>
                  <a:gd name="T1" fmla="*/ 583 h 610"/>
                  <a:gd name="T2" fmla="*/ 4 w 180"/>
                  <a:gd name="T3" fmla="*/ 583 h 610"/>
                  <a:gd name="T4" fmla="*/ 7 w 180"/>
                  <a:gd name="T5" fmla="*/ 581 h 610"/>
                  <a:gd name="T6" fmla="*/ 11 w 180"/>
                  <a:gd name="T7" fmla="*/ 578 h 610"/>
                  <a:gd name="T8" fmla="*/ 15 w 180"/>
                  <a:gd name="T9" fmla="*/ 573 h 610"/>
                  <a:gd name="T10" fmla="*/ 19 w 180"/>
                  <a:gd name="T11" fmla="*/ 564 h 610"/>
                  <a:gd name="T12" fmla="*/ 23 w 180"/>
                  <a:gd name="T13" fmla="*/ 551 h 610"/>
                  <a:gd name="T14" fmla="*/ 27 w 180"/>
                  <a:gd name="T15" fmla="*/ 531 h 610"/>
                  <a:gd name="T16" fmla="*/ 30 w 180"/>
                  <a:gd name="T17" fmla="*/ 505 h 610"/>
                  <a:gd name="T18" fmla="*/ 34 w 180"/>
                  <a:gd name="T19" fmla="*/ 471 h 610"/>
                  <a:gd name="T20" fmla="*/ 38 w 180"/>
                  <a:gd name="T21" fmla="*/ 429 h 610"/>
                  <a:gd name="T22" fmla="*/ 42 w 180"/>
                  <a:gd name="T23" fmla="*/ 381 h 610"/>
                  <a:gd name="T24" fmla="*/ 45 w 180"/>
                  <a:gd name="T25" fmla="*/ 326 h 610"/>
                  <a:gd name="T26" fmla="*/ 49 w 180"/>
                  <a:gd name="T27" fmla="*/ 268 h 610"/>
                  <a:gd name="T28" fmla="*/ 53 w 180"/>
                  <a:gd name="T29" fmla="*/ 210 h 610"/>
                  <a:gd name="T30" fmla="*/ 57 w 180"/>
                  <a:gd name="T31" fmla="*/ 155 h 610"/>
                  <a:gd name="T32" fmla="*/ 61 w 180"/>
                  <a:gd name="T33" fmla="*/ 104 h 610"/>
                  <a:gd name="T34" fmla="*/ 65 w 180"/>
                  <a:gd name="T35" fmla="*/ 63 h 610"/>
                  <a:gd name="T36" fmla="*/ 68 w 180"/>
                  <a:gd name="T37" fmla="*/ 31 h 610"/>
                  <a:gd name="T38" fmla="*/ 72 w 180"/>
                  <a:gd name="T39" fmla="*/ 10 h 610"/>
                  <a:gd name="T40" fmla="*/ 76 w 180"/>
                  <a:gd name="T41" fmla="*/ 0 h 610"/>
                  <a:gd name="T42" fmla="*/ 80 w 180"/>
                  <a:gd name="T43" fmla="*/ 2 h 610"/>
                  <a:gd name="T44" fmla="*/ 83 w 180"/>
                  <a:gd name="T45" fmla="*/ 13 h 610"/>
                  <a:gd name="T46" fmla="*/ 87 w 180"/>
                  <a:gd name="T47" fmla="*/ 34 h 610"/>
                  <a:gd name="T48" fmla="*/ 91 w 180"/>
                  <a:gd name="T49" fmla="*/ 61 h 610"/>
                  <a:gd name="T50" fmla="*/ 95 w 180"/>
                  <a:gd name="T51" fmla="*/ 94 h 610"/>
                  <a:gd name="T52" fmla="*/ 99 w 180"/>
                  <a:gd name="T53" fmla="*/ 131 h 610"/>
                  <a:gd name="T54" fmla="*/ 103 w 180"/>
                  <a:gd name="T55" fmla="*/ 170 h 610"/>
                  <a:gd name="T56" fmla="*/ 106 w 180"/>
                  <a:gd name="T57" fmla="*/ 210 h 610"/>
                  <a:gd name="T58" fmla="*/ 110 w 180"/>
                  <a:gd name="T59" fmla="*/ 250 h 610"/>
                  <a:gd name="T60" fmla="*/ 114 w 180"/>
                  <a:gd name="T61" fmla="*/ 289 h 610"/>
                  <a:gd name="T62" fmla="*/ 118 w 180"/>
                  <a:gd name="T63" fmla="*/ 326 h 610"/>
                  <a:gd name="T64" fmla="*/ 121 w 180"/>
                  <a:gd name="T65" fmla="*/ 360 h 610"/>
                  <a:gd name="T66" fmla="*/ 125 w 180"/>
                  <a:gd name="T67" fmla="*/ 392 h 610"/>
                  <a:gd name="T68" fmla="*/ 129 w 180"/>
                  <a:gd name="T69" fmla="*/ 421 h 610"/>
                  <a:gd name="T70" fmla="*/ 133 w 180"/>
                  <a:gd name="T71" fmla="*/ 447 h 610"/>
                  <a:gd name="T72" fmla="*/ 136 w 180"/>
                  <a:gd name="T73" fmla="*/ 469 h 610"/>
                  <a:gd name="T74" fmla="*/ 140 w 180"/>
                  <a:gd name="T75" fmla="*/ 489 h 610"/>
                  <a:gd name="T76" fmla="*/ 144 w 180"/>
                  <a:gd name="T77" fmla="*/ 506 h 610"/>
                  <a:gd name="T78" fmla="*/ 148 w 180"/>
                  <a:gd name="T79" fmla="*/ 521 h 610"/>
                  <a:gd name="T80" fmla="*/ 152 w 180"/>
                  <a:gd name="T81" fmla="*/ 534 h 610"/>
                  <a:gd name="T82" fmla="*/ 156 w 180"/>
                  <a:gd name="T83" fmla="*/ 545 h 610"/>
                  <a:gd name="T84" fmla="*/ 159 w 180"/>
                  <a:gd name="T85" fmla="*/ 553 h 610"/>
                  <a:gd name="T86" fmla="*/ 163 w 180"/>
                  <a:gd name="T87" fmla="*/ 560 h 610"/>
                  <a:gd name="T88" fmla="*/ 167 w 180"/>
                  <a:gd name="T89" fmla="*/ 566 h 610"/>
                  <a:gd name="T90" fmla="*/ 171 w 180"/>
                  <a:gd name="T91" fmla="*/ 571 h 610"/>
                  <a:gd name="T92" fmla="*/ 175 w 180"/>
                  <a:gd name="T93" fmla="*/ 574 h 610"/>
                  <a:gd name="T94" fmla="*/ 178 w 180"/>
                  <a:gd name="T95" fmla="*/ 575 h 610"/>
                  <a:gd name="T96" fmla="*/ 180 w 180"/>
                  <a:gd name="T97" fmla="*/ 576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0" h="610">
                    <a:moveTo>
                      <a:pt x="0" y="609"/>
                    </a:moveTo>
                    <a:lnTo>
                      <a:pt x="0" y="583"/>
                    </a:lnTo>
                    <a:lnTo>
                      <a:pt x="2" y="583"/>
                    </a:lnTo>
                    <a:lnTo>
                      <a:pt x="4" y="583"/>
                    </a:lnTo>
                    <a:lnTo>
                      <a:pt x="5" y="582"/>
                    </a:lnTo>
                    <a:lnTo>
                      <a:pt x="7" y="581"/>
                    </a:lnTo>
                    <a:lnTo>
                      <a:pt x="10" y="580"/>
                    </a:lnTo>
                    <a:lnTo>
                      <a:pt x="11" y="578"/>
                    </a:lnTo>
                    <a:lnTo>
                      <a:pt x="13" y="576"/>
                    </a:lnTo>
                    <a:lnTo>
                      <a:pt x="15" y="573"/>
                    </a:lnTo>
                    <a:lnTo>
                      <a:pt x="17" y="569"/>
                    </a:lnTo>
                    <a:lnTo>
                      <a:pt x="19" y="564"/>
                    </a:lnTo>
                    <a:lnTo>
                      <a:pt x="21" y="558"/>
                    </a:lnTo>
                    <a:lnTo>
                      <a:pt x="23" y="551"/>
                    </a:lnTo>
                    <a:lnTo>
                      <a:pt x="25" y="542"/>
                    </a:lnTo>
                    <a:lnTo>
                      <a:pt x="27" y="531"/>
                    </a:lnTo>
                    <a:lnTo>
                      <a:pt x="28" y="519"/>
                    </a:lnTo>
                    <a:lnTo>
                      <a:pt x="30" y="505"/>
                    </a:lnTo>
                    <a:lnTo>
                      <a:pt x="32" y="489"/>
                    </a:lnTo>
                    <a:lnTo>
                      <a:pt x="34" y="471"/>
                    </a:lnTo>
                    <a:lnTo>
                      <a:pt x="36" y="451"/>
                    </a:lnTo>
                    <a:lnTo>
                      <a:pt x="38" y="429"/>
                    </a:lnTo>
                    <a:lnTo>
                      <a:pt x="40" y="406"/>
                    </a:lnTo>
                    <a:lnTo>
                      <a:pt x="42" y="381"/>
                    </a:lnTo>
                    <a:lnTo>
                      <a:pt x="43" y="354"/>
                    </a:lnTo>
                    <a:lnTo>
                      <a:pt x="45" y="326"/>
                    </a:lnTo>
                    <a:lnTo>
                      <a:pt x="47" y="297"/>
                    </a:lnTo>
                    <a:lnTo>
                      <a:pt x="49" y="268"/>
                    </a:lnTo>
                    <a:lnTo>
                      <a:pt x="51" y="239"/>
                    </a:lnTo>
                    <a:lnTo>
                      <a:pt x="53" y="210"/>
                    </a:lnTo>
                    <a:lnTo>
                      <a:pt x="55" y="182"/>
                    </a:lnTo>
                    <a:lnTo>
                      <a:pt x="57" y="155"/>
                    </a:lnTo>
                    <a:lnTo>
                      <a:pt x="59" y="129"/>
                    </a:lnTo>
                    <a:lnTo>
                      <a:pt x="61" y="104"/>
                    </a:lnTo>
                    <a:lnTo>
                      <a:pt x="63" y="83"/>
                    </a:lnTo>
                    <a:lnTo>
                      <a:pt x="65" y="63"/>
                    </a:lnTo>
                    <a:lnTo>
                      <a:pt x="66" y="45"/>
                    </a:lnTo>
                    <a:lnTo>
                      <a:pt x="68" y="31"/>
                    </a:lnTo>
                    <a:lnTo>
                      <a:pt x="70" y="19"/>
                    </a:lnTo>
                    <a:lnTo>
                      <a:pt x="72" y="10"/>
                    </a:lnTo>
                    <a:lnTo>
                      <a:pt x="74" y="3"/>
                    </a:lnTo>
                    <a:lnTo>
                      <a:pt x="76" y="0"/>
                    </a:lnTo>
                    <a:lnTo>
                      <a:pt x="78" y="0"/>
                    </a:lnTo>
                    <a:lnTo>
                      <a:pt x="80" y="2"/>
                    </a:lnTo>
                    <a:lnTo>
                      <a:pt x="82" y="6"/>
                    </a:lnTo>
                    <a:lnTo>
                      <a:pt x="83" y="13"/>
                    </a:lnTo>
                    <a:lnTo>
                      <a:pt x="85" y="22"/>
                    </a:lnTo>
                    <a:lnTo>
                      <a:pt x="87" y="34"/>
                    </a:lnTo>
                    <a:lnTo>
                      <a:pt x="89" y="47"/>
                    </a:lnTo>
                    <a:lnTo>
                      <a:pt x="91" y="61"/>
                    </a:lnTo>
                    <a:lnTo>
                      <a:pt x="93" y="77"/>
                    </a:lnTo>
                    <a:lnTo>
                      <a:pt x="95" y="94"/>
                    </a:lnTo>
                    <a:lnTo>
                      <a:pt x="97" y="112"/>
                    </a:lnTo>
                    <a:lnTo>
                      <a:pt x="99" y="131"/>
                    </a:lnTo>
                    <a:lnTo>
                      <a:pt x="101" y="150"/>
                    </a:lnTo>
                    <a:lnTo>
                      <a:pt x="103" y="170"/>
                    </a:lnTo>
                    <a:lnTo>
                      <a:pt x="104" y="190"/>
                    </a:lnTo>
                    <a:lnTo>
                      <a:pt x="106" y="210"/>
                    </a:lnTo>
                    <a:lnTo>
                      <a:pt x="108" y="230"/>
                    </a:lnTo>
                    <a:lnTo>
                      <a:pt x="110" y="250"/>
                    </a:lnTo>
                    <a:lnTo>
                      <a:pt x="112" y="270"/>
                    </a:lnTo>
                    <a:lnTo>
                      <a:pt x="114" y="289"/>
                    </a:lnTo>
                    <a:lnTo>
                      <a:pt x="116" y="308"/>
                    </a:lnTo>
                    <a:lnTo>
                      <a:pt x="118" y="326"/>
                    </a:lnTo>
                    <a:lnTo>
                      <a:pt x="120" y="344"/>
                    </a:lnTo>
                    <a:lnTo>
                      <a:pt x="121" y="360"/>
                    </a:lnTo>
                    <a:lnTo>
                      <a:pt x="123" y="376"/>
                    </a:lnTo>
                    <a:lnTo>
                      <a:pt x="125" y="392"/>
                    </a:lnTo>
                    <a:lnTo>
                      <a:pt x="127" y="407"/>
                    </a:lnTo>
                    <a:lnTo>
                      <a:pt x="129" y="421"/>
                    </a:lnTo>
                    <a:lnTo>
                      <a:pt x="131" y="434"/>
                    </a:lnTo>
                    <a:lnTo>
                      <a:pt x="133" y="447"/>
                    </a:lnTo>
                    <a:lnTo>
                      <a:pt x="135" y="458"/>
                    </a:lnTo>
                    <a:lnTo>
                      <a:pt x="136" y="469"/>
                    </a:lnTo>
                    <a:lnTo>
                      <a:pt x="138" y="479"/>
                    </a:lnTo>
                    <a:lnTo>
                      <a:pt x="140" y="489"/>
                    </a:lnTo>
                    <a:lnTo>
                      <a:pt x="143" y="498"/>
                    </a:lnTo>
                    <a:lnTo>
                      <a:pt x="144" y="506"/>
                    </a:lnTo>
                    <a:lnTo>
                      <a:pt x="146" y="514"/>
                    </a:lnTo>
                    <a:lnTo>
                      <a:pt x="148" y="521"/>
                    </a:lnTo>
                    <a:lnTo>
                      <a:pt x="150" y="528"/>
                    </a:lnTo>
                    <a:lnTo>
                      <a:pt x="152" y="534"/>
                    </a:lnTo>
                    <a:lnTo>
                      <a:pt x="154" y="540"/>
                    </a:lnTo>
                    <a:lnTo>
                      <a:pt x="156" y="545"/>
                    </a:lnTo>
                    <a:lnTo>
                      <a:pt x="158" y="549"/>
                    </a:lnTo>
                    <a:lnTo>
                      <a:pt x="159" y="553"/>
                    </a:lnTo>
                    <a:lnTo>
                      <a:pt x="161" y="557"/>
                    </a:lnTo>
                    <a:lnTo>
                      <a:pt x="163" y="560"/>
                    </a:lnTo>
                    <a:lnTo>
                      <a:pt x="165" y="564"/>
                    </a:lnTo>
                    <a:lnTo>
                      <a:pt x="167" y="566"/>
                    </a:lnTo>
                    <a:lnTo>
                      <a:pt x="169" y="569"/>
                    </a:lnTo>
                    <a:lnTo>
                      <a:pt x="171" y="571"/>
                    </a:lnTo>
                    <a:lnTo>
                      <a:pt x="173" y="572"/>
                    </a:lnTo>
                    <a:lnTo>
                      <a:pt x="175" y="574"/>
                    </a:lnTo>
                    <a:lnTo>
                      <a:pt x="176" y="575"/>
                    </a:lnTo>
                    <a:lnTo>
                      <a:pt x="178" y="575"/>
                    </a:lnTo>
                    <a:lnTo>
                      <a:pt x="180" y="576"/>
                    </a:lnTo>
                    <a:lnTo>
                      <a:pt x="180" y="576"/>
                    </a:lnTo>
                    <a:lnTo>
                      <a:pt x="180" y="61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 name="Line 366">
                <a:extLst>
                  <a:ext uri="{FF2B5EF4-FFF2-40B4-BE49-F238E27FC236}">
                    <a16:creationId xmlns:a16="http://schemas.microsoft.com/office/drawing/2014/main" id="{160918E7-1F13-4A91-9CF1-47216339C44F}"/>
                  </a:ext>
                </a:extLst>
              </p:cNvPr>
              <p:cNvSpPr>
                <a:spLocks noChangeShapeType="1"/>
              </p:cNvSpPr>
              <p:nvPr/>
            </p:nvSpPr>
            <p:spPr bwMode="auto">
              <a:xfrm>
                <a:off x="912" y="3360"/>
                <a:ext cx="0" cy="2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 name="Line 367">
                <a:extLst>
                  <a:ext uri="{FF2B5EF4-FFF2-40B4-BE49-F238E27FC236}">
                    <a16:creationId xmlns:a16="http://schemas.microsoft.com/office/drawing/2014/main" id="{063315CD-01A5-4E2A-BAB8-198DA5FAE3E2}"/>
                  </a:ext>
                </a:extLst>
              </p:cNvPr>
              <p:cNvSpPr>
                <a:spLocks noChangeShapeType="1"/>
              </p:cNvSpPr>
              <p:nvPr/>
            </p:nvSpPr>
            <p:spPr bwMode="auto">
              <a:xfrm>
                <a:off x="1092" y="3353"/>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 name="Line 368">
                <a:extLst>
                  <a:ext uri="{FF2B5EF4-FFF2-40B4-BE49-F238E27FC236}">
                    <a16:creationId xmlns:a16="http://schemas.microsoft.com/office/drawing/2014/main" id="{F809B9D1-7B2E-45A2-BB56-0AC3D7754B71}"/>
                  </a:ext>
                </a:extLst>
              </p:cNvPr>
              <p:cNvSpPr>
                <a:spLocks noChangeShapeType="1"/>
              </p:cNvSpPr>
              <p:nvPr/>
            </p:nvSpPr>
            <p:spPr bwMode="auto">
              <a:xfrm>
                <a:off x="912" y="3314"/>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 name="Line 369">
                <a:extLst>
                  <a:ext uri="{FF2B5EF4-FFF2-40B4-BE49-F238E27FC236}">
                    <a16:creationId xmlns:a16="http://schemas.microsoft.com/office/drawing/2014/main" id="{1A29F1B8-DFF6-4744-BC3D-94CE88248D70}"/>
                  </a:ext>
                </a:extLst>
              </p:cNvPr>
              <p:cNvSpPr>
                <a:spLocks noChangeShapeType="1"/>
              </p:cNvSpPr>
              <p:nvPr/>
            </p:nvSpPr>
            <p:spPr bwMode="auto">
              <a:xfrm>
                <a:off x="1092" y="335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 name="Line 370">
                <a:extLst>
                  <a:ext uri="{FF2B5EF4-FFF2-40B4-BE49-F238E27FC236}">
                    <a16:creationId xmlns:a16="http://schemas.microsoft.com/office/drawing/2014/main" id="{D8A7C15F-4B7F-434E-BD06-1356177D7E44}"/>
                  </a:ext>
                </a:extLst>
              </p:cNvPr>
              <p:cNvSpPr>
                <a:spLocks noChangeShapeType="1"/>
              </p:cNvSpPr>
              <p:nvPr/>
            </p:nvSpPr>
            <p:spPr bwMode="auto">
              <a:xfrm>
                <a:off x="990" y="273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 name="Line 371">
                <a:extLst>
                  <a:ext uri="{FF2B5EF4-FFF2-40B4-BE49-F238E27FC236}">
                    <a16:creationId xmlns:a16="http://schemas.microsoft.com/office/drawing/2014/main" id="{B01F86F4-F352-41B4-AE84-1EB42C4ADEE6}"/>
                  </a:ext>
                </a:extLst>
              </p:cNvPr>
              <p:cNvSpPr>
                <a:spLocks noChangeShapeType="1"/>
              </p:cNvSpPr>
              <p:nvPr/>
            </p:nvSpPr>
            <p:spPr bwMode="auto">
              <a:xfrm>
                <a:off x="1092" y="3353"/>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 name="Line 372">
                <a:extLst>
                  <a:ext uri="{FF2B5EF4-FFF2-40B4-BE49-F238E27FC236}">
                    <a16:creationId xmlns:a16="http://schemas.microsoft.com/office/drawing/2014/main" id="{3283ABFC-C47F-4DA9-8A6A-9FE8EBE29AEE}"/>
                  </a:ext>
                </a:extLst>
              </p:cNvPr>
              <p:cNvSpPr>
                <a:spLocks noChangeShapeType="1"/>
              </p:cNvSpPr>
              <p:nvPr/>
            </p:nvSpPr>
            <p:spPr bwMode="auto">
              <a:xfrm>
                <a:off x="1187" y="3179"/>
                <a:ext cx="0" cy="20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 name="Line 373">
                <a:extLst>
                  <a:ext uri="{FF2B5EF4-FFF2-40B4-BE49-F238E27FC236}">
                    <a16:creationId xmlns:a16="http://schemas.microsoft.com/office/drawing/2014/main" id="{C93DCEA7-57B5-48A0-B76A-52FDDCA53529}"/>
                  </a:ext>
                </a:extLst>
              </p:cNvPr>
              <p:cNvSpPr>
                <a:spLocks noChangeShapeType="1"/>
              </p:cNvSpPr>
              <p:nvPr/>
            </p:nvSpPr>
            <p:spPr bwMode="auto">
              <a:xfrm>
                <a:off x="1092" y="330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 name="Line 374">
                <a:extLst>
                  <a:ext uri="{FF2B5EF4-FFF2-40B4-BE49-F238E27FC236}">
                    <a16:creationId xmlns:a16="http://schemas.microsoft.com/office/drawing/2014/main" id="{BFE59DAB-EA44-41A8-A95F-1162535908B4}"/>
                  </a:ext>
                </a:extLst>
              </p:cNvPr>
              <p:cNvSpPr>
                <a:spLocks noChangeShapeType="1"/>
              </p:cNvSpPr>
              <p:nvPr/>
            </p:nvSpPr>
            <p:spPr bwMode="auto">
              <a:xfrm>
                <a:off x="1187" y="3179"/>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 name="Line 375">
                <a:extLst>
                  <a:ext uri="{FF2B5EF4-FFF2-40B4-BE49-F238E27FC236}">
                    <a16:creationId xmlns:a16="http://schemas.microsoft.com/office/drawing/2014/main" id="{0732789F-959B-4F6A-AF79-6582B48A2427}"/>
                  </a:ext>
                </a:extLst>
              </p:cNvPr>
              <p:cNvSpPr>
                <a:spLocks noChangeShapeType="1"/>
              </p:cNvSpPr>
              <p:nvPr/>
            </p:nvSpPr>
            <p:spPr bwMode="auto">
              <a:xfrm>
                <a:off x="1187" y="3134"/>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 name="Line 376">
                <a:extLst>
                  <a:ext uri="{FF2B5EF4-FFF2-40B4-BE49-F238E27FC236}">
                    <a16:creationId xmlns:a16="http://schemas.microsoft.com/office/drawing/2014/main" id="{E1F3ED2F-C00A-4871-A077-5A494F97547A}"/>
                  </a:ext>
                </a:extLst>
              </p:cNvPr>
              <p:cNvSpPr>
                <a:spLocks noChangeShapeType="1"/>
              </p:cNvSpPr>
              <p:nvPr/>
            </p:nvSpPr>
            <p:spPr bwMode="auto">
              <a:xfrm>
                <a:off x="1187" y="3179"/>
                <a:ext cx="0" cy="20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 name="Line 377">
                <a:extLst>
                  <a:ext uri="{FF2B5EF4-FFF2-40B4-BE49-F238E27FC236}">
                    <a16:creationId xmlns:a16="http://schemas.microsoft.com/office/drawing/2014/main" id="{D48B43B8-9F55-46BA-8ED5-11553D7E9234}"/>
                  </a:ext>
                </a:extLst>
              </p:cNvPr>
              <p:cNvSpPr>
                <a:spLocks noChangeShapeType="1"/>
              </p:cNvSpPr>
              <p:nvPr/>
            </p:nvSpPr>
            <p:spPr bwMode="auto">
              <a:xfrm>
                <a:off x="1301" y="3351"/>
                <a:ext cx="0" cy="3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 name="Line 378">
                <a:extLst>
                  <a:ext uri="{FF2B5EF4-FFF2-40B4-BE49-F238E27FC236}">
                    <a16:creationId xmlns:a16="http://schemas.microsoft.com/office/drawing/2014/main" id="{960DF384-1004-40E1-BB74-17A0357FFE9F}"/>
                  </a:ext>
                </a:extLst>
              </p:cNvPr>
              <p:cNvSpPr>
                <a:spLocks noChangeShapeType="1"/>
              </p:cNvSpPr>
              <p:nvPr/>
            </p:nvSpPr>
            <p:spPr bwMode="auto">
              <a:xfrm>
                <a:off x="1187" y="3134"/>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 name="Line 379">
                <a:extLst>
                  <a:ext uri="{FF2B5EF4-FFF2-40B4-BE49-F238E27FC236}">
                    <a16:creationId xmlns:a16="http://schemas.microsoft.com/office/drawing/2014/main" id="{03AB27FC-200C-4BD3-8A23-49BF12B1CAE5}"/>
                  </a:ext>
                </a:extLst>
              </p:cNvPr>
              <p:cNvSpPr>
                <a:spLocks noChangeShapeType="1"/>
              </p:cNvSpPr>
              <p:nvPr/>
            </p:nvSpPr>
            <p:spPr bwMode="auto">
              <a:xfrm>
                <a:off x="1301" y="3351"/>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 name="Line 380">
                <a:extLst>
                  <a:ext uri="{FF2B5EF4-FFF2-40B4-BE49-F238E27FC236}">
                    <a16:creationId xmlns:a16="http://schemas.microsoft.com/office/drawing/2014/main" id="{C9562DD5-EFB5-4869-8791-D00D645BF1CA}"/>
                  </a:ext>
                </a:extLst>
              </p:cNvPr>
              <p:cNvSpPr>
                <a:spLocks noChangeShapeType="1"/>
              </p:cNvSpPr>
              <p:nvPr/>
            </p:nvSpPr>
            <p:spPr bwMode="auto">
              <a:xfrm>
                <a:off x="1218" y="309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 name="Line 381">
                <a:extLst>
                  <a:ext uri="{FF2B5EF4-FFF2-40B4-BE49-F238E27FC236}">
                    <a16:creationId xmlns:a16="http://schemas.microsoft.com/office/drawing/2014/main" id="{B5E3736A-C6E3-4792-8A0E-839345442D56}"/>
                  </a:ext>
                </a:extLst>
              </p:cNvPr>
              <p:cNvSpPr>
                <a:spLocks noChangeShapeType="1"/>
              </p:cNvSpPr>
              <p:nvPr/>
            </p:nvSpPr>
            <p:spPr bwMode="auto">
              <a:xfrm>
                <a:off x="1301" y="3351"/>
                <a:ext cx="0" cy="3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 name="Line 382">
                <a:extLst>
                  <a:ext uri="{FF2B5EF4-FFF2-40B4-BE49-F238E27FC236}">
                    <a16:creationId xmlns:a16="http://schemas.microsoft.com/office/drawing/2014/main" id="{C296ADF6-6863-4E43-88D5-75A4BDD68176}"/>
                  </a:ext>
                </a:extLst>
              </p:cNvPr>
              <p:cNvSpPr>
                <a:spLocks noChangeShapeType="1"/>
              </p:cNvSpPr>
              <p:nvPr/>
            </p:nvSpPr>
            <p:spPr bwMode="auto">
              <a:xfrm>
                <a:off x="1301" y="33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 name="Line 383">
                <a:extLst>
                  <a:ext uri="{FF2B5EF4-FFF2-40B4-BE49-F238E27FC236}">
                    <a16:creationId xmlns:a16="http://schemas.microsoft.com/office/drawing/2014/main" id="{6000F5D2-BA7F-4864-AC33-A0C7486CC80A}"/>
                  </a:ext>
                </a:extLst>
              </p:cNvPr>
              <p:cNvSpPr>
                <a:spLocks noChangeShapeType="1"/>
              </p:cNvSpPr>
              <p:nvPr/>
            </p:nvSpPr>
            <p:spPr bwMode="auto">
              <a:xfrm>
                <a:off x="1379" y="263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 name="Line 384">
                <a:extLst>
                  <a:ext uri="{FF2B5EF4-FFF2-40B4-BE49-F238E27FC236}">
                    <a16:creationId xmlns:a16="http://schemas.microsoft.com/office/drawing/2014/main" id="{3A7C3E21-E2C1-4C68-A7A8-7556F90820A6}"/>
                  </a:ext>
                </a:extLst>
              </p:cNvPr>
              <p:cNvSpPr>
                <a:spLocks noChangeShapeType="1"/>
              </p:cNvSpPr>
              <p:nvPr/>
            </p:nvSpPr>
            <p:spPr bwMode="auto">
              <a:xfrm>
                <a:off x="1538" y="331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 name="Rectangle 386">
                <a:extLst>
                  <a:ext uri="{FF2B5EF4-FFF2-40B4-BE49-F238E27FC236}">
                    <a16:creationId xmlns:a16="http://schemas.microsoft.com/office/drawing/2014/main" id="{B67D947E-8925-4BF3-AF06-92863A723D5D}"/>
                  </a:ext>
                </a:extLst>
              </p:cNvPr>
              <p:cNvSpPr>
                <a:spLocks noChangeArrowheads="1"/>
              </p:cNvSpPr>
              <p:nvPr/>
            </p:nvSpPr>
            <p:spPr bwMode="auto">
              <a:xfrm>
                <a:off x="427"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51" name="Group 693">
              <a:extLst>
                <a:ext uri="{FF2B5EF4-FFF2-40B4-BE49-F238E27FC236}">
                  <a16:creationId xmlns:a16="http://schemas.microsoft.com/office/drawing/2014/main" id="{E38C6C6E-A44A-41E6-9881-A8BB9D246F9A}"/>
                </a:ext>
              </a:extLst>
            </p:cNvPr>
            <p:cNvGrpSpPr>
              <a:grpSpLocks noChangeAspect="1"/>
            </p:cNvGrpSpPr>
            <p:nvPr/>
          </p:nvGrpSpPr>
          <p:grpSpPr bwMode="auto">
            <a:xfrm>
              <a:off x="4905378" y="3939777"/>
              <a:ext cx="2238375" cy="2028825"/>
              <a:chOff x="3359" y="2265"/>
              <a:chExt cx="1410" cy="1278"/>
            </a:xfrm>
          </p:grpSpPr>
          <p:sp>
            <p:nvSpPr>
              <p:cNvPr id="474" name="AutoShape 692">
                <a:extLst>
                  <a:ext uri="{FF2B5EF4-FFF2-40B4-BE49-F238E27FC236}">
                    <a16:creationId xmlns:a16="http://schemas.microsoft.com/office/drawing/2014/main" id="{239E4762-6CD4-474E-A138-921FD3C2480B}"/>
                  </a:ext>
                </a:extLst>
              </p:cNvPr>
              <p:cNvSpPr>
                <a:spLocks noChangeAspect="1" noChangeArrowheads="1" noTextEdit="1"/>
              </p:cNvSpPr>
              <p:nvPr/>
            </p:nvSpPr>
            <p:spPr bwMode="auto">
              <a:xfrm>
                <a:off x="3359"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Line 694">
                <a:extLst>
                  <a:ext uri="{FF2B5EF4-FFF2-40B4-BE49-F238E27FC236}">
                    <a16:creationId xmlns:a16="http://schemas.microsoft.com/office/drawing/2014/main" id="{D8EF3FB2-E9D3-4A8F-8266-BC247CA15B87}"/>
                  </a:ext>
                </a:extLst>
              </p:cNvPr>
              <p:cNvSpPr>
                <a:spLocks noChangeShapeType="1"/>
              </p:cNvSpPr>
              <p:nvPr/>
            </p:nvSpPr>
            <p:spPr bwMode="auto">
              <a:xfrm>
                <a:off x="3563"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695">
                <a:extLst>
                  <a:ext uri="{FF2B5EF4-FFF2-40B4-BE49-F238E27FC236}">
                    <a16:creationId xmlns:a16="http://schemas.microsoft.com/office/drawing/2014/main" id="{B6C27838-9361-49D9-8931-BE0310BFB0DD}"/>
                  </a:ext>
                </a:extLst>
              </p:cNvPr>
              <p:cNvSpPr>
                <a:spLocks noChangeShapeType="1"/>
              </p:cNvSpPr>
              <p:nvPr/>
            </p:nvSpPr>
            <p:spPr bwMode="auto">
              <a:xfrm>
                <a:off x="356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 name="Line 697">
                <a:extLst>
                  <a:ext uri="{FF2B5EF4-FFF2-40B4-BE49-F238E27FC236}">
                    <a16:creationId xmlns:a16="http://schemas.microsoft.com/office/drawing/2014/main" id="{4776BD50-5B91-49A9-84A1-53F02F3A000E}"/>
                  </a:ext>
                </a:extLst>
              </p:cNvPr>
              <p:cNvSpPr>
                <a:spLocks noChangeShapeType="1"/>
              </p:cNvSpPr>
              <p:nvPr/>
            </p:nvSpPr>
            <p:spPr bwMode="auto">
              <a:xfrm>
                <a:off x="3621"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Line 698">
                <a:extLst>
                  <a:ext uri="{FF2B5EF4-FFF2-40B4-BE49-F238E27FC236}">
                    <a16:creationId xmlns:a16="http://schemas.microsoft.com/office/drawing/2014/main" id="{5FB070F7-852B-4F26-9135-336464CD13E2}"/>
                  </a:ext>
                </a:extLst>
              </p:cNvPr>
              <p:cNvSpPr>
                <a:spLocks noChangeShapeType="1"/>
              </p:cNvSpPr>
              <p:nvPr/>
            </p:nvSpPr>
            <p:spPr bwMode="auto">
              <a:xfrm>
                <a:off x="373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Line 699">
                <a:extLst>
                  <a:ext uri="{FF2B5EF4-FFF2-40B4-BE49-F238E27FC236}">
                    <a16:creationId xmlns:a16="http://schemas.microsoft.com/office/drawing/2014/main" id="{80E763E8-A398-42A9-8FFC-1E296C98E596}"/>
                  </a:ext>
                </a:extLst>
              </p:cNvPr>
              <p:cNvSpPr>
                <a:spLocks noChangeShapeType="1"/>
              </p:cNvSpPr>
              <p:nvPr/>
            </p:nvSpPr>
            <p:spPr bwMode="auto">
              <a:xfrm>
                <a:off x="3849"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 name="Line 701">
                <a:extLst>
                  <a:ext uri="{FF2B5EF4-FFF2-40B4-BE49-F238E27FC236}">
                    <a16:creationId xmlns:a16="http://schemas.microsoft.com/office/drawing/2014/main" id="{D320A1CC-2C52-4D9B-A170-515AD7DD6E4A}"/>
                  </a:ext>
                </a:extLst>
              </p:cNvPr>
              <p:cNvSpPr>
                <a:spLocks noChangeShapeType="1"/>
              </p:cNvSpPr>
              <p:nvPr/>
            </p:nvSpPr>
            <p:spPr bwMode="auto">
              <a:xfrm>
                <a:off x="3962"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 name="Line 702">
                <a:extLst>
                  <a:ext uri="{FF2B5EF4-FFF2-40B4-BE49-F238E27FC236}">
                    <a16:creationId xmlns:a16="http://schemas.microsoft.com/office/drawing/2014/main" id="{F2BC2FE5-7BD0-45B5-B9EA-66A265D75832}"/>
                  </a:ext>
                </a:extLst>
              </p:cNvPr>
              <p:cNvSpPr>
                <a:spLocks noChangeShapeType="1"/>
              </p:cNvSpPr>
              <p:nvPr/>
            </p:nvSpPr>
            <p:spPr bwMode="auto">
              <a:xfrm>
                <a:off x="407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 name="Line 703">
                <a:extLst>
                  <a:ext uri="{FF2B5EF4-FFF2-40B4-BE49-F238E27FC236}">
                    <a16:creationId xmlns:a16="http://schemas.microsoft.com/office/drawing/2014/main" id="{CE55B7C6-B92F-41B5-A61B-60F03630F662}"/>
                  </a:ext>
                </a:extLst>
              </p:cNvPr>
              <p:cNvSpPr>
                <a:spLocks noChangeShapeType="1"/>
              </p:cNvSpPr>
              <p:nvPr/>
            </p:nvSpPr>
            <p:spPr bwMode="auto">
              <a:xfrm>
                <a:off x="4191"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 name="Line 704">
                <a:extLst>
                  <a:ext uri="{FF2B5EF4-FFF2-40B4-BE49-F238E27FC236}">
                    <a16:creationId xmlns:a16="http://schemas.microsoft.com/office/drawing/2014/main" id="{B7A7AC8C-44C2-43A9-B457-50746A433059}"/>
                  </a:ext>
                </a:extLst>
              </p:cNvPr>
              <p:cNvSpPr>
                <a:spLocks noChangeShapeType="1"/>
              </p:cNvSpPr>
              <p:nvPr/>
            </p:nvSpPr>
            <p:spPr bwMode="auto">
              <a:xfrm>
                <a:off x="430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 name="Line 705">
                <a:extLst>
                  <a:ext uri="{FF2B5EF4-FFF2-40B4-BE49-F238E27FC236}">
                    <a16:creationId xmlns:a16="http://schemas.microsoft.com/office/drawing/2014/main" id="{62743F05-9476-4B04-BC63-95AA374E6666}"/>
                  </a:ext>
                </a:extLst>
              </p:cNvPr>
              <p:cNvSpPr>
                <a:spLocks noChangeShapeType="1"/>
              </p:cNvSpPr>
              <p:nvPr/>
            </p:nvSpPr>
            <p:spPr bwMode="auto">
              <a:xfrm>
                <a:off x="4418"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 name="Line 707">
                <a:extLst>
                  <a:ext uri="{FF2B5EF4-FFF2-40B4-BE49-F238E27FC236}">
                    <a16:creationId xmlns:a16="http://schemas.microsoft.com/office/drawing/2014/main" id="{BB1C5B6C-1C1E-4838-AEA4-CD1C621E3104}"/>
                  </a:ext>
                </a:extLst>
              </p:cNvPr>
              <p:cNvSpPr>
                <a:spLocks noChangeShapeType="1"/>
              </p:cNvSpPr>
              <p:nvPr/>
            </p:nvSpPr>
            <p:spPr bwMode="auto">
              <a:xfrm>
                <a:off x="4532"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 name="Line 708">
                <a:extLst>
                  <a:ext uri="{FF2B5EF4-FFF2-40B4-BE49-F238E27FC236}">
                    <a16:creationId xmlns:a16="http://schemas.microsoft.com/office/drawing/2014/main" id="{34F61E7C-14A8-4F24-9DE6-AF4E26A1D120}"/>
                  </a:ext>
                </a:extLst>
              </p:cNvPr>
              <p:cNvSpPr>
                <a:spLocks noChangeShapeType="1"/>
              </p:cNvSpPr>
              <p:nvPr/>
            </p:nvSpPr>
            <p:spPr bwMode="auto">
              <a:xfrm>
                <a:off x="464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 name="Line 709">
                <a:extLst>
                  <a:ext uri="{FF2B5EF4-FFF2-40B4-BE49-F238E27FC236}">
                    <a16:creationId xmlns:a16="http://schemas.microsoft.com/office/drawing/2014/main" id="{20D4A2A6-D972-471B-AFDF-09903F12D287}"/>
                  </a:ext>
                </a:extLst>
              </p:cNvPr>
              <p:cNvSpPr>
                <a:spLocks noChangeShapeType="1"/>
              </p:cNvSpPr>
              <p:nvPr/>
            </p:nvSpPr>
            <p:spPr bwMode="auto">
              <a:xfrm>
                <a:off x="470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Line 711">
                <a:extLst>
                  <a:ext uri="{FF2B5EF4-FFF2-40B4-BE49-F238E27FC236}">
                    <a16:creationId xmlns:a16="http://schemas.microsoft.com/office/drawing/2014/main" id="{1F833C42-F6F2-46E5-B3C2-B0DFDCC65FD4}"/>
                  </a:ext>
                </a:extLst>
              </p:cNvPr>
              <p:cNvSpPr>
                <a:spLocks noChangeShapeType="1"/>
              </p:cNvSpPr>
              <p:nvPr/>
            </p:nvSpPr>
            <p:spPr bwMode="auto">
              <a:xfrm>
                <a:off x="3541"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 name="Line 712">
                <a:extLst>
                  <a:ext uri="{FF2B5EF4-FFF2-40B4-BE49-F238E27FC236}">
                    <a16:creationId xmlns:a16="http://schemas.microsoft.com/office/drawing/2014/main" id="{C36E3052-7D15-4D9D-937D-8CBAFC5CEFEC}"/>
                  </a:ext>
                </a:extLst>
              </p:cNvPr>
              <p:cNvSpPr>
                <a:spLocks noChangeShapeType="1"/>
              </p:cNvSpPr>
              <p:nvPr/>
            </p:nvSpPr>
            <p:spPr bwMode="auto">
              <a:xfrm flipH="1">
                <a:off x="3512"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Line 714">
                <a:extLst>
                  <a:ext uri="{FF2B5EF4-FFF2-40B4-BE49-F238E27FC236}">
                    <a16:creationId xmlns:a16="http://schemas.microsoft.com/office/drawing/2014/main" id="{F3BEC5EC-8E75-4BC6-B14A-A5981DFD7DFF}"/>
                  </a:ext>
                </a:extLst>
              </p:cNvPr>
              <p:cNvSpPr>
                <a:spLocks noChangeShapeType="1"/>
              </p:cNvSpPr>
              <p:nvPr/>
            </p:nvSpPr>
            <p:spPr bwMode="auto">
              <a:xfrm flipH="1">
                <a:off x="3512"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715">
                <a:extLst>
                  <a:ext uri="{FF2B5EF4-FFF2-40B4-BE49-F238E27FC236}">
                    <a16:creationId xmlns:a16="http://schemas.microsoft.com/office/drawing/2014/main" id="{DDDF2AA5-AE77-4CC2-80FF-C5D75F66D2CB}"/>
                  </a:ext>
                </a:extLst>
              </p:cNvPr>
              <p:cNvSpPr>
                <a:spLocks noChangeShapeType="1"/>
              </p:cNvSpPr>
              <p:nvPr/>
            </p:nvSpPr>
            <p:spPr bwMode="auto">
              <a:xfrm flipH="1">
                <a:off x="3524"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 name="Line 716">
                <a:extLst>
                  <a:ext uri="{FF2B5EF4-FFF2-40B4-BE49-F238E27FC236}">
                    <a16:creationId xmlns:a16="http://schemas.microsoft.com/office/drawing/2014/main" id="{5D5207A4-4E21-4135-BA6F-878460CA346F}"/>
                  </a:ext>
                </a:extLst>
              </p:cNvPr>
              <p:cNvSpPr>
                <a:spLocks noChangeShapeType="1"/>
              </p:cNvSpPr>
              <p:nvPr/>
            </p:nvSpPr>
            <p:spPr bwMode="auto">
              <a:xfrm flipH="1">
                <a:off x="3524"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Line 717">
                <a:extLst>
                  <a:ext uri="{FF2B5EF4-FFF2-40B4-BE49-F238E27FC236}">
                    <a16:creationId xmlns:a16="http://schemas.microsoft.com/office/drawing/2014/main" id="{E7119067-0428-42C4-ABC1-61D012EC87F9}"/>
                  </a:ext>
                </a:extLst>
              </p:cNvPr>
              <p:cNvSpPr>
                <a:spLocks noChangeShapeType="1"/>
              </p:cNvSpPr>
              <p:nvPr/>
            </p:nvSpPr>
            <p:spPr bwMode="auto">
              <a:xfrm flipH="1">
                <a:off x="3524"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 name="Line 718">
                <a:extLst>
                  <a:ext uri="{FF2B5EF4-FFF2-40B4-BE49-F238E27FC236}">
                    <a16:creationId xmlns:a16="http://schemas.microsoft.com/office/drawing/2014/main" id="{87E17C2F-D875-4115-99B3-8384926874EA}"/>
                  </a:ext>
                </a:extLst>
              </p:cNvPr>
              <p:cNvSpPr>
                <a:spLocks noChangeShapeType="1"/>
              </p:cNvSpPr>
              <p:nvPr/>
            </p:nvSpPr>
            <p:spPr bwMode="auto">
              <a:xfrm flipH="1">
                <a:off x="3512"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 name="Line 720">
                <a:extLst>
                  <a:ext uri="{FF2B5EF4-FFF2-40B4-BE49-F238E27FC236}">
                    <a16:creationId xmlns:a16="http://schemas.microsoft.com/office/drawing/2014/main" id="{FEA48BC0-F658-4EB2-8894-B27742588271}"/>
                  </a:ext>
                </a:extLst>
              </p:cNvPr>
              <p:cNvSpPr>
                <a:spLocks noChangeShapeType="1"/>
              </p:cNvSpPr>
              <p:nvPr/>
            </p:nvSpPr>
            <p:spPr bwMode="auto">
              <a:xfrm flipH="1">
                <a:off x="3524"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 name="Line 721">
                <a:extLst>
                  <a:ext uri="{FF2B5EF4-FFF2-40B4-BE49-F238E27FC236}">
                    <a16:creationId xmlns:a16="http://schemas.microsoft.com/office/drawing/2014/main" id="{0842B6FE-0CF1-4CFB-905F-9285C39AAE6C}"/>
                  </a:ext>
                </a:extLst>
              </p:cNvPr>
              <p:cNvSpPr>
                <a:spLocks noChangeShapeType="1"/>
              </p:cNvSpPr>
              <p:nvPr/>
            </p:nvSpPr>
            <p:spPr bwMode="auto">
              <a:xfrm flipH="1">
                <a:off x="3524"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 name="Line 722">
                <a:extLst>
                  <a:ext uri="{FF2B5EF4-FFF2-40B4-BE49-F238E27FC236}">
                    <a16:creationId xmlns:a16="http://schemas.microsoft.com/office/drawing/2014/main" id="{032B708B-43D7-4C89-B4ED-907E7E88C8BE}"/>
                  </a:ext>
                </a:extLst>
              </p:cNvPr>
              <p:cNvSpPr>
                <a:spLocks noChangeShapeType="1"/>
              </p:cNvSpPr>
              <p:nvPr/>
            </p:nvSpPr>
            <p:spPr bwMode="auto">
              <a:xfrm flipH="1">
                <a:off x="3524"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Line 723">
                <a:extLst>
                  <a:ext uri="{FF2B5EF4-FFF2-40B4-BE49-F238E27FC236}">
                    <a16:creationId xmlns:a16="http://schemas.microsoft.com/office/drawing/2014/main" id="{6DE7F6F8-9B46-417F-8751-8E8EAD58B5B0}"/>
                  </a:ext>
                </a:extLst>
              </p:cNvPr>
              <p:cNvSpPr>
                <a:spLocks noChangeShapeType="1"/>
              </p:cNvSpPr>
              <p:nvPr/>
            </p:nvSpPr>
            <p:spPr bwMode="auto">
              <a:xfrm flipH="1">
                <a:off x="3512"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 name="Line 725">
                <a:extLst>
                  <a:ext uri="{FF2B5EF4-FFF2-40B4-BE49-F238E27FC236}">
                    <a16:creationId xmlns:a16="http://schemas.microsoft.com/office/drawing/2014/main" id="{038A7372-BDB9-4AD5-A474-CBF4A36EA215}"/>
                  </a:ext>
                </a:extLst>
              </p:cNvPr>
              <p:cNvSpPr>
                <a:spLocks noChangeShapeType="1"/>
              </p:cNvSpPr>
              <p:nvPr/>
            </p:nvSpPr>
            <p:spPr bwMode="auto">
              <a:xfrm flipH="1">
                <a:off x="3524"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Line 726">
                <a:extLst>
                  <a:ext uri="{FF2B5EF4-FFF2-40B4-BE49-F238E27FC236}">
                    <a16:creationId xmlns:a16="http://schemas.microsoft.com/office/drawing/2014/main" id="{E4F2FFDB-7DFE-46DB-947B-C204757A7395}"/>
                  </a:ext>
                </a:extLst>
              </p:cNvPr>
              <p:cNvSpPr>
                <a:spLocks noChangeShapeType="1"/>
              </p:cNvSpPr>
              <p:nvPr/>
            </p:nvSpPr>
            <p:spPr bwMode="auto">
              <a:xfrm flipH="1">
                <a:off x="3524"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 name="Line 727">
                <a:extLst>
                  <a:ext uri="{FF2B5EF4-FFF2-40B4-BE49-F238E27FC236}">
                    <a16:creationId xmlns:a16="http://schemas.microsoft.com/office/drawing/2014/main" id="{DFB3B091-7D77-4758-8A59-B995E072D5FA}"/>
                  </a:ext>
                </a:extLst>
              </p:cNvPr>
              <p:cNvSpPr>
                <a:spLocks noChangeShapeType="1"/>
              </p:cNvSpPr>
              <p:nvPr/>
            </p:nvSpPr>
            <p:spPr bwMode="auto">
              <a:xfrm flipH="1">
                <a:off x="3524"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 name="Line 728">
                <a:extLst>
                  <a:ext uri="{FF2B5EF4-FFF2-40B4-BE49-F238E27FC236}">
                    <a16:creationId xmlns:a16="http://schemas.microsoft.com/office/drawing/2014/main" id="{4E5C4E1C-6E7C-4C99-AFEB-2CAFA8EE317C}"/>
                  </a:ext>
                </a:extLst>
              </p:cNvPr>
              <p:cNvSpPr>
                <a:spLocks noChangeShapeType="1"/>
              </p:cNvSpPr>
              <p:nvPr/>
            </p:nvSpPr>
            <p:spPr bwMode="auto">
              <a:xfrm flipH="1">
                <a:off x="3512"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 name="Line 730">
                <a:extLst>
                  <a:ext uri="{FF2B5EF4-FFF2-40B4-BE49-F238E27FC236}">
                    <a16:creationId xmlns:a16="http://schemas.microsoft.com/office/drawing/2014/main" id="{A72395DC-153A-47F1-B572-3697A086EADC}"/>
                  </a:ext>
                </a:extLst>
              </p:cNvPr>
              <p:cNvSpPr>
                <a:spLocks noChangeShapeType="1"/>
              </p:cNvSpPr>
              <p:nvPr/>
            </p:nvSpPr>
            <p:spPr bwMode="auto">
              <a:xfrm flipH="1">
                <a:off x="3524"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 name="Line 731">
                <a:extLst>
                  <a:ext uri="{FF2B5EF4-FFF2-40B4-BE49-F238E27FC236}">
                    <a16:creationId xmlns:a16="http://schemas.microsoft.com/office/drawing/2014/main" id="{A03675A6-2DD1-46A7-B642-7D3B04A5156D}"/>
                  </a:ext>
                </a:extLst>
              </p:cNvPr>
              <p:cNvSpPr>
                <a:spLocks noChangeShapeType="1"/>
              </p:cNvSpPr>
              <p:nvPr/>
            </p:nvSpPr>
            <p:spPr bwMode="auto">
              <a:xfrm flipH="1">
                <a:off x="3524"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 name="Line 732">
                <a:extLst>
                  <a:ext uri="{FF2B5EF4-FFF2-40B4-BE49-F238E27FC236}">
                    <a16:creationId xmlns:a16="http://schemas.microsoft.com/office/drawing/2014/main" id="{57E619B7-FFBF-4190-9949-29B51F157877}"/>
                  </a:ext>
                </a:extLst>
              </p:cNvPr>
              <p:cNvSpPr>
                <a:spLocks noChangeShapeType="1"/>
              </p:cNvSpPr>
              <p:nvPr/>
            </p:nvSpPr>
            <p:spPr bwMode="auto">
              <a:xfrm flipH="1">
                <a:off x="3512"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 name="Rectangle 734">
                <a:extLst>
                  <a:ext uri="{FF2B5EF4-FFF2-40B4-BE49-F238E27FC236}">
                    <a16:creationId xmlns:a16="http://schemas.microsoft.com/office/drawing/2014/main" id="{F9F9ED1F-F8E6-4E36-93AA-FF496CE03564}"/>
                  </a:ext>
                </a:extLst>
              </p:cNvPr>
              <p:cNvSpPr>
                <a:spLocks noChangeArrowheads="1"/>
              </p:cNvSpPr>
              <p:nvPr/>
            </p:nvSpPr>
            <p:spPr bwMode="auto">
              <a:xfrm>
                <a:off x="3563"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800" i="1" dirty="0">
                    <a:latin typeface="Arial" panose="020B0604020202020204" pitchFamily="34" charset="0"/>
                    <a:cs typeface="Arial" panose="020B0604020202020204" pitchFamily="34" charset="0"/>
                  </a:rPr>
                  <a:t>S. racemosa</a:t>
                </a:r>
                <a:endParaRPr lang="en-US" sz="800" dirty="0">
                  <a:latin typeface="Arial" panose="020B0604020202020204" pitchFamily="34" charset="0"/>
                  <a:cs typeface="Arial" panose="020B0604020202020204" pitchFamily="34" charset="0"/>
                </a:endParaRPr>
              </a:p>
            </p:txBody>
          </p:sp>
          <p:sp>
            <p:nvSpPr>
              <p:cNvPr id="507" name="Freeform 735">
                <a:extLst>
                  <a:ext uri="{FF2B5EF4-FFF2-40B4-BE49-F238E27FC236}">
                    <a16:creationId xmlns:a16="http://schemas.microsoft.com/office/drawing/2014/main" id="{B17B53F6-F96B-48D3-A487-2B0D45B365AE}"/>
                  </a:ext>
                </a:extLst>
              </p:cNvPr>
              <p:cNvSpPr>
                <a:spLocks/>
              </p:cNvSpPr>
              <p:nvPr/>
            </p:nvSpPr>
            <p:spPr bwMode="auto">
              <a:xfrm>
                <a:off x="3563" y="2307"/>
                <a:ext cx="1140" cy="1062"/>
              </a:xfrm>
              <a:custGeom>
                <a:avLst/>
                <a:gdLst>
                  <a:gd name="T0" fmla="*/ 16 w 1140"/>
                  <a:gd name="T1" fmla="*/ 1044 h 1101"/>
                  <a:gd name="T2" fmla="*/ 39 w 1140"/>
                  <a:gd name="T3" fmla="*/ 1046 h 1101"/>
                  <a:gd name="T4" fmla="*/ 61 w 1140"/>
                  <a:gd name="T5" fmla="*/ 1040 h 1101"/>
                  <a:gd name="T6" fmla="*/ 84 w 1140"/>
                  <a:gd name="T7" fmla="*/ 1030 h 1101"/>
                  <a:gd name="T8" fmla="*/ 107 w 1140"/>
                  <a:gd name="T9" fmla="*/ 1035 h 1101"/>
                  <a:gd name="T10" fmla="*/ 130 w 1140"/>
                  <a:gd name="T11" fmla="*/ 1035 h 1101"/>
                  <a:gd name="T12" fmla="*/ 153 w 1140"/>
                  <a:gd name="T13" fmla="*/ 861 h 1101"/>
                  <a:gd name="T14" fmla="*/ 175 w 1140"/>
                  <a:gd name="T15" fmla="*/ 306 h 1101"/>
                  <a:gd name="T16" fmla="*/ 185 w 1140"/>
                  <a:gd name="T17" fmla="*/ 138 h 1101"/>
                  <a:gd name="T18" fmla="*/ 198 w 1140"/>
                  <a:gd name="T19" fmla="*/ 111 h 1101"/>
                  <a:gd name="T20" fmla="*/ 221 w 1140"/>
                  <a:gd name="T21" fmla="*/ 448 h 1101"/>
                  <a:gd name="T22" fmla="*/ 244 w 1140"/>
                  <a:gd name="T23" fmla="*/ 755 h 1101"/>
                  <a:gd name="T24" fmla="*/ 266 w 1140"/>
                  <a:gd name="T25" fmla="*/ 775 h 1101"/>
                  <a:gd name="T26" fmla="*/ 289 w 1140"/>
                  <a:gd name="T27" fmla="*/ 636 h 1101"/>
                  <a:gd name="T28" fmla="*/ 312 w 1140"/>
                  <a:gd name="T29" fmla="*/ 635 h 1101"/>
                  <a:gd name="T30" fmla="*/ 335 w 1140"/>
                  <a:gd name="T31" fmla="*/ 806 h 1101"/>
                  <a:gd name="T32" fmla="*/ 357 w 1140"/>
                  <a:gd name="T33" fmla="*/ 966 h 1101"/>
                  <a:gd name="T34" fmla="*/ 380 w 1140"/>
                  <a:gd name="T35" fmla="*/ 1045 h 1101"/>
                  <a:gd name="T36" fmla="*/ 403 w 1140"/>
                  <a:gd name="T37" fmla="*/ 1075 h 1101"/>
                  <a:gd name="T38" fmla="*/ 426 w 1140"/>
                  <a:gd name="T39" fmla="*/ 1086 h 1101"/>
                  <a:gd name="T40" fmla="*/ 449 w 1140"/>
                  <a:gd name="T41" fmla="*/ 1092 h 1101"/>
                  <a:gd name="T42" fmla="*/ 472 w 1140"/>
                  <a:gd name="T43" fmla="*/ 1094 h 1101"/>
                  <a:gd name="T44" fmla="*/ 495 w 1140"/>
                  <a:gd name="T45" fmla="*/ 1094 h 1101"/>
                  <a:gd name="T46" fmla="*/ 517 w 1140"/>
                  <a:gd name="T47" fmla="*/ 1090 h 1101"/>
                  <a:gd name="T48" fmla="*/ 540 w 1140"/>
                  <a:gd name="T49" fmla="*/ 1086 h 1101"/>
                  <a:gd name="T50" fmla="*/ 563 w 1140"/>
                  <a:gd name="T51" fmla="*/ 1086 h 1101"/>
                  <a:gd name="T52" fmla="*/ 586 w 1140"/>
                  <a:gd name="T53" fmla="*/ 1089 h 1101"/>
                  <a:gd name="T54" fmla="*/ 608 w 1140"/>
                  <a:gd name="T55" fmla="*/ 1092 h 1101"/>
                  <a:gd name="T56" fmla="*/ 631 w 1140"/>
                  <a:gd name="T57" fmla="*/ 1093 h 1101"/>
                  <a:gd name="T58" fmla="*/ 654 w 1140"/>
                  <a:gd name="T59" fmla="*/ 1080 h 1101"/>
                  <a:gd name="T60" fmla="*/ 677 w 1140"/>
                  <a:gd name="T61" fmla="*/ 1058 h 1101"/>
                  <a:gd name="T62" fmla="*/ 699 w 1140"/>
                  <a:gd name="T63" fmla="*/ 1053 h 1101"/>
                  <a:gd name="T64" fmla="*/ 722 w 1140"/>
                  <a:gd name="T65" fmla="*/ 1054 h 1101"/>
                  <a:gd name="T66" fmla="*/ 745 w 1140"/>
                  <a:gd name="T67" fmla="*/ 1010 h 1101"/>
                  <a:gd name="T68" fmla="*/ 754 w 1140"/>
                  <a:gd name="T69" fmla="*/ 892 h 1101"/>
                  <a:gd name="T70" fmla="*/ 762 w 1140"/>
                  <a:gd name="T71" fmla="*/ 673 h 1101"/>
                  <a:gd name="T72" fmla="*/ 770 w 1140"/>
                  <a:gd name="T73" fmla="*/ 273 h 1101"/>
                  <a:gd name="T74" fmla="*/ 882 w 1140"/>
                  <a:gd name="T75" fmla="*/ 62 h 1101"/>
                  <a:gd name="T76" fmla="*/ 891 w 1140"/>
                  <a:gd name="T77" fmla="*/ 392 h 1101"/>
                  <a:gd name="T78" fmla="*/ 912 w 1140"/>
                  <a:gd name="T79" fmla="*/ 737 h 1101"/>
                  <a:gd name="T80" fmla="*/ 935 w 1140"/>
                  <a:gd name="T81" fmla="*/ 805 h 1101"/>
                  <a:gd name="T82" fmla="*/ 958 w 1140"/>
                  <a:gd name="T83" fmla="*/ 831 h 1101"/>
                  <a:gd name="T84" fmla="*/ 980 w 1140"/>
                  <a:gd name="T85" fmla="*/ 917 h 1101"/>
                  <a:gd name="T86" fmla="*/ 1003 w 1140"/>
                  <a:gd name="T87" fmla="*/ 1007 h 1101"/>
                  <a:gd name="T88" fmla="*/ 1026 w 1140"/>
                  <a:gd name="T89" fmla="*/ 1059 h 1101"/>
                  <a:gd name="T90" fmla="*/ 1049 w 1140"/>
                  <a:gd name="T91" fmla="*/ 1080 h 1101"/>
                  <a:gd name="T92" fmla="*/ 1072 w 1140"/>
                  <a:gd name="T93" fmla="*/ 1087 h 1101"/>
                  <a:gd name="T94" fmla="*/ 1094 w 1140"/>
                  <a:gd name="T95" fmla="*/ 1093 h 1101"/>
                  <a:gd name="T96" fmla="*/ 1117 w 1140"/>
                  <a:gd name="T97" fmla="*/ 1098 h 1101"/>
                  <a:gd name="T98" fmla="*/ 1140 w 1140"/>
                  <a:gd name="T99" fmla="*/ 1101 h 1101"/>
                  <a:gd name="connsiteX0" fmla="*/ 0 w 10000"/>
                  <a:gd name="connsiteY0" fmla="*/ 9546 h 10000"/>
                  <a:gd name="connsiteX1" fmla="*/ 70 w 10000"/>
                  <a:gd name="connsiteY1" fmla="*/ 9500 h 10000"/>
                  <a:gd name="connsiteX2" fmla="*/ 140 w 10000"/>
                  <a:gd name="connsiteY2" fmla="*/ 9482 h 10000"/>
                  <a:gd name="connsiteX3" fmla="*/ 202 w 10000"/>
                  <a:gd name="connsiteY3" fmla="*/ 9482 h 10000"/>
                  <a:gd name="connsiteX4" fmla="*/ 272 w 10000"/>
                  <a:gd name="connsiteY4" fmla="*/ 9500 h 10000"/>
                  <a:gd name="connsiteX5" fmla="*/ 342 w 10000"/>
                  <a:gd name="connsiteY5" fmla="*/ 9500 h 10000"/>
                  <a:gd name="connsiteX6" fmla="*/ 404 w 10000"/>
                  <a:gd name="connsiteY6" fmla="*/ 9500 h 10000"/>
                  <a:gd name="connsiteX7" fmla="*/ 474 w 10000"/>
                  <a:gd name="connsiteY7" fmla="*/ 9482 h 10000"/>
                  <a:gd name="connsiteX8" fmla="*/ 535 w 10000"/>
                  <a:gd name="connsiteY8" fmla="*/ 9446 h 10000"/>
                  <a:gd name="connsiteX9" fmla="*/ 605 w 10000"/>
                  <a:gd name="connsiteY9" fmla="*/ 9410 h 10000"/>
                  <a:gd name="connsiteX10" fmla="*/ 675 w 10000"/>
                  <a:gd name="connsiteY10" fmla="*/ 9373 h 10000"/>
                  <a:gd name="connsiteX11" fmla="*/ 737 w 10000"/>
                  <a:gd name="connsiteY11" fmla="*/ 9355 h 10000"/>
                  <a:gd name="connsiteX12" fmla="*/ 807 w 10000"/>
                  <a:gd name="connsiteY12" fmla="*/ 9355 h 10000"/>
                  <a:gd name="connsiteX13" fmla="*/ 877 w 10000"/>
                  <a:gd name="connsiteY13" fmla="*/ 9373 h 10000"/>
                  <a:gd name="connsiteX14" fmla="*/ 939 w 10000"/>
                  <a:gd name="connsiteY14" fmla="*/ 9401 h 10000"/>
                  <a:gd name="connsiteX15" fmla="*/ 1009 w 10000"/>
                  <a:gd name="connsiteY15" fmla="*/ 9419 h 10000"/>
                  <a:gd name="connsiteX16" fmla="*/ 1070 w 10000"/>
                  <a:gd name="connsiteY16" fmla="*/ 9437 h 10000"/>
                  <a:gd name="connsiteX17" fmla="*/ 1140 w 10000"/>
                  <a:gd name="connsiteY17" fmla="*/ 9401 h 10000"/>
                  <a:gd name="connsiteX18" fmla="*/ 1211 w 10000"/>
                  <a:gd name="connsiteY18" fmla="*/ 9228 h 10000"/>
                  <a:gd name="connsiteX19" fmla="*/ 1272 w 10000"/>
                  <a:gd name="connsiteY19" fmla="*/ 8756 h 10000"/>
                  <a:gd name="connsiteX20" fmla="*/ 1342 w 10000"/>
                  <a:gd name="connsiteY20" fmla="*/ 7820 h 10000"/>
                  <a:gd name="connsiteX21" fmla="*/ 1404 w 10000"/>
                  <a:gd name="connsiteY21" fmla="*/ 6358 h 10000"/>
                  <a:gd name="connsiteX22" fmla="*/ 1474 w 10000"/>
                  <a:gd name="connsiteY22" fmla="*/ 4550 h 10000"/>
                  <a:gd name="connsiteX23" fmla="*/ 1535 w 10000"/>
                  <a:gd name="connsiteY23" fmla="*/ 2779 h 10000"/>
                  <a:gd name="connsiteX24" fmla="*/ 1553 w 10000"/>
                  <a:gd name="connsiteY24" fmla="*/ 2398 h 10000"/>
                  <a:gd name="connsiteX25" fmla="*/ 1605 w 10000"/>
                  <a:gd name="connsiteY25" fmla="*/ 1471 h 10000"/>
                  <a:gd name="connsiteX26" fmla="*/ 1623 w 10000"/>
                  <a:gd name="connsiteY26" fmla="*/ 1253 h 10000"/>
                  <a:gd name="connsiteX27" fmla="*/ 1675 w 10000"/>
                  <a:gd name="connsiteY27" fmla="*/ 872 h 10000"/>
                  <a:gd name="connsiteX28" fmla="*/ 1693 w 10000"/>
                  <a:gd name="connsiteY28" fmla="*/ 836 h 10000"/>
                  <a:gd name="connsiteX29" fmla="*/ 1737 w 10000"/>
                  <a:gd name="connsiteY29" fmla="*/ 1008 h 10000"/>
                  <a:gd name="connsiteX30" fmla="*/ 1807 w 10000"/>
                  <a:gd name="connsiteY30" fmla="*/ 1744 h 10000"/>
                  <a:gd name="connsiteX31" fmla="*/ 1868 w 10000"/>
                  <a:gd name="connsiteY31" fmla="*/ 2843 h 10000"/>
                  <a:gd name="connsiteX32" fmla="*/ 1939 w 10000"/>
                  <a:gd name="connsiteY32" fmla="*/ 4069 h 10000"/>
                  <a:gd name="connsiteX33" fmla="*/ 2009 w 10000"/>
                  <a:gd name="connsiteY33" fmla="*/ 5232 h 10000"/>
                  <a:gd name="connsiteX34" fmla="*/ 2070 w 10000"/>
                  <a:gd name="connsiteY34" fmla="*/ 6185 h 10000"/>
                  <a:gd name="connsiteX35" fmla="*/ 2140 w 10000"/>
                  <a:gd name="connsiteY35" fmla="*/ 6857 h 10000"/>
                  <a:gd name="connsiteX36" fmla="*/ 2202 w 10000"/>
                  <a:gd name="connsiteY36" fmla="*/ 7203 h 10000"/>
                  <a:gd name="connsiteX37" fmla="*/ 2272 w 10000"/>
                  <a:gd name="connsiteY37" fmla="*/ 7248 h 10000"/>
                  <a:gd name="connsiteX38" fmla="*/ 2333 w 10000"/>
                  <a:gd name="connsiteY38" fmla="*/ 7039 h 10000"/>
                  <a:gd name="connsiteX39" fmla="*/ 2404 w 10000"/>
                  <a:gd name="connsiteY39" fmla="*/ 6649 h 10000"/>
                  <a:gd name="connsiteX40" fmla="*/ 2474 w 10000"/>
                  <a:gd name="connsiteY40" fmla="*/ 6185 h 10000"/>
                  <a:gd name="connsiteX41" fmla="*/ 2535 w 10000"/>
                  <a:gd name="connsiteY41" fmla="*/ 5777 h 10000"/>
                  <a:gd name="connsiteX42" fmla="*/ 2605 w 10000"/>
                  <a:gd name="connsiteY42" fmla="*/ 5540 h 10000"/>
                  <a:gd name="connsiteX43" fmla="*/ 2667 w 10000"/>
                  <a:gd name="connsiteY43" fmla="*/ 5531 h 10000"/>
                  <a:gd name="connsiteX44" fmla="*/ 2737 w 10000"/>
                  <a:gd name="connsiteY44" fmla="*/ 5767 h 10000"/>
                  <a:gd name="connsiteX45" fmla="*/ 2807 w 10000"/>
                  <a:gd name="connsiteY45" fmla="*/ 6194 h 10000"/>
                  <a:gd name="connsiteX46" fmla="*/ 2868 w 10000"/>
                  <a:gd name="connsiteY46" fmla="*/ 6739 h 10000"/>
                  <a:gd name="connsiteX47" fmla="*/ 2939 w 10000"/>
                  <a:gd name="connsiteY47" fmla="*/ 7321 h 10000"/>
                  <a:gd name="connsiteX48" fmla="*/ 3000 w 10000"/>
                  <a:gd name="connsiteY48" fmla="*/ 7875 h 10000"/>
                  <a:gd name="connsiteX49" fmla="*/ 3070 w 10000"/>
                  <a:gd name="connsiteY49" fmla="*/ 8374 h 10000"/>
                  <a:gd name="connsiteX50" fmla="*/ 3132 w 10000"/>
                  <a:gd name="connsiteY50" fmla="*/ 8774 h 10000"/>
                  <a:gd name="connsiteX51" fmla="*/ 3202 w 10000"/>
                  <a:gd name="connsiteY51" fmla="*/ 9083 h 10000"/>
                  <a:gd name="connsiteX52" fmla="*/ 3272 w 10000"/>
                  <a:gd name="connsiteY52" fmla="*/ 9319 h 10000"/>
                  <a:gd name="connsiteX53" fmla="*/ 3333 w 10000"/>
                  <a:gd name="connsiteY53" fmla="*/ 9491 h 10000"/>
                  <a:gd name="connsiteX54" fmla="*/ 3404 w 10000"/>
                  <a:gd name="connsiteY54" fmla="*/ 9609 h 10000"/>
                  <a:gd name="connsiteX55" fmla="*/ 3474 w 10000"/>
                  <a:gd name="connsiteY55" fmla="*/ 9700 h 10000"/>
                  <a:gd name="connsiteX56" fmla="*/ 3535 w 10000"/>
                  <a:gd name="connsiteY56" fmla="*/ 9764 h 10000"/>
                  <a:gd name="connsiteX57" fmla="*/ 3605 w 10000"/>
                  <a:gd name="connsiteY57" fmla="*/ 9809 h 10000"/>
                  <a:gd name="connsiteX58" fmla="*/ 3675 w 10000"/>
                  <a:gd name="connsiteY58" fmla="*/ 9837 h 10000"/>
                  <a:gd name="connsiteX59" fmla="*/ 3737 w 10000"/>
                  <a:gd name="connsiteY59" fmla="*/ 9864 h 10000"/>
                  <a:gd name="connsiteX60" fmla="*/ 3807 w 10000"/>
                  <a:gd name="connsiteY60" fmla="*/ 9891 h 10000"/>
                  <a:gd name="connsiteX61" fmla="*/ 3868 w 10000"/>
                  <a:gd name="connsiteY61" fmla="*/ 9900 h 10000"/>
                  <a:gd name="connsiteX62" fmla="*/ 3939 w 10000"/>
                  <a:gd name="connsiteY62" fmla="*/ 9918 h 10000"/>
                  <a:gd name="connsiteX63" fmla="*/ 4009 w 10000"/>
                  <a:gd name="connsiteY63" fmla="*/ 9927 h 10000"/>
                  <a:gd name="connsiteX64" fmla="*/ 4070 w 10000"/>
                  <a:gd name="connsiteY64" fmla="*/ 9927 h 10000"/>
                  <a:gd name="connsiteX65" fmla="*/ 4140 w 10000"/>
                  <a:gd name="connsiteY65" fmla="*/ 9936 h 10000"/>
                  <a:gd name="connsiteX66" fmla="*/ 4202 w 10000"/>
                  <a:gd name="connsiteY66" fmla="*/ 9936 h 10000"/>
                  <a:gd name="connsiteX67" fmla="*/ 4272 w 10000"/>
                  <a:gd name="connsiteY67" fmla="*/ 9936 h 10000"/>
                  <a:gd name="connsiteX68" fmla="*/ 4342 w 10000"/>
                  <a:gd name="connsiteY68" fmla="*/ 9936 h 10000"/>
                  <a:gd name="connsiteX69" fmla="*/ 4404 w 10000"/>
                  <a:gd name="connsiteY69" fmla="*/ 9927 h 10000"/>
                  <a:gd name="connsiteX70" fmla="*/ 4474 w 10000"/>
                  <a:gd name="connsiteY70" fmla="*/ 9918 h 10000"/>
                  <a:gd name="connsiteX71" fmla="*/ 4535 w 10000"/>
                  <a:gd name="connsiteY71" fmla="*/ 9900 h 10000"/>
                  <a:gd name="connsiteX72" fmla="*/ 4605 w 10000"/>
                  <a:gd name="connsiteY72" fmla="*/ 9882 h 10000"/>
                  <a:gd name="connsiteX73" fmla="*/ 4667 w 10000"/>
                  <a:gd name="connsiteY73" fmla="*/ 9873 h 10000"/>
                  <a:gd name="connsiteX74" fmla="*/ 4737 w 10000"/>
                  <a:gd name="connsiteY74" fmla="*/ 9864 h 10000"/>
                  <a:gd name="connsiteX75" fmla="*/ 4807 w 10000"/>
                  <a:gd name="connsiteY75" fmla="*/ 9864 h 10000"/>
                  <a:gd name="connsiteX76" fmla="*/ 4868 w 10000"/>
                  <a:gd name="connsiteY76" fmla="*/ 9864 h 10000"/>
                  <a:gd name="connsiteX77" fmla="*/ 4939 w 10000"/>
                  <a:gd name="connsiteY77" fmla="*/ 9864 h 10000"/>
                  <a:gd name="connsiteX78" fmla="*/ 5000 w 10000"/>
                  <a:gd name="connsiteY78" fmla="*/ 9873 h 10000"/>
                  <a:gd name="connsiteX79" fmla="*/ 5070 w 10000"/>
                  <a:gd name="connsiteY79" fmla="*/ 9873 h 10000"/>
                  <a:gd name="connsiteX80" fmla="*/ 5140 w 10000"/>
                  <a:gd name="connsiteY80" fmla="*/ 9891 h 10000"/>
                  <a:gd name="connsiteX81" fmla="*/ 5202 w 10000"/>
                  <a:gd name="connsiteY81" fmla="*/ 9891 h 10000"/>
                  <a:gd name="connsiteX82" fmla="*/ 5272 w 10000"/>
                  <a:gd name="connsiteY82" fmla="*/ 9909 h 10000"/>
                  <a:gd name="connsiteX83" fmla="*/ 5333 w 10000"/>
                  <a:gd name="connsiteY83" fmla="*/ 9918 h 10000"/>
                  <a:gd name="connsiteX84" fmla="*/ 5404 w 10000"/>
                  <a:gd name="connsiteY84" fmla="*/ 9927 h 10000"/>
                  <a:gd name="connsiteX85" fmla="*/ 5465 w 10000"/>
                  <a:gd name="connsiteY85" fmla="*/ 9936 h 10000"/>
                  <a:gd name="connsiteX86" fmla="*/ 5535 w 10000"/>
                  <a:gd name="connsiteY86" fmla="*/ 9927 h 10000"/>
                  <a:gd name="connsiteX87" fmla="*/ 5605 w 10000"/>
                  <a:gd name="connsiteY87" fmla="*/ 9909 h 10000"/>
                  <a:gd name="connsiteX88" fmla="*/ 5667 w 10000"/>
                  <a:gd name="connsiteY88" fmla="*/ 9873 h 10000"/>
                  <a:gd name="connsiteX89" fmla="*/ 5737 w 10000"/>
                  <a:gd name="connsiteY89" fmla="*/ 9809 h 10000"/>
                  <a:gd name="connsiteX90" fmla="*/ 5798 w 10000"/>
                  <a:gd name="connsiteY90" fmla="*/ 9737 h 10000"/>
                  <a:gd name="connsiteX91" fmla="*/ 5868 w 10000"/>
                  <a:gd name="connsiteY91" fmla="*/ 9664 h 10000"/>
                  <a:gd name="connsiteX92" fmla="*/ 5939 w 10000"/>
                  <a:gd name="connsiteY92" fmla="*/ 9609 h 10000"/>
                  <a:gd name="connsiteX93" fmla="*/ 6000 w 10000"/>
                  <a:gd name="connsiteY93" fmla="*/ 9573 h 10000"/>
                  <a:gd name="connsiteX94" fmla="*/ 6070 w 10000"/>
                  <a:gd name="connsiteY94" fmla="*/ 9564 h 10000"/>
                  <a:gd name="connsiteX95" fmla="*/ 6132 w 10000"/>
                  <a:gd name="connsiteY95" fmla="*/ 9564 h 10000"/>
                  <a:gd name="connsiteX96" fmla="*/ 6202 w 10000"/>
                  <a:gd name="connsiteY96" fmla="*/ 9564 h 10000"/>
                  <a:gd name="connsiteX97" fmla="*/ 6272 w 10000"/>
                  <a:gd name="connsiteY97" fmla="*/ 9573 h 10000"/>
                  <a:gd name="connsiteX98" fmla="*/ 6333 w 10000"/>
                  <a:gd name="connsiteY98" fmla="*/ 9573 h 10000"/>
                  <a:gd name="connsiteX99" fmla="*/ 6404 w 10000"/>
                  <a:gd name="connsiteY99" fmla="*/ 9546 h 10000"/>
                  <a:gd name="connsiteX100" fmla="*/ 6465 w 10000"/>
                  <a:gd name="connsiteY100" fmla="*/ 9455 h 10000"/>
                  <a:gd name="connsiteX101" fmla="*/ 6535 w 10000"/>
                  <a:gd name="connsiteY101" fmla="*/ 9173 h 10000"/>
                  <a:gd name="connsiteX102" fmla="*/ 6553 w 10000"/>
                  <a:gd name="connsiteY102" fmla="*/ 9046 h 10000"/>
                  <a:gd name="connsiteX103" fmla="*/ 6605 w 10000"/>
                  <a:gd name="connsiteY103" fmla="*/ 8420 h 10000"/>
                  <a:gd name="connsiteX104" fmla="*/ 6614 w 10000"/>
                  <a:gd name="connsiteY104" fmla="*/ 8102 h 10000"/>
                  <a:gd name="connsiteX105" fmla="*/ 6649 w 10000"/>
                  <a:gd name="connsiteY105" fmla="*/ 7275 h 10000"/>
                  <a:gd name="connsiteX106" fmla="*/ 6667 w 10000"/>
                  <a:gd name="connsiteY106" fmla="*/ 6739 h 10000"/>
                  <a:gd name="connsiteX107" fmla="*/ 6684 w 10000"/>
                  <a:gd name="connsiteY107" fmla="*/ 6113 h 10000"/>
                  <a:gd name="connsiteX108" fmla="*/ 6719 w 10000"/>
                  <a:gd name="connsiteY108" fmla="*/ 4532 h 10000"/>
                  <a:gd name="connsiteX109" fmla="*/ 6737 w 10000"/>
                  <a:gd name="connsiteY109" fmla="*/ 3569 h 10000"/>
                  <a:gd name="connsiteX110" fmla="*/ 6754 w 10000"/>
                  <a:gd name="connsiteY110" fmla="*/ 2480 h 10000"/>
                  <a:gd name="connsiteX111" fmla="*/ 6794 w 10000"/>
                  <a:gd name="connsiteY111" fmla="*/ 354 h 10000"/>
                  <a:gd name="connsiteX112" fmla="*/ 7719 w 10000"/>
                  <a:gd name="connsiteY112" fmla="*/ 0 h 10000"/>
                  <a:gd name="connsiteX113" fmla="*/ 7737 w 10000"/>
                  <a:gd name="connsiteY113" fmla="*/ 563 h 10000"/>
                  <a:gd name="connsiteX114" fmla="*/ 7754 w 10000"/>
                  <a:gd name="connsiteY114" fmla="*/ 1262 h 10000"/>
                  <a:gd name="connsiteX115" fmla="*/ 7798 w 10000"/>
                  <a:gd name="connsiteY115" fmla="*/ 3061 h 10000"/>
                  <a:gd name="connsiteX116" fmla="*/ 7816 w 10000"/>
                  <a:gd name="connsiteY116" fmla="*/ 3560 h 10000"/>
                  <a:gd name="connsiteX117" fmla="*/ 7868 w 10000"/>
                  <a:gd name="connsiteY117" fmla="*/ 4814 h 10000"/>
                  <a:gd name="connsiteX118" fmla="*/ 7939 w 10000"/>
                  <a:gd name="connsiteY118" fmla="*/ 5976 h 10000"/>
                  <a:gd name="connsiteX119" fmla="*/ 8000 w 10000"/>
                  <a:gd name="connsiteY119" fmla="*/ 6694 h 10000"/>
                  <a:gd name="connsiteX120" fmla="*/ 8070 w 10000"/>
                  <a:gd name="connsiteY120" fmla="*/ 7084 h 10000"/>
                  <a:gd name="connsiteX121" fmla="*/ 8132 w 10000"/>
                  <a:gd name="connsiteY121" fmla="*/ 7248 h 10000"/>
                  <a:gd name="connsiteX122" fmla="*/ 8202 w 10000"/>
                  <a:gd name="connsiteY122" fmla="*/ 7312 h 10000"/>
                  <a:gd name="connsiteX123" fmla="*/ 8272 w 10000"/>
                  <a:gd name="connsiteY123" fmla="*/ 7339 h 10000"/>
                  <a:gd name="connsiteX124" fmla="*/ 8333 w 10000"/>
                  <a:gd name="connsiteY124" fmla="*/ 7411 h 10000"/>
                  <a:gd name="connsiteX125" fmla="*/ 8404 w 10000"/>
                  <a:gd name="connsiteY125" fmla="*/ 7548 h 10000"/>
                  <a:gd name="connsiteX126" fmla="*/ 8465 w 10000"/>
                  <a:gd name="connsiteY126" fmla="*/ 7766 h 10000"/>
                  <a:gd name="connsiteX127" fmla="*/ 8535 w 10000"/>
                  <a:gd name="connsiteY127" fmla="*/ 8029 h 10000"/>
                  <a:gd name="connsiteX128" fmla="*/ 8596 w 10000"/>
                  <a:gd name="connsiteY128" fmla="*/ 8329 h 10000"/>
                  <a:gd name="connsiteX129" fmla="*/ 8667 w 10000"/>
                  <a:gd name="connsiteY129" fmla="*/ 8629 h 10000"/>
                  <a:gd name="connsiteX130" fmla="*/ 8737 w 10000"/>
                  <a:gd name="connsiteY130" fmla="*/ 8901 h 10000"/>
                  <a:gd name="connsiteX131" fmla="*/ 8798 w 10000"/>
                  <a:gd name="connsiteY131" fmla="*/ 9146 h 10000"/>
                  <a:gd name="connsiteX132" fmla="*/ 8868 w 10000"/>
                  <a:gd name="connsiteY132" fmla="*/ 9346 h 10000"/>
                  <a:gd name="connsiteX133" fmla="*/ 8930 w 10000"/>
                  <a:gd name="connsiteY133" fmla="*/ 9500 h 10000"/>
                  <a:gd name="connsiteX134" fmla="*/ 9000 w 10000"/>
                  <a:gd name="connsiteY134" fmla="*/ 9619 h 10000"/>
                  <a:gd name="connsiteX135" fmla="*/ 9070 w 10000"/>
                  <a:gd name="connsiteY135" fmla="*/ 9700 h 10000"/>
                  <a:gd name="connsiteX136" fmla="*/ 9132 w 10000"/>
                  <a:gd name="connsiteY136" fmla="*/ 9764 h 10000"/>
                  <a:gd name="connsiteX137" fmla="*/ 9202 w 10000"/>
                  <a:gd name="connsiteY137" fmla="*/ 9809 h 10000"/>
                  <a:gd name="connsiteX138" fmla="*/ 9263 w 10000"/>
                  <a:gd name="connsiteY138" fmla="*/ 9837 h 10000"/>
                  <a:gd name="connsiteX139" fmla="*/ 9333 w 10000"/>
                  <a:gd name="connsiteY139" fmla="*/ 9855 h 10000"/>
                  <a:gd name="connsiteX140" fmla="*/ 9404 w 10000"/>
                  <a:gd name="connsiteY140" fmla="*/ 9873 h 10000"/>
                  <a:gd name="connsiteX141" fmla="*/ 9465 w 10000"/>
                  <a:gd name="connsiteY141" fmla="*/ 9891 h 10000"/>
                  <a:gd name="connsiteX142" fmla="*/ 9535 w 10000"/>
                  <a:gd name="connsiteY142" fmla="*/ 9909 h 10000"/>
                  <a:gd name="connsiteX143" fmla="*/ 9596 w 10000"/>
                  <a:gd name="connsiteY143" fmla="*/ 9927 h 10000"/>
                  <a:gd name="connsiteX144" fmla="*/ 9667 w 10000"/>
                  <a:gd name="connsiteY144" fmla="*/ 9946 h 10000"/>
                  <a:gd name="connsiteX145" fmla="*/ 9737 w 10000"/>
                  <a:gd name="connsiteY145" fmla="*/ 9955 h 10000"/>
                  <a:gd name="connsiteX146" fmla="*/ 9798 w 10000"/>
                  <a:gd name="connsiteY146" fmla="*/ 9973 h 10000"/>
                  <a:gd name="connsiteX147" fmla="*/ 9868 w 10000"/>
                  <a:gd name="connsiteY147" fmla="*/ 9982 h 10000"/>
                  <a:gd name="connsiteX148" fmla="*/ 9939 w 10000"/>
                  <a:gd name="connsiteY148" fmla="*/ 9991 h 10000"/>
                  <a:gd name="connsiteX149" fmla="*/ 10000 w 10000"/>
                  <a:gd name="connsiteY149" fmla="*/ 10000 h 10000"/>
                  <a:gd name="connsiteX0" fmla="*/ 0 w 10000"/>
                  <a:gd name="connsiteY0" fmla="*/ 9546 h 10000"/>
                  <a:gd name="connsiteX1" fmla="*/ 70 w 10000"/>
                  <a:gd name="connsiteY1" fmla="*/ 9500 h 10000"/>
                  <a:gd name="connsiteX2" fmla="*/ 140 w 10000"/>
                  <a:gd name="connsiteY2" fmla="*/ 9482 h 10000"/>
                  <a:gd name="connsiteX3" fmla="*/ 202 w 10000"/>
                  <a:gd name="connsiteY3" fmla="*/ 9482 h 10000"/>
                  <a:gd name="connsiteX4" fmla="*/ 272 w 10000"/>
                  <a:gd name="connsiteY4" fmla="*/ 9500 h 10000"/>
                  <a:gd name="connsiteX5" fmla="*/ 342 w 10000"/>
                  <a:gd name="connsiteY5" fmla="*/ 9500 h 10000"/>
                  <a:gd name="connsiteX6" fmla="*/ 404 w 10000"/>
                  <a:gd name="connsiteY6" fmla="*/ 9500 h 10000"/>
                  <a:gd name="connsiteX7" fmla="*/ 474 w 10000"/>
                  <a:gd name="connsiteY7" fmla="*/ 9482 h 10000"/>
                  <a:gd name="connsiteX8" fmla="*/ 535 w 10000"/>
                  <a:gd name="connsiteY8" fmla="*/ 9446 h 10000"/>
                  <a:gd name="connsiteX9" fmla="*/ 605 w 10000"/>
                  <a:gd name="connsiteY9" fmla="*/ 9410 h 10000"/>
                  <a:gd name="connsiteX10" fmla="*/ 675 w 10000"/>
                  <a:gd name="connsiteY10" fmla="*/ 9373 h 10000"/>
                  <a:gd name="connsiteX11" fmla="*/ 737 w 10000"/>
                  <a:gd name="connsiteY11" fmla="*/ 9355 h 10000"/>
                  <a:gd name="connsiteX12" fmla="*/ 807 w 10000"/>
                  <a:gd name="connsiteY12" fmla="*/ 9355 h 10000"/>
                  <a:gd name="connsiteX13" fmla="*/ 877 w 10000"/>
                  <a:gd name="connsiteY13" fmla="*/ 9373 h 10000"/>
                  <a:gd name="connsiteX14" fmla="*/ 939 w 10000"/>
                  <a:gd name="connsiteY14" fmla="*/ 9401 h 10000"/>
                  <a:gd name="connsiteX15" fmla="*/ 1009 w 10000"/>
                  <a:gd name="connsiteY15" fmla="*/ 9419 h 10000"/>
                  <a:gd name="connsiteX16" fmla="*/ 1070 w 10000"/>
                  <a:gd name="connsiteY16" fmla="*/ 9437 h 10000"/>
                  <a:gd name="connsiteX17" fmla="*/ 1140 w 10000"/>
                  <a:gd name="connsiteY17" fmla="*/ 9401 h 10000"/>
                  <a:gd name="connsiteX18" fmla="*/ 1211 w 10000"/>
                  <a:gd name="connsiteY18" fmla="*/ 9228 h 10000"/>
                  <a:gd name="connsiteX19" fmla="*/ 1272 w 10000"/>
                  <a:gd name="connsiteY19" fmla="*/ 8756 h 10000"/>
                  <a:gd name="connsiteX20" fmla="*/ 1342 w 10000"/>
                  <a:gd name="connsiteY20" fmla="*/ 7820 h 10000"/>
                  <a:gd name="connsiteX21" fmla="*/ 1404 w 10000"/>
                  <a:gd name="connsiteY21" fmla="*/ 6358 h 10000"/>
                  <a:gd name="connsiteX22" fmla="*/ 1474 w 10000"/>
                  <a:gd name="connsiteY22" fmla="*/ 4550 h 10000"/>
                  <a:gd name="connsiteX23" fmla="*/ 1535 w 10000"/>
                  <a:gd name="connsiteY23" fmla="*/ 2779 h 10000"/>
                  <a:gd name="connsiteX24" fmla="*/ 1553 w 10000"/>
                  <a:gd name="connsiteY24" fmla="*/ 2398 h 10000"/>
                  <a:gd name="connsiteX25" fmla="*/ 1605 w 10000"/>
                  <a:gd name="connsiteY25" fmla="*/ 1471 h 10000"/>
                  <a:gd name="connsiteX26" fmla="*/ 1623 w 10000"/>
                  <a:gd name="connsiteY26" fmla="*/ 1253 h 10000"/>
                  <a:gd name="connsiteX27" fmla="*/ 1675 w 10000"/>
                  <a:gd name="connsiteY27" fmla="*/ 872 h 10000"/>
                  <a:gd name="connsiteX28" fmla="*/ 1693 w 10000"/>
                  <a:gd name="connsiteY28" fmla="*/ 836 h 10000"/>
                  <a:gd name="connsiteX29" fmla="*/ 1737 w 10000"/>
                  <a:gd name="connsiteY29" fmla="*/ 1008 h 10000"/>
                  <a:gd name="connsiteX30" fmla="*/ 1807 w 10000"/>
                  <a:gd name="connsiteY30" fmla="*/ 1744 h 10000"/>
                  <a:gd name="connsiteX31" fmla="*/ 1868 w 10000"/>
                  <a:gd name="connsiteY31" fmla="*/ 2843 h 10000"/>
                  <a:gd name="connsiteX32" fmla="*/ 1939 w 10000"/>
                  <a:gd name="connsiteY32" fmla="*/ 4069 h 10000"/>
                  <a:gd name="connsiteX33" fmla="*/ 2009 w 10000"/>
                  <a:gd name="connsiteY33" fmla="*/ 5232 h 10000"/>
                  <a:gd name="connsiteX34" fmla="*/ 2070 w 10000"/>
                  <a:gd name="connsiteY34" fmla="*/ 6185 h 10000"/>
                  <a:gd name="connsiteX35" fmla="*/ 2140 w 10000"/>
                  <a:gd name="connsiteY35" fmla="*/ 6857 h 10000"/>
                  <a:gd name="connsiteX36" fmla="*/ 2202 w 10000"/>
                  <a:gd name="connsiteY36" fmla="*/ 7203 h 10000"/>
                  <a:gd name="connsiteX37" fmla="*/ 2272 w 10000"/>
                  <a:gd name="connsiteY37" fmla="*/ 7248 h 10000"/>
                  <a:gd name="connsiteX38" fmla="*/ 2333 w 10000"/>
                  <a:gd name="connsiteY38" fmla="*/ 7039 h 10000"/>
                  <a:gd name="connsiteX39" fmla="*/ 2404 w 10000"/>
                  <a:gd name="connsiteY39" fmla="*/ 6649 h 10000"/>
                  <a:gd name="connsiteX40" fmla="*/ 2474 w 10000"/>
                  <a:gd name="connsiteY40" fmla="*/ 6185 h 10000"/>
                  <a:gd name="connsiteX41" fmla="*/ 2535 w 10000"/>
                  <a:gd name="connsiteY41" fmla="*/ 5777 h 10000"/>
                  <a:gd name="connsiteX42" fmla="*/ 2605 w 10000"/>
                  <a:gd name="connsiteY42" fmla="*/ 5540 h 10000"/>
                  <a:gd name="connsiteX43" fmla="*/ 2667 w 10000"/>
                  <a:gd name="connsiteY43" fmla="*/ 5531 h 10000"/>
                  <a:gd name="connsiteX44" fmla="*/ 2737 w 10000"/>
                  <a:gd name="connsiteY44" fmla="*/ 5767 h 10000"/>
                  <a:gd name="connsiteX45" fmla="*/ 2807 w 10000"/>
                  <a:gd name="connsiteY45" fmla="*/ 6194 h 10000"/>
                  <a:gd name="connsiteX46" fmla="*/ 2868 w 10000"/>
                  <a:gd name="connsiteY46" fmla="*/ 6739 h 10000"/>
                  <a:gd name="connsiteX47" fmla="*/ 2939 w 10000"/>
                  <a:gd name="connsiteY47" fmla="*/ 7321 h 10000"/>
                  <a:gd name="connsiteX48" fmla="*/ 3000 w 10000"/>
                  <a:gd name="connsiteY48" fmla="*/ 7875 h 10000"/>
                  <a:gd name="connsiteX49" fmla="*/ 3070 w 10000"/>
                  <a:gd name="connsiteY49" fmla="*/ 8374 h 10000"/>
                  <a:gd name="connsiteX50" fmla="*/ 3132 w 10000"/>
                  <a:gd name="connsiteY50" fmla="*/ 8774 h 10000"/>
                  <a:gd name="connsiteX51" fmla="*/ 3202 w 10000"/>
                  <a:gd name="connsiteY51" fmla="*/ 9083 h 10000"/>
                  <a:gd name="connsiteX52" fmla="*/ 3272 w 10000"/>
                  <a:gd name="connsiteY52" fmla="*/ 9319 h 10000"/>
                  <a:gd name="connsiteX53" fmla="*/ 3333 w 10000"/>
                  <a:gd name="connsiteY53" fmla="*/ 9491 h 10000"/>
                  <a:gd name="connsiteX54" fmla="*/ 3404 w 10000"/>
                  <a:gd name="connsiteY54" fmla="*/ 9609 h 10000"/>
                  <a:gd name="connsiteX55" fmla="*/ 3474 w 10000"/>
                  <a:gd name="connsiteY55" fmla="*/ 9700 h 10000"/>
                  <a:gd name="connsiteX56" fmla="*/ 3535 w 10000"/>
                  <a:gd name="connsiteY56" fmla="*/ 9764 h 10000"/>
                  <a:gd name="connsiteX57" fmla="*/ 3605 w 10000"/>
                  <a:gd name="connsiteY57" fmla="*/ 9809 h 10000"/>
                  <a:gd name="connsiteX58" fmla="*/ 3675 w 10000"/>
                  <a:gd name="connsiteY58" fmla="*/ 9837 h 10000"/>
                  <a:gd name="connsiteX59" fmla="*/ 3737 w 10000"/>
                  <a:gd name="connsiteY59" fmla="*/ 9864 h 10000"/>
                  <a:gd name="connsiteX60" fmla="*/ 3807 w 10000"/>
                  <a:gd name="connsiteY60" fmla="*/ 9891 h 10000"/>
                  <a:gd name="connsiteX61" fmla="*/ 3868 w 10000"/>
                  <a:gd name="connsiteY61" fmla="*/ 9900 h 10000"/>
                  <a:gd name="connsiteX62" fmla="*/ 3939 w 10000"/>
                  <a:gd name="connsiteY62" fmla="*/ 9918 h 10000"/>
                  <a:gd name="connsiteX63" fmla="*/ 4009 w 10000"/>
                  <a:gd name="connsiteY63" fmla="*/ 9927 h 10000"/>
                  <a:gd name="connsiteX64" fmla="*/ 4070 w 10000"/>
                  <a:gd name="connsiteY64" fmla="*/ 9927 h 10000"/>
                  <a:gd name="connsiteX65" fmla="*/ 4140 w 10000"/>
                  <a:gd name="connsiteY65" fmla="*/ 9936 h 10000"/>
                  <a:gd name="connsiteX66" fmla="*/ 4202 w 10000"/>
                  <a:gd name="connsiteY66" fmla="*/ 9936 h 10000"/>
                  <a:gd name="connsiteX67" fmla="*/ 4272 w 10000"/>
                  <a:gd name="connsiteY67" fmla="*/ 9936 h 10000"/>
                  <a:gd name="connsiteX68" fmla="*/ 4342 w 10000"/>
                  <a:gd name="connsiteY68" fmla="*/ 9936 h 10000"/>
                  <a:gd name="connsiteX69" fmla="*/ 4404 w 10000"/>
                  <a:gd name="connsiteY69" fmla="*/ 9927 h 10000"/>
                  <a:gd name="connsiteX70" fmla="*/ 4474 w 10000"/>
                  <a:gd name="connsiteY70" fmla="*/ 9918 h 10000"/>
                  <a:gd name="connsiteX71" fmla="*/ 4535 w 10000"/>
                  <a:gd name="connsiteY71" fmla="*/ 9900 h 10000"/>
                  <a:gd name="connsiteX72" fmla="*/ 4605 w 10000"/>
                  <a:gd name="connsiteY72" fmla="*/ 9882 h 10000"/>
                  <a:gd name="connsiteX73" fmla="*/ 4667 w 10000"/>
                  <a:gd name="connsiteY73" fmla="*/ 9873 h 10000"/>
                  <a:gd name="connsiteX74" fmla="*/ 4737 w 10000"/>
                  <a:gd name="connsiteY74" fmla="*/ 9864 h 10000"/>
                  <a:gd name="connsiteX75" fmla="*/ 4807 w 10000"/>
                  <a:gd name="connsiteY75" fmla="*/ 9864 h 10000"/>
                  <a:gd name="connsiteX76" fmla="*/ 4868 w 10000"/>
                  <a:gd name="connsiteY76" fmla="*/ 9864 h 10000"/>
                  <a:gd name="connsiteX77" fmla="*/ 4939 w 10000"/>
                  <a:gd name="connsiteY77" fmla="*/ 9864 h 10000"/>
                  <a:gd name="connsiteX78" fmla="*/ 5000 w 10000"/>
                  <a:gd name="connsiteY78" fmla="*/ 9873 h 10000"/>
                  <a:gd name="connsiteX79" fmla="*/ 5070 w 10000"/>
                  <a:gd name="connsiteY79" fmla="*/ 9873 h 10000"/>
                  <a:gd name="connsiteX80" fmla="*/ 5140 w 10000"/>
                  <a:gd name="connsiteY80" fmla="*/ 9891 h 10000"/>
                  <a:gd name="connsiteX81" fmla="*/ 5202 w 10000"/>
                  <a:gd name="connsiteY81" fmla="*/ 9891 h 10000"/>
                  <a:gd name="connsiteX82" fmla="*/ 5272 w 10000"/>
                  <a:gd name="connsiteY82" fmla="*/ 9909 h 10000"/>
                  <a:gd name="connsiteX83" fmla="*/ 5333 w 10000"/>
                  <a:gd name="connsiteY83" fmla="*/ 9918 h 10000"/>
                  <a:gd name="connsiteX84" fmla="*/ 5404 w 10000"/>
                  <a:gd name="connsiteY84" fmla="*/ 9927 h 10000"/>
                  <a:gd name="connsiteX85" fmla="*/ 5465 w 10000"/>
                  <a:gd name="connsiteY85" fmla="*/ 9936 h 10000"/>
                  <a:gd name="connsiteX86" fmla="*/ 5535 w 10000"/>
                  <a:gd name="connsiteY86" fmla="*/ 9927 h 10000"/>
                  <a:gd name="connsiteX87" fmla="*/ 5605 w 10000"/>
                  <a:gd name="connsiteY87" fmla="*/ 9909 h 10000"/>
                  <a:gd name="connsiteX88" fmla="*/ 5667 w 10000"/>
                  <a:gd name="connsiteY88" fmla="*/ 9873 h 10000"/>
                  <a:gd name="connsiteX89" fmla="*/ 5737 w 10000"/>
                  <a:gd name="connsiteY89" fmla="*/ 9809 h 10000"/>
                  <a:gd name="connsiteX90" fmla="*/ 5798 w 10000"/>
                  <a:gd name="connsiteY90" fmla="*/ 9737 h 10000"/>
                  <a:gd name="connsiteX91" fmla="*/ 5868 w 10000"/>
                  <a:gd name="connsiteY91" fmla="*/ 9664 h 10000"/>
                  <a:gd name="connsiteX92" fmla="*/ 5939 w 10000"/>
                  <a:gd name="connsiteY92" fmla="*/ 9609 h 10000"/>
                  <a:gd name="connsiteX93" fmla="*/ 6000 w 10000"/>
                  <a:gd name="connsiteY93" fmla="*/ 9573 h 10000"/>
                  <a:gd name="connsiteX94" fmla="*/ 6070 w 10000"/>
                  <a:gd name="connsiteY94" fmla="*/ 9564 h 10000"/>
                  <a:gd name="connsiteX95" fmla="*/ 6132 w 10000"/>
                  <a:gd name="connsiteY95" fmla="*/ 9564 h 10000"/>
                  <a:gd name="connsiteX96" fmla="*/ 6202 w 10000"/>
                  <a:gd name="connsiteY96" fmla="*/ 9564 h 10000"/>
                  <a:gd name="connsiteX97" fmla="*/ 6272 w 10000"/>
                  <a:gd name="connsiteY97" fmla="*/ 9573 h 10000"/>
                  <a:gd name="connsiteX98" fmla="*/ 6333 w 10000"/>
                  <a:gd name="connsiteY98" fmla="*/ 9573 h 10000"/>
                  <a:gd name="connsiteX99" fmla="*/ 6404 w 10000"/>
                  <a:gd name="connsiteY99" fmla="*/ 9546 h 10000"/>
                  <a:gd name="connsiteX100" fmla="*/ 6465 w 10000"/>
                  <a:gd name="connsiteY100" fmla="*/ 9455 h 10000"/>
                  <a:gd name="connsiteX101" fmla="*/ 6535 w 10000"/>
                  <a:gd name="connsiteY101" fmla="*/ 9173 h 10000"/>
                  <a:gd name="connsiteX102" fmla="*/ 6553 w 10000"/>
                  <a:gd name="connsiteY102" fmla="*/ 9046 h 10000"/>
                  <a:gd name="connsiteX103" fmla="*/ 6605 w 10000"/>
                  <a:gd name="connsiteY103" fmla="*/ 8420 h 10000"/>
                  <a:gd name="connsiteX104" fmla="*/ 6614 w 10000"/>
                  <a:gd name="connsiteY104" fmla="*/ 8102 h 10000"/>
                  <a:gd name="connsiteX105" fmla="*/ 6649 w 10000"/>
                  <a:gd name="connsiteY105" fmla="*/ 7275 h 10000"/>
                  <a:gd name="connsiteX106" fmla="*/ 6667 w 10000"/>
                  <a:gd name="connsiteY106" fmla="*/ 6739 h 10000"/>
                  <a:gd name="connsiteX107" fmla="*/ 6684 w 10000"/>
                  <a:gd name="connsiteY107" fmla="*/ 6113 h 10000"/>
                  <a:gd name="connsiteX108" fmla="*/ 6719 w 10000"/>
                  <a:gd name="connsiteY108" fmla="*/ 4532 h 10000"/>
                  <a:gd name="connsiteX109" fmla="*/ 6737 w 10000"/>
                  <a:gd name="connsiteY109" fmla="*/ 3569 h 10000"/>
                  <a:gd name="connsiteX110" fmla="*/ 6754 w 10000"/>
                  <a:gd name="connsiteY110" fmla="*/ 2480 h 10000"/>
                  <a:gd name="connsiteX111" fmla="*/ 6794 w 10000"/>
                  <a:gd name="connsiteY111" fmla="*/ 368 h 10000"/>
                  <a:gd name="connsiteX112" fmla="*/ 7719 w 10000"/>
                  <a:gd name="connsiteY112" fmla="*/ 0 h 10000"/>
                  <a:gd name="connsiteX113" fmla="*/ 7737 w 10000"/>
                  <a:gd name="connsiteY113" fmla="*/ 563 h 10000"/>
                  <a:gd name="connsiteX114" fmla="*/ 7754 w 10000"/>
                  <a:gd name="connsiteY114" fmla="*/ 1262 h 10000"/>
                  <a:gd name="connsiteX115" fmla="*/ 7798 w 10000"/>
                  <a:gd name="connsiteY115" fmla="*/ 3061 h 10000"/>
                  <a:gd name="connsiteX116" fmla="*/ 7816 w 10000"/>
                  <a:gd name="connsiteY116" fmla="*/ 3560 h 10000"/>
                  <a:gd name="connsiteX117" fmla="*/ 7868 w 10000"/>
                  <a:gd name="connsiteY117" fmla="*/ 4814 h 10000"/>
                  <a:gd name="connsiteX118" fmla="*/ 7939 w 10000"/>
                  <a:gd name="connsiteY118" fmla="*/ 5976 h 10000"/>
                  <a:gd name="connsiteX119" fmla="*/ 8000 w 10000"/>
                  <a:gd name="connsiteY119" fmla="*/ 6694 h 10000"/>
                  <a:gd name="connsiteX120" fmla="*/ 8070 w 10000"/>
                  <a:gd name="connsiteY120" fmla="*/ 7084 h 10000"/>
                  <a:gd name="connsiteX121" fmla="*/ 8132 w 10000"/>
                  <a:gd name="connsiteY121" fmla="*/ 7248 h 10000"/>
                  <a:gd name="connsiteX122" fmla="*/ 8202 w 10000"/>
                  <a:gd name="connsiteY122" fmla="*/ 7312 h 10000"/>
                  <a:gd name="connsiteX123" fmla="*/ 8272 w 10000"/>
                  <a:gd name="connsiteY123" fmla="*/ 7339 h 10000"/>
                  <a:gd name="connsiteX124" fmla="*/ 8333 w 10000"/>
                  <a:gd name="connsiteY124" fmla="*/ 7411 h 10000"/>
                  <a:gd name="connsiteX125" fmla="*/ 8404 w 10000"/>
                  <a:gd name="connsiteY125" fmla="*/ 7548 h 10000"/>
                  <a:gd name="connsiteX126" fmla="*/ 8465 w 10000"/>
                  <a:gd name="connsiteY126" fmla="*/ 7766 h 10000"/>
                  <a:gd name="connsiteX127" fmla="*/ 8535 w 10000"/>
                  <a:gd name="connsiteY127" fmla="*/ 8029 h 10000"/>
                  <a:gd name="connsiteX128" fmla="*/ 8596 w 10000"/>
                  <a:gd name="connsiteY128" fmla="*/ 8329 h 10000"/>
                  <a:gd name="connsiteX129" fmla="*/ 8667 w 10000"/>
                  <a:gd name="connsiteY129" fmla="*/ 8629 h 10000"/>
                  <a:gd name="connsiteX130" fmla="*/ 8737 w 10000"/>
                  <a:gd name="connsiteY130" fmla="*/ 8901 h 10000"/>
                  <a:gd name="connsiteX131" fmla="*/ 8798 w 10000"/>
                  <a:gd name="connsiteY131" fmla="*/ 9146 h 10000"/>
                  <a:gd name="connsiteX132" fmla="*/ 8868 w 10000"/>
                  <a:gd name="connsiteY132" fmla="*/ 9346 h 10000"/>
                  <a:gd name="connsiteX133" fmla="*/ 8930 w 10000"/>
                  <a:gd name="connsiteY133" fmla="*/ 9500 h 10000"/>
                  <a:gd name="connsiteX134" fmla="*/ 9000 w 10000"/>
                  <a:gd name="connsiteY134" fmla="*/ 9619 h 10000"/>
                  <a:gd name="connsiteX135" fmla="*/ 9070 w 10000"/>
                  <a:gd name="connsiteY135" fmla="*/ 9700 h 10000"/>
                  <a:gd name="connsiteX136" fmla="*/ 9132 w 10000"/>
                  <a:gd name="connsiteY136" fmla="*/ 9764 h 10000"/>
                  <a:gd name="connsiteX137" fmla="*/ 9202 w 10000"/>
                  <a:gd name="connsiteY137" fmla="*/ 9809 h 10000"/>
                  <a:gd name="connsiteX138" fmla="*/ 9263 w 10000"/>
                  <a:gd name="connsiteY138" fmla="*/ 9837 h 10000"/>
                  <a:gd name="connsiteX139" fmla="*/ 9333 w 10000"/>
                  <a:gd name="connsiteY139" fmla="*/ 9855 h 10000"/>
                  <a:gd name="connsiteX140" fmla="*/ 9404 w 10000"/>
                  <a:gd name="connsiteY140" fmla="*/ 9873 h 10000"/>
                  <a:gd name="connsiteX141" fmla="*/ 9465 w 10000"/>
                  <a:gd name="connsiteY141" fmla="*/ 9891 h 10000"/>
                  <a:gd name="connsiteX142" fmla="*/ 9535 w 10000"/>
                  <a:gd name="connsiteY142" fmla="*/ 9909 h 10000"/>
                  <a:gd name="connsiteX143" fmla="*/ 9596 w 10000"/>
                  <a:gd name="connsiteY143" fmla="*/ 9927 h 10000"/>
                  <a:gd name="connsiteX144" fmla="*/ 9667 w 10000"/>
                  <a:gd name="connsiteY144" fmla="*/ 9946 h 10000"/>
                  <a:gd name="connsiteX145" fmla="*/ 9737 w 10000"/>
                  <a:gd name="connsiteY145" fmla="*/ 9955 h 10000"/>
                  <a:gd name="connsiteX146" fmla="*/ 9798 w 10000"/>
                  <a:gd name="connsiteY146" fmla="*/ 9973 h 10000"/>
                  <a:gd name="connsiteX147" fmla="*/ 9868 w 10000"/>
                  <a:gd name="connsiteY147" fmla="*/ 9982 h 10000"/>
                  <a:gd name="connsiteX148" fmla="*/ 9939 w 10000"/>
                  <a:gd name="connsiteY148" fmla="*/ 9991 h 10000"/>
                  <a:gd name="connsiteX149" fmla="*/ 10000 w 10000"/>
                  <a:gd name="connsiteY149" fmla="*/ 10000 h 10000"/>
                  <a:gd name="connsiteX0" fmla="*/ 0 w 10000"/>
                  <a:gd name="connsiteY0" fmla="*/ 9192 h 9646"/>
                  <a:gd name="connsiteX1" fmla="*/ 70 w 10000"/>
                  <a:gd name="connsiteY1" fmla="*/ 9146 h 9646"/>
                  <a:gd name="connsiteX2" fmla="*/ 140 w 10000"/>
                  <a:gd name="connsiteY2" fmla="*/ 9128 h 9646"/>
                  <a:gd name="connsiteX3" fmla="*/ 202 w 10000"/>
                  <a:gd name="connsiteY3" fmla="*/ 9128 h 9646"/>
                  <a:gd name="connsiteX4" fmla="*/ 272 w 10000"/>
                  <a:gd name="connsiteY4" fmla="*/ 9146 h 9646"/>
                  <a:gd name="connsiteX5" fmla="*/ 342 w 10000"/>
                  <a:gd name="connsiteY5" fmla="*/ 9146 h 9646"/>
                  <a:gd name="connsiteX6" fmla="*/ 404 w 10000"/>
                  <a:gd name="connsiteY6" fmla="*/ 9146 h 9646"/>
                  <a:gd name="connsiteX7" fmla="*/ 474 w 10000"/>
                  <a:gd name="connsiteY7" fmla="*/ 9128 h 9646"/>
                  <a:gd name="connsiteX8" fmla="*/ 535 w 10000"/>
                  <a:gd name="connsiteY8" fmla="*/ 9092 h 9646"/>
                  <a:gd name="connsiteX9" fmla="*/ 605 w 10000"/>
                  <a:gd name="connsiteY9" fmla="*/ 9056 h 9646"/>
                  <a:gd name="connsiteX10" fmla="*/ 675 w 10000"/>
                  <a:gd name="connsiteY10" fmla="*/ 9019 h 9646"/>
                  <a:gd name="connsiteX11" fmla="*/ 737 w 10000"/>
                  <a:gd name="connsiteY11" fmla="*/ 9001 h 9646"/>
                  <a:gd name="connsiteX12" fmla="*/ 807 w 10000"/>
                  <a:gd name="connsiteY12" fmla="*/ 9001 h 9646"/>
                  <a:gd name="connsiteX13" fmla="*/ 877 w 10000"/>
                  <a:gd name="connsiteY13" fmla="*/ 9019 h 9646"/>
                  <a:gd name="connsiteX14" fmla="*/ 939 w 10000"/>
                  <a:gd name="connsiteY14" fmla="*/ 9047 h 9646"/>
                  <a:gd name="connsiteX15" fmla="*/ 1009 w 10000"/>
                  <a:gd name="connsiteY15" fmla="*/ 9065 h 9646"/>
                  <a:gd name="connsiteX16" fmla="*/ 1070 w 10000"/>
                  <a:gd name="connsiteY16" fmla="*/ 9083 h 9646"/>
                  <a:gd name="connsiteX17" fmla="*/ 1140 w 10000"/>
                  <a:gd name="connsiteY17" fmla="*/ 9047 h 9646"/>
                  <a:gd name="connsiteX18" fmla="*/ 1211 w 10000"/>
                  <a:gd name="connsiteY18" fmla="*/ 8874 h 9646"/>
                  <a:gd name="connsiteX19" fmla="*/ 1272 w 10000"/>
                  <a:gd name="connsiteY19" fmla="*/ 8402 h 9646"/>
                  <a:gd name="connsiteX20" fmla="*/ 1342 w 10000"/>
                  <a:gd name="connsiteY20" fmla="*/ 7466 h 9646"/>
                  <a:gd name="connsiteX21" fmla="*/ 1404 w 10000"/>
                  <a:gd name="connsiteY21" fmla="*/ 6004 h 9646"/>
                  <a:gd name="connsiteX22" fmla="*/ 1474 w 10000"/>
                  <a:gd name="connsiteY22" fmla="*/ 4196 h 9646"/>
                  <a:gd name="connsiteX23" fmla="*/ 1535 w 10000"/>
                  <a:gd name="connsiteY23" fmla="*/ 2425 h 9646"/>
                  <a:gd name="connsiteX24" fmla="*/ 1553 w 10000"/>
                  <a:gd name="connsiteY24" fmla="*/ 2044 h 9646"/>
                  <a:gd name="connsiteX25" fmla="*/ 1605 w 10000"/>
                  <a:gd name="connsiteY25" fmla="*/ 1117 h 9646"/>
                  <a:gd name="connsiteX26" fmla="*/ 1623 w 10000"/>
                  <a:gd name="connsiteY26" fmla="*/ 899 h 9646"/>
                  <a:gd name="connsiteX27" fmla="*/ 1675 w 10000"/>
                  <a:gd name="connsiteY27" fmla="*/ 518 h 9646"/>
                  <a:gd name="connsiteX28" fmla="*/ 1693 w 10000"/>
                  <a:gd name="connsiteY28" fmla="*/ 482 h 9646"/>
                  <a:gd name="connsiteX29" fmla="*/ 1737 w 10000"/>
                  <a:gd name="connsiteY29" fmla="*/ 654 h 9646"/>
                  <a:gd name="connsiteX30" fmla="*/ 1807 w 10000"/>
                  <a:gd name="connsiteY30" fmla="*/ 1390 h 9646"/>
                  <a:gd name="connsiteX31" fmla="*/ 1868 w 10000"/>
                  <a:gd name="connsiteY31" fmla="*/ 2489 h 9646"/>
                  <a:gd name="connsiteX32" fmla="*/ 1939 w 10000"/>
                  <a:gd name="connsiteY32" fmla="*/ 3715 h 9646"/>
                  <a:gd name="connsiteX33" fmla="*/ 2009 w 10000"/>
                  <a:gd name="connsiteY33" fmla="*/ 4878 h 9646"/>
                  <a:gd name="connsiteX34" fmla="*/ 2070 w 10000"/>
                  <a:gd name="connsiteY34" fmla="*/ 5831 h 9646"/>
                  <a:gd name="connsiteX35" fmla="*/ 2140 w 10000"/>
                  <a:gd name="connsiteY35" fmla="*/ 6503 h 9646"/>
                  <a:gd name="connsiteX36" fmla="*/ 2202 w 10000"/>
                  <a:gd name="connsiteY36" fmla="*/ 6849 h 9646"/>
                  <a:gd name="connsiteX37" fmla="*/ 2272 w 10000"/>
                  <a:gd name="connsiteY37" fmla="*/ 6894 h 9646"/>
                  <a:gd name="connsiteX38" fmla="*/ 2333 w 10000"/>
                  <a:gd name="connsiteY38" fmla="*/ 6685 h 9646"/>
                  <a:gd name="connsiteX39" fmla="*/ 2404 w 10000"/>
                  <a:gd name="connsiteY39" fmla="*/ 6295 h 9646"/>
                  <a:gd name="connsiteX40" fmla="*/ 2474 w 10000"/>
                  <a:gd name="connsiteY40" fmla="*/ 5831 h 9646"/>
                  <a:gd name="connsiteX41" fmla="*/ 2535 w 10000"/>
                  <a:gd name="connsiteY41" fmla="*/ 5423 h 9646"/>
                  <a:gd name="connsiteX42" fmla="*/ 2605 w 10000"/>
                  <a:gd name="connsiteY42" fmla="*/ 5186 h 9646"/>
                  <a:gd name="connsiteX43" fmla="*/ 2667 w 10000"/>
                  <a:gd name="connsiteY43" fmla="*/ 5177 h 9646"/>
                  <a:gd name="connsiteX44" fmla="*/ 2737 w 10000"/>
                  <a:gd name="connsiteY44" fmla="*/ 5413 h 9646"/>
                  <a:gd name="connsiteX45" fmla="*/ 2807 w 10000"/>
                  <a:gd name="connsiteY45" fmla="*/ 5840 h 9646"/>
                  <a:gd name="connsiteX46" fmla="*/ 2868 w 10000"/>
                  <a:gd name="connsiteY46" fmla="*/ 6385 h 9646"/>
                  <a:gd name="connsiteX47" fmla="*/ 2939 w 10000"/>
                  <a:gd name="connsiteY47" fmla="*/ 6967 h 9646"/>
                  <a:gd name="connsiteX48" fmla="*/ 3000 w 10000"/>
                  <a:gd name="connsiteY48" fmla="*/ 7521 h 9646"/>
                  <a:gd name="connsiteX49" fmla="*/ 3070 w 10000"/>
                  <a:gd name="connsiteY49" fmla="*/ 8020 h 9646"/>
                  <a:gd name="connsiteX50" fmla="*/ 3132 w 10000"/>
                  <a:gd name="connsiteY50" fmla="*/ 8420 h 9646"/>
                  <a:gd name="connsiteX51" fmla="*/ 3202 w 10000"/>
                  <a:gd name="connsiteY51" fmla="*/ 8729 h 9646"/>
                  <a:gd name="connsiteX52" fmla="*/ 3272 w 10000"/>
                  <a:gd name="connsiteY52" fmla="*/ 8965 h 9646"/>
                  <a:gd name="connsiteX53" fmla="*/ 3333 w 10000"/>
                  <a:gd name="connsiteY53" fmla="*/ 9137 h 9646"/>
                  <a:gd name="connsiteX54" fmla="*/ 3404 w 10000"/>
                  <a:gd name="connsiteY54" fmla="*/ 9255 h 9646"/>
                  <a:gd name="connsiteX55" fmla="*/ 3474 w 10000"/>
                  <a:gd name="connsiteY55" fmla="*/ 9346 h 9646"/>
                  <a:gd name="connsiteX56" fmla="*/ 3535 w 10000"/>
                  <a:gd name="connsiteY56" fmla="*/ 9410 h 9646"/>
                  <a:gd name="connsiteX57" fmla="*/ 3605 w 10000"/>
                  <a:gd name="connsiteY57" fmla="*/ 9455 h 9646"/>
                  <a:gd name="connsiteX58" fmla="*/ 3675 w 10000"/>
                  <a:gd name="connsiteY58" fmla="*/ 9483 h 9646"/>
                  <a:gd name="connsiteX59" fmla="*/ 3737 w 10000"/>
                  <a:gd name="connsiteY59" fmla="*/ 9510 h 9646"/>
                  <a:gd name="connsiteX60" fmla="*/ 3807 w 10000"/>
                  <a:gd name="connsiteY60" fmla="*/ 9537 h 9646"/>
                  <a:gd name="connsiteX61" fmla="*/ 3868 w 10000"/>
                  <a:gd name="connsiteY61" fmla="*/ 9546 h 9646"/>
                  <a:gd name="connsiteX62" fmla="*/ 3939 w 10000"/>
                  <a:gd name="connsiteY62" fmla="*/ 9564 h 9646"/>
                  <a:gd name="connsiteX63" fmla="*/ 4009 w 10000"/>
                  <a:gd name="connsiteY63" fmla="*/ 9573 h 9646"/>
                  <a:gd name="connsiteX64" fmla="*/ 4070 w 10000"/>
                  <a:gd name="connsiteY64" fmla="*/ 9573 h 9646"/>
                  <a:gd name="connsiteX65" fmla="*/ 4140 w 10000"/>
                  <a:gd name="connsiteY65" fmla="*/ 9582 h 9646"/>
                  <a:gd name="connsiteX66" fmla="*/ 4202 w 10000"/>
                  <a:gd name="connsiteY66" fmla="*/ 9582 h 9646"/>
                  <a:gd name="connsiteX67" fmla="*/ 4272 w 10000"/>
                  <a:gd name="connsiteY67" fmla="*/ 9582 h 9646"/>
                  <a:gd name="connsiteX68" fmla="*/ 4342 w 10000"/>
                  <a:gd name="connsiteY68" fmla="*/ 9582 h 9646"/>
                  <a:gd name="connsiteX69" fmla="*/ 4404 w 10000"/>
                  <a:gd name="connsiteY69" fmla="*/ 9573 h 9646"/>
                  <a:gd name="connsiteX70" fmla="*/ 4474 w 10000"/>
                  <a:gd name="connsiteY70" fmla="*/ 9564 h 9646"/>
                  <a:gd name="connsiteX71" fmla="*/ 4535 w 10000"/>
                  <a:gd name="connsiteY71" fmla="*/ 9546 h 9646"/>
                  <a:gd name="connsiteX72" fmla="*/ 4605 w 10000"/>
                  <a:gd name="connsiteY72" fmla="*/ 9528 h 9646"/>
                  <a:gd name="connsiteX73" fmla="*/ 4667 w 10000"/>
                  <a:gd name="connsiteY73" fmla="*/ 9519 h 9646"/>
                  <a:gd name="connsiteX74" fmla="*/ 4737 w 10000"/>
                  <a:gd name="connsiteY74" fmla="*/ 9510 h 9646"/>
                  <a:gd name="connsiteX75" fmla="*/ 4807 w 10000"/>
                  <a:gd name="connsiteY75" fmla="*/ 9510 h 9646"/>
                  <a:gd name="connsiteX76" fmla="*/ 4868 w 10000"/>
                  <a:gd name="connsiteY76" fmla="*/ 9510 h 9646"/>
                  <a:gd name="connsiteX77" fmla="*/ 4939 w 10000"/>
                  <a:gd name="connsiteY77" fmla="*/ 9510 h 9646"/>
                  <a:gd name="connsiteX78" fmla="*/ 5000 w 10000"/>
                  <a:gd name="connsiteY78" fmla="*/ 9519 h 9646"/>
                  <a:gd name="connsiteX79" fmla="*/ 5070 w 10000"/>
                  <a:gd name="connsiteY79" fmla="*/ 9519 h 9646"/>
                  <a:gd name="connsiteX80" fmla="*/ 5140 w 10000"/>
                  <a:gd name="connsiteY80" fmla="*/ 9537 h 9646"/>
                  <a:gd name="connsiteX81" fmla="*/ 5202 w 10000"/>
                  <a:gd name="connsiteY81" fmla="*/ 9537 h 9646"/>
                  <a:gd name="connsiteX82" fmla="*/ 5272 w 10000"/>
                  <a:gd name="connsiteY82" fmla="*/ 9555 h 9646"/>
                  <a:gd name="connsiteX83" fmla="*/ 5333 w 10000"/>
                  <a:gd name="connsiteY83" fmla="*/ 9564 h 9646"/>
                  <a:gd name="connsiteX84" fmla="*/ 5404 w 10000"/>
                  <a:gd name="connsiteY84" fmla="*/ 9573 h 9646"/>
                  <a:gd name="connsiteX85" fmla="*/ 5465 w 10000"/>
                  <a:gd name="connsiteY85" fmla="*/ 9582 h 9646"/>
                  <a:gd name="connsiteX86" fmla="*/ 5535 w 10000"/>
                  <a:gd name="connsiteY86" fmla="*/ 9573 h 9646"/>
                  <a:gd name="connsiteX87" fmla="*/ 5605 w 10000"/>
                  <a:gd name="connsiteY87" fmla="*/ 9555 h 9646"/>
                  <a:gd name="connsiteX88" fmla="*/ 5667 w 10000"/>
                  <a:gd name="connsiteY88" fmla="*/ 9519 h 9646"/>
                  <a:gd name="connsiteX89" fmla="*/ 5737 w 10000"/>
                  <a:gd name="connsiteY89" fmla="*/ 9455 h 9646"/>
                  <a:gd name="connsiteX90" fmla="*/ 5798 w 10000"/>
                  <a:gd name="connsiteY90" fmla="*/ 9383 h 9646"/>
                  <a:gd name="connsiteX91" fmla="*/ 5868 w 10000"/>
                  <a:gd name="connsiteY91" fmla="*/ 9310 h 9646"/>
                  <a:gd name="connsiteX92" fmla="*/ 5939 w 10000"/>
                  <a:gd name="connsiteY92" fmla="*/ 9255 h 9646"/>
                  <a:gd name="connsiteX93" fmla="*/ 6000 w 10000"/>
                  <a:gd name="connsiteY93" fmla="*/ 9219 h 9646"/>
                  <a:gd name="connsiteX94" fmla="*/ 6070 w 10000"/>
                  <a:gd name="connsiteY94" fmla="*/ 9210 h 9646"/>
                  <a:gd name="connsiteX95" fmla="*/ 6132 w 10000"/>
                  <a:gd name="connsiteY95" fmla="*/ 9210 h 9646"/>
                  <a:gd name="connsiteX96" fmla="*/ 6202 w 10000"/>
                  <a:gd name="connsiteY96" fmla="*/ 9210 h 9646"/>
                  <a:gd name="connsiteX97" fmla="*/ 6272 w 10000"/>
                  <a:gd name="connsiteY97" fmla="*/ 9219 h 9646"/>
                  <a:gd name="connsiteX98" fmla="*/ 6333 w 10000"/>
                  <a:gd name="connsiteY98" fmla="*/ 9219 h 9646"/>
                  <a:gd name="connsiteX99" fmla="*/ 6404 w 10000"/>
                  <a:gd name="connsiteY99" fmla="*/ 9192 h 9646"/>
                  <a:gd name="connsiteX100" fmla="*/ 6465 w 10000"/>
                  <a:gd name="connsiteY100" fmla="*/ 9101 h 9646"/>
                  <a:gd name="connsiteX101" fmla="*/ 6535 w 10000"/>
                  <a:gd name="connsiteY101" fmla="*/ 8819 h 9646"/>
                  <a:gd name="connsiteX102" fmla="*/ 6553 w 10000"/>
                  <a:gd name="connsiteY102" fmla="*/ 8692 h 9646"/>
                  <a:gd name="connsiteX103" fmla="*/ 6605 w 10000"/>
                  <a:gd name="connsiteY103" fmla="*/ 8066 h 9646"/>
                  <a:gd name="connsiteX104" fmla="*/ 6614 w 10000"/>
                  <a:gd name="connsiteY104" fmla="*/ 7748 h 9646"/>
                  <a:gd name="connsiteX105" fmla="*/ 6649 w 10000"/>
                  <a:gd name="connsiteY105" fmla="*/ 6921 h 9646"/>
                  <a:gd name="connsiteX106" fmla="*/ 6667 w 10000"/>
                  <a:gd name="connsiteY106" fmla="*/ 6385 h 9646"/>
                  <a:gd name="connsiteX107" fmla="*/ 6684 w 10000"/>
                  <a:gd name="connsiteY107" fmla="*/ 5759 h 9646"/>
                  <a:gd name="connsiteX108" fmla="*/ 6719 w 10000"/>
                  <a:gd name="connsiteY108" fmla="*/ 4178 h 9646"/>
                  <a:gd name="connsiteX109" fmla="*/ 6737 w 10000"/>
                  <a:gd name="connsiteY109" fmla="*/ 3215 h 9646"/>
                  <a:gd name="connsiteX110" fmla="*/ 6754 w 10000"/>
                  <a:gd name="connsiteY110" fmla="*/ 2126 h 9646"/>
                  <a:gd name="connsiteX111" fmla="*/ 6794 w 10000"/>
                  <a:gd name="connsiteY111" fmla="*/ 14 h 9646"/>
                  <a:gd name="connsiteX112" fmla="*/ 7732 w 10000"/>
                  <a:gd name="connsiteY112" fmla="*/ 0 h 9646"/>
                  <a:gd name="connsiteX113" fmla="*/ 7737 w 10000"/>
                  <a:gd name="connsiteY113" fmla="*/ 209 h 9646"/>
                  <a:gd name="connsiteX114" fmla="*/ 7754 w 10000"/>
                  <a:gd name="connsiteY114" fmla="*/ 908 h 9646"/>
                  <a:gd name="connsiteX115" fmla="*/ 7798 w 10000"/>
                  <a:gd name="connsiteY115" fmla="*/ 2707 h 9646"/>
                  <a:gd name="connsiteX116" fmla="*/ 7816 w 10000"/>
                  <a:gd name="connsiteY116" fmla="*/ 3206 h 9646"/>
                  <a:gd name="connsiteX117" fmla="*/ 7868 w 10000"/>
                  <a:gd name="connsiteY117" fmla="*/ 4460 h 9646"/>
                  <a:gd name="connsiteX118" fmla="*/ 7939 w 10000"/>
                  <a:gd name="connsiteY118" fmla="*/ 5622 h 9646"/>
                  <a:gd name="connsiteX119" fmla="*/ 8000 w 10000"/>
                  <a:gd name="connsiteY119" fmla="*/ 6340 h 9646"/>
                  <a:gd name="connsiteX120" fmla="*/ 8070 w 10000"/>
                  <a:gd name="connsiteY120" fmla="*/ 6730 h 9646"/>
                  <a:gd name="connsiteX121" fmla="*/ 8132 w 10000"/>
                  <a:gd name="connsiteY121" fmla="*/ 6894 h 9646"/>
                  <a:gd name="connsiteX122" fmla="*/ 8202 w 10000"/>
                  <a:gd name="connsiteY122" fmla="*/ 6958 h 9646"/>
                  <a:gd name="connsiteX123" fmla="*/ 8272 w 10000"/>
                  <a:gd name="connsiteY123" fmla="*/ 6985 h 9646"/>
                  <a:gd name="connsiteX124" fmla="*/ 8333 w 10000"/>
                  <a:gd name="connsiteY124" fmla="*/ 7057 h 9646"/>
                  <a:gd name="connsiteX125" fmla="*/ 8404 w 10000"/>
                  <a:gd name="connsiteY125" fmla="*/ 7194 h 9646"/>
                  <a:gd name="connsiteX126" fmla="*/ 8465 w 10000"/>
                  <a:gd name="connsiteY126" fmla="*/ 7412 h 9646"/>
                  <a:gd name="connsiteX127" fmla="*/ 8535 w 10000"/>
                  <a:gd name="connsiteY127" fmla="*/ 7675 h 9646"/>
                  <a:gd name="connsiteX128" fmla="*/ 8596 w 10000"/>
                  <a:gd name="connsiteY128" fmla="*/ 7975 h 9646"/>
                  <a:gd name="connsiteX129" fmla="*/ 8667 w 10000"/>
                  <a:gd name="connsiteY129" fmla="*/ 8275 h 9646"/>
                  <a:gd name="connsiteX130" fmla="*/ 8737 w 10000"/>
                  <a:gd name="connsiteY130" fmla="*/ 8547 h 9646"/>
                  <a:gd name="connsiteX131" fmla="*/ 8798 w 10000"/>
                  <a:gd name="connsiteY131" fmla="*/ 8792 h 9646"/>
                  <a:gd name="connsiteX132" fmla="*/ 8868 w 10000"/>
                  <a:gd name="connsiteY132" fmla="*/ 8992 h 9646"/>
                  <a:gd name="connsiteX133" fmla="*/ 8930 w 10000"/>
                  <a:gd name="connsiteY133" fmla="*/ 9146 h 9646"/>
                  <a:gd name="connsiteX134" fmla="*/ 9000 w 10000"/>
                  <a:gd name="connsiteY134" fmla="*/ 9265 h 9646"/>
                  <a:gd name="connsiteX135" fmla="*/ 9070 w 10000"/>
                  <a:gd name="connsiteY135" fmla="*/ 9346 h 9646"/>
                  <a:gd name="connsiteX136" fmla="*/ 9132 w 10000"/>
                  <a:gd name="connsiteY136" fmla="*/ 9410 h 9646"/>
                  <a:gd name="connsiteX137" fmla="*/ 9202 w 10000"/>
                  <a:gd name="connsiteY137" fmla="*/ 9455 h 9646"/>
                  <a:gd name="connsiteX138" fmla="*/ 9263 w 10000"/>
                  <a:gd name="connsiteY138" fmla="*/ 9483 h 9646"/>
                  <a:gd name="connsiteX139" fmla="*/ 9333 w 10000"/>
                  <a:gd name="connsiteY139" fmla="*/ 9501 h 9646"/>
                  <a:gd name="connsiteX140" fmla="*/ 9404 w 10000"/>
                  <a:gd name="connsiteY140" fmla="*/ 9519 h 9646"/>
                  <a:gd name="connsiteX141" fmla="*/ 9465 w 10000"/>
                  <a:gd name="connsiteY141" fmla="*/ 9537 h 9646"/>
                  <a:gd name="connsiteX142" fmla="*/ 9535 w 10000"/>
                  <a:gd name="connsiteY142" fmla="*/ 9555 h 9646"/>
                  <a:gd name="connsiteX143" fmla="*/ 9596 w 10000"/>
                  <a:gd name="connsiteY143" fmla="*/ 9573 h 9646"/>
                  <a:gd name="connsiteX144" fmla="*/ 9667 w 10000"/>
                  <a:gd name="connsiteY144" fmla="*/ 9592 h 9646"/>
                  <a:gd name="connsiteX145" fmla="*/ 9737 w 10000"/>
                  <a:gd name="connsiteY145" fmla="*/ 9601 h 9646"/>
                  <a:gd name="connsiteX146" fmla="*/ 9798 w 10000"/>
                  <a:gd name="connsiteY146" fmla="*/ 9619 h 9646"/>
                  <a:gd name="connsiteX147" fmla="*/ 9868 w 10000"/>
                  <a:gd name="connsiteY147" fmla="*/ 9628 h 9646"/>
                  <a:gd name="connsiteX148" fmla="*/ 9939 w 10000"/>
                  <a:gd name="connsiteY148" fmla="*/ 9637 h 9646"/>
                  <a:gd name="connsiteX149" fmla="*/ 10000 w 10000"/>
                  <a:gd name="connsiteY149" fmla="*/ 9646 h 9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10000" h="9646">
                    <a:moveTo>
                      <a:pt x="0" y="9192"/>
                    </a:moveTo>
                    <a:lnTo>
                      <a:pt x="70" y="9146"/>
                    </a:lnTo>
                    <a:lnTo>
                      <a:pt x="140" y="9128"/>
                    </a:lnTo>
                    <a:lnTo>
                      <a:pt x="202" y="9128"/>
                    </a:lnTo>
                    <a:lnTo>
                      <a:pt x="272" y="9146"/>
                    </a:lnTo>
                    <a:lnTo>
                      <a:pt x="342" y="9146"/>
                    </a:lnTo>
                    <a:lnTo>
                      <a:pt x="404" y="9146"/>
                    </a:lnTo>
                    <a:lnTo>
                      <a:pt x="474" y="9128"/>
                    </a:lnTo>
                    <a:lnTo>
                      <a:pt x="535" y="9092"/>
                    </a:lnTo>
                    <a:lnTo>
                      <a:pt x="605" y="9056"/>
                    </a:lnTo>
                    <a:lnTo>
                      <a:pt x="675" y="9019"/>
                    </a:lnTo>
                    <a:lnTo>
                      <a:pt x="737" y="9001"/>
                    </a:lnTo>
                    <a:lnTo>
                      <a:pt x="807" y="9001"/>
                    </a:lnTo>
                    <a:lnTo>
                      <a:pt x="877" y="9019"/>
                    </a:lnTo>
                    <a:cubicBezTo>
                      <a:pt x="898" y="9028"/>
                      <a:pt x="918" y="9038"/>
                      <a:pt x="939" y="9047"/>
                    </a:cubicBezTo>
                    <a:lnTo>
                      <a:pt x="1009" y="9065"/>
                    </a:lnTo>
                    <a:lnTo>
                      <a:pt x="1070" y="9083"/>
                    </a:lnTo>
                    <a:lnTo>
                      <a:pt x="1140" y="9047"/>
                    </a:lnTo>
                    <a:cubicBezTo>
                      <a:pt x="1164" y="8989"/>
                      <a:pt x="1187" y="8932"/>
                      <a:pt x="1211" y="8874"/>
                    </a:cubicBezTo>
                    <a:cubicBezTo>
                      <a:pt x="1231" y="8717"/>
                      <a:pt x="1252" y="8559"/>
                      <a:pt x="1272" y="8402"/>
                    </a:cubicBezTo>
                    <a:cubicBezTo>
                      <a:pt x="1295" y="8090"/>
                      <a:pt x="1319" y="7778"/>
                      <a:pt x="1342" y="7466"/>
                    </a:cubicBezTo>
                    <a:cubicBezTo>
                      <a:pt x="1363" y="6979"/>
                      <a:pt x="1383" y="6491"/>
                      <a:pt x="1404" y="6004"/>
                    </a:cubicBezTo>
                    <a:cubicBezTo>
                      <a:pt x="1427" y="5401"/>
                      <a:pt x="1451" y="4799"/>
                      <a:pt x="1474" y="4196"/>
                    </a:cubicBezTo>
                    <a:cubicBezTo>
                      <a:pt x="1494" y="3606"/>
                      <a:pt x="1515" y="3015"/>
                      <a:pt x="1535" y="2425"/>
                    </a:cubicBezTo>
                    <a:lnTo>
                      <a:pt x="1553" y="2044"/>
                    </a:lnTo>
                    <a:cubicBezTo>
                      <a:pt x="1570" y="1735"/>
                      <a:pt x="1588" y="1426"/>
                      <a:pt x="1605" y="1117"/>
                    </a:cubicBezTo>
                    <a:cubicBezTo>
                      <a:pt x="1611" y="1044"/>
                      <a:pt x="1617" y="972"/>
                      <a:pt x="1623" y="899"/>
                    </a:cubicBezTo>
                    <a:cubicBezTo>
                      <a:pt x="1640" y="772"/>
                      <a:pt x="1658" y="645"/>
                      <a:pt x="1675" y="518"/>
                    </a:cubicBezTo>
                    <a:lnTo>
                      <a:pt x="1693" y="482"/>
                    </a:lnTo>
                    <a:cubicBezTo>
                      <a:pt x="1708" y="539"/>
                      <a:pt x="1722" y="597"/>
                      <a:pt x="1737" y="654"/>
                    </a:cubicBezTo>
                    <a:cubicBezTo>
                      <a:pt x="1760" y="899"/>
                      <a:pt x="1784" y="1145"/>
                      <a:pt x="1807" y="1390"/>
                    </a:cubicBezTo>
                    <a:cubicBezTo>
                      <a:pt x="1827" y="1756"/>
                      <a:pt x="1848" y="2123"/>
                      <a:pt x="1868" y="2489"/>
                    </a:cubicBezTo>
                    <a:cubicBezTo>
                      <a:pt x="1892" y="2898"/>
                      <a:pt x="1915" y="3306"/>
                      <a:pt x="1939" y="3715"/>
                    </a:cubicBezTo>
                    <a:cubicBezTo>
                      <a:pt x="1962" y="4103"/>
                      <a:pt x="1986" y="4490"/>
                      <a:pt x="2009" y="4878"/>
                    </a:cubicBezTo>
                    <a:cubicBezTo>
                      <a:pt x="2029" y="5196"/>
                      <a:pt x="2050" y="5513"/>
                      <a:pt x="2070" y="5831"/>
                    </a:cubicBezTo>
                    <a:cubicBezTo>
                      <a:pt x="2093" y="6055"/>
                      <a:pt x="2117" y="6279"/>
                      <a:pt x="2140" y="6503"/>
                    </a:cubicBezTo>
                    <a:cubicBezTo>
                      <a:pt x="2161" y="6618"/>
                      <a:pt x="2181" y="6734"/>
                      <a:pt x="2202" y="6849"/>
                    </a:cubicBezTo>
                    <a:lnTo>
                      <a:pt x="2272" y="6894"/>
                    </a:lnTo>
                    <a:cubicBezTo>
                      <a:pt x="2292" y="6824"/>
                      <a:pt x="2313" y="6755"/>
                      <a:pt x="2333" y="6685"/>
                    </a:cubicBezTo>
                    <a:cubicBezTo>
                      <a:pt x="2357" y="6555"/>
                      <a:pt x="2380" y="6425"/>
                      <a:pt x="2404" y="6295"/>
                    </a:cubicBezTo>
                    <a:cubicBezTo>
                      <a:pt x="2427" y="6140"/>
                      <a:pt x="2451" y="5986"/>
                      <a:pt x="2474" y="5831"/>
                    </a:cubicBezTo>
                    <a:cubicBezTo>
                      <a:pt x="2494" y="5695"/>
                      <a:pt x="2515" y="5559"/>
                      <a:pt x="2535" y="5423"/>
                    </a:cubicBezTo>
                    <a:cubicBezTo>
                      <a:pt x="2558" y="5344"/>
                      <a:pt x="2582" y="5265"/>
                      <a:pt x="2605" y="5186"/>
                    </a:cubicBezTo>
                    <a:lnTo>
                      <a:pt x="2667" y="5177"/>
                    </a:lnTo>
                    <a:cubicBezTo>
                      <a:pt x="2690" y="5256"/>
                      <a:pt x="2714" y="5334"/>
                      <a:pt x="2737" y="5413"/>
                    </a:cubicBezTo>
                    <a:cubicBezTo>
                      <a:pt x="2760" y="5555"/>
                      <a:pt x="2784" y="5698"/>
                      <a:pt x="2807" y="5840"/>
                    </a:cubicBezTo>
                    <a:cubicBezTo>
                      <a:pt x="2827" y="6022"/>
                      <a:pt x="2848" y="6203"/>
                      <a:pt x="2868" y="6385"/>
                    </a:cubicBezTo>
                    <a:cubicBezTo>
                      <a:pt x="2892" y="6579"/>
                      <a:pt x="2915" y="6773"/>
                      <a:pt x="2939" y="6967"/>
                    </a:cubicBezTo>
                    <a:cubicBezTo>
                      <a:pt x="2959" y="7152"/>
                      <a:pt x="2980" y="7336"/>
                      <a:pt x="3000" y="7521"/>
                    </a:cubicBezTo>
                    <a:cubicBezTo>
                      <a:pt x="3023" y="7687"/>
                      <a:pt x="3047" y="7854"/>
                      <a:pt x="3070" y="8020"/>
                    </a:cubicBezTo>
                    <a:cubicBezTo>
                      <a:pt x="3091" y="8153"/>
                      <a:pt x="3111" y="8287"/>
                      <a:pt x="3132" y="8420"/>
                    </a:cubicBezTo>
                    <a:cubicBezTo>
                      <a:pt x="3155" y="8523"/>
                      <a:pt x="3179" y="8626"/>
                      <a:pt x="3202" y="8729"/>
                    </a:cubicBezTo>
                    <a:cubicBezTo>
                      <a:pt x="3225" y="8808"/>
                      <a:pt x="3249" y="8886"/>
                      <a:pt x="3272" y="8965"/>
                    </a:cubicBezTo>
                    <a:cubicBezTo>
                      <a:pt x="3292" y="9022"/>
                      <a:pt x="3313" y="9080"/>
                      <a:pt x="3333" y="9137"/>
                    </a:cubicBezTo>
                    <a:cubicBezTo>
                      <a:pt x="3357" y="9176"/>
                      <a:pt x="3380" y="9216"/>
                      <a:pt x="3404" y="9255"/>
                    </a:cubicBezTo>
                    <a:lnTo>
                      <a:pt x="3474" y="9346"/>
                    </a:lnTo>
                    <a:lnTo>
                      <a:pt x="3535" y="9410"/>
                    </a:lnTo>
                    <a:lnTo>
                      <a:pt x="3605" y="9455"/>
                    </a:lnTo>
                    <a:lnTo>
                      <a:pt x="3675" y="9483"/>
                    </a:lnTo>
                    <a:lnTo>
                      <a:pt x="3737" y="9510"/>
                    </a:lnTo>
                    <a:lnTo>
                      <a:pt x="3807" y="9537"/>
                    </a:lnTo>
                    <a:lnTo>
                      <a:pt x="3868" y="9546"/>
                    </a:lnTo>
                    <a:lnTo>
                      <a:pt x="3939" y="9564"/>
                    </a:lnTo>
                    <a:lnTo>
                      <a:pt x="4009" y="9573"/>
                    </a:lnTo>
                    <a:lnTo>
                      <a:pt x="4070" y="9573"/>
                    </a:lnTo>
                    <a:lnTo>
                      <a:pt x="4140" y="9582"/>
                    </a:lnTo>
                    <a:lnTo>
                      <a:pt x="4202" y="9582"/>
                    </a:lnTo>
                    <a:lnTo>
                      <a:pt x="4272" y="9582"/>
                    </a:lnTo>
                    <a:lnTo>
                      <a:pt x="4342" y="9582"/>
                    </a:lnTo>
                    <a:lnTo>
                      <a:pt x="4404" y="9573"/>
                    </a:lnTo>
                    <a:lnTo>
                      <a:pt x="4474" y="9564"/>
                    </a:lnTo>
                    <a:lnTo>
                      <a:pt x="4535" y="9546"/>
                    </a:lnTo>
                    <a:lnTo>
                      <a:pt x="4605" y="9528"/>
                    </a:lnTo>
                    <a:lnTo>
                      <a:pt x="4667" y="9519"/>
                    </a:lnTo>
                    <a:lnTo>
                      <a:pt x="4737" y="9510"/>
                    </a:lnTo>
                    <a:lnTo>
                      <a:pt x="4807" y="9510"/>
                    </a:lnTo>
                    <a:lnTo>
                      <a:pt x="4868" y="9510"/>
                    </a:lnTo>
                    <a:lnTo>
                      <a:pt x="4939" y="9510"/>
                    </a:lnTo>
                    <a:lnTo>
                      <a:pt x="5000" y="9519"/>
                    </a:lnTo>
                    <a:lnTo>
                      <a:pt x="5070" y="9519"/>
                    </a:lnTo>
                    <a:lnTo>
                      <a:pt x="5140" y="9537"/>
                    </a:lnTo>
                    <a:lnTo>
                      <a:pt x="5202" y="9537"/>
                    </a:lnTo>
                    <a:lnTo>
                      <a:pt x="5272" y="9555"/>
                    </a:lnTo>
                    <a:lnTo>
                      <a:pt x="5333" y="9564"/>
                    </a:lnTo>
                    <a:lnTo>
                      <a:pt x="5404" y="9573"/>
                    </a:lnTo>
                    <a:lnTo>
                      <a:pt x="5465" y="9582"/>
                    </a:lnTo>
                    <a:lnTo>
                      <a:pt x="5535" y="9573"/>
                    </a:lnTo>
                    <a:lnTo>
                      <a:pt x="5605" y="9555"/>
                    </a:lnTo>
                    <a:lnTo>
                      <a:pt x="5667" y="9519"/>
                    </a:lnTo>
                    <a:lnTo>
                      <a:pt x="5737" y="9455"/>
                    </a:lnTo>
                    <a:cubicBezTo>
                      <a:pt x="5757" y="9431"/>
                      <a:pt x="5778" y="9407"/>
                      <a:pt x="5798" y="9383"/>
                    </a:cubicBezTo>
                    <a:lnTo>
                      <a:pt x="5868" y="9310"/>
                    </a:lnTo>
                    <a:cubicBezTo>
                      <a:pt x="5892" y="9292"/>
                      <a:pt x="5915" y="9273"/>
                      <a:pt x="5939" y="9255"/>
                    </a:cubicBezTo>
                    <a:lnTo>
                      <a:pt x="6000" y="9219"/>
                    </a:lnTo>
                    <a:lnTo>
                      <a:pt x="6070" y="9210"/>
                    </a:lnTo>
                    <a:lnTo>
                      <a:pt x="6132" y="9210"/>
                    </a:lnTo>
                    <a:lnTo>
                      <a:pt x="6202" y="9210"/>
                    </a:lnTo>
                    <a:lnTo>
                      <a:pt x="6272" y="9219"/>
                    </a:lnTo>
                    <a:lnTo>
                      <a:pt x="6333" y="9219"/>
                    </a:lnTo>
                    <a:lnTo>
                      <a:pt x="6404" y="9192"/>
                    </a:lnTo>
                    <a:lnTo>
                      <a:pt x="6465" y="9101"/>
                    </a:lnTo>
                    <a:cubicBezTo>
                      <a:pt x="6488" y="9007"/>
                      <a:pt x="6512" y="8913"/>
                      <a:pt x="6535" y="8819"/>
                    </a:cubicBezTo>
                    <a:cubicBezTo>
                      <a:pt x="6541" y="8777"/>
                      <a:pt x="6547" y="8734"/>
                      <a:pt x="6553" y="8692"/>
                    </a:cubicBezTo>
                    <a:cubicBezTo>
                      <a:pt x="6570" y="8483"/>
                      <a:pt x="6588" y="8275"/>
                      <a:pt x="6605" y="8066"/>
                    </a:cubicBezTo>
                    <a:lnTo>
                      <a:pt x="6614" y="7748"/>
                    </a:lnTo>
                    <a:cubicBezTo>
                      <a:pt x="6626" y="7472"/>
                      <a:pt x="6637" y="7197"/>
                      <a:pt x="6649" y="6921"/>
                    </a:cubicBezTo>
                    <a:cubicBezTo>
                      <a:pt x="6655" y="6742"/>
                      <a:pt x="6661" y="6564"/>
                      <a:pt x="6667" y="6385"/>
                    </a:cubicBezTo>
                    <a:cubicBezTo>
                      <a:pt x="6673" y="6176"/>
                      <a:pt x="6678" y="5968"/>
                      <a:pt x="6684" y="5759"/>
                    </a:cubicBezTo>
                    <a:cubicBezTo>
                      <a:pt x="6696" y="5232"/>
                      <a:pt x="6707" y="4705"/>
                      <a:pt x="6719" y="4178"/>
                    </a:cubicBezTo>
                    <a:lnTo>
                      <a:pt x="6737" y="3215"/>
                    </a:lnTo>
                    <a:cubicBezTo>
                      <a:pt x="6743" y="2852"/>
                      <a:pt x="6748" y="2489"/>
                      <a:pt x="6754" y="2126"/>
                    </a:cubicBezTo>
                    <a:cubicBezTo>
                      <a:pt x="6767" y="1417"/>
                      <a:pt x="6781" y="723"/>
                      <a:pt x="6794" y="14"/>
                    </a:cubicBezTo>
                    <a:lnTo>
                      <a:pt x="7732" y="0"/>
                    </a:lnTo>
                    <a:cubicBezTo>
                      <a:pt x="7738" y="188"/>
                      <a:pt x="7731" y="21"/>
                      <a:pt x="7737" y="209"/>
                    </a:cubicBezTo>
                    <a:cubicBezTo>
                      <a:pt x="7743" y="442"/>
                      <a:pt x="7748" y="675"/>
                      <a:pt x="7754" y="908"/>
                    </a:cubicBezTo>
                    <a:cubicBezTo>
                      <a:pt x="7769" y="1508"/>
                      <a:pt x="7783" y="2107"/>
                      <a:pt x="7798" y="2707"/>
                    </a:cubicBezTo>
                    <a:cubicBezTo>
                      <a:pt x="7804" y="2873"/>
                      <a:pt x="7810" y="3040"/>
                      <a:pt x="7816" y="3206"/>
                    </a:cubicBezTo>
                    <a:cubicBezTo>
                      <a:pt x="7833" y="3624"/>
                      <a:pt x="7851" y="4042"/>
                      <a:pt x="7868" y="4460"/>
                    </a:cubicBezTo>
                    <a:cubicBezTo>
                      <a:pt x="7892" y="4847"/>
                      <a:pt x="7915" y="5235"/>
                      <a:pt x="7939" y="5622"/>
                    </a:cubicBezTo>
                    <a:cubicBezTo>
                      <a:pt x="7959" y="5861"/>
                      <a:pt x="7980" y="6101"/>
                      <a:pt x="8000" y="6340"/>
                    </a:cubicBezTo>
                    <a:cubicBezTo>
                      <a:pt x="8023" y="6470"/>
                      <a:pt x="8047" y="6600"/>
                      <a:pt x="8070" y="6730"/>
                    </a:cubicBezTo>
                    <a:cubicBezTo>
                      <a:pt x="8091" y="6785"/>
                      <a:pt x="8111" y="6839"/>
                      <a:pt x="8132" y="6894"/>
                    </a:cubicBezTo>
                    <a:lnTo>
                      <a:pt x="8202" y="6958"/>
                    </a:lnTo>
                    <a:lnTo>
                      <a:pt x="8272" y="6985"/>
                    </a:lnTo>
                    <a:cubicBezTo>
                      <a:pt x="8292" y="7009"/>
                      <a:pt x="8313" y="7033"/>
                      <a:pt x="8333" y="7057"/>
                    </a:cubicBezTo>
                    <a:cubicBezTo>
                      <a:pt x="8357" y="7103"/>
                      <a:pt x="8380" y="7148"/>
                      <a:pt x="8404" y="7194"/>
                    </a:cubicBezTo>
                    <a:cubicBezTo>
                      <a:pt x="8424" y="7267"/>
                      <a:pt x="8445" y="7339"/>
                      <a:pt x="8465" y="7412"/>
                    </a:cubicBezTo>
                    <a:cubicBezTo>
                      <a:pt x="8488" y="7500"/>
                      <a:pt x="8512" y="7587"/>
                      <a:pt x="8535" y="7675"/>
                    </a:cubicBezTo>
                    <a:cubicBezTo>
                      <a:pt x="8555" y="7775"/>
                      <a:pt x="8576" y="7875"/>
                      <a:pt x="8596" y="7975"/>
                    </a:cubicBezTo>
                    <a:cubicBezTo>
                      <a:pt x="8620" y="8075"/>
                      <a:pt x="8643" y="8175"/>
                      <a:pt x="8667" y="8275"/>
                    </a:cubicBezTo>
                    <a:cubicBezTo>
                      <a:pt x="8690" y="8366"/>
                      <a:pt x="8714" y="8456"/>
                      <a:pt x="8737" y="8547"/>
                    </a:cubicBezTo>
                    <a:cubicBezTo>
                      <a:pt x="8757" y="8629"/>
                      <a:pt x="8778" y="8710"/>
                      <a:pt x="8798" y="8792"/>
                    </a:cubicBezTo>
                    <a:cubicBezTo>
                      <a:pt x="8821" y="8859"/>
                      <a:pt x="8845" y="8925"/>
                      <a:pt x="8868" y="8992"/>
                    </a:cubicBezTo>
                    <a:cubicBezTo>
                      <a:pt x="8889" y="9043"/>
                      <a:pt x="8909" y="9095"/>
                      <a:pt x="8930" y="9146"/>
                    </a:cubicBezTo>
                    <a:cubicBezTo>
                      <a:pt x="8953" y="9186"/>
                      <a:pt x="8977" y="9225"/>
                      <a:pt x="9000" y="9265"/>
                    </a:cubicBezTo>
                    <a:cubicBezTo>
                      <a:pt x="9023" y="9292"/>
                      <a:pt x="9047" y="9319"/>
                      <a:pt x="9070" y="9346"/>
                    </a:cubicBezTo>
                    <a:cubicBezTo>
                      <a:pt x="9091" y="9367"/>
                      <a:pt x="9111" y="9389"/>
                      <a:pt x="9132" y="9410"/>
                    </a:cubicBezTo>
                    <a:lnTo>
                      <a:pt x="9202" y="9455"/>
                    </a:lnTo>
                    <a:lnTo>
                      <a:pt x="9263" y="9483"/>
                    </a:lnTo>
                    <a:lnTo>
                      <a:pt x="9333" y="9501"/>
                    </a:lnTo>
                    <a:lnTo>
                      <a:pt x="9404" y="9519"/>
                    </a:lnTo>
                    <a:lnTo>
                      <a:pt x="9465" y="9537"/>
                    </a:lnTo>
                    <a:lnTo>
                      <a:pt x="9535" y="9555"/>
                    </a:lnTo>
                    <a:lnTo>
                      <a:pt x="9596" y="9573"/>
                    </a:lnTo>
                    <a:cubicBezTo>
                      <a:pt x="9620" y="9579"/>
                      <a:pt x="9643" y="9586"/>
                      <a:pt x="9667" y="9592"/>
                    </a:cubicBezTo>
                    <a:lnTo>
                      <a:pt x="9737" y="9601"/>
                    </a:lnTo>
                    <a:lnTo>
                      <a:pt x="9798" y="9619"/>
                    </a:lnTo>
                    <a:lnTo>
                      <a:pt x="9868" y="9628"/>
                    </a:lnTo>
                    <a:lnTo>
                      <a:pt x="9939" y="9637"/>
                    </a:lnTo>
                    <a:lnTo>
                      <a:pt x="10000" y="9646"/>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 name="Line 736">
                <a:extLst>
                  <a:ext uri="{FF2B5EF4-FFF2-40B4-BE49-F238E27FC236}">
                    <a16:creationId xmlns:a16="http://schemas.microsoft.com/office/drawing/2014/main" id="{F5AF6EDE-DA98-4027-8369-C4C509781430}"/>
                  </a:ext>
                </a:extLst>
              </p:cNvPr>
              <p:cNvSpPr>
                <a:spLocks noChangeShapeType="1"/>
              </p:cNvSpPr>
              <p:nvPr/>
            </p:nvSpPr>
            <p:spPr bwMode="auto">
              <a:xfrm>
                <a:off x="3683" y="3306"/>
                <a:ext cx="137" cy="23"/>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 name="Line 737">
                <a:extLst>
                  <a:ext uri="{FF2B5EF4-FFF2-40B4-BE49-F238E27FC236}">
                    <a16:creationId xmlns:a16="http://schemas.microsoft.com/office/drawing/2014/main" id="{34C3CFD8-704D-46D3-BAB2-52BD455A2B2C}"/>
                  </a:ext>
                </a:extLst>
              </p:cNvPr>
              <p:cNvSpPr>
                <a:spLocks noChangeShapeType="1"/>
              </p:cNvSpPr>
              <p:nvPr/>
            </p:nvSpPr>
            <p:spPr bwMode="auto">
              <a:xfrm>
                <a:off x="3820" y="3329"/>
                <a:ext cx="18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 name="Line 738">
                <a:extLst>
                  <a:ext uri="{FF2B5EF4-FFF2-40B4-BE49-F238E27FC236}">
                    <a16:creationId xmlns:a16="http://schemas.microsoft.com/office/drawing/2014/main" id="{5F57F6E4-88D5-4860-9B5F-3F9CD5BEDCA5}"/>
                  </a:ext>
                </a:extLst>
              </p:cNvPr>
              <p:cNvSpPr>
                <a:spLocks noChangeShapeType="1"/>
              </p:cNvSpPr>
              <p:nvPr/>
            </p:nvSpPr>
            <p:spPr bwMode="auto">
              <a:xfrm>
                <a:off x="4274" y="3322"/>
                <a:ext cx="222" cy="2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 name="Line 739">
                <a:extLst>
                  <a:ext uri="{FF2B5EF4-FFF2-40B4-BE49-F238E27FC236}">
                    <a16:creationId xmlns:a16="http://schemas.microsoft.com/office/drawing/2014/main" id="{9DE17776-9EAD-4731-BAF1-013A34435FE0}"/>
                  </a:ext>
                </a:extLst>
              </p:cNvPr>
              <p:cNvSpPr>
                <a:spLocks noChangeShapeType="1"/>
              </p:cNvSpPr>
              <p:nvPr/>
            </p:nvSpPr>
            <p:spPr bwMode="auto">
              <a:xfrm>
                <a:off x="4496" y="3346"/>
                <a:ext cx="200" cy="2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 name="Line 740">
                <a:extLst>
                  <a:ext uri="{FF2B5EF4-FFF2-40B4-BE49-F238E27FC236}">
                    <a16:creationId xmlns:a16="http://schemas.microsoft.com/office/drawing/2014/main" id="{2BA7AE89-D4B0-4A95-8102-402CB5F3EA52}"/>
                  </a:ext>
                </a:extLst>
              </p:cNvPr>
              <p:cNvSpPr>
                <a:spLocks noChangeShapeType="1"/>
              </p:cNvSpPr>
              <p:nvPr/>
            </p:nvSpPr>
            <p:spPr bwMode="auto">
              <a:xfrm>
                <a:off x="3820" y="3068"/>
                <a:ext cx="0" cy="26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 name="Line 741">
                <a:extLst>
                  <a:ext uri="{FF2B5EF4-FFF2-40B4-BE49-F238E27FC236}">
                    <a16:creationId xmlns:a16="http://schemas.microsoft.com/office/drawing/2014/main" id="{8944E079-DB49-475D-9EC9-66351B0A27A0}"/>
                  </a:ext>
                </a:extLst>
              </p:cNvPr>
              <p:cNvSpPr>
                <a:spLocks noChangeShapeType="1"/>
              </p:cNvSpPr>
              <p:nvPr/>
            </p:nvSpPr>
            <p:spPr bwMode="auto">
              <a:xfrm>
                <a:off x="3683" y="326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 name="Line 742">
                <a:extLst>
                  <a:ext uri="{FF2B5EF4-FFF2-40B4-BE49-F238E27FC236}">
                    <a16:creationId xmlns:a16="http://schemas.microsoft.com/office/drawing/2014/main" id="{DF458D33-C267-463F-BFB4-4ECC3DE840F6}"/>
                  </a:ext>
                </a:extLst>
              </p:cNvPr>
              <p:cNvSpPr>
                <a:spLocks noChangeShapeType="1"/>
              </p:cNvSpPr>
              <p:nvPr/>
            </p:nvSpPr>
            <p:spPr bwMode="auto">
              <a:xfrm>
                <a:off x="3820" y="30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 name="Line 743">
                <a:extLst>
                  <a:ext uri="{FF2B5EF4-FFF2-40B4-BE49-F238E27FC236}">
                    <a16:creationId xmlns:a16="http://schemas.microsoft.com/office/drawing/2014/main" id="{8DC247A7-BBEC-4596-949F-84948756459E}"/>
                  </a:ext>
                </a:extLst>
              </p:cNvPr>
              <p:cNvSpPr>
                <a:spLocks noChangeShapeType="1"/>
              </p:cNvSpPr>
              <p:nvPr/>
            </p:nvSpPr>
            <p:spPr bwMode="auto">
              <a:xfrm>
                <a:off x="3756" y="231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 name="Line 744">
                <a:extLst>
                  <a:ext uri="{FF2B5EF4-FFF2-40B4-BE49-F238E27FC236}">
                    <a16:creationId xmlns:a16="http://schemas.microsoft.com/office/drawing/2014/main" id="{F482DA0E-7671-43F7-A906-B5BE0D7BD17B}"/>
                  </a:ext>
                </a:extLst>
              </p:cNvPr>
              <p:cNvSpPr>
                <a:spLocks noChangeShapeType="1"/>
              </p:cNvSpPr>
              <p:nvPr/>
            </p:nvSpPr>
            <p:spPr bwMode="auto">
              <a:xfrm>
                <a:off x="3820" y="3068"/>
                <a:ext cx="0" cy="26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 name="Line 745">
                <a:extLst>
                  <a:ext uri="{FF2B5EF4-FFF2-40B4-BE49-F238E27FC236}">
                    <a16:creationId xmlns:a16="http://schemas.microsoft.com/office/drawing/2014/main" id="{53411085-9303-4A69-B392-DA13E2E8F60F}"/>
                  </a:ext>
                </a:extLst>
              </p:cNvPr>
              <p:cNvSpPr>
                <a:spLocks noChangeShapeType="1"/>
              </p:cNvSpPr>
              <p:nvPr/>
            </p:nvSpPr>
            <p:spPr bwMode="auto">
              <a:xfrm>
                <a:off x="3820" y="302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 name="Line 746">
                <a:extLst>
                  <a:ext uri="{FF2B5EF4-FFF2-40B4-BE49-F238E27FC236}">
                    <a16:creationId xmlns:a16="http://schemas.microsoft.com/office/drawing/2014/main" id="{B14535C2-D0ED-4A00-9CC6-23443DA03B1C}"/>
                  </a:ext>
                </a:extLst>
              </p:cNvPr>
              <p:cNvSpPr>
                <a:spLocks noChangeShapeType="1"/>
              </p:cNvSpPr>
              <p:nvPr/>
            </p:nvSpPr>
            <p:spPr bwMode="auto">
              <a:xfrm>
                <a:off x="4000" y="335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Line 747">
                <a:extLst>
                  <a:ext uri="{FF2B5EF4-FFF2-40B4-BE49-F238E27FC236}">
                    <a16:creationId xmlns:a16="http://schemas.microsoft.com/office/drawing/2014/main" id="{EFD6758A-44FB-417C-A43E-8E05159CEA4F}"/>
                  </a:ext>
                </a:extLst>
              </p:cNvPr>
              <p:cNvSpPr>
                <a:spLocks noChangeShapeType="1"/>
              </p:cNvSpPr>
              <p:nvPr/>
            </p:nvSpPr>
            <p:spPr bwMode="auto">
              <a:xfrm>
                <a:off x="3864" y="282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 name="Line 748">
                <a:extLst>
                  <a:ext uri="{FF2B5EF4-FFF2-40B4-BE49-F238E27FC236}">
                    <a16:creationId xmlns:a16="http://schemas.microsoft.com/office/drawing/2014/main" id="{21DC590A-DB26-433D-908F-5B6E8016F1C6}"/>
                  </a:ext>
                </a:extLst>
              </p:cNvPr>
              <p:cNvSpPr>
                <a:spLocks noChangeShapeType="1"/>
              </p:cNvSpPr>
              <p:nvPr/>
            </p:nvSpPr>
            <p:spPr bwMode="auto">
              <a:xfrm>
                <a:off x="4496" y="3072"/>
                <a:ext cx="0" cy="27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 name="Line 749">
                <a:extLst>
                  <a:ext uri="{FF2B5EF4-FFF2-40B4-BE49-F238E27FC236}">
                    <a16:creationId xmlns:a16="http://schemas.microsoft.com/office/drawing/2014/main" id="{BFEAD535-4043-43D7-852B-4E1116820B45}"/>
                  </a:ext>
                </a:extLst>
              </p:cNvPr>
              <p:cNvSpPr>
                <a:spLocks noChangeShapeType="1"/>
              </p:cNvSpPr>
              <p:nvPr/>
            </p:nvSpPr>
            <p:spPr bwMode="auto">
              <a:xfrm>
                <a:off x="4274" y="327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Line 750">
                <a:extLst>
                  <a:ext uri="{FF2B5EF4-FFF2-40B4-BE49-F238E27FC236}">
                    <a16:creationId xmlns:a16="http://schemas.microsoft.com/office/drawing/2014/main" id="{3B0ADBF0-99A3-46B4-BF39-9B198EEDECFB}"/>
                  </a:ext>
                </a:extLst>
              </p:cNvPr>
              <p:cNvSpPr>
                <a:spLocks noChangeShapeType="1"/>
              </p:cNvSpPr>
              <p:nvPr/>
            </p:nvSpPr>
            <p:spPr bwMode="auto">
              <a:xfrm>
                <a:off x="4496" y="307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Line 751">
                <a:extLst>
                  <a:ext uri="{FF2B5EF4-FFF2-40B4-BE49-F238E27FC236}">
                    <a16:creationId xmlns:a16="http://schemas.microsoft.com/office/drawing/2014/main" id="{C817F07E-5E8B-497F-8B12-97F5F815764B}"/>
                  </a:ext>
                </a:extLst>
              </p:cNvPr>
              <p:cNvSpPr>
                <a:spLocks noChangeShapeType="1"/>
              </p:cNvSpPr>
              <p:nvPr/>
            </p:nvSpPr>
            <p:spPr bwMode="auto">
              <a:xfrm>
                <a:off x="4496" y="3072"/>
                <a:ext cx="0" cy="27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dirty="0"/>
              </a:p>
            </p:txBody>
          </p:sp>
          <p:sp>
            <p:nvSpPr>
              <p:cNvPr id="524" name="Line 752">
                <a:extLst>
                  <a:ext uri="{FF2B5EF4-FFF2-40B4-BE49-F238E27FC236}">
                    <a16:creationId xmlns:a16="http://schemas.microsoft.com/office/drawing/2014/main" id="{B7396853-A27D-4052-BA50-32246803D571}"/>
                  </a:ext>
                </a:extLst>
              </p:cNvPr>
              <p:cNvSpPr>
                <a:spLocks noChangeShapeType="1"/>
              </p:cNvSpPr>
              <p:nvPr/>
            </p:nvSpPr>
            <p:spPr bwMode="auto">
              <a:xfrm>
                <a:off x="4496" y="302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753">
                <a:extLst>
                  <a:ext uri="{FF2B5EF4-FFF2-40B4-BE49-F238E27FC236}">
                    <a16:creationId xmlns:a16="http://schemas.microsoft.com/office/drawing/2014/main" id="{C1E4F897-454B-4AA8-879A-EBB82DAFC38B}"/>
                  </a:ext>
                </a:extLst>
              </p:cNvPr>
              <p:cNvSpPr>
                <a:spLocks noChangeShapeType="1"/>
              </p:cNvSpPr>
              <p:nvPr/>
            </p:nvSpPr>
            <p:spPr bwMode="auto">
              <a:xfrm>
                <a:off x="4696" y="33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754">
                <a:extLst>
                  <a:ext uri="{FF2B5EF4-FFF2-40B4-BE49-F238E27FC236}">
                    <a16:creationId xmlns:a16="http://schemas.microsoft.com/office/drawing/2014/main" id="{B19F0DFE-005A-4CA1-AD39-9D31F078BEE6}"/>
                  </a:ext>
                </a:extLst>
              </p:cNvPr>
              <p:cNvSpPr>
                <a:spLocks noChangeShapeType="1"/>
              </p:cNvSpPr>
              <p:nvPr/>
            </p:nvSpPr>
            <p:spPr bwMode="auto">
              <a:xfrm>
                <a:off x="4523" y="305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Rectangle 755">
                <a:extLst>
                  <a:ext uri="{FF2B5EF4-FFF2-40B4-BE49-F238E27FC236}">
                    <a16:creationId xmlns:a16="http://schemas.microsoft.com/office/drawing/2014/main" id="{CAA82B6B-1F14-4DE2-A785-A4A89C6C6F4B}"/>
                  </a:ext>
                </a:extLst>
              </p:cNvPr>
              <p:cNvSpPr>
                <a:spLocks noChangeArrowheads="1"/>
              </p:cNvSpPr>
              <p:nvPr/>
            </p:nvSpPr>
            <p:spPr bwMode="auto">
              <a:xfrm>
                <a:off x="3563"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52" name="TextBox 451">
              <a:extLst>
                <a:ext uri="{FF2B5EF4-FFF2-40B4-BE49-F238E27FC236}">
                  <a16:creationId xmlns:a16="http://schemas.microsoft.com/office/drawing/2014/main" id="{AD727C55-01E5-41E8-A1D9-A7B82CB63281}"/>
                </a:ext>
              </a:extLst>
            </p:cNvPr>
            <p:cNvSpPr txBox="1"/>
            <p:nvPr/>
          </p:nvSpPr>
          <p:spPr>
            <a:xfrm rot="16200000">
              <a:off x="-318378" y="4792012"/>
              <a:ext cx="1620957"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Absorbance, </a:t>
              </a:r>
              <a:r>
                <a:rPr lang="el-GR" sz="800" dirty="0">
                  <a:latin typeface="Arial" panose="020B0604020202020204" pitchFamily="34" charset="0"/>
                  <a:cs typeface="Arial" panose="020B0604020202020204" pitchFamily="34" charset="0"/>
                </a:rPr>
                <a:t>λ</a:t>
              </a:r>
              <a:r>
                <a:rPr lang="en-US" sz="800" dirty="0">
                  <a:latin typeface="Arial" panose="020B0604020202020204" pitchFamily="34" charset="0"/>
                  <a:cs typeface="Arial" panose="020B0604020202020204" pitchFamily="34" charset="0"/>
                </a:rPr>
                <a:t> = 276 nm [</a:t>
              </a:r>
              <a:r>
                <a:rPr lang="en-US" sz="800" dirty="0" err="1">
                  <a:latin typeface="Arial" panose="020B0604020202020204" pitchFamily="34" charset="0"/>
                  <a:cs typeface="Arial" panose="020B0604020202020204" pitchFamily="34" charset="0"/>
                </a:rPr>
                <a:t>mAU</a:t>
              </a:r>
              <a:r>
                <a:rPr lang="en-US" sz="800" dirty="0">
                  <a:latin typeface="Arial" panose="020B0604020202020204" pitchFamily="34" charset="0"/>
                  <a:cs typeface="Arial" panose="020B0604020202020204" pitchFamily="34" charset="0"/>
                </a:rPr>
                <a:t>]</a:t>
              </a:r>
            </a:p>
          </p:txBody>
        </p:sp>
        <p:sp>
          <p:nvSpPr>
            <p:cNvPr id="453" name="TextBox 452">
              <a:extLst>
                <a:ext uri="{FF2B5EF4-FFF2-40B4-BE49-F238E27FC236}">
                  <a16:creationId xmlns:a16="http://schemas.microsoft.com/office/drawing/2014/main" id="{DCF0C193-2DC8-43E3-A962-1CCE551FC74B}"/>
                </a:ext>
              </a:extLst>
            </p:cNvPr>
            <p:cNvSpPr txBox="1"/>
            <p:nvPr/>
          </p:nvSpPr>
          <p:spPr>
            <a:xfrm>
              <a:off x="3619792" y="5945149"/>
              <a:ext cx="663964"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Time [min]</a:t>
              </a:r>
            </a:p>
          </p:txBody>
        </p:sp>
        <p:sp>
          <p:nvSpPr>
            <p:cNvPr id="454" name="Rectangle 392">
              <a:extLst>
                <a:ext uri="{FF2B5EF4-FFF2-40B4-BE49-F238E27FC236}">
                  <a16:creationId xmlns:a16="http://schemas.microsoft.com/office/drawing/2014/main" id="{868C22BB-2022-401F-B6FE-62E1C8E735D8}"/>
                </a:ext>
              </a:extLst>
            </p:cNvPr>
            <p:cNvSpPr>
              <a:spLocks noChangeArrowheads="1"/>
            </p:cNvSpPr>
            <p:nvPr/>
          </p:nvSpPr>
          <p:spPr bwMode="auto">
            <a:xfrm>
              <a:off x="792958" y="5842000"/>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5.25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5" name="Rectangle 396">
              <a:extLst>
                <a:ext uri="{FF2B5EF4-FFF2-40B4-BE49-F238E27FC236}">
                  <a16:creationId xmlns:a16="http://schemas.microsoft.com/office/drawing/2014/main" id="{E8F3B154-C0A3-4FDB-876F-9BD1686B64CB}"/>
                </a:ext>
              </a:extLst>
            </p:cNvPr>
            <p:cNvSpPr>
              <a:spLocks noChangeArrowheads="1"/>
            </p:cNvSpPr>
            <p:nvPr/>
          </p:nvSpPr>
          <p:spPr bwMode="auto">
            <a:xfrm>
              <a:off x="1242220" y="5842000"/>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5.50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6" name="Rectangle 402">
              <a:extLst>
                <a:ext uri="{FF2B5EF4-FFF2-40B4-BE49-F238E27FC236}">
                  <a16:creationId xmlns:a16="http://schemas.microsoft.com/office/drawing/2014/main" id="{1027F69A-3EF6-4663-B021-381431FFD388}"/>
                </a:ext>
              </a:extLst>
            </p:cNvPr>
            <p:cNvSpPr>
              <a:spLocks noChangeArrowheads="1"/>
            </p:cNvSpPr>
            <p:nvPr/>
          </p:nvSpPr>
          <p:spPr bwMode="auto">
            <a:xfrm>
              <a:off x="2150270" y="5842000"/>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7" name="Rectangle 406">
              <a:extLst>
                <a:ext uri="{FF2B5EF4-FFF2-40B4-BE49-F238E27FC236}">
                  <a16:creationId xmlns:a16="http://schemas.microsoft.com/office/drawing/2014/main" id="{C53EA2F0-7ED6-4758-A696-BCEE315ECBD3}"/>
                </a:ext>
              </a:extLst>
            </p:cNvPr>
            <p:cNvSpPr>
              <a:spLocks noChangeArrowheads="1"/>
            </p:cNvSpPr>
            <p:nvPr/>
          </p:nvSpPr>
          <p:spPr bwMode="auto">
            <a:xfrm>
              <a:off x="2599533" y="5842000"/>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8" name="Rectangle 396">
              <a:extLst>
                <a:ext uri="{FF2B5EF4-FFF2-40B4-BE49-F238E27FC236}">
                  <a16:creationId xmlns:a16="http://schemas.microsoft.com/office/drawing/2014/main" id="{E82E7A17-1DF1-4322-AACE-86547BF1F66A}"/>
                </a:ext>
              </a:extLst>
            </p:cNvPr>
            <p:cNvSpPr>
              <a:spLocks noChangeArrowheads="1"/>
            </p:cNvSpPr>
            <p:nvPr/>
          </p:nvSpPr>
          <p:spPr bwMode="auto">
            <a:xfrm>
              <a:off x="1700214" y="5841206"/>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9" name="Rectangle 392">
              <a:extLst>
                <a:ext uri="{FF2B5EF4-FFF2-40B4-BE49-F238E27FC236}">
                  <a16:creationId xmlns:a16="http://schemas.microsoft.com/office/drawing/2014/main" id="{29D22917-EDC9-45FA-92E4-1A219A592CDB}"/>
                </a:ext>
              </a:extLst>
            </p:cNvPr>
            <p:cNvSpPr>
              <a:spLocks noChangeArrowheads="1"/>
            </p:cNvSpPr>
            <p:nvPr/>
          </p:nvSpPr>
          <p:spPr bwMode="auto">
            <a:xfrm>
              <a:off x="2954737" y="5843987"/>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5.25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0" name="Rectangle 396">
              <a:extLst>
                <a:ext uri="{FF2B5EF4-FFF2-40B4-BE49-F238E27FC236}">
                  <a16:creationId xmlns:a16="http://schemas.microsoft.com/office/drawing/2014/main" id="{F9C47EDC-B748-4305-905A-34FC700616C3}"/>
                </a:ext>
              </a:extLst>
            </p:cNvPr>
            <p:cNvSpPr>
              <a:spLocks noChangeArrowheads="1"/>
            </p:cNvSpPr>
            <p:nvPr/>
          </p:nvSpPr>
          <p:spPr bwMode="auto">
            <a:xfrm>
              <a:off x="3403999" y="5843987"/>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5.50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1" name="Rectangle 402">
              <a:extLst>
                <a:ext uri="{FF2B5EF4-FFF2-40B4-BE49-F238E27FC236}">
                  <a16:creationId xmlns:a16="http://schemas.microsoft.com/office/drawing/2014/main" id="{FE8FCD1B-3AEB-4EB5-8D79-AF2E80BD01F2}"/>
                </a:ext>
              </a:extLst>
            </p:cNvPr>
            <p:cNvSpPr>
              <a:spLocks noChangeArrowheads="1"/>
            </p:cNvSpPr>
            <p:nvPr/>
          </p:nvSpPr>
          <p:spPr bwMode="auto">
            <a:xfrm>
              <a:off x="4312049" y="5843987"/>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2" name="Rectangle 406">
              <a:extLst>
                <a:ext uri="{FF2B5EF4-FFF2-40B4-BE49-F238E27FC236}">
                  <a16:creationId xmlns:a16="http://schemas.microsoft.com/office/drawing/2014/main" id="{B9C29A0F-CB5A-430F-9F96-38970B1AE123}"/>
                </a:ext>
              </a:extLst>
            </p:cNvPr>
            <p:cNvSpPr>
              <a:spLocks noChangeArrowheads="1"/>
            </p:cNvSpPr>
            <p:nvPr/>
          </p:nvSpPr>
          <p:spPr bwMode="auto">
            <a:xfrm>
              <a:off x="4761312" y="5843987"/>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3" name="Rectangle 396">
              <a:extLst>
                <a:ext uri="{FF2B5EF4-FFF2-40B4-BE49-F238E27FC236}">
                  <a16:creationId xmlns:a16="http://schemas.microsoft.com/office/drawing/2014/main" id="{10A43734-8C4F-4B3D-ADDD-0AB7F6BEC6F2}"/>
                </a:ext>
              </a:extLst>
            </p:cNvPr>
            <p:cNvSpPr>
              <a:spLocks noChangeArrowheads="1"/>
            </p:cNvSpPr>
            <p:nvPr/>
          </p:nvSpPr>
          <p:spPr bwMode="auto">
            <a:xfrm>
              <a:off x="3861993" y="5843193"/>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4" name="Rectangle 392">
              <a:extLst>
                <a:ext uri="{FF2B5EF4-FFF2-40B4-BE49-F238E27FC236}">
                  <a16:creationId xmlns:a16="http://schemas.microsoft.com/office/drawing/2014/main" id="{C2C91FFF-6419-4728-96B1-B9ED963DC0AA}"/>
                </a:ext>
              </a:extLst>
            </p:cNvPr>
            <p:cNvSpPr>
              <a:spLocks noChangeArrowheads="1"/>
            </p:cNvSpPr>
            <p:nvPr/>
          </p:nvSpPr>
          <p:spPr bwMode="auto">
            <a:xfrm>
              <a:off x="5138739" y="5849144"/>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5.25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5" name="Rectangle 396">
              <a:extLst>
                <a:ext uri="{FF2B5EF4-FFF2-40B4-BE49-F238E27FC236}">
                  <a16:creationId xmlns:a16="http://schemas.microsoft.com/office/drawing/2014/main" id="{2B5D8F5A-25DF-4648-9AE9-4B33456A42B5}"/>
                </a:ext>
              </a:extLst>
            </p:cNvPr>
            <p:cNvSpPr>
              <a:spLocks noChangeArrowheads="1"/>
            </p:cNvSpPr>
            <p:nvPr/>
          </p:nvSpPr>
          <p:spPr bwMode="auto">
            <a:xfrm>
              <a:off x="5588001" y="5849144"/>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5.50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6" name="Rectangle 402">
              <a:extLst>
                <a:ext uri="{FF2B5EF4-FFF2-40B4-BE49-F238E27FC236}">
                  <a16:creationId xmlns:a16="http://schemas.microsoft.com/office/drawing/2014/main" id="{946FF1BA-6099-40C0-9094-D3A019DCD598}"/>
                </a:ext>
              </a:extLst>
            </p:cNvPr>
            <p:cNvSpPr>
              <a:spLocks noChangeArrowheads="1"/>
            </p:cNvSpPr>
            <p:nvPr/>
          </p:nvSpPr>
          <p:spPr bwMode="auto">
            <a:xfrm>
              <a:off x="6496051" y="5849144"/>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7" name="Rectangle 406">
              <a:extLst>
                <a:ext uri="{FF2B5EF4-FFF2-40B4-BE49-F238E27FC236}">
                  <a16:creationId xmlns:a16="http://schemas.microsoft.com/office/drawing/2014/main" id="{0E9618F6-457C-4380-A07E-C4CB5125DAEC}"/>
                </a:ext>
              </a:extLst>
            </p:cNvPr>
            <p:cNvSpPr>
              <a:spLocks noChangeArrowheads="1"/>
            </p:cNvSpPr>
            <p:nvPr/>
          </p:nvSpPr>
          <p:spPr bwMode="auto">
            <a:xfrm>
              <a:off x="6945314" y="5849144"/>
              <a:ext cx="268288"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8" name="Rectangle 396">
              <a:extLst>
                <a:ext uri="{FF2B5EF4-FFF2-40B4-BE49-F238E27FC236}">
                  <a16:creationId xmlns:a16="http://schemas.microsoft.com/office/drawing/2014/main" id="{2B110E52-B7C7-496A-B6C6-23EA13D0D9BD}"/>
                </a:ext>
              </a:extLst>
            </p:cNvPr>
            <p:cNvSpPr>
              <a:spLocks noChangeArrowheads="1"/>
            </p:cNvSpPr>
            <p:nvPr/>
          </p:nvSpPr>
          <p:spPr bwMode="auto">
            <a:xfrm>
              <a:off x="6045995" y="5848350"/>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9" name="TextBox 468">
              <a:extLst>
                <a:ext uri="{FF2B5EF4-FFF2-40B4-BE49-F238E27FC236}">
                  <a16:creationId xmlns:a16="http://schemas.microsoft.com/office/drawing/2014/main" id="{D01FBF21-614F-45CF-9BF7-97A112BAE41A}"/>
                </a:ext>
              </a:extLst>
            </p:cNvPr>
            <p:cNvSpPr txBox="1"/>
            <p:nvPr/>
          </p:nvSpPr>
          <p:spPr>
            <a:xfrm>
              <a:off x="5802121" y="5945149"/>
              <a:ext cx="663964"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Time [min]</a:t>
              </a:r>
            </a:p>
          </p:txBody>
        </p:sp>
        <p:sp>
          <p:nvSpPr>
            <p:cNvPr id="470" name="TextBox 469">
              <a:extLst>
                <a:ext uri="{FF2B5EF4-FFF2-40B4-BE49-F238E27FC236}">
                  <a16:creationId xmlns:a16="http://schemas.microsoft.com/office/drawing/2014/main" id="{D4967284-D192-4246-AFDD-061452443732}"/>
                </a:ext>
              </a:extLst>
            </p:cNvPr>
            <p:cNvSpPr txBox="1"/>
            <p:nvPr/>
          </p:nvSpPr>
          <p:spPr>
            <a:xfrm>
              <a:off x="1472160" y="5945149"/>
              <a:ext cx="663964"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Time [min]</a:t>
              </a:r>
            </a:p>
          </p:txBody>
        </p:sp>
        <p:sp>
          <p:nvSpPr>
            <p:cNvPr id="471" name="Notched Right Arrow 444">
              <a:extLst>
                <a:ext uri="{FF2B5EF4-FFF2-40B4-BE49-F238E27FC236}">
                  <a16:creationId xmlns:a16="http://schemas.microsoft.com/office/drawing/2014/main" id="{E40AF1DE-7F61-4586-ADD6-F0DDF7098BFC}"/>
                </a:ext>
              </a:extLst>
            </p:cNvPr>
            <p:cNvSpPr/>
            <p:nvPr/>
          </p:nvSpPr>
          <p:spPr>
            <a:xfrm rot="5400000" flipV="1">
              <a:off x="1692464" y="4474051"/>
              <a:ext cx="190123" cy="162965"/>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2" name="Notched Right Arrow 444">
              <a:extLst>
                <a:ext uri="{FF2B5EF4-FFF2-40B4-BE49-F238E27FC236}">
                  <a16:creationId xmlns:a16="http://schemas.microsoft.com/office/drawing/2014/main" id="{FB1022FF-533E-4CC7-9556-B6D4702B92A9}"/>
                </a:ext>
              </a:extLst>
            </p:cNvPr>
            <p:cNvSpPr/>
            <p:nvPr/>
          </p:nvSpPr>
          <p:spPr>
            <a:xfrm rot="5400000" flipV="1">
              <a:off x="3874757" y="4210517"/>
              <a:ext cx="190123" cy="162965"/>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3" name="Notched Right Arrow 444">
              <a:extLst>
                <a:ext uri="{FF2B5EF4-FFF2-40B4-BE49-F238E27FC236}">
                  <a16:creationId xmlns:a16="http://schemas.microsoft.com/office/drawing/2014/main" id="{335562EC-EAFD-48E7-BB86-F14E710F6377}"/>
                </a:ext>
              </a:extLst>
            </p:cNvPr>
            <p:cNvSpPr/>
            <p:nvPr/>
          </p:nvSpPr>
          <p:spPr>
            <a:xfrm rot="5400000" flipV="1">
              <a:off x="6041150" y="5463257"/>
              <a:ext cx="190123" cy="162965"/>
            </a:xfrm>
            <a:prstGeom prst="notch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90511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 name="Content Placeholder 392">
            <a:extLst>
              <a:ext uri="{FF2B5EF4-FFF2-40B4-BE49-F238E27FC236}">
                <a16:creationId xmlns:a16="http://schemas.microsoft.com/office/drawing/2014/main" id="{76E4DE42-BEDA-4075-A2AE-1257C683B225}"/>
              </a:ext>
            </a:extLst>
          </p:cNvPr>
          <p:cNvPicPr>
            <a:picLocks noGrp="1" noChangeAspect="1"/>
          </p:cNvPicPr>
          <p:nvPr>
            <p:ph idx="1"/>
          </p:nvPr>
        </p:nvPicPr>
        <p:blipFill>
          <a:blip r:embed="rId2"/>
          <a:stretch>
            <a:fillRect/>
          </a:stretch>
        </p:blipFill>
        <p:spPr>
          <a:xfrm>
            <a:off x="0" y="5663866"/>
            <a:ext cx="7772400" cy="1130249"/>
          </a:xfrm>
          <a:prstGeom prst="rect">
            <a:avLst/>
          </a:prstGeom>
        </p:spPr>
      </p:pic>
      <p:pic>
        <p:nvPicPr>
          <p:cNvPr id="392" name="Picture 391">
            <a:extLst>
              <a:ext uri="{FF2B5EF4-FFF2-40B4-BE49-F238E27FC236}">
                <a16:creationId xmlns:a16="http://schemas.microsoft.com/office/drawing/2014/main" id="{672085C2-A2AD-41A6-B064-7D677B80AEA5}"/>
              </a:ext>
            </a:extLst>
          </p:cNvPr>
          <p:cNvPicPr>
            <a:picLocks noChangeAspect="1"/>
          </p:cNvPicPr>
          <p:nvPr/>
        </p:nvPicPr>
        <p:blipFill>
          <a:blip r:embed="rId3"/>
          <a:stretch>
            <a:fillRect/>
          </a:stretch>
        </p:blipFill>
        <p:spPr>
          <a:xfrm>
            <a:off x="0" y="979324"/>
            <a:ext cx="7772400" cy="1130249"/>
          </a:xfrm>
          <a:prstGeom prst="rect">
            <a:avLst/>
          </a:prstGeom>
        </p:spPr>
      </p:pic>
      <p:pic>
        <p:nvPicPr>
          <p:cNvPr id="497" name="Picture 496">
            <a:extLst>
              <a:ext uri="{FF2B5EF4-FFF2-40B4-BE49-F238E27FC236}">
                <a16:creationId xmlns:a16="http://schemas.microsoft.com/office/drawing/2014/main" id="{2750E148-2249-4145-8C5D-4DF4EB6AA2DD}"/>
              </a:ext>
            </a:extLst>
          </p:cNvPr>
          <p:cNvPicPr>
            <a:picLocks noChangeAspect="1"/>
          </p:cNvPicPr>
          <p:nvPr/>
        </p:nvPicPr>
        <p:blipFill>
          <a:blip r:embed="rId4"/>
          <a:stretch>
            <a:fillRect/>
          </a:stretch>
        </p:blipFill>
        <p:spPr>
          <a:xfrm>
            <a:off x="0" y="2327559"/>
            <a:ext cx="7772400" cy="1130249"/>
          </a:xfrm>
          <a:prstGeom prst="rect">
            <a:avLst/>
          </a:prstGeom>
        </p:spPr>
      </p:pic>
      <p:pic>
        <p:nvPicPr>
          <p:cNvPr id="616" name="Picture 615">
            <a:extLst>
              <a:ext uri="{FF2B5EF4-FFF2-40B4-BE49-F238E27FC236}">
                <a16:creationId xmlns:a16="http://schemas.microsoft.com/office/drawing/2014/main" id="{162086A4-6F43-43E0-8EFA-4DCC3ADC4D7F}"/>
              </a:ext>
            </a:extLst>
          </p:cNvPr>
          <p:cNvPicPr>
            <a:picLocks noChangeAspect="1"/>
          </p:cNvPicPr>
          <p:nvPr/>
        </p:nvPicPr>
        <p:blipFill>
          <a:blip r:embed="rId5"/>
          <a:stretch>
            <a:fillRect/>
          </a:stretch>
        </p:blipFill>
        <p:spPr>
          <a:xfrm>
            <a:off x="0" y="7012101"/>
            <a:ext cx="7772400" cy="1130249"/>
          </a:xfrm>
          <a:prstGeom prst="rect">
            <a:avLst/>
          </a:prstGeom>
        </p:spPr>
      </p:pic>
      <p:pic>
        <p:nvPicPr>
          <p:cNvPr id="731" name="Picture 730">
            <a:extLst>
              <a:ext uri="{FF2B5EF4-FFF2-40B4-BE49-F238E27FC236}">
                <a16:creationId xmlns:a16="http://schemas.microsoft.com/office/drawing/2014/main" id="{5911F551-44C8-4036-9991-927F5D407E00}"/>
              </a:ext>
            </a:extLst>
          </p:cNvPr>
          <p:cNvPicPr>
            <a:picLocks noChangeAspect="1"/>
          </p:cNvPicPr>
          <p:nvPr/>
        </p:nvPicPr>
        <p:blipFill>
          <a:blip r:embed="rId6"/>
          <a:stretch>
            <a:fillRect/>
          </a:stretch>
        </p:blipFill>
        <p:spPr>
          <a:xfrm>
            <a:off x="0" y="3675794"/>
            <a:ext cx="7772400" cy="1130249"/>
          </a:xfrm>
          <a:prstGeom prst="rect">
            <a:avLst/>
          </a:prstGeom>
        </p:spPr>
      </p:pic>
      <p:pic>
        <p:nvPicPr>
          <p:cNvPr id="732" name="Picture 731">
            <a:extLst>
              <a:ext uri="{FF2B5EF4-FFF2-40B4-BE49-F238E27FC236}">
                <a16:creationId xmlns:a16="http://schemas.microsoft.com/office/drawing/2014/main" id="{181832E7-A980-4647-905E-C4C56836B665}"/>
              </a:ext>
            </a:extLst>
          </p:cNvPr>
          <p:cNvPicPr>
            <a:picLocks noChangeAspect="1"/>
          </p:cNvPicPr>
          <p:nvPr/>
        </p:nvPicPr>
        <p:blipFill>
          <a:blip r:embed="rId7"/>
          <a:stretch>
            <a:fillRect/>
          </a:stretch>
        </p:blipFill>
        <p:spPr>
          <a:xfrm>
            <a:off x="0" y="8289545"/>
            <a:ext cx="7772400" cy="1130249"/>
          </a:xfrm>
          <a:prstGeom prst="rect">
            <a:avLst/>
          </a:prstGeom>
        </p:spPr>
      </p:pic>
      <p:sp>
        <p:nvSpPr>
          <p:cNvPr id="733" name="TextBox 732">
            <a:extLst>
              <a:ext uri="{FF2B5EF4-FFF2-40B4-BE49-F238E27FC236}">
                <a16:creationId xmlns:a16="http://schemas.microsoft.com/office/drawing/2014/main" id="{154D3B8B-16BD-4196-8465-C70CA6137F54}"/>
              </a:ext>
            </a:extLst>
          </p:cNvPr>
          <p:cNvSpPr txBox="1"/>
          <p:nvPr/>
        </p:nvSpPr>
        <p:spPr>
          <a:xfrm>
            <a:off x="146304" y="392006"/>
            <a:ext cx="1193340" cy="369332"/>
          </a:xfrm>
          <a:prstGeom prst="rect">
            <a:avLst/>
          </a:prstGeom>
          <a:noFill/>
        </p:spPr>
        <p:txBody>
          <a:bodyPr wrap="none" rtlCol="0">
            <a:spAutoFit/>
          </a:bodyPr>
          <a:lstStyle/>
          <a:p>
            <a:r>
              <a:rPr lang="en-US" b="1" dirty="0"/>
              <a:t>Scutellarin</a:t>
            </a:r>
          </a:p>
        </p:txBody>
      </p:sp>
      <p:sp>
        <p:nvSpPr>
          <p:cNvPr id="734" name="TextBox 733">
            <a:extLst>
              <a:ext uri="{FF2B5EF4-FFF2-40B4-BE49-F238E27FC236}">
                <a16:creationId xmlns:a16="http://schemas.microsoft.com/office/drawing/2014/main" id="{8DF00C72-C837-475B-9AE2-D732C5A55B24}"/>
              </a:ext>
            </a:extLst>
          </p:cNvPr>
          <p:cNvSpPr txBox="1"/>
          <p:nvPr/>
        </p:nvSpPr>
        <p:spPr>
          <a:xfrm>
            <a:off x="146304" y="5076548"/>
            <a:ext cx="1110753" cy="369332"/>
          </a:xfrm>
          <a:prstGeom prst="rect">
            <a:avLst/>
          </a:prstGeom>
          <a:noFill/>
        </p:spPr>
        <p:txBody>
          <a:bodyPr wrap="none" rtlCol="0">
            <a:spAutoFit/>
          </a:bodyPr>
          <a:lstStyle/>
          <a:p>
            <a:r>
              <a:rPr lang="en-US" b="1" dirty="0"/>
              <a:t>Unknown</a:t>
            </a:r>
          </a:p>
        </p:txBody>
      </p:sp>
      <p:sp>
        <p:nvSpPr>
          <p:cNvPr id="735" name="TextBox 734">
            <a:extLst>
              <a:ext uri="{FF2B5EF4-FFF2-40B4-BE49-F238E27FC236}">
                <a16:creationId xmlns:a16="http://schemas.microsoft.com/office/drawing/2014/main" id="{C817C973-A4D4-49E0-A1A9-96474C2CD3EC}"/>
              </a:ext>
            </a:extLst>
          </p:cNvPr>
          <p:cNvSpPr txBox="1"/>
          <p:nvPr/>
        </p:nvSpPr>
        <p:spPr>
          <a:xfrm>
            <a:off x="146304" y="723663"/>
            <a:ext cx="413896" cy="307777"/>
          </a:xfrm>
          <a:prstGeom prst="rect">
            <a:avLst/>
          </a:prstGeom>
          <a:noFill/>
        </p:spPr>
        <p:txBody>
          <a:bodyPr wrap="none" rtlCol="0">
            <a:spAutoFit/>
          </a:bodyPr>
          <a:lstStyle/>
          <a:p>
            <a:r>
              <a:rPr lang="en-US" sz="1400" dirty="0"/>
              <a:t>EIC</a:t>
            </a:r>
          </a:p>
        </p:txBody>
      </p:sp>
      <p:sp>
        <p:nvSpPr>
          <p:cNvPr id="736" name="TextBox 735">
            <a:extLst>
              <a:ext uri="{FF2B5EF4-FFF2-40B4-BE49-F238E27FC236}">
                <a16:creationId xmlns:a16="http://schemas.microsoft.com/office/drawing/2014/main" id="{072E0EDB-D834-41D8-929C-E8A5B01C92AD}"/>
              </a:ext>
            </a:extLst>
          </p:cNvPr>
          <p:cNvSpPr txBox="1"/>
          <p:nvPr/>
        </p:nvSpPr>
        <p:spPr>
          <a:xfrm>
            <a:off x="146304" y="2083841"/>
            <a:ext cx="490840" cy="307777"/>
          </a:xfrm>
          <a:prstGeom prst="rect">
            <a:avLst/>
          </a:prstGeom>
          <a:noFill/>
        </p:spPr>
        <p:txBody>
          <a:bodyPr wrap="none" rtlCol="0">
            <a:spAutoFit/>
          </a:bodyPr>
          <a:lstStyle/>
          <a:p>
            <a:r>
              <a:rPr lang="en-US" sz="1400" dirty="0"/>
              <a:t>M/Z</a:t>
            </a:r>
          </a:p>
        </p:txBody>
      </p:sp>
      <p:sp>
        <p:nvSpPr>
          <p:cNvPr id="737" name="TextBox 736">
            <a:extLst>
              <a:ext uri="{FF2B5EF4-FFF2-40B4-BE49-F238E27FC236}">
                <a16:creationId xmlns:a16="http://schemas.microsoft.com/office/drawing/2014/main" id="{23E4843E-687F-4453-A09D-AB8AB277F32C}"/>
              </a:ext>
            </a:extLst>
          </p:cNvPr>
          <p:cNvSpPr txBox="1"/>
          <p:nvPr/>
        </p:nvSpPr>
        <p:spPr>
          <a:xfrm>
            <a:off x="141109" y="3408921"/>
            <a:ext cx="724878" cy="307777"/>
          </a:xfrm>
          <a:prstGeom prst="rect">
            <a:avLst/>
          </a:prstGeom>
          <a:noFill/>
        </p:spPr>
        <p:txBody>
          <a:bodyPr wrap="none" rtlCol="0">
            <a:spAutoFit/>
          </a:bodyPr>
          <a:lstStyle/>
          <a:p>
            <a:r>
              <a:rPr lang="en-US" sz="1400" dirty="0"/>
              <a:t>MS/MS</a:t>
            </a:r>
          </a:p>
        </p:txBody>
      </p:sp>
      <p:sp>
        <p:nvSpPr>
          <p:cNvPr id="738" name="TextBox 737">
            <a:extLst>
              <a:ext uri="{FF2B5EF4-FFF2-40B4-BE49-F238E27FC236}">
                <a16:creationId xmlns:a16="http://schemas.microsoft.com/office/drawing/2014/main" id="{184918ED-0AF4-4079-BF1A-4E87D57404A8}"/>
              </a:ext>
            </a:extLst>
          </p:cNvPr>
          <p:cNvSpPr txBox="1"/>
          <p:nvPr/>
        </p:nvSpPr>
        <p:spPr>
          <a:xfrm>
            <a:off x="146304" y="5412931"/>
            <a:ext cx="413896" cy="307777"/>
          </a:xfrm>
          <a:prstGeom prst="rect">
            <a:avLst/>
          </a:prstGeom>
          <a:noFill/>
        </p:spPr>
        <p:txBody>
          <a:bodyPr wrap="none" rtlCol="0">
            <a:spAutoFit/>
          </a:bodyPr>
          <a:lstStyle/>
          <a:p>
            <a:r>
              <a:rPr lang="en-US" sz="1400" dirty="0"/>
              <a:t>EIC</a:t>
            </a:r>
          </a:p>
        </p:txBody>
      </p:sp>
      <p:sp>
        <p:nvSpPr>
          <p:cNvPr id="739" name="TextBox 738">
            <a:extLst>
              <a:ext uri="{FF2B5EF4-FFF2-40B4-BE49-F238E27FC236}">
                <a16:creationId xmlns:a16="http://schemas.microsoft.com/office/drawing/2014/main" id="{04596071-2B11-4B25-8474-BCA7FC82D409}"/>
              </a:ext>
            </a:extLst>
          </p:cNvPr>
          <p:cNvSpPr txBox="1"/>
          <p:nvPr/>
        </p:nvSpPr>
        <p:spPr>
          <a:xfrm>
            <a:off x="146304" y="6748725"/>
            <a:ext cx="490840" cy="307777"/>
          </a:xfrm>
          <a:prstGeom prst="rect">
            <a:avLst/>
          </a:prstGeom>
          <a:noFill/>
        </p:spPr>
        <p:txBody>
          <a:bodyPr wrap="none" rtlCol="0">
            <a:spAutoFit/>
          </a:bodyPr>
          <a:lstStyle/>
          <a:p>
            <a:r>
              <a:rPr lang="en-US" sz="1400" dirty="0"/>
              <a:t>M/Z</a:t>
            </a:r>
          </a:p>
        </p:txBody>
      </p:sp>
      <p:sp>
        <p:nvSpPr>
          <p:cNvPr id="740" name="TextBox 739">
            <a:extLst>
              <a:ext uri="{FF2B5EF4-FFF2-40B4-BE49-F238E27FC236}">
                <a16:creationId xmlns:a16="http://schemas.microsoft.com/office/drawing/2014/main" id="{74B205CC-5272-4E69-9C6D-79013586BE08}"/>
              </a:ext>
            </a:extLst>
          </p:cNvPr>
          <p:cNvSpPr txBox="1"/>
          <p:nvPr/>
        </p:nvSpPr>
        <p:spPr>
          <a:xfrm>
            <a:off x="141109" y="8037229"/>
            <a:ext cx="724878" cy="307777"/>
          </a:xfrm>
          <a:prstGeom prst="rect">
            <a:avLst/>
          </a:prstGeom>
          <a:noFill/>
        </p:spPr>
        <p:txBody>
          <a:bodyPr wrap="none" rtlCol="0">
            <a:spAutoFit/>
          </a:bodyPr>
          <a:lstStyle/>
          <a:p>
            <a:r>
              <a:rPr lang="en-US" sz="1400" dirty="0"/>
              <a:t>MS/MS</a:t>
            </a:r>
          </a:p>
        </p:txBody>
      </p:sp>
      <p:sp>
        <p:nvSpPr>
          <p:cNvPr id="16" name="TextBox 15">
            <a:extLst>
              <a:ext uri="{FF2B5EF4-FFF2-40B4-BE49-F238E27FC236}">
                <a16:creationId xmlns:a16="http://schemas.microsoft.com/office/drawing/2014/main" id="{B49483AF-0586-44E4-A4FC-55DA55816FFE}"/>
              </a:ext>
            </a:extLst>
          </p:cNvPr>
          <p:cNvSpPr txBox="1"/>
          <p:nvPr/>
        </p:nvSpPr>
        <p:spPr>
          <a:xfrm>
            <a:off x="0" y="9795281"/>
            <a:ext cx="7772400" cy="246221"/>
          </a:xfrm>
          <a:prstGeom prst="rect">
            <a:avLst/>
          </a:prstGeom>
          <a:noFill/>
        </p:spPr>
        <p:txBody>
          <a:bodyPr wrap="square" rtlCol="0">
            <a:spAutoFit/>
          </a:bodyPr>
          <a:lstStyle/>
          <a:p>
            <a:r>
              <a:rPr lang="en-US" sz="1000" b="1" dirty="0">
                <a:highlight>
                  <a:srgbClr val="FFFF00"/>
                </a:highlight>
                <a:latin typeface="Arial" panose="020B0604020202020204" pitchFamily="34" charset="0"/>
                <a:cs typeface="Arial" panose="020B0604020202020204" pitchFamily="34" charset="0"/>
              </a:rPr>
              <a:t>Appendix S2 </a:t>
            </a:r>
            <a:r>
              <a:rPr lang="en-US" sz="1000" dirty="0">
                <a:latin typeface="Arial" panose="020B0604020202020204" pitchFamily="34" charset="0"/>
                <a:cs typeface="Arial" panose="020B0604020202020204" pitchFamily="34" charset="0"/>
              </a:rPr>
              <a:t>MS/MS data collected from a scutellarin standard and the unknown metabolite.</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223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F50831C8-61B7-40C0-BCFD-A4A1108B413C}"/>
              </a:ext>
            </a:extLst>
          </p:cNvPr>
          <p:cNvSpPr txBox="1"/>
          <p:nvPr/>
        </p:nvSpPr>
        <p:spPr>
          <a:xfrm>
            <a:off x="0" y="9795281"/>
            <a:ext cx="7772400" cy="246221"/>
          </a:xfrm>
          <a:prstGeom prst="rect">
            <a:avLst/>
          </a:prstGeom>
          <a:noFill/>
        </p:spPr>
        <p:txBody>
          <a:bodyPr wrap="square" rtlCol="0">
            <a:spAutoFit/>
          </a:bodyPr>
          <a:lstStyle/>
          <a:p>
            <a:r>
              <a:rPr lang="en-US" sz="1000" b="1" dirty="0">
                <a:highlight>
                  <a:srgbClr val="FFFF00"/>
                </a:highlight>
                <a:latin typeface="Arial" panose="020B0604020202020204" pitchFamily="34" charset="0"/>
                <a:cs typeface="Arial" panose="020B0604020202020204" pitchFamily="34" charset="0"/>
              </a:rPr>
              <a:t>Appendix S3 </a:t>
            </a:r>
            <a:r>
              <a:rPr lang="en-US" sz="1000" dirty="0">
                <a:latin typeface="Arial" panose="020B0604020202020204" pitchFamily="34" charset="0"/>
                <a:cs typeface="Arial" panose="020B0604020202020204" pitchFamily="34" charset="0"/>
              </a:rPr>
              <a:t>NMR data used to elucidate structure of unknown metabolite.</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570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0" y="9497145"/>
            <a:ext cx="7772400" cy="553998"/>
          </a:xfrm>
          <a:prstGeom prst="rect">
            <a:avLst/>
          </a:prstGeom>
          <a:noFill/>
        </p:spPr>
        <p:txBody>
          <a:bodyPr wrap="square" rtlCol="0">
            <a:spAutoFit/>
          </a:bodyPr>
          <a:lstStyle/>
          <a:p>
            <a:r>
              <a:rPr lang="en-US" sz="1000" b="1" dirty="0">
                <a:highlight>
                  <a:srgbClr val="FFFF00"/>
                </a:highlight>
                <a:latin typeface="Arial" panose="020B0604020202020204" pitchFamily="34" charset="0"/>
                <a:cs typeface="Arial" panose="020B0604020202020204" pitchFamily="34" charset="0"/>
              </a:rPr>
              <a:t>Figure 5. </a:t>
            </a:r>
            <a:r>
              <a:rPr lang="en-US" sz="1000" dirty="0">
                <a:latin typeface="Arial" panose="020B0604020202020204" pitchFamily="34" charset="0"/>
                <a:cs typeface="Arial" panose="020B0604020202020204" pitchFamily="34" charset="0"/>
              </a:rPr>
              <a:t>Organ-specific isoscutellarein 8-glucuronide peak areas in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Peak areas were averaged from tissue samples taken from 3 biological replicates, and error bars represent standard error.</a:t>
            </a:r>
            <a:endParaRPr lang="en-US" sz="1000" b="1" dirty="0">
              <a:latin typeface="Arial" panose="020B0604020202020204" pitchFamily="34" charset="0"/>
              <a:cs typeface="Arial" panose="020B0604020202020204" pitchFamily="34" charset="0"/>
            </a:endParaRPr>
          </a:p>
        </p:txBody>
      </p:sp>
      <p:pic>
        <p:nvPicPr>
          <p:cNvPr id="5" name="Picture 4" descr="Chart, waterfall chart&#10;&#10;Description automatically generated">
            <a:extLst>
              <a:ext uri="{FF2B5EF4-FFF2-40B4-BE49-F238E27FC236}">
                <a16:creationId xmlns:a16="http://schemas.microsoft.com/office/drawing/2014/main" id="{7F01B5D3-DE42-4649-90C1-FC7C64D7A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563" y="3495818"/>
            <a:ext cx="4091273" cy="3066764"/>
          </a:xfrm>
          <a:prstGeom prst="rect">
            <a:avLst/>
          </a:prstGeom>
        </p:spPr>
      </p:pic>
    </p:spTree>
    <p:extLst>
      <p:ext uri="{BB962C8B-B14F-4D97-AF65-F5344CB8AC3E}">
        <p14:creationId xmlns:p14="http://schemas.microsoft.com/office/powerpoint/2010/main" val="921272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0" y="9812179"/>
            <a:ext cx="7772400" cy="246221"/>
          </a:xfrm>
          <a:prstGeom prst="rect">
            <a:avLst/>
          </a:prstGeom>
          <a:noFill/>
        </p:spPr>
        <p:txBody>
          <a:bodyPr wrap="square" rtlCol="0">
            <a:spAutoFit/>
          </a:bodyPr>
          <a:lstStyle/>
          <a:p>
            <a:r>
              <a:rPr lang="en-US" sz="1000" b="1" dirty="0">
                <a:highlight>
                  <a:srgbClr val="FFFF00"/>
                </a:highlight>
                <a:latin typeface="Arial" panose="020B0604020202020204" pitchFamily="34" charset="0"/>
                <a:cs typeface="Arial" panose="020B0604020202020204" pitchFamily="34" charset="0"/>
              </a:rPr>
              <a:t>Figure 6. </a:t>
            </a:r>
            <a:r>
              <a:rPr lang="en-US" sz="1000" i="1" dirty="0">
                <a:latin typeface="Arial" panose="020B0604020202020204" pitchFamily="34" charset="0"/>
                <a:cs typeface="Arial" panose="020B0604020202020204" pitchFamily="34" charset="0"/>
              </a:rPr>
              <a:t>S. </a:t>
            </a:r>
            <a:r>
              <a:rPr lang="en-US" sz="1000" i="1" dirty="0" err="1">
                <a:latin typeface="Arial" panose="020B0604020202020204" pitchFamily="34" charset="0"/>
                <a:cs typeface="Arial" panose="020B0604020202020204" pitchFamily="34" charset="0"/>
              </a:rPr>
              <a:t>barbata</a:t>
            </a:r>
            <a:r>
              <a:rPr lang="en-US" sz="1000" dirty="0">
                <a:latin typeface="Arial" panose="020B0604020202020204" pitchFamily="34" charset="0"/>
                <a:cs typeface="Arial" panose="020B0604020202020204" pitchFamily="34" charset="0"/>
              </a:rPr>
              <a:t> apigenin feeding results</a:t>
            </a:r>
            <a:endParaRPr lang="en-US" sz="1000" b="1"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1FEA6F71-7CEE-4737-8B72-F63B1AF56FF6}"/>
              </a:ext>
            </a:extLst>
          </p:cNvPr>
          <p:cNvGrpSpPr/>
          <p:nvPr/>
        </p:nvGrpSpPr>
        <p:grpSpPr>
          <a:xfrm>
            <a:off x="753958" y="3471987"/>
            <a:ext cx="6264483" cy="3190626"/>
            <a:chOff x="668614" y="5966890"/>
            <a:chExt cx="6264483" cy="3190626"/>
          </a:xfrm>
        </p:grpSpPr>
        <p:graphicFrame>
          <p:nvGraphicFramePr>
            <p:cNvPr id="9" name="Chart 8">
              <a:extLst>
                <a:ext uri="{FF2B5EF4-FFF2-40B4-BE49-F238E27FC236}">
                  <a16:creationId xmlns:a16="http://schemas.microsoft.com/office/drawing/2014/main" id="{10E7B1E7-658D-4F4B-95E6-D3271F8972B2}"/>
                </a:ext>
              </a:extLst>
            </p:cNvPr>
            <p:cNvGraphicFramePr>
              <a:graphicFrameLocks/>
            </p:cNvGraphicFramePr>
            <p:nvPr>
              <p:extLst>
                <p:ext uri="{D42A27DB-BD31-4B8C-83A1-F6EECF244321}">
                  <p14:modId xmlns:p14="http://schemas.microsoft.com/office/powerpoint/2010/main" val="191846351"/>
                </p:ext>
              </p:extLst>
            </p:nvPr>
          </p:nvGraphicFramePr>
          <p:xfrm>
            <a:off x="668614" y="6213111"/>
            <a:ext cx="1884701" cy="26994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E5B89B85-F36B-4952-AB15-970639FD9785}"/>
                </a:ext>
              </a:extLst>
            </p:cNvPr>
            <p:cNvGraphicFramePr>
              <a:graphicFrameLocks/>
            </p:cNvGraphicFramePr>
            <p:nvPr>
              <p:extLst>
                <p:ext uri="{D42A27DB-BD31-4B8C-83A1-F6EECF244321}">
                  <p14:modId xmlns:p14="http://schemas.microsoft.com/office/powerpoint/2010/main" val="2405576397"/>
                </p:ext>
              </p:extLst>
            </p:nvPr>
          </p:nvGraphicFramePr>
          <p:xfrm>
            <a:off x="2860457" y="6213111"/>
            <a:ext cx="1879079" cy="26994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C422A7BA-125B-4992-A432-7918E198A99D}"/>
                </a:ext>
              </a:extLst>
            </p:cNvPr>
            <p:cNvGraphicFramePr>
              <a:graphicFrameLocks/>
            </p:cNvGraphicFramePr>
            <p:nvPr>
              <p:extLst>
                <p:ext uri="{D42A27DB-BD31-4B8C-83A1-F6EECF244321}">
                  <p14:modId xmlns:p14="http://schemas.microsoft.com/office/powerpoint/2010/main" val="3816803088"/>
                </p:ext>
              </p:extLst>
            </p:nvPr>
          </p:nvGraphicFramePr>
          <p:xfrm>
            <a:off x="5046678" y="6213111"/>
            <a:ext cx="1886419" cy="2699478"/>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a:extLst>
                <a:ext uri="{FF2B5EF4-FFF2-40B4-BE49-F238E27FC236}">
                  <a16:creationId xmlns:a16="http://schemas.microsoft.com/office/drawing/2014/main" id="{804F9961-547A-41EC-8C71-B67B5D402A21}"/>
                </a:ext>
              </a:extLst>
            </p:cNvPr>
            <p:cNvSpPr/>
            <p:nvPr/>
          </p:nvSpPr>
          <p:spPr>
            <a:xfrm>
              <a:off x="2074162" y="5989512"/>
              <a:ext cx="205263" cy="2009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274CF84-EB4D-43F1-967E-C3DCE02D3946}"/>
                </a:ext>
              </a:extLst>
            </p:cNvPr>
            <p:cNvSpPr txBox="1"/>
            <p:nvPr/>
          </p:nvSpPr>
          <p:spPr>
            <a:xfrm>
              <a:off x="2279425" y="5966890"/>
              <a:ext cx="182614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Fed 100 </a:t>
              </a:r>
              <a:r>
                <a:rPr lang="en-US" sz="1000" dirty="0" err="1">
                  <a:latin typeface="Arial" panose="020B0604020202020204" pitchFamily="34" charset="0"/>
                  <a:cs typeface="Arial" panose="020B0604020202020204" pitchFamily="34" charset="0"/>
                </a:rPr>
                <a:t>uM</a:t>
              </a:r>
              <a:r>
                <a:rPr lang="en-US" sz="1000" dirty="0">
                  <a:latin typeface="Arial" panose="020B0604020202020204" pitchFamily="34" charset="0"/>
                  <a:cs typeface="Arial" panose="020B0604020202020204" pitchFamily="34" charset="0"/>
                </a:rPr>
                <a:t> apigenin, 5 days</a:t>
              </a:r>
            </a:p>
          </p:txBody>
        </p:sp>
        <p:sp>
          <p:nvSpPr>
            <p:cNvPr id="14" name="Rectangle 13">
              <a:extLst>
                <a:ext uri="{FF2B5EF4-FFF2-40B4-BE49-F238E27FC236}">
                  <a16:creationId xmlns:a16="http://schemas.microsoft.com/office/drawing/2014/main" id="{73862618-F5D8-4959-8D21-CB4A59CD0B96}"/>
                </a:ext>
              </a:extLst>
            </p:cNvPr>
            <p:cNvSpPr/>
            <p:nvPr/>
          </p:nvSpPr>
          <p:spPr>
            <a:xfrm>
              <a:off x="4534273" y="5989512"/>
              <a:ext cx="205263" cy="20097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2E39549-C73E-48CF-9BC4-511160122D5C}"/>
                </a:ext>
              </a:extLst>
            </p:cNvPr>
            <p:cNvSpPr txBox="1"/>
            <p:nvPr/>
          </p:nvSpPr>
          <p:spPr>
            <a:xfrm>
              <a:off x="4739536" y="5966890"/>
              <a:ext cx="596638"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Control</a:t>
              </a:r>
            </a:p>
          </p:txBody>
        </p:sp>
        <p:sp>
          <p:nvSpPr>
            <p:cNvPr id="16" name="TextBox 15">
              <a:extLst>
                <a:ext uri="{FF2B5EF4-FFF2-40B4-BE49-F238E27FC236}">
                  <a16:creationId xmlns:a16="http://schemas.microsoft.com/office/drawing/2014/main" id="{F25CCE25-0E33-4ECF-8B65-262D63540167}"/>
                </a:ext>
              </a:extLst>
            </p:cNvPr>
            <p:cNvSpPr txBox="1"/>
            <p:nvPr/>
          </p:nvSpPr>
          <p:spPr>
            <a:xfrm>
              <a:off x="1417590" y="8911295"/>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0.00534</a:t>
              </a:r>
            </a:p>
          </p:txBody>
        </p:sp>
        <p:sp>
          <p:nvSpPr>
            <p:cNvPr id="17" name="TextBox 16">
              <a:extLst>
                <a:ext uri="{FF2B5EF4-FFF2-40B4-BE49-F238E27FC236}">
                  <a16:creationId xmlns:a16="http://schemas.microsoft.com/office/drawing/2014/main" id="{EFE56D7C-008A-451B-A0F6-C45A58EF6C2B}"/>
                </a:ext>
              </a:extLst>
            </p:cNvPr>
            <p:cNvSpPr txBox="1"/>
            <p:nvPr/>
          </p:nvSpPr>
          <p:spPr>
            <a:xfrm>
              <a:off x="3580539" y="8911293"/>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0.37529</a:t>
              </a:r>
            </a:p>
          </p:txBody>
        </p:sp>
        <p:sp>
          <p:nvSpPr>
            <p:cNvPr id="18" name="TextBox 17">
              <a:extLst>
                <a:ext uri="{FF2B5EF4-FFF2-40B4-BE49-F238E27FC236}">
                  <a16:creationId xmlns:a16="http://schemas.microsoft.com/office/drawing/2014/main" id="{6B458731-62C7-4B1B-82E7-F408F77094B6}"/>
                </a:ext>
              </a:extLst>
            </p:cNvPr>
            <p:cNvSpPr txBox="1"/>
            <p:nvPr/>
          </p:nvSpPr>
          <p:spPr>
            <a:xfrm>
              <a:off x="5766760" y="8911293"/>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0.31156</a:t>
              </a:r>
            </a:p>
          </p:txBody>
        </p:sp>
      </p:grpSp>
    </p:spTree>
    <p:extLst>
      <p:ext uri="{BB962C8B-B14F-4D97-AF65-F5344CB8AC3E}">
        <p14:creationId xmlns:p14="http://schemas.microsoft.com/office/powerpoint/2010/main" val="17646072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3954</TotalTime>
  <Words>427</Words>
  <Application>Microsoft Office PowerPoint</Application>
  <PresentationFormat>Custom</PresentationFormat>
  <Paragraphs>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Askey</dc:creator>
  <cp:lastModifiedBy>Askey,Bryce C</cp:lastModifiedBy>
  <cp:revision>76</cp:revision>
  <cp:lastPrinted>2021-08-17T18:30:14Z</cp:lastPrinted>
  <dcterms:created xsi:type="dcterms:W3CDTF">2021-05-22T18:25:52Z</dcterms:created>
  <dcterms:modified xsi:type="dcterms:W3CDTF">2021-08-18T22:42:32Z</dcterms:modified>
</cp:coreProperties>
</file>