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0" r:id="rId5"/>
    <p:sldId id="271" r:id="rId6"/>
    <p:sldId id="276" r:id="rId7"/>
    <p:sldId id="277" r:id="rId8"/>
    <p:sldId id="278" r:id="rId9"/>
    <p:sldId id="279" r:id="rId10"/>
    <p:sldId id="261" r:id="rId1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showGuides="1">
      <p:cViewPr>
        <p:scale>
          <a:sx n="66" d="100"/>
          <a:sy n="66" d="100"/>
        </p:scale>
        <p:origin x="810" y="510"/>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Lit>
              <c:ptCount val="1"/>
              <c:pt idx="0">
                <c:v>1</c:v>
              </c:pt>
              <c:extLst>
                <c:ext xmlns:c15="http://schemas.microsoft.com/office/drawing/2012/chart" uri="{02D57815-91ED-43cb-92C2-25804820EDAC}">
                  <c15:autoCat val="1"/>
                </c:ext>
              </c:extLst>
            </c:strLit>
          </c:cat>
          <c:val>
            <c:numRef>
              <c:f>Sheet1!$L$3</c:f>
              <c:numCache>
                <c:formatCode>General</c:formatCode>
                <c:ptCount val="1"/>
                <c:pt idx="0">
                  <c:v>1.0297465816726947</c:v>
                </c:pt>
              </c:numCache>
              <c:extLst/>
            </c:numRef>
          </c:val>
          <c:extLst>
            <c:ext xmlns:c16="http://schemas.microsoft.com/office/drawing/2014/chart" uri="{C3380CC4-5D6E-409C-BE32-E72D297353CC}">
              <c16:uniqueId val="{00000000-7573-4F46-B3C7-E748A43AF371}"/>
            </c:ext>
          </c:extLst>
        </c:ser>
        <c:ser>
          <c:idx val="1"/>
          <c:order val="1"/>
          <c:tx>
            <c:v>Control</c:v>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Sheet1!$L$9</c:f>
              <c:numCache>
                <c:formatCode>General</c:formatCode>
                <c:ptCount val="1"/>
                <c:pt idx="0">
                  <c:v>0.26524309869607426</c:v>
                </c:pt>
              </c:numCache>
              <c:extLst/>
            </c:numRef>
          </c:val>
          <c:extLst>
            <c:ext xmlns:c16="http://schemas.microsoft.com/office/drawing/2014/chart" uri="{C3380CC4-5D6E-409C-BE32-E72D297353CC}">
              <c16:uniqueId val="{00000001-7573-4F46-B3C7-E748A43AF371}"/>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Apigenin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Sheet1!$M$3</c:f>
              <c:numCache>
                <c:formatCode>General</c:formatCode>
                <c:ptCount val="1"/>
                <c:pt idx="0">
                  <c:v>71.315525825859567</c:v>
                </c:pt>
              </c:numCache>
              <c:extLst/>
            </c:numRef>
          </c:val>
          <c:extLst>
            <c:ext xmlns:c16="http://schemas.microsoft.com/office/drawing/2014/chart" uri="{C3380CC4-5D6E-409C-BE32-E72D297353CC}">
              <c16:uniqueId val="{00000000-3F10-4BB9-8875-CE33DACC2D3A}"/>
            </c:ext>
          </c:extLst>
        </c:ser>
        <c:ser>
          <c:idx val="1"/>
          <c:order val="1"/>
          <c:tx>
            <c:v>Control</c:v>
          </c:tx>
          <c:spPr>
            <a:solidFill>
              <a:schemeClr val="accent2"/>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Sheet1!$M$9</c:f>
              <c:numCache>
                <c:formatCode>General</c:formatCode>
                <c:ptCount val="1"/>
                <c:pt idx="0">
                  <c:v>41.1558532833469</c:v>
                </c:pt>
              </c:numCache>
              <c:extLst/>
            </c:numRef>
          </c:val>
          <c:extLst>
            <c:ext xmlns:c16="http://schemas.microsoft.com/office/drawing/2014/chart" uri="{C3380CC4-5D6E-409C-BE32-E72D297353CC}">
              <c16:uniqueId val="{00000001-3F10-4BB9-8875-CE33DACC2D3A}"/>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Sheet1!$N$3</c:f>
              <c:numCache>
                <c:formatCode>General</c:formatCode>
                <c:ptCount val="1"/>
                <c:pt idx="0">
                  <c:v>4.6156541619697844</c:v>
                </c:pt>
              </c:numCache>
              <c:extLst/>
            </c:numRef>
          </c:val>
          <c:extLst>
            <c:ext xmlns:c16="http://schemas.microsoft.com/office/drawing/2014/chart" uri="{C3380CC4-5D6E-409C-BE32-E72D297353CC}">
              <c16:uniqueId val="{00000000-9B3C-4DC4-A4E9-60ECC87A26E7}"/>
            </c:ext>
          </c:extLst>
        </c:ser>
        <c:ser>
          <c:idx val="1"/>
          <c:order val="1"/>
          <c:tx>
            <c:v>Control</c:v>
          </c:tx>
          <c:spPr>
            <a:solidFill>
              <a:schemeClr val="accent2"/>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Sheet1!$N$9</c:f>
              <c:numCache>
                <c:formatCode>General</c:formatCode>
                <c:ptCount val="1"/>
                <c:pt idx="0">
                  <c:v>2.9145592805390961</c:v>
                </c:pt>
              </c:numCache>
              <c:extLst/>
            </c:numRef>
          </c:val>
          <c:extLst>
            <c:ext xmlns:c16="http://schemas.microsoft.com/office/drawing/2014/chart" uri="{C3380CC4-5D6E-409C-BE32-E72D297353CC}">
              <c16:uniqueId val="{00000001-9B3C-4DC4-A4E9-60ECC87A26E7}"/>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Isoscutellarin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6/9/2021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metabolites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Metabolites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
        <p:nvSpPr>
          <p:cNvPr id="6" name="TextBox 5">
            <a:extLst>
              <a:ext uri="{FF2B5EF4-FFF2-40B4-BE49-F238E27FC236}">
                <a16:creationId xmlns:a16="http://schemas.microsoft.com/office/drawing/2014/main" id="{05D87245-8BA6-40E9-9519-06FC7A85C30D}"/>
              </a:ext>
            </a:extLst>
          </p:cNvPr>
          <p:cNvSpPr txBox="1"/>
          <p:nvPr/>
        </p:nvSpPr>
        <p:spPr>
          <a:xfrm>
            <a:off x="0" y="9812179"/>
            <a:ext cx="641299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10. </a:t>
            </a:r>
            <a:r>
              <a:rPr lang="en-US" sz="1000" dirty="0">
                <a:latin typeface="Arial" panose="020B0604020202020204" pitchFamily="34" charset="0"/>
                <a:cs typeface="Arial" panose="020B0604020202020204" pitchFamily="34" charset="0"/>
              </a:rPr>
              <a:t>Proposed pathway for biosynthesis of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in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C8FE7F2A-3585-405E-9341-F5E51BCAA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48" y="308189"/>
            <a:ext cx="7285703" cy="9044321"/>
          </a:xfrm>
          <a:prstGeom prst="rect">
            <a:avLst/>
          </a:prstGeom>
        </p:spPr>
      </p:pic>
    </p:spTree>
    <p:extLst>
      <p:ext uri="{BB962C8B-B14F-4D97-AF65-F5344CB8AC3E}">
        <p14:creationId xmlns:p14="http://schemas.microsoft.com/office/powerpoint/2010/main" val="144392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0"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oroxylin A (top) and oroxyloside (bottom) concentrations in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7" name="Picture 6" descr="Chart&#10;&#10;Description automatically generated">
            <a:extLst>
              <a:ext uri="{FF2B5EF4-FFF2-40B4-BE49-F238E27FC236}">
                <a16:creationId xmlns:a16="http://schemas.microsoft.com/office/drawing/2014/main" id="{77665B38-3E73-4574-A562-BCD90024F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3" y="1948180"/>
            <a:ext cx="5198533" cy="6238240"/>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740564-6F65-49C5-866F-F955781CD6CA}"/>
              </a:ext>
            </a:extLst>
          </p:cNvPr>
          <p:cNvPicPr>
            <a:picLocks noChangeAspect="1"/>
          </p:cNvPicPr>
          <p:nvPr/>
        </p:nvPicPr>
        <p:blipFill>
          <a:blip r:embed="rId2"/>
          <a:stretch>
            <a:fillRect/>
          </a:stretch>
        </p:blipFill>
        <p:spPr>
          <a:xfrm>
            <a:off x="1195388" y="388864"/>
            <a:ext cx="5381625" cy="2171700"/>
          </a:xfrm>
          <a:prstGeom prst="rect">
            <a:avLst/>
          </a:prstGeom>
        </p:spPr>
      </p:pic>
      <p:pic>
        <p:nvPicPr>
          <p:cNvPr id="5" name="Picture 4">
            <a:extLst>
              <a:ext uri="{FF2B5EF4-FFF2-40B4-BE49-F238E27FC236}">
                <a16:creationId xmlns:a16="http://schemas.microsoft.com/office/drawing/2014/main" id="{D6A215DC-83DF-43EB-A48B-5E77CED0EF89}"/>
              </a:ext>
            </a:extLst>
          </p:cNvPr>
          <p:cNvPicPr>
            <a:picLocks noChangeAspect="1"/>
          </p:cNvPicPr>
          <p:nvPr/>
        </p:nvPicPr>
        <p:blipFill>
          <a:blip r:embed="rId3"/>
          <a:stretch>
            <a:fillRect/>
          </a:stretch>
        </p:blipFill>
        <p:spPr>
          <a:xfrm>
            <a:off x="1195388" y="2678865"/>
            <a:ext cx="5381625" cy="2171700"/>
          </a:xfrm>
          <a:prstGeom prst="rect">
            <a:avLst/>
          </a:prstGeom>
        </p:spPr>
      </p:pic>
      <p:pic>
        <p:nvPicPr>
          <p:cNvPr id="6" name="Picture 5">
            <a:extLst>
              <a:ext uri="{FF2B5EF4-FFF2-40B4-BE49-F238E27FC236}">
                <a16:creationId xmlns:a16="http://schemas.microsoft.com/office/drawing/2014/main" id="{5D0873C2-1632-40D3-B61D-AF617D9FA211}"/>
              </a:ext>
            </a:extLst>
          </p:cNvPr>
          <p:cNvPicPr>
            <a:picLocks noChangeAspect="1"/>
          </p:cNvPicPr>
          <p:nvPr/>
        </p:nvPicPr>
        <p:blipFill>
          <a:blip r:embed="rId4"/>
          <a:stretch>
            <a:fillRect/>
          </a:stretch>
        </p:blipFill>
        <p:spPr>
          <a:xfrm>
            <a:off x="1195387" y="7374309"/>
            <a:ext cx="5381625" cy="2162175"/>
          </a:xfrm>
          <a:prstGeom prst="rect">
            <a:avLst/>
          </a:prstGeom>
        </p:spPr>
      </p:pic>
      <p:pic>
        <p:nvPicPr>
          <p:cNvPr id="7" name="Picture 6">
            <a:extLst>
              <a:ext uri="{FF2B5EF4-FFF2-40B4-BE49-F238E27FC236}">
                <a16:creationId xmlns:a16="http://schemas.microsoft.com/office/drawing/2014/main" id="{328DD50E-1055-4C2B-BD03-531CD22435EB}"/>
              </a:ext>
            </a:extLst>
          </p:cNvPr>
          <p:cNvPicPr>
            <a:picLocks noChangeAspect="1"/>
          </p:cNvPicPr>
          <p:nvPr/>
        </p:nvPicPr>
        <p:blipFill>
          <a:blip r:embed="rId5"/>
          <a:stretch>
            <a:fillRect/>
          </a:stretch>
        </p:blipFill>
        <p:spPr>
          <a:xfrm>
            <a:off x="1195388" y="5049637"/>
            <a:ext cx="5381625" cy="2162175"/>
          </a:xfrm>
          <a:prstGeom prst="rect">
            <a:avLst/>
          </a:prstGeom>
        </p:spPr>
      </p:pic>
      <p:sp>
        <p:nvSpPr>
          <p:cNvPr id="8" name="TextBox 7">
            <a:extLst>
              <a:ext uri="{FF2B5EF4-FFF2-40B4-BE49-F238E27FC236}">
                <a16:creationId xmlns:a16="http://schemas.microsoft.com/office/drawing/2014/main" id="{DABDCD24-613A-430A-B229-6148CF385E49}"/>
              </a:ext>
            </a:extLst>
          </p:cNvPr>
          <p:cNvSpPr txBox="1"/>
          <p:nvPr/>
        </p:nvSpPr>
        <p:spPr>
          <a:xfrm>
            <a:off x="926593" y="161979"/>
            <a:ext cx="1961691" cy="276999"/>
          </a:xfrm>
          <a:prstGeom prst="rect">
            <a:avLst/>
          </a:prstGeom>
          <a:noFill/>
        </p:spPr>
        <p:txBody>
          <a:bodyPr wrap="none" rtlCol="0">
            <a:spAutoFit/>
          </a:bodyPr>
          <a:lstStyle/>
          <a:p>
            <a:r>
              <a:rPr lang="en-US" sz="1200" dirty="0"/>
              <a:t>S. </a:t>
            </a:r>
            <a:r>
              <a:rPr lang="en-US" sz="1200" dirty="0" err="1"/>
              <a:t>baicalensis</a:t>
            </a:r>
            <a:r>
              <a:rPr lang="en-US" sz="1200" dirty="0"/>
              <a:t> roots (</a:t>
            </a:r>
            <a:r>
              <a:rPr lang="en-US" sz="1200" dirty="0" err="1"/>
              <a:t>Costine</a:t>
            </a:r>
            <a:r>
              <a:rPr lang="en-US" sz="1200" dirty="0"/>
              <a:t>)</a:t>
            </a:r>
          </a:p>
        </p:txBody>
      </p:sp>
      <p:sp>
        <p:nvSpPr>
          <p:cNvPr id="9" name="TextBox 8">
            <a:extLst>
              <a:ext uri="{FF2B5EF4-FFF2-40B4-BE49-F238E27FC236}">
                <a16:creationId xmlns:a16="http://schemas.microsoft.com/office/drawing/2014/main" id="{FA417DB9-4AE1-4F1F-BFB5-C6C16EF37069}"/>
              </a:ext>
            </a:extLst>
          </p:cNvPr>
          <p:cNvSpPr txBox="1"/>
          <p:nvPr/>
        </p:nvSpPr>
        <p:spPr>
          <a:xfrm>
            <a:off x="926593" y="2426880"/>
            <a:ext cx="2024272" cy="276999"/>
          </a:xfrm>
          <a:prstGeom prst="rect">
            <a:avLst/>
          </a:prstGeom>
          <a:noFill/>
        </p:spPr>
        <p:txBody>
          <a:bodyPr wrap="none" rtlCol="0">
            <a:spAutoFit/>
          </a:bodyPr>
          <a:lstStyle/>
          <a:p>
            <a:r>
              <a:rPr lang="en-US" sz="1200" dirty="0"/>
              <a:t>S. </a:t>
            </a:r>
            <a:r>
              <a:rPr lang="en-US" sz="1200" dirty="0" err="1"/>
              <a:t>baicalensis</a:t>
            </a:r>
            <a:r>
              <a:rPr lang="en-US" sz="1200" dirty="0"/>
              <a:t> leaves (</a:t>
            </a:r>
            <a:r>
              <a:rPr lang="en-US" sz="1200" dirty="0" err="1"/>
              <a:t>Costine</a:t>
            </a:r>
            <a:r>
              <a:rPr lang="en-US" sz="1200" dirty="0"/>
              <a:t>)</a:t>
            </a:r>
          </a:p>
        </p:txBody>
      </p:sp>
      <p:sp>
        <p:nvSpPr>
          <p:cNvPr id="10" name="TextBox 9">
            <a:extLst>
              <a:ext uri="{FF2B5EF4-FFF2-40B4-BE49-F238E27FC236}">
                <a16:creationId xmlns:a16="http://schemas.microsoft.com/office/drawing/2014/main" id="{71B7DE84-B259-484B-91F2-4ED4993B6126}"/>
              </a:ext>
            </a:extLst>
          </p:cNvPr>
          <p:cNvSpPr txBox="1"/>
          <p:nvPr/>
        </p:nvSpPr>
        <p:spPr>
          <a:xfrm>
            <a:off x="926593" y="4824704"/>
            <a:ext cx="1235338" cy="276999"/>
          </a:xfrm>
          <a:prstGeom prst="rect">
            <a:avLst/>
          </a:prstGeom>
          <a:noFill/>
        </p:spPr>
        <p:txBody>
          <a:bodyPr wrap="none" rtlCol="0">
            <a:spAutoFit/>
          </a:bodyPr>
          <a:lstStyle/>
          <a:p>
            <a:r>
              <a:rPr lang="en-US" sz="1200" dirty="0"/>
              <a:t>S. </a:t>
            </a:r>
            <a:r>
              <a:rPr lang="en-US" sz="1200" dirty="0" err="1"/>
              <a:t>barbata</a:t>
            </a:r>
            <a:r>
              <a:rPr lang="en-US" sz="1200" dirty="0"/>
              <a:t> leaves</a:t>
            </a:r>
          </a:p>
        </p:txBody>
      </p:sp>
      <p:sp>
        <p:nvSpPr>
          <p:cNvPr id="11" name="TextBox 10">
            <a:extLst>
              <a:ext uri="{FF2B5EF4-FFF2-40B4-BE49-F238E27FC236}">
                <a16:creationId xmlns:a16="http://schemas.microsoft.com/office/drawing/2014/main" id="{B4079DE8-EDF1-43A7-B000-AA6945E8D856}"/>
              </a:ext>
            </a:extLst>
          </p:cNvPr>
          <p:cNvSpPr txBox="1"/>
          <p:nvPr/>
        </p:nvSpPr>
        <p:spPr>
          <a:xfrm>
            <a:off x="926593" y="7149376"/>
            <a:ext cx="1358898" cy="276999"/>
          </a:xfrm>
          <a:prstGeom prst="rect">
            <a:avLst/>
          </a:prstGeom>
          <a:noFill/>
        </p:spPr>
        <p:txBody>
          <a:bodyPr wrap="none" rtlCol="0">
            <a:spAutoFit/>
          </a:bodyPr>
          <a:lstStyle/>
          <a:p>
            <a:r>
              <a:rPr lang="en-US" sz="1200" dirty="0"/>
              <a:t>S. </a:t>
            </a:r>
            <a:r>
              <a:rPr lang="en-US" sz="1200" dirty="0" err="1"/>
              <a:t>racemosa</a:t>
            </a:r>
            <a:r>
              <a:rPr lang="en-US" sz="1200" dirty="0"/>
              <a:t> leaves</a:t>
            </a:r>
          </a:p>
        </p:txBody>
      </p:sp>
      <p:sp>
        <p:nvSpPr>
          <p:cNvPr id="12" name="TextBox 11">
            <a:extLst>
              <a:ext uri="{FF2B5EF4-FFF2-40B4-BE49-F238E27FC236}">
                <a16:creationId xmlns:a16="http://schemas.microsoft.com/office/drawing/2014/main" id="{B908ADE1-BD30-466E-94FE-01CF3848F439}"/>
              </a:ext>
            </a:extLst>
          </p:cNvPr>
          <p:cNvSpPr txBox="1"/>
          <p:nvPr/>
        </p:nvSpPr>
        <p:spPr>
          <a:xfrm>
            <a:off x="0" y="9658208"/>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roots, (B)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leaves, (C)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leaves, and (D) </a:t>
            </a:r>
            <a:r>
              <a:rPr lang="en-US" sz="1000" i="1" dirty="0">
                <a:latin typeface="Arial" panose="020B0604020202020204" pitchFamily="34" charset="0"/>
                <a:cs typeface="Arial" panose="020B0604020202020204" pitchFamily="34" charset="0"/>
              </a:rPr>
              <a:t>S. racemosa </a:t>
            </a:r>
            <a:r>
              <a:rPr lang="en-US" sz="1000" dirty="0">
                <a:latin typeface="Arial" panose="020B0604020202020204" pitchFamily="34" charset="0"/>
                <a:cs typeface="Arial" panose="020B0604020202020204" pitchFamily="34" charset="0"/>
              </a:rPr>
              <a:t>leaves.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69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663866"/>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979324"/>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327559"/>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012101"/>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675794"/>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289545"/>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392006"/>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076548"/>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723663"/>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083841"/>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408921"/>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412931"/>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6748725"/>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037229"/>
            <a:ext cx="724878" cy="307777"/>
          </a:xfrm>
          <a:prstGeom prst="rect">
            <a:avLst/>
          </a:prstGeom>
          <a:noFill/>
        </p:spPr>
        <p:txBody>
          <a:bodyPr wrap="none" rtlCol="0">
            <a:spAutoFit/>
          </a:bodyPr>
          <a:lstStyle/>
          <a:p>
            <a:r>
              <a:rPr lang="en-US" sz="1400" dirty="0"/>
              <a:t>MS/MS</a:t>
            </a:r>
          </a:p>
        </p:txBody>
      </p:sp>
      <p:sp>
        <p:nvSpPr>
          <p:cNvPr id="16" name="TextBox 15">
            <a:extLst>
              <a:ext uri="{FF2B5EF4-FFF2-40B4-BE49-F238E27FC236}">
                <a16:creationId xmlns:a16="http://schemas.microsoft.com/office/drawing/2014/main" id="{B49483AF-0586-44E4-A4FC-55DA55816FFE}"/>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LC-MS and MS</a:t>
            </a:r>
            <a:r>
              <a:rPr lang="en-US" sz="1000" baseline="30000" dirty="0">
                <a:latin typeface="Arial" panose="020B0604020202020204" pitchFamily="34" charset="0"/>
                <a:cs typeface="Arial" panose="020B0604020202020204" pitchFamily="34" charset="0"/>
              </a:rPr>
              <a:t>2</a:t>
            </a:r>
            <a:r>
              <a:rPr lang="en-US" sz="1000" dirty="0">
                <a:latin typeface="Arial" panose="020B0604020202020204" pitchFamily="34" charset="0"/>
                <a:cs typeface="Arial" panose="020B0604020202020204" pitchFamily="34" charset="0"/>
              </a:rPr>
              <a:t> data collected from a scutellarin standard and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23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50831C8-61B7-40C0-BCFD-A4A1108B413C}"/>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NMR data used to elucidate structure of unknown metabolite, and the structure of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570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497145"/>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7. </a:t>
            </a:r>
            <a:r>
              <a:rPr lang="en-US" sz="1000" dirty="0">
                <a:latin typeface="Arial" panose="020B0604020202020204" pitchFamily="34" charset="0"/>
                <a:cs typeface="Arial" panose="020B0604020202020204" pitchFamily="34" charset="0"/>
              </a:rPr>
              <a:t>Organ-specific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concentrations in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4D249CF3-5E18-41CE-939E-D9850C86CAF8}"/>
              </a:ext>
            </a:extLst>
          </p:cNvPr>
          <p:cNvPicPr>
            <a:picLocks noChangeAspect="1"/>
          </p:cNvPicPr>
          <p:nvPr/>
        </p:nvPicPr>
        <p:blipFill rotWithShape="1">
          <a:blip r:embed="rId2">
            <a:extLst>
              <a:ext uri="{28A0092B-C50C-407E-A947-70E740481C1C}">
                <a14:useLocalDpi xmlns:a14="http://schemas.microsoft.com/office/drawing/2010/main" val="0"/>
              </a:ext>
            </a:extLst>
          </a:blip>
          <a:srcRect t="43376"/>
          <a:stretch/>
        </p:blipFill>
        <p:spPr>
          <a:xfrm>
            <a:off x="1146108" y="3531615"/>
            <a:ext cx="5480183" cy="3713051"/>
          </a:xfrm>
          <a:prstGeom prst="rect">
            <a:avLst/>
          </a:prstGeom>
        </p:spPr>
      </p:pic>
      <p:sp>
        <p:nvSpPr>
          <p:cNvPr id="5" name="Rectangle 4">
            <a:extLst>
              <a:ext uri="{FF2B5EF4-FFF2-40B4-BE49-F238E27FC236}">
                <a16:creationId xmlns:a16="http://schemas.microsoft.com/office/drawing/2014/main" id="{AACDD59D-430C-4B12-84E8-EB4FE4FF8CDE}"/>
              </a:ext>
            </a:extLst>
          </p:cNvPr>
          <p:cNvSpPr/>
          <p:nvPr/>
        </p:nvSpPr>
        <p:spPr>
          <a:xfrm>
            <a:off x="1658113" y="3531615"/>
            <a:ext cx="4852416" cy="2633473"/>
          </a:xfrm>
          <a:prstGeom prst="rect">
            <a:avLst/>
          </a:prstGeom>
          <a:solidFill>
            <a:schemeClr val="tx2">
              <a:alpha val="4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27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8.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dirty="0">
                <a:latin typeface="Arial" panose="020B0604020202020204" pitchFamily="34" charset="0"/>
                <a:cs typeface="Arial" panose="020B0604020202020204" pitchFamily="34" charset="0"/>
              </a:rPr>
              <a:t> apigenin feeding results</a:t>
            </a:r>
            <a:endParaRPr lang="en-US" sz="10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FEA6F71-7CEE-4737-8B72-F63B1AF56FF6}"/>
              </a:ext>
            </a:extLst>
          </p:cNvPr>
          <p:cNvGrpSpPr/>
          <p:nvPr/>
        </p:nvGrpSpPr>
        <p:grpSpPr>
          <a:xfrm>
            <a:off x="753958" y="3471987"/>
            <a:ext cx="6264483" cy="3190626"/>
            <a:chOff x="668614" y="5966890"/>
            <a:chExt cx="6264483" cy="3190626"/>
          </a:xfrm>
        </p:grpSpPr>
        <p:graphicFrame>
          <p:nvGraphicFramePr>
            <p:cNvPr id="9" name="Chart 8">
              <a:extLst>
                <a:ext uri="{FF2B5EF4-FFF2-40B4-BE49-F238E27FC236}">
                  <a16:creationId xmlns:a16="http://schemas.microsoft.com/office/drawing/2014/main" id="{10E7B1E7-658D-4F4B-95E6-D3271F8972B2}"/>
                </a:ext>
              </a:extLst>
            </p:cNvPr>
            <p:cNvGraphicFramePr>
              <a:graphicFrameLocks/>
            </p:cNvGraphicFramePr>
            <p:nvPr>
              <p:extLst>
                <p:ext uri="{D42A27DB-BD31-4B8C-83A1-F6EECF244321}">
                  <p14:modId xmlns:p14="http://schemas.microsoft.com/office/powerpoint/2010/main" val="191846351"/>
                </p:ext>
              </p:extLst>
            </p:nvPr>
          </p:nvGraphicFramePr>
          <p:xfrm>
            <a:off x="668614" y="6213111"/>
            <a:ext cx="1884701" cy="2699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5B89B85-F36B-4952-AB15-970639FD9785}"/>
                </a:ext>
              </a:extLst>
            </p:cNvPr>
            <p:cNvGraphicFramePr>
              <a:graphicFrameLocks/>
            </p:cNvGraphicFramePr>
            <p:nvPr>
              <p:extLst>
                <p:ext uri="{D42A27DB-BD31-4B8C-83A1-F6EECF244321}">
                  <p14:modId xmlns:p14="http://schemas.microsoft.com/office/powerpoint/2010/main" val="2405576397"/>
                </p:ext>
              </p:extLst>
            </p:nvPr>
          </p:nvGraphicFramePr>
          <p:xfrm>
            <a:off x="2860457" y="6213111"/>
            <a:ext cx="1879079" cy="26994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422A7BA-125B-4992-A432-7918E198A99D}"/>
                </a:ext>
              </a:extLst>
            </p:cNvPr>
            <p:cNvGraphicFramePr>
              <a:graphicFrameLocks/>
            </p:cNvGraphicFramePr>
            <p:nvPr>
              <p:extLst>
                <p:ext uri="{D42A27DB-BD31-4B8C-83A1-F6EECF244321}">
                  <p14:modId xmlns:p14="http://schemas.microsoft.com/office/powerpoint/2010/main" val="3816803088"/>
                </p:ext>
              </p:extLst>
            </p:nvPr>
          </p:nvGraphicFramePr>
          <p:xfrm>
            <a:off x="5046678" y="6213111"/>
            <a:ext cx="1886419" cy="2699478"/>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804F9961-547A-41EC-8C71-B67B5D402A21}"/>
                </a:ext>
              </a:extLst>
            </p:cNvPr>
            <p:cNvSpPr/>
            <p:nvPr/>
          </p:nvSpPr>
          <p:spPr>
            <a:xfrm>
              <a:off x="2074162" y="5989512"/>
              <a:ext cx="205263" cy="200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74CF84-EB4D-43F1-967E-C3DCE02D3946}"/>
                </a:ext>
              </a:extLst>
            </p:cNvPr>
            <p:cNvSpPr txBox="1"/>
            <p:nvPr/>
          </p:nvSpPr>
          <p:spPr>
            <a:xfrm>
              <a:off x="2279425" y="5966890"/>
              <a:ext cx="18261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Fed 100 </a:t>
              </a:r>
              <a:r>
                <a:rPr lang="en-US" sz="1000" dirty="0" err="1">
                  <a:latin typeface="Arial" panose="020B0604020202020204" pitchFamily="34" charset="0"/>
                  <a:cs typeface="Arial" panose="020B0604020202020204" pitchFamily="34" charset="0"/>
                </a:rPr>
                <a:t>uM</a:t>
              </a:r>
              <a:r>
                <a:rPr lang="en-US" sz="1000" dirty="0">
                  <a:latin typeface="Arial" panose="020B0604020202020204" pitchFamily="34" charset="0"/>
                  <a:cs typeface="Arial" panose="020B0604020202020204" pitchFamily="34" charset="0"/>
                </a:rPr>
                <a:t> apigenin, 5 days</a:t>
              </a:r>
            </a:p>
          </p:txBody>
        </p:sp>
        <p:sp>
          <p:nvSpPr>
            <p:cNvPr id="14" name="Rectangle 13">
              <a:extLst>
                <a:ext uri="{FF2B5EF4-FFF2-40B4-BE49-F238E27FC236}">
                  <a16:creationId xmlns:a16="http://schemas.microsoft.com/office/drawing/2014/main" id="{73862618-F5D8-4959-8D21-CB4A59CD0B96}"/>
                </a:ext>
              </a:extLst>
            </p:cNvPr>
            <p:cNvSpPr/>
            <p:nvPr/>
          </p:nvSpPr>
          <p:spPr>
            <a:xfrm>
              <a:off x="4534273" y="5989512"/>
              <a:ext cx="205263" cy="20097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E39549-C73E-48CF-9BC4-511160122D5C}"/>
                </a:ext>
              </a:extLst>
            </p:cNvPr>
            <p:cNvSpPr txBox="1"/>
            <p:nvPr/>
          </p:nvSpPr>
          <p:spPr>
            <a:xfrm>
              <a:off x="4739536" y="5966890"/>
              <a:ext cx="59663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Control</a:t>
              </a:r>
            </a:p>
          </p:txBody>
        </p:sp>
        <p:sp>
          <p:nvSpPr>
            <p:cNvPr id="16" name="TextBox 15">
              <a:extLst>
                <a:ext uri="{FF2B5EF4-FFF2-40B4-BE49-F238E27FC236}">
                  <a16:creationId xmlns:a16="http://schemas.microsoft.com/office/drawing/2014/main" id="{F25CCE25-0E33-4ECF-8B65-262D63540167}"/>
                </a:ext>
              </a:extLst>
            </p:cNvPr>
            <p:cNvSpPr txBox="1"/>
            <p:nvPr/>
          </p:nvSpPr>
          <p:spPr>
            <a:xfrm>
              <a:off x="1417590" y="8911295"/>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0.00534</a:t>
              </a:r>
            </a:p>
          </p:txBody>
        </p:sp>
        <p:sp>
          <p:nvSpPr>
            <p:cNvPr id="17" name="TextBox 16">
              <a:extLst>
                <a:ext uri="{FF2B5EF4-FFF2-40B4-BE49-F238E27FC236}">
                  <a16:creationId xmlns:a16="http://schemas.microsoft.com/office/drawing/2014/main" id="{EFE56D7C-008A-451B-A0F6-C45A58EF6C2B}"/>
                </a:ext>
              </a:extLst>
            </p:cNvPr>
            <p:cNvSpPr txBox="1"/>
            <p:nvPr/>
          </p:nvSpPr>
          <p:spPr>
            <a:xfrm>
              <a:off x="3580539"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0.37529</a:t>
              </a:r>
            </a:p>
          </p:txBody>
        </p:sp>
        <p:sp>
          <p:nvSpPr>
            <p:cNvPr id="18" name="TextBox 17">
              <a:extLst>
                <a:ext uri="{FF2B5EF4-FFF2-40B4-BE49-F238E27FC236}">
                  <a16:creationId xmlns:a16="http://schemas.microsoft.com/office/drawing/2014/main" id="{6B458731-62C7-4B1B-82E7-F408F77094B6}"/>
                </a:ext>
              </a:extLst>
            </p:cNvPr>
            <p:cNvSpPr txBox="1"/>
            <p:nvPr/>
          </p:nvSpPr>
          <p:spPr>
            <a:xfrm>
              <a:off x="5766760"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0.31156</a:t>
              </a:r>
            </a:p>
          </p:txBody>
        </p:sp>
      </p:grpSp>
    </p:spTree>
    <p:extLst>
      <p:ext uri="{BB962C8B-B14F-4D97-AF65-F5344CB8AC3E}">
        <p14:creationId xmlns:p14="http://schemas.microsoft.com/office/powerpoint/2010/main" val="17646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9. Y</a:t>
            </a:r>
            <a:r>
              <a:rPr lang="en-US" sz="1000" dirty="0">
                <a:latin typeface="Arial" panose="020B0604020202020204" pitchFamily="34" charset="0"/>
                <a:cs typeface="Arial" panose="020B0604020202020204" pitchFamily="34" charset="0"/>
              </a:rPr>
              <a:t>east activity test / </a:t>
            </a:r>
            <a:r>
              <a:rPr lang="en-US" sz="1000" i="1" dirty="0">
                <a:latin typeface="Arial" panose="020B0604020202020204" pitchFamily="34" charset="0"/>
                <a:cs typeface="Arial" panose="020B0604020202020204" pitchFamily="34" charset="0"/>
              </a:rPr>
              <a:t>N. </a:t>
            </a:r>
            <a:r>
              <a:rPr lang="en-US" sz="1000" i="1" dirty="0" err="1">
                <a:latin typeface="Arial" panose="020B0604020202020204" pitchFamily="34" charset="0"/>
                <a:cs typeface="Arial" panose="020B0604020202020204" pitchFamily="34" charset="0"/>
              </a:rPr>
              <a:t>benthamiana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infiltration / </a:t>
            </a:r>
            <a:r>
              <a:rPr lang="en-US" sz="1000" i="1" dirty="0">
                <a:latin typeface="Arial" panose="020B0604020202020204" pitchFamily="34" charset="0"/>
                <a:cs typeface="Arial" panose="020B0604020202020204" pitchFamily="34" charset="0"/>
              </a:rPr>
              <a:t>A. thaliana </a:t>
            </a:r>
            <a:r>
              <a:rPr lang="en-US" sz="1000" dirty="0">
                <a:latin typeface="Arial" panose="020B0604020202020204" pitchFamily="34" charset="0"/>
                <a:cs typeface="Arial" panose="020B0604020202020204" pitchFamily="34" charset="0"/>
              </a:rPr>
              <a:t>infiltration</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962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981</TotalTime>
  <Words>424</Words>
  <Application>Microsoft Office PowerPoint</Application>
  <PresentationFormat>Custom</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Bryce Askey</cp:lastModifiedBy>
  <cp:revision>46</cp:revision>
  <dcterms:created xsi:type="dcterms:W3CDTF">2021-05-22T18:25:52Z</dcterms:created>
  <dcterms:modified xsi:type="dcterms:W3CDTF">2021-06-09T14:29:48Z</dcterms:modified>
</cp:coreProperties>
</file>