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7DCF-921A-4B73-95F4-E09FB2D3514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C6-8B4A-4C9D-A868-4138605E4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20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7DCF-921A-4B73-95F4-E09FB2D3514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C6-8B4A-4C9D-A868-4138605E4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1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7DCF-921A-4B73-95F4-E09FB2D3514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C6-8B4A-4C9D-A868-4138605E4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7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7DCF-921A-4B73-95F4-E09FB2D3514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C6-8B4A-4C9D-A868-4138605E4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8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7DCF-921A-4B73-95F4-E09FB2D3514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C6-8B4A-4C9D-A868-4138605E4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5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7DCF-921A-4B73-95F4-E09FB2D3514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C6-8B4A-4C9D-A868-4138605E4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82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7DCF-921A-4B73-95F4-E09FB2D3514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C6-8B4A-4C9D-A868-4138605E4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8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7DCF-921A-4B73-95F4-E09FB2D3514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C6-8B4A-4C9D-A868-4138605E4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74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7DCF-921A-4B73-95F4-E09FB2D3514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C6-8B4A-4C9D-A868-4138605E4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19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7DCF-921A-4B73-95F4-E09FB2D3514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C6-8B4A-4C9D-A868-4138605E4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16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7DCF-921A-4B73-95F4-E09FB2D3514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C6-8B4A-4C9D-A868-4138605E4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8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77DCF-921A-4B73-95F4-E09FB2D3514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69C6-8B4A-4C9D-A868-4138605E4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99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847032"/>
              </p:ext>
            </p:extLst>
          </p:nvPr>
        </p:nvGraphicFramePr>
        <p:xfrm>
          <a:off x="6829825" y="2648903"/>
          <a:ext cx="4169375" cy="156019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2490">
                  <a:extLst>
                    <a:ext uri="{9D8B030D-6E8A-4147-A177-3AD203B41FA5}">
                      <a16:colId xmlns:a16="http://schemas.microsoft.com/office/drawing/2014/main" val="3934769786"/>
                    </a:ext>
                  </a:extLst>
                </a:gridCol>
                <a:gridCol w="1054834">
                  <a:extLst>
                    <a:ext uri="{9D8B030D-6E8A-4147-A177-3AD203B41FA5}">
                      <a16:colId xmlns:a16="http://schemas.microsoft.com/office/drawing/2014/main" val="3532650685"/>
                    </a:ext>
                  </a:extLst>
                </a:gridCol>
                <a:gridCol w="909530">
                  <a:extLst>
                    <a:ext uri="{9D8B030D-6E8A-4147-A177-3AD203B41FA5}">
                      <a16:colId xmlns:a16="http://schemas.microsoft.com/office/drawing/2014/main" val="2663570376"/>
                    </a:ext>
                  </a:extLst>
                </a:gridCol>
                <a:gridCol w="1112991">
                  <a:extLst>
                    <a:ext uri="{9D8B030D-6E8A-4147-A177-3AD203B41FA5}">
                      <a16:colId xmlns:a16="http://schemas.microsoft.com/office/drawing/2014/main" val="1496964214"/>
                    </a:ext>
                  </a:extLst>
                </a:gridCol>
                <a:gridCol w="909530">
                  <a:extLst>
                    <a:ext uri="{9D8B030D-6E8A-4147-A177-3AD203B41FA5}">
                      <a16:colId xmlns:a16="http://schemas.microsoft.com/office/drawing/2014/main" val="45260401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i="1" u="none" strike="noStrike" dirty="0" err="1">
                          <a:effectLst/>
                        </a:rPr>
                        <a:t>Solanum</a:t>
                      </a:r>
                      <a:r>
                        <a:rPr lang="en-US" altLang="ko-KR" sz="1400" u="none" strike="noStrike" dirty="0">
                          <a:effectLst/>
                        </a:rPr>
                        <a:t> 2C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i="1" u="none" strike="noStrike" dirty="0" err="1">
                          <a:effectLst/>
                        </a:rPr>
                        <a:t>Solanum</a:t>
                      </a:r>
                      <a:endParaRPr lang="ko-KR" alt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Sample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Sample 1C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014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1.96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82500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32704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0.39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33781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1.96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90076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36936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0.40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8227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1.96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90229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33527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0.36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98193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4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1.96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95940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37215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0.38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15874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Mean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0.38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9878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0.02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665113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3633" y="454111"/>
            <a:ext cx="599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수골무꽃</a:t>
            </a:r>
            <a:r>
              <a:rPr lang="ko-KR" altLang="en-US" sz="2400" dirty="0"/>
              <a:t> </a:t>
            </a:r>
            <a:r>
              <a:rPr lang="en-US" altLang="ko-KR" sz="2400" i="1" dirty="0" err="1"/>
              <a:t>Scutellaria</a:t>
            </a:r>
            <a:r>
              <a:rPr lang="en-US" altLang="ko-KR" sz="2400" dirty="0"/>
              <a:t> </a:t>
            </a:r>
            <a:r>
              <a:rPr lang="en-US" altLang="ko-KR" sz="2400" i="1" dirty="0" err="1"/>
              <a:t>pekinensis</a:t>
            </a:r>
            <a:r>
              <a:rPr lang="en-US" altLang="ko-KR" sz="2400" dirty="0"/>
              <a:t> var. </a:t>
            </a:r>
            <a:r>
              <a:rPr lang="en-US" altLang="ko-KR" sz="2400" i="1" dirty="0" err="1"/>
              <a:t>alpina</a:t>
            </a:r>
            <a:endParaRPr lang="ko-KR" altLang="en-US" sz="2400" i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5" y="966365"/>
            <a:ext cx="3004281" cy="29260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916" y="967043"/>
            <a:ext cx="3004281" cy="29260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8" y="3841112"/>
            <a:ext cx="3019416" cy="29407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84" y="3892378"/>
            <a:ext cx="3002951" cy="29247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4016" y="4209098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Genome size = 0.38 </a:t>
            </a:r>
            <a:r>
              <a:rPr lang="en-US" altLang="ko-KR" b="1" dirty="0" err="1">
                <a:solidFill>
                  <a:srgbClr val="FF0000"/>
                </a:solidFill>
              </a:rPr>
              <a:t>Gbp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3684" y="1114318"/>
            <a:ext cx="704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i="1" dirty="0">
                <a:solidFill>
                  <a:srgbClr val="FF0000"/>
                </a:solidFill>
              </a:rPr>
              <a:t>S. </a:t>
            </a:r>
            <a:r>
              <a:rPr lang="en-US" altLang="ko-KR" sz="700" i="1" dirty="0" err="1">
                <a:solidFill>
                  <a:srgbClr val="FF0000"/>
                </a:solidFill>
              </a:rPr>
              <a:t>pekinensis</a:t>
            </a:r>
            <a:endParaRPr lang="en-US" altLang="ko-KR" sz="700" i="1" dirty="0">
              <a:solidFill>
                <a:srgbClr val="FF0000"/>
              </a:solidFill>
            </a:endParaRPr>
          </a:p>
          <a:p>
            <a:r>
              <a:rPr lang="en-US" altLang="ko-KR" sz="700" dirty="0">
                <a:solidFill>
                  <a:srgbClr val="FF0000"/>
                </a:solidFill>
              </a:rPr>
              <a:t>var</a:t>
            </a:r>
            <a:r>
              <a:rPr lang="en-US" altLang="ko-KR" sz="700" i="1" dirty="0">
                <a:solidFill>
                  <a:srgbClr val="FF0000"/>
                </a:solidFill>
              </a:rPr>
              <a:t>. </a:t>
            </a:r>
            <a:r>
              <a:rPr lang="en-US" altLang="ko-KR" sz="700" i="1" dirty="0" err="1">
                <a:solidFill>
                  <a:srgbClr val="FF0000"/>
                </a:solidFill>
              </a:rPr>
              <a:t>alpina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35535" y="1114318"/>
            <a:ext cx="704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i="1" dirty="0">
                <a:solidFill>
                  <a:srgbClr val="FF0000"/>
                </a:solidFill>
              </a:rPr>
              <a:t>S. </a:t>
            </a:r>
            <a:r>
              <a:rPr lang="en-US" altLang="ko-KR" sz="700" i="1" dirty="0" err="1">
                <a:solidFill>
                  <a:srgbClr val="FF0000"/>
                </a:solidFill>
              </a:rPr>
              <a:t>pekinensis</a:t>
            </a:r>
            <a:endParaRPr lang="en-US" altLang="ko-KR" sz="700" i="1" dirty="0">
              <a:solidFill>
                <a:srgbClr val="FF0000"/>
              </a:solidFill>
            </a:endParaRPr>
          </a:p>
          <a:p>
            <a:r>
              <a:rPr lang="en-US" altLang="ko-KR" sz="700" dirty="0">
                <a:solidFill>
                  <a:srgbClr val="FF0000"/>
                </a:solidFill>
              </a:rPr>
              <a:t>var</a:t>
            </a:r>
            <a:r>
              <a:rPr lang="en-US" altLang="ko-KR" sz="700" i="1" dirty="0">
                <a:solidFill>
                  <a:srgbClr val="FF0000"/>
                </a:solidFill>
              </a:rPr>
              <a:t>. </a:t>
            </a:r>
            <a:r>
              <a:rPr lang="en-US" altLang="ko-KR" sz="700" i="1" dirty="0" err="1">
                <a:solidFill>
                  <a:srgbClr val="FF0000"/>
                </a:solidFill>
              </a:rPr>
              <a:t>alpina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6327" y="3988387"/>
            <a:ext cx="704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i="1" dirty="0">
                <a:solidFill>
                  <a:srgbClr val="FF0000"/>
                </a:solidFill>
              </a:rPr>
              <a:t>S. </a:t>
            </a:r>
            <a:r>
              <a:rPr lang="en-US" altLang="ko-KR" sz="700" i="1" dirty="0" err="1">
                <a:solidFill>
                  <a:srgbClr val="FF0000"/>
                </a:solidFill>
              </a:rPr>
              <a:t>pekinensis</a:t>
            </a:r>
            <a:endParaRPr lang="en-US" altLang="ko-KR" sz="700" i="1" dirty="0">
              <a:solidFill>
                <a:srgbClr val="FF0000"/>
              </a:solidFill>
            </a:endParaRPr>
          </a:p>
          <a:p>
            <a:r>
              <a:rPr lang="en-US" altLang="ko-KR" sz="700" dirty="0">
                <a:solidFill>
                  <a:srgbClr val="FF0000"/>
                </a:solidFill>
              </a:rPr>
              <a:t>var</a:t>
            </a:r>
            <a:r>
              <a:rPr lang="en-US" altLang="ko-KR" sz="700" i="1" dirty="0">
                <a:solidFill>
                  <a:srgbClr val="FF0000"/>
                </a:solidFill>
              </a:rPr>
              <a:t>. </a:t>
            </a:r>
            <a:r>
              <a:rPr lang="en-US" altLang="ko-KR" sz="700" i="1" dirty="0" err="1">
                <a:solidFill>
                  <a:srgbClr val="FF0000"/>
                </a:solidFill>
              </a:rPr>
              <a:t>alpina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99778" y="4037957"/>
            <a:ext cx="704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i="1" dirty="0">
                <a:solidFill>
                  <a:srgbClr val="FF0000"/>
                </a:solidFill>
              </a:rPr>
              <a:t>S. </a:t>
            </a:r>
            <a:r>
              <a:rPr lang="en-US" altLang="ko-KR" sz="700" i="1" dirty="0" err="1">
                <a:solidFill>
                  <a:srgbClr val="FF0000"/>
                </a:solidFill>
              </a:rPr>
              <a:t>pekinensis</a:t>
            </a:r>
            <a:endParaRPr lang="en-US" altLang="ko-KR" sz="700" i="1" dirty="0">
              <a:solidFill>
                <a:srgbClr val="FF0000"/>
              </a:solidFill>
            </a:endParaRPr>
          </a:p>
          <a:p>
            <a:r>
              <a:rPr lang="en-US" altLang="ko-KR" sz="700" dirty="0">
                <a:solidFill>
                  <a:srgbClr val="FF0000"/>
                </a:solidFill>
              </a:rPr>
              <a:t>var</a:t>
            </a:r>
            <a:r>
              <a:rPr lang="en-US" altLang="ko-KR" sz="700" i="1" dirty="0">
                <a:solidFill>
                  <a:srgbClr val="FF0000"/>
                </a:solidFill>
              </a:rPr>
              <a:t>. </a:t>
            </a:r>
            <a:r>
              <a:rPr lang="en-US" altLang="ko-KR" sz="700" i="1" dirty="0" err="1">
                <a:solidFill>
                  <a:srgbClr val="FF0000"/>
                </a:solidFill>
              </a:rPr>
              <a:t>alpina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8354" y="2766811"/>
            <a:ext cx="5373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i="1" dirty="0" err="1">
                <a:solidFill>
                  <a:schemeClr val="accent5"/>
                </a:solidFill>
              </a:rPr>
              <a:t>Solanum</a:t>
            </a:r>
            <a:endParaRPr lang="ko-KR" altLang="en-US" sz="700" dirty="0">
              <a:solidFill>
                <a:schemeClr val="accent5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51219" y="2474433"/>
            <a:ext cx="5373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i="1" dirty="0" err="1">
                <a:solidFill>
                  <a:schemeClr val="accent5"/>
                </a:solidFill>
              </a:rPr>
              <a:t>Solanum</a:t>
            </a:r>
            <a:endParaRPr lang="ko-KR" altLang="en-US" sz="700" dirty="0">
              <a:solidFill>
                <a:schemeClr val="accent5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9291" y="5263275"/>
            <a:ext cx="5373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i="1" dirty="0" err="1">
                <a:solidFill>
                  <a:schemeClr val="accent5"/>
                </a:solidFill>
              </a:rPr>
              <a:t>Solanum</a:t>
            </a:r>
            <a:endParaRPr lang="ko-KR" altLang="en-US" sz="700" dirty="0">
              <a:solidFill>
                <a:schemeClr val="accent5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04902" y="5018161"/>
            <a:ext cx="5373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i="1" dirty="0" err="1">
                <a:solidFill>
                  <a:schemeClr val="accent5"/>
                </a:solidFill>
              </a:rPr>
              <a:t>Solanum</a:t>
            </a:r>
            <a:endParaRPr lang="ko-KR" altLang="en-US" sz="7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0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59" y="2942901"/>
            <a:ext cx="3766077" cy="366796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39552"/>
              </p:ext>
            </p:extLst>
          </p:nvPr>
        </p:nvGraphicFramePr>
        <p:xfrm>
          <a:off x="6911694" y="684943"/>
          <a:ext cx="4379442" cy="133731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91685">
                  <a:extLst>
                    <a:ext uri="{9D8B030D-6E8A-4147-A177-3AD203B41FA5}">
                      <a16:colId xmlns:a16="http://schemas.microsoft.com/office/drawing/2014/main" val="289157699"/>
                    </a:ext>
                  </a:extLst>
                </a:gridCol>
                <a:gridCol w="1107980">
                  <a:extLst>
                    <a:ext uri="{9D8B030D-6E8A-4147-A177-3AD203B41FA5}">
                      <a16:colId xmlns:a16="http://schemas.microsoft.com/office/drawing/2014/main" val="1853889381"/>
                    </a:ext>
                  </a:extLst>
                </a:gridCol>
                <a:gridCol w="955355">
                  <a:extLst>
                    <a:ext uri="{9D8B030D-6E8A-4147-A177-3AD203B41FA5}">
                      <a16:colId xmlns:a16="http://schemas.microsoft.com/office/drawing/2014/main" val="1608736613"/>
                    </a:ext>
                  </a:extLst>
                </a:gridCol>
                <a:gridCol w="1169067">
                  <a:extLst>
                    <a:ext uri="{9D8B030D-6E8A-4147-A177-3AD203B41FA5}">
                      <a16:colId xmlns:a16="http://schemas.microsoft.com/office/drawing/2014/main" val="1363306503"/>
                    </a:ext>
                  </a:extLst>
                </a:gridCol>
                <a:gridCol w="955355">
                  <a:extLst>
                    <a:ext uri="{9D8B030D-6E8A-4147-A177-3AD203B41FA5}">
                      <a16:colId xmlns:a16="http://schemas.microsoft.com/office/drawing/2014/main" val="1720312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i="1" u="none" strike="noStrike" dirty="0" err="1">
                          <a:effectLst/>
                        </a:rPr>
                        <a:t>Solanum</a:t>
                      </a:r>
                      <a:r>
                        <a:rPr lang="en-US" altLang="ko-KR" sz="1400" u="none" strike="noStrike" dirty="0">
                          <a:effectLst/>
                        </a:rPr>
                        <a:t> 2C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i="1" u="none" strike="noStrike" dirty="0" err="1">
                          <a:effectLst/>
                        </a:rPr>
                        <a:t>Solanum</a:t>
                      </a:r>
                      <a:endParaRPr lang="ko-KR" alt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Sample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Sample 1C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0501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1.96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91996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41164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0.44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512693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1.96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88121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40845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0.45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34323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1.96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88253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41108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0.46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35649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Mean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0.45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10554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0.01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758822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3633" y="454111"/>
            <a:ext cx="4896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애기골무꽃</a:t>
            </a:r>
            <a:r>
              <a:rPr lang="ko-KR" altLang="en-US" sz="2400" dirty="0"/>
              <a:t> </a:t>
            </a:r>
            <a:r>
              <a:rPr lang="en-US" altLang="ko-KR" sz="2400" i="1" dirty="0" err="1"/>
              <a:t>Scutellaria</a:t>
            </a:r>
            <a:r>
              <a:rPr lang="en-US" altLang="ko-KR" sz="2400" i="1" dirty="0"/>
              <a:t> </a:t>
            </a:r>
            <a:r>
              <a:rPr lang="en-US" altLang="ko-KR" sz="2400" i="1" dirty="0" err="1"/>
              <a:t>dependens</a:t>
            </a:r>
            <a:endParaRPr lang="ko-KR" altLang="en-US" sz="2400" i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85" y="2955258"/>
            <a:ext cx="3677900" cy="35820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83" y="2942901"/>
            <a:ext cx="3766077" cy="3667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40919" y="2022253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Genome size = 0.44 </a:t>
            </a:r>
            <a:r>
              <a:rPr lang="en-US" altLang="ko-KR" b="1" dirty="0" err="1">
                <a:solidFill>
                  <a:srgbClr val="FF0000"/>
                </a:solidFill>
              </a:rPr>
              <a:t>Gbp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5000" y="4554870"/>
            <a:ext cx="5373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i="1" dirty="0" err="1">
                <a:solidFill>
                  <a:schemeClr val="accent5"/>
                </a:solidFill>
              </a:rPr>
              <a:t>Solanum</a:t>
            </a:r>
            <a:endParaRPr lang="ko-KR" altLang="en-US" sz="700" dirty="0">
              <a:solidFill>
                <a:schemeClr val="accent5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16752" y="3732485"/>
            <a:ext cx="5373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i="1" dirty="0" err="1">
                <a:solidFill>
                  <a:schemeClr val="accent5"/>
                </a:solidFill>
              </a:rPr>
              <a:t>Solanum</a:t>
            </a:r>
            <a:endParaRPr lang="ko-KR" altLang="en-US" sz="700" dirty="0">
              <a:solidFill>
                <a:schemeClr val="accent5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76586" y="4348570"/>
            <a:ext cx="5373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i="1" dirty="0" err="1">
                <a:solidFill>
                  <a:schemeClr val="accent5"/>
                </a:solidFill>
              </a:rPr>
              <a:t>Solanum</a:t>
            </a:r>
            <a:endParaRPr lang="ko-KR" altLang="en-US" sz="700" dirty="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2564" y="3291944"/>
            <a:ext cx="73289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i="1" dirty="0">
                <a:solidFill>
                  <a:srgbClr val="FF0000"/>
                </a:solidFill>
              </a:rPr>
              <a:t>S. </a:t>
            </a:r>
            <a:r>
              <a:rPr lang="en-US" altLang="ko-KR" sz="700" i="1" dirty="0" err="1">
                <a:solidFill>
                  <a:srgbClr val="FF0000"/>
                </a:solidFill>
              </a:rPr>
              <a:t>dependens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84688" y="3283317"/>
            <a:ext cx="73289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i="1" dirty="0">
                <a:solidFill>
                  <a:srgbClr val="FF0000"/>
                </a:solidFill>
              </a:rPr>
              <a:t>S. </a:t>
            </a:r>
            <a:r>
              <a:rPr lang="en-US" altLang="ko-KR" sz="700" i="1" dirty="0" err="1">
                <a:solidFill>
                  <a:srgbClr val="FF0000"/>
                </a:solidFill>
              </a:rPr>
              <a:t>dependens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14419" y="3259535"/>
            <a:ext cx="73289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i="1" dirty="0">
                <a:solidFill>
                  <a:srgbClr val="FF0000"/>
                </a:solidFill>
              </a:rPr>
              <a:t>S. </a:t>
            </a:r>
            <a:r>
              <a:rPr lang="en-US" altLang="ko-KR" sz="700" i="1" dirty="0" err="1">
                <a:solidFill>
                  <a:srgbClr val="FF0000"/>
                </a:solidFill>
              </a:rPr>
              <a:t>dependens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8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" y="3845812"/>
            <a:ext cx="3092760" cy="3012188"/>
          </a:xfrm>
          <a:prstGeom prst="rect">
            <a:avLst/>
          </a:prstGeom>
        </p:spPr>
      </p:pic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671646"/>
              </p:ext>
            </p:extLst>
          </p:nvPr>
        </p:nvGraphicFramePr>
        <p:xfrm>
          <a:off x="6832354" y="2648903"/>
          <a:ext cx="4460788" cy="156019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95246">
                  <a:extLst>
                    <a:ext uri="{9D8B030D-6E8A-4147-A177-3AD203B41FA5}">
                      <a16:colId xmlns:a16="http://schemas.microsoft.com/office/drawing/2014/main" val="3543775661"/>
                    </a:ext>
                  </a:extLst>
                </a:gridCol>
                <a:gridCol w="1128560">
                  <a:extLst>
                    <a:ext uri="{9D8B030D-6E8A-4147-A177-3AD203B41FA5}">
                      <a16:colId xmlns:a16="http://schemas.microsoft.com/office/drawing/2014/main" val="2422999248"/>
                    </a:ext>
                  </a:extLst>
                </a:gridCol>
                <a:gridCol w="973100">
                  <a:extLst>
                    <a:ext uri="{9D8B030D-6E8A-4147-A177-3AD203B41FA5}">
                      <a16:colId xmlns:a16="http://schemas.microsoft.com/office/drawing/2014/main" val="480782971"/>
                    </a:ext>
                  </a:extLst>
                </a:gridCol>
                <a:gridCol w="1190782">
                  <a:extLst>
                    <a:ext uri="{9D8B030D-6E8A-4147-A177-3AD203B41FA5}">
                      <a16:colId xmlns:a16="http://schemas.microsoft.com/office/drawing/2014/main" val="2278298362"/>
                    </a:ext>
                  </a:extLst>
                </a:gridCol>
                <a:gridCol w="973100">
                  <a:extLst>
                    <a:ext uri="{9D8B030D-6E8A-4147-A177-3AD203B41FA5}">
                      <a16:colId xmlns:a16="http://schemas.microsoft.com/office/drawing/2014/main" val="16468812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i="1" u="none" strike="noStrike" dirty="0" err="1">
                          <a:effectLst/>
                        </a:rPr>
                        <a:t>Solanum</a:t>
                      </a:r>
                      <a:r>
                        <a:rPr lang="en-US" altLang="ko-KR" sz="1400" u="none" strike="noStrike" dirty="0">
                          <a:effectLst/>
                        </a:rPr>
                        <a:t> 2C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i="1" u="none" strike="noStrike" dirty="0" err="1">
                          <a:effectLst/>
                        </a:rPr>
                        <a:t>Solanum</a:t>
                      </a:r>
                      <a:endParaRPr lang="ko-KR" alt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Sample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Sample 1C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5907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1.96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92128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52717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0.56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824450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1.96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89944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45121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0.49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95287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1.96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96037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52926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0.54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56810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1.96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87954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48672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0.54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23716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Mean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0.53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51795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0.03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552267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3633" y="454111"/>
            <a:ext cx="410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창골무꽃</a:t>
            </a:r>
            <a:r>
              <a:rPr lang="ko-KR" altLang="en-US" sz="2400" dirty="0"/>
              <a:t> </a:t>
            </a:r>
            <a:r>
              <a:rPr lang="en-US" altLang="ko-KR" sz="2400" i="1" dirty="0" err="1"/>
              <a:t>Scutellaria</a:t>
            </a:r>
            <a:r>
              <a:rPr lang="en-US" altLang="ko-KR" sz="2400" i="1" dirty="0"/>
              <a:t> </a:t>
            </a:r>
            <a:r>
              <a:rPr lang="en-US" altLang="ko-KR" sz="2400" i="1" dirty="0" err="1"/>
              <a:t>barbata</a:t>
            </a:r>
            <a:endParaRPr lang="ko-KR" altLang="en-US" sz="2400" i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5" y="915776"/>
            <a:ext cx="3030976" cy="29520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165" y="915776"/>
            <a:ext cx="3030976" cy="29520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165" y="3867789"/>
            <a:ext cx="3061869" cy="29821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02252" y="4209098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Genome size = 0.52 </a:t>
            </a:r>
            <a:r>
              <a:rPr lang="en-US" altLang="ko-KR" b="1" dirty="0" err="1">
                <a:solidFill>
                  <a:srgbClr val="FF0000"/>
                </a:solidFill>
              </a:rPr>
              <a:t>Gbp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4095" y="1377441"/>
            <a:ext cx="5373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i="1" dirty="0" err="1">
                <a:solidFill>
                  <a:schemeClr val="accent5"/>
                </a:solidFill>
              </a:rPr>
              <a:t>Solanum</a:t>
            </a:r>
            <a:endParaRPr lang="ko-KR" altLang="en-US" sz="700" dirty="0">
              <a:solidFill>
                <a:schemeClr val="accent5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06049" y="1277413"/>
            <a:ext cx="5373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i="1" dirty="0" err="1">
                <a:solidFill>
                  <a:schemeClr val="accent5"/>
                </a:solidFill>
              </a:rPr>
              <a:t>Solanum</a:t>
            </a:r>
            <a:endParaRPr lang="ko-KR" altLang="en-US" sz="700" dirty="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094" y="4378375"/>
            <a:ext cx="5373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i="1" dirty="0" err="1">
                <a:solidFill>
                  <a:schemeClr val="accent5"/>
                </a:solidFill>
              </a:rPr>
              <a:t>Solanum</a:t>
            </a:r>
            <a:endParaRPr lang="ko-KR" altLang="en-US" sz="700" dirty="0">
              <a:solidFill>
                <a:schemeClr val="accent5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09694" y="4862894"/>
            <a:ext cx="5373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i="1" dirty="0" err="1">
                <a:solidFill>
                  <a:schemeClr val="accent5"/>
                </a:solidFill>
              </a:rPr>
              <a:t>Solanum</a:t>
            </a:r>
            <a:endParaRPr lang="ko-KR" altLang="en-US" sz="700" dirty="0">
              <a:solidFill>
                <a:schemeClr val="accent5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3180" y="1142881"/>
            <a:ext cx="59503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i="1" dirty="0">
                <a:solidFill>
                  <a:srgbClr val="FF0000"/>
                </a:solidFill>
              </a:rPr>
              <a:t>S. </a:t>
            </a:r>
            <a:r>
              <a:rPr lang="en-US" altLang="ko-KR" sz="700" i="1" dirty="0" err="1">
                <a:solidFill>
                  <a:srgbClr val="FF0000"/>
                </a:solidFill>
              </a:rPr>
              <a:t>barbata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67690" y="1157771"/>
            <a:ext cx="59503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i="1" dirty="0">
                <a:solidFill>
                  <a:srgbClr val="FF0000"/>
                </a:solidFill>
              </a:rPr>
              <a:t>S. </a:t>
            </a:r>
            <a:r>
              <a:rPr lang="en-US" altLang="ko-KR" sz="700" i="1" dirty="0" err="1">
                <a:solidFill>
                  <a:srgbClr val="FF0000"/>
                </a:solidFill>
              </a:rPr>
              <a:t>barbata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5927" y="4104224"/>
            <a:ext cx="59503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i="1" dirty="0">
                <a:solidFill>
                  <a:srgbClr val="FF0000"/>
                </a:solidFill>
              </a:rPr>
              <a:t>S. </a:t>
            </a:r>
            <a:r>
              <a:rPr lang="en-US" altLang="ko-KR" sz="700" i="1" dirty="0" err="1">
                <a:solidFill>
                  <a:srgbClr val="FF0000"/>
                </a:solidFill>
              </a:rPr>
              <a:t>barbata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67690" y="4120773"/>
            <a:ext cx="59503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i="1" dirty="0">
                <a:solidFill>
                  <a:srgbClr val="FF0000"/>
                </a:solidFill>
              </a:rPr>
              <a:t>S. </a:t>
            </a:r>
            <a:r>
              <a:rPr lang="en-US" altLang="ko-KR" sz="700" i="1" dirty="0" err="1">
                <a:solidFill>
                  <a:srgbClr val="FF0000"/>
                </a:solidFill>
              </a:rPr>
              <a:t>barbata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3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168</Words>
  <Application>Microsoft Office PowerPoint</Application>
  <PresentationFormat>Widescreen</PresentationFormat>
  <Paragraphs>111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Bryce Askey</cp:lastModifiedBy>
  <cp:revision>7</cp:revision>
  <dcterms:created xsi:type="dcterms:W3CDTF">2020-05-25T10:58:12Z</dcterms:created>
  <dcterms:modified xsi:type="dcterms:W3CDTF">2020-10-09T23:29:25Z</dcterms:modified>
</cp:coreProperties>
</file>