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0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C5CD-967A-4012-8881-6B0AB594AC1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4FAD-F2E5-4AA2-B10A-B2DCA5A7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A2710-5199-4926-AE92-8456C687D6DA}"/>
              </a:ext>
            </a:extLst>
          </p:cNvPr>
          <p:cNvSpPr txBox="1"/>
          <p:nvPr/>
        </p:nvSpPr>
        <p:spPr>
          <a:xfrm>
            <a:off x="104895" y="3010724"/>
            <a:ext cx="1349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Phenylalanine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6B972-7742-4457-8664-0D98A539D036}"/>
              </a:ext>
            </a:extLst>
          </p:cNvPr>
          <p:cNvSpPr txBox="1"/>
          <p:nvPr/>
        </p:nvSpPr>
        <p:spPr>
          <a:xfrm>
            <a:off x="1737631" y="3010724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Cinnamic acid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C0CBF-B668-4863-9EB0-860ED1443978}"/>
              </a:ext>
            </a:extLst>
          </p:cNvPr>
          <p:cNvSpPr txBox="1"/>
          <p:nvPr/>
        </p:nvSpPr>
        <p:spPr>
          <a:xfrm>
            <a:off x="1673255" y="4491520"/>
            <a:ext cx="1462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Cinnamoyl-CoA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FD6BF-E083-43AF-A924-D5F1AF39AF1B}"/>
              </a:ext>
            </a:extLst>
          </p:cNvPr>
          <p:cNvSpPr txBox="1"/>
          <p:nvPr/>
        </p:nvSpPr>
        <p:spPr>
          <a:xfrm>
            <a:off x="5690627" y="5660417"/>
            <a:ext cx="1188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/>
              <a:t>Norwogonin</a:t>
            </a:r>
            <a:endParaRPr lang="en-US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E20959-CF11-402E-BE0B-21E9396B05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54367" y="3180001"/>
            <a:ext cx="283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CABBC6-2B5B-4B0E-834A-31D7DE815DF7}"/>
              </a:ext>
            </a:extLst>
          </p:cNvPr>
          <p:cNvSpPr txBox="1"/>
          <p:nvPr/>
        </p:nvSpPr>
        <p:spPr>
          <a:xfrm>
            <a:off x="9214307" y="123137"/>
            <a:ext cx="247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Biosynthetic pathway adapted from Zhao et al. (2016)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F9796-B2BF-488B-9E61-5E8AB0AAA325}"/>
              </a:ext>
            </a:extLst>
          </p:cNvPr>
          <p:cNvSpPr txBox="1"/>
          <p:nvPr/>
        </p:nvSpPr>
        <p:spPr>
          <a:xfrm>
            <a:off x="1590027" y="1527788"/>
            <a:ext cx="16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4-coumaroyl-CoA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32CF0C-4F5E-442D-977B-636F8945EF78}"/>
              </a:ext>
            </a:extLst>
          </p:cNvPr>
          <p:cNvGrpSpPr/>
          <p:nvPr/>
        </p:nvGrpSpPr>
        <p:grpSpPr>
          <a:xfrm>
            <a:off x="2400310" y="1883763"/>
            <a:ext cx="5892" cy="1059635"/>
            <a:chOff x="2398750" y="1866342"/>
            <a:chExt cx="5892" cy="105963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94FADC1-4302-44E7-AFED-8B71C185DAA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 flipV="1">
              <a:off x="2404642" y="1866342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A0E907-1509-4235-97ED-D65508EAB56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2398750" y="2468777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503C7-B5BD-4421-9FD5-BA5C6564DD37}"/>
              </a:ext>
            </a:extLst>
          </p:cNvPr>
          <p:cNvGrpSpPr/>
          <p:nvPr/>
        </p:nvGrpSpPr>
        <p:grpSpPr>
          <a:xfrm>
            <a:off x="3219256" y="1697065"/>
            <a:ext cx="548640" cy="1"/>
            <a:chOff x="3199786" y="2062456"/>
            <a:chExt cx="963304" cy="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31D1B2-9942-4830-B88E-69B6D0FE1001}"/>
                </a:ext>
              </a:extLst>
            </p:cNvPr>
            <p:cNvCxnSpPr>
              <a:cxnSpLocks/>
            </p:cNvCxnSpPr>
            <p:nvPr/>
          </p:nvCxnSpPr>
          <p:spPr>
            <a:xfrm>
              <a:off x="3199786" y="2062456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0B1DE-8808-4703-8440-587E13333BD2}"/>
                </a:ext>
              </a:extLst>
            </p:cNvPr>
            <p:cNvCxnSpPr>
              <a:cxnSpLocks/>
            </p:cNvCxnSpPr>
            <p:nvPr/>
          </p:nvCxnSpPr>
          <p:spPr>
            <a:xfrm>
              <a:off x="3705890" y="2062456"/>
              <a:ext cx="4572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B255C5-944E-47D3-A375-579816C3C852}"/>
              </a:ext>
            </a:extLst>
          </p:cNvPr>
          <p:cNvCxnSpPr>
            <a:cxnSpLocks/>
          </p:cNvCxnSpPr>
          <p:nvPr/>
        </p:nvCxnSpPr>
        <p:spPr>
          <a:xfrm flipH="1">
            <a:off x="2400310" y="3349278"/>
            <a:ext cx="5891" cy="1142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0B501C-DCDF-4093-A0AA-62FD1D88375C}"/>
              </a:ext>
            </a:extLst>
          </p:cNvPr>
          <p:cNvGrpSpPr/>
          <p:nvPr/>
        </p:nvGrpSpPr>
        <p:grpSpPr>
          <a:xfrm>
            <a:off x="3735356" y="1165360"/>
            <a:ext cx="1456026" cy="1044284"/>
            <a:chOff x="4179508" y="2199614"/>
            <a:chExt cx="1456026" cy="10442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1F3429-5FBA-496E-926B-21CC4D0FB3DB}"/>
                </a:ext>
              </a:extLst>
            </p:cNvPr>
            <p:cNvSpPr txBox="1"/>
            <p:nvPr/>
          </p:nvSpPr>
          <p:spPr>
            <a:xfrm>
              <a:off x="4179508" y="2552479"/>
              <a:ext cx="1128707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1) Apigenin</a:t>
              </a:r>
            </a:p>
          </p:txBody>
        </p:sp>
        <p:pic>
          <p:nvPicPr>
            <p:cNvPr id="23" name="Picture 22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5E55551B-E8F2-4B32-90CA-48A1531E9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774" y="2199614"/>
              <a:ext cx="365760" cy="10442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B24DCD-3622-41BE-AD09-7AC28DCC373D}"/>
              </a:ext>
            </a:extLst>
          </p:cNvPr>
          <p:cNvGrpSpPr/>
          <p:nvPr/>
        </p:nvGrpSpPr>
        <p:grpSpPr>
          <a:xfrm>
            <a:off x="5546598" y="507010"/>
            <a:ext cx="1552927" cy="1169762"/>
            <a:chOff x="4110325" y="1182751"/>
            <a:chExt cx="1552927" cy="11697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662239-D67C-40A2-9815-D425CFD642E9}"/>
                </a:ext>
              </a:extLst>
            </p:cNvPr>
            <p:cNvSpPr txBox="1"/>
            <p:nvPr/>
          </p:nvSpPr>
          <p:spPr>
            <a:xfrm>
              <a:off x="4110325" y="1598355"/>
              <a:ext cx="124814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2) ApigeninG</a:t>
              </a:r>
            </a:p>
          </p:txBody>
        </p:sp>
        <p:pic>
          <p:nvPicPr>
            <p:cNvPr id="26" name="Picture 25" descr="A picture containing table, bird&#10;&#10;Description automatically generated">
              <a:extLst>
                <a:ext uri="{FF2B5EF4-FFF2-40B4-BE49-F238E27FC236}">
                  <a16:creationId xmlns:a16="http://schemas.microsoft.com/office/drawing/2014/main" id="{E43FA17A-7D0A-4B88-9C4C-37CB7776B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492" y="1182751"/>
              <a:ext cx="365760" cy="116976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412A01-BF08-4F87-BBBF-46AA9EC9A49F}"/>
              </a:ext>
            </a:extLst>
          </p:cNvPr>
          <p:cNvGrpSpPr/>
          <p:nvPr/>
        </p:nvGrpSpPr>
        <p:grpSpPr>
          <a:xfrm>
            <a:off x="7551381" y="888485"/>
            <a:ext cx="1571479" cy="1169764"/>
            <a:chOff x="6633935" y="1164640"/>
            <a:chExt cx="1571479" cy="11697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78671-E102-4FC3-A94B-73DE04D67B0A}"/>
                </a:ext>
              </a:extLst>
            </p:cNvPr>
            <p:cNvSpPr txBox="1"/>
            <p:nvPr/>
          </p:nvSpPr>
          <p:spPr>
            <a:xfrm>
              <a:off x="6633935" y="1580245"/>
              <a:ext cx="127252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4) Scutellarin</a:t>
              </a:r>
            </a:p>
          </p:txBody>
        </p:sp>
        <p:pic>
          <p:nvPicPr>
            <p:cNvPr id="29" name="Picture 28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35E31FFF-4A84-43E4-92EB-273D4D87F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54" y="1164640"/>
              <a:ext cx="365760" cy="116976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5408B9-4D5F-4962-8336-BECB8D4BAB71}"/>
              </a:ext>
            </a:extLst>
          </p:cNvPr>
          <p:cNvGrpSpPr/>
          <p:nvPr/>
        </p:nvGrpSpPr>
        <p:grpSpPr>
          <a:xfrm>
            <a:off x="5541635" y="1588053"/>
            <a:ext cx="1670544" cy="1098512"/>
            <a:chOff x="6187104" y="2175224"/>
            <a:chExt cx="1670544" cy="10985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31E8FA-DECD-4BB0-A8E2-1D8B2B317C0C}"/>
                </a:ext>
              </a:extLst>
            </p:cNvPr>
            <p:cNvSpPr txBox="1"/>
            <p:nvPr/>
          </p:nvSpPr>
          <p:spPr>
            <a:xfrm>
              <a:off x="6187104" y="2557133"/>
              <a:ext cx="1361206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3) Scutellarein</a:t>
              </a:r>
            </a:p>
          </p:txBody>
        </p:sp>
        <p:pic>
          <p:nvPicPr>
            <p:cNvPr id="32" name="Picture 31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3BE045FE-42AE-4CFB-B176-9EB588308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888" y="2175224"/>
              <a:ext cx="365760" cy="109851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88A802-30A8-4EF0-B285-B53CEB0093A1}"/>
              </a:ext>
            </a:extLst>
          </p:cNvPr>
          <p:cNvGrpSpPr/>
          <p:nvPr/>
        </p:nvGrpSpPr>
        <p:grpSpPr>
          <a:xfrm>
            <a:off x="7556720" y="1961888"/>
            <a:ext cx="1537448" cy="1126268"/>
            <a:chOff x="8337115" y="2169857"/>
            <a:chExt cx="1537448" cy="112626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E50427-9D48-4D29-A7BA-FCABEE0C9CF7}"/>
                </a:ext>
              </a:extLst>
            </p:cNvPr>
            <p:cNvSpPr txBox="1"/>
            <p:nvPr/>
          </p:nvSpPr>
          <p:spPr>
            <a:xfrm>
              <a:off x="8337115" y="2563169"/>
              <a:ext cx="122180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5) Hispidulin</a:t>
              </a:r>
            </a:p>
          </p:txBody>
        </p:sp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9E06B2C9-68DE-492F-871F-1246EF26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803" y="2169857"/>
              <a:ext cx="365760" cy="112626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0DEA0B-5115-4EAB-AAC8-9AE977BDBD31}"/>
              </a:ext>
            </a:extLst>
          </p:cNvPr>
          <p:cNvGrpSpPr/>
          <p:nvPr/>
        </p:nvGrpSpPr>
        <p:grpSpPr>
          <a:xfrm>
            <a:off x="9685378" y="1911271"/>
            <a:ext cx="1657679" cy="1237624"/>
            <a:chOff x="10035487" y="2129299"/>
            <a:chExt cx="1657679" cy="12376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019F2E-9F89-4F42-8DAF-4D33215E55D7}"/>
                </a:ext>
              </a:extLst>
            </p:cNvPr>
            <p:cNvSpPr txBox="1"/>
            <p:nvPr/>
          </p:nvSpPr>
          <p:spPr>
            <a:xfrm>
              <a:off x="10035487" y="2563169"/>
              <a:ext cx="1340432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6) HispidulinG</a:t>
              </a:r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6A315695-0D76-4162-8469-2F97B77A6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7406" y="2129299"/>
              <a:ext cx="365760" cy="123762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36BDC9-2579-452D-AA78-ADD7BC106AAD}"/>
              </a:ext>
            </a:extLst>
          </p:cNvPr>
          <p:cNvGrpSpPr/>
          <p:nvPr/>
        </p:nvGrpSpPr>
        <p:grpSpPr>
          <a:xfrm>
            <a:off x="3677229" y="4173066"/>
            <a:ext cx="1356866" cy="946776"/>
            <a:chOff x="4249271" y="4550149"/>
            <a:chExt cx="1356866" cy="9467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BD95C7-DE68-4B96-8EFC-F807A455AF40}"/>
                </a:ext>
              </a:extLst>
            </p:cNvPr>
            <p:cNvSpPr txBox="1"/>
            <p:nvPr/>
          </p:nvSpPr>
          <p:spPr>
            <a:xfrm>
              <a:off x="4249271" y="4854260"/>
              <a:ext cx="1012521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7) Chrysin</a:t>
              </a:r>
            </a:p>
          </p:txBody>
        </p:sp>
        <p:pic>
          <p:nvPicPr>
            <p:cNvPr id="41" name="Picture 40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803C2BEB-D0D5-469B-8B4F-B52FAC08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377" y="4550149"/>
              <a:ext cx="365760" cy="94677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1486A0-CA31-4018-9FA3-D4AF24BA2507}"/>
              </a:ext>
            </a:extLst>
          </p:cNvPr>
          <p:cNvGrpSpPr/>
          <p:nvPr/>
        </p:nvGrpSpPr>
        <p:grpSpPr>
          <a:xfrm>
            <a:off x="5587358" y="3108955"/>
            <a:ext cx="1534088" cy="1030228"/>
            <a:chOff x="4183557" y="5348301"/>
            <a:chExt cx="1534088" cy="10302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FF3BDF-DC36-4072-B4E6-3A7825D294F2}"/>
                </a:ext>
              </a:extLst>
            </p:cNvPr>
            <p:cNvSpPr txBox="1"/>
            <p:nvPr/>
          </p:nvSpPr>
          <p:spPr>
            <a:xfrm>
              <a:off x="4183557" y="5697706"/>
              <a:ext cx="1142364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8) ChrysinG</a:t>
              </a:r>
            </a:p>
          </p:txBody>
        </p:sp>
        <p:pic>
          <p:nvPicPr>
            <p:cNvPr id="44" name="Picture 43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C953BD1C-AE60-4574-ADC6-DDA9A17C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885" y="5348301"/>
              <a:ext cx="365760" cy="103022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E02665-65B7-44E9-BC72-2A3632249695}"/>
              </a:ext>
            </a:extLst>
          </p:cNvPr>
          <p:cNvGrpSpPr/>
          <p:nvPr/>
        </p:nvGrpSpPr>
        <p:grpSpPr>
          <a:xfrm>
            <a:off x="5598906" y="4132773"/>
            <a:ext cx="1516495" cy="1056048"/>
            <a:chOff x="5763298" y="4523831"/>
            <a:chExt cx="1516495" cy="10560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88F665-E352-4B58-9501-53058D68ECA0}"/>
                </a:ext>
              </a:extLst>
            </p:cNvPr>
            <p:cNvSpPr txBox="1"/>
            <p:nvPr/>
          </p:nvSpPr>
          <p:spPr>
            <a:xfrm>
              <a:off x="5763298" y="4847882"/>
              <a:ext cx="1139927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9) Baicalein</a:t>
              </a:r>
            </a:p>
          </p:txBody>
        </p:sp>
        <p:pic>
          <p:nvPicPr>
            <p:cNvPr id="47" name="Picture 46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D178D937-5DD8-475A-BD0C-029E55504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33" y="4523831"/>
              <a:ext cx="365760" cy="1056048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3F8BF5-54D3-45E6-B767-E32A030BF26B}"/>
              </a:ext>
            </a:extLst>
          </p:cNvPr>
          <p:cNvGrpSpPr/>
          <p:nvPr/>
        </p:nvGrpSpPr>
        <p:grpSpPr>
          <a:xfrm>
            <a:off x="7619127" y="3658041"/>
            <a:ext cx="1496069" cy="968060"/>
            <a:chOff x="5762472" y="3628280"/>
            <a:chExt cx="1496069" cy="96806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A4CE27-E7D6-4E08-A5C4-C9FADA83FC23}"/>
                </a:ext>
              </a:extLst>
            </p:cNvPr>
            <p:cNvSpPr txBox="1"/>
            <p:nvPr/>
          </p:nvSpPr>
          <p:spPr>
            <a:xfrm>
              <a:off x="5762472" y="3943033"/>
              <a:ext cx="1141531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10) Baicalin</a:t>
              </a:r>
            </a:p>
          </p:txBody>
        </p:sp>
        <p:pic>
          <p:nvPicPr>
            <p:cNvPr id="50" name="Picture 49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9739CB1C-C7DD-455B-9269-EBD969A8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781" y="3628280"/>
              <a:ext cx="365760" cy="96806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F63E2F-63F3-4DC4-8427-72EF26D06D51}"/>
              </a:ext>
            </a:extLst>
          </p:cNvPr>
          <p:cNvGrpSpPr/>
          <p:nvPr/>
        </p:nvGrpSpPr>
        <p:grpSpPr>
          <a:xfrm>
            <a:off x="7619127" y="5553910"/>
            <a:ext cx="1554371" cy="1061324"/>
            <a:chOff x="7520962" y="5225772"/>
            <a:chExt cx="1554371" cy="106132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F10ACD-975F-4E71-8C97-BA68FA08D6FC}"/>
                </a:ext>
              </a:extLst>
            </p:cNvPr>
            <p:cNvSpPr txBox="1"/>
            <p:nvPr/>
          </p:nvSpPr>
          <p:spPr>
            <a:xfrm>
              <a:off x="7520962" y="5587157"/>
              <a:ext cx="125027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13) Wogonin</a:t>
              </a:r>
            </a:p>
          </p:txBody>
        </p:sp>
        <p:pic>
          <p:nvPicPr>
            <p:cNvPr id="53" name="Picture 52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EE40CE7E-26E8-4A94-8EA6-9FF34964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573" y="5225772"/>
              <a:ext cx="365760" cy="1061324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BB6838-6E11-405A-A83B-84B19541927C}"/>
              </a:ext>
            </a:extLst>
          </p:cNvPr>
          <p:cNvGrpSpPr/>
          <p:nvPr/>
        </p:nvGrpSpPr>
        <p:grpSpPr>
          <a:xfrm>
            <a:off x="9673855" y="5421043"/>
            <a:ext cx="1839663" cy="1311532"/>
            <a:chOff x="9119667" y="5199153"/>
            <a:chExt cx="1839663" cy="1311532"/>
          </a:xfrm>
        </p:grpSpPr>
        <p:pic>
          <p:nvPicPr>
            <p:cNvPr id="55" name="Picture 54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6BEE7978-1E92-4436-B02B-AF0C859E5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570" y="5199153"/>
              <a:ext cx="365760" cy="131153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581EBF-80D4-49F0-9F56-E3B92C386B83}"/>
                </a:ext>
              </a:extLst>
            </p:cNvPr>
            <p:cNvSpPr txBox="1"/>
            <p:nvPr/>
          </p:nvSpPr>
          <p:spPr>
            <a:xfrm>
              <a:off x="9119667" y="5685642"/>
              <a:ext cx="1530804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14) Wogonoside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EA5BD0-8E69-4964-A864-6FF6948A238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71651" y="3180001"/>
            <a:ext cx="7946766" cy="15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78F677-377F-4200-BE70-01DA5BEFEAB8}"/>
              </a:ext>
            </a:extLst>
          </p:cNvPr>
          <p:cNvGrpSpPr/>
          <p:nvPr/>
        </p:nvGrpSpPr>
        <p:grpSpPr>
          <a:xfrm>
            <a:off x="9684147" y="4471588"/>
            <a:ext cx="1824868" cy="1302788"/>
            <a:chOff x="9085963" y="4365765"/>
            <a:chExt cx="1824868" cy="130278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C60D3A-A710-42E2-BE22-3474722A3ADC}"/>
                </a:ext>
              </a:extLst>
            </p:cNvPr>
            <p:cNvSpPr txBox="1"/>
            <p:nvPr/>
          </p:nvSpPr>
          <p:spPr>
            <a:xfrm>
              <a:off x="9085963" y="4847882"/>
              <a:ext cx="153663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12) Oroxyloside</a:t>
              </a:r>
            </a:p>
          </p:txBody>
        </p:sp>
        <p:pic>
          <p:nvPicPr>
            <p:cNvPr id="60" name="Picture 5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B9CA25F-7DEC-4C8D-80E2-B3709C1B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5071" y="4365765"/>
              <a:ext cx="365760" cy="130278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601A0B-D5B1-4876-A728-6CE391E5F1F9}"/>
              </a:ext>
            </a:extLst>
          </p:cNvPr>
          <p:cNvGrpSpPr/>
          <p:nvPr/>
        </p:nvGrpSpPr>
        <p:grpSpPr>
          <a:xfrm>
            <a:off x="7619127" y="4545824"/>
            <a:ext cx="1639214" cy="1154316"/>
            <a:chOff x="7460914" y="4433702"/>
            <a:chExt cx="1639214" cy="115431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BC01F6-6C43-49A4-82FB-38B3F117F81E}"/>
                </a:ext>
              </a:extLst>
            </p:cNvPr>
            <p:cNvSpPr txBox="1"/>
            <p:nvPr/>
          </p:nvSpPr>
          <p:spPr>
            <a:xfrm>
              <a:off x="7460914" y="4838073"/>
              <a:ext cx="131221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11) OroxylinA</a:t>
              </a:r>
            </a:p>
          </p:txBody>
        </p:sp>
        <p:pic>
          <p:nvPicPr>
            <p:cNvPr id="63" name="Picture 62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DA5CA251-7F1C-47A5-B923-0068A342A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368" y="4433702"/>
              <a:ext cx="365760" cy="1154316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23526E2-CEBF-48FB-AAF9-F43908B4F468}"/>
              </a:ext>
            </a:extLst>
          </p:cNvPr>
          <p:cNvSpPr txBox="1"/>
          <p:nvPr/>
        </p:nvSpPr>
        <p:spPr>
          <a:xfrm>
            <a:off x="639861" y="6148451"/>
            <a:ext cx="451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# of species where flavonoid was detected in shoots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B099DC-55EE-41BA-BB31-16FFA1805E3E}"/>
              </a:ext>
            </a:extLst>
          </p:cNvPr>
          <p:cNvSpPr txBox="1"/>
          <p:nvPr/>
        </p:nvSpPr>
        <p:spPr>
          <a:xfrm>
            <a:off x="639860" y="6457642"/>
            <a:ext cx="4394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# of species where flavonoid was detected in roots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B6CA2B-FA05-4E78-BD1B-1480EFECE177}"/>
              </a:ext>
            </a:extLst>
          </p:cNvPr>
          <p:cNvSpPr/>
          <p:nvPr/>
        </p:nvSpPr>
        <p:spPr>
          <a:xfrm>
            <a:off x="154370" y="6165915"/>
            <a:ext cx="410641" cy="307311"/>
          </a:xfrm>
          <a:prstGeom prst="rect">
            <a:avLst/>
          </a:prstGeom>
          <a:solidFill>
            <a:srgbClr val="45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1996F62-7964-4EE6-BF8D-C9B6A0CC9210}"/>
              </a:ext>
            </a:extLst>
          </p:cNvPr>
          <p:cNvSpPr/>
          <p:nvPr/>
        </p:nvSpPr>
        <p:spPr>
          <a:xfrm>
            <a:off x="154369" y="6473226"/>
            <a:ext cx="410641" cy="307387"/>
          </a:xfrm>
          <a:prstGeom prst="rect">
            <a:avLst/>
          </a:prstGeom>
          <a:solidFill>
            <a:srgbClr val="FF8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79DC0EE-25D6-4EB5-9C66-A2E2535A0D24}"/>
              </a:ext>
            </a:extLst>
          </p:cNvPr>
          <p:cNvGrpSpPr/>
          <p:nvPr/>
        </p:nvGrpSpPr>
        <p:grpSpPr>
          <a:xfrm>
            <a:off x="5223625" y="1204428"/>
            <a:ext cx="365760" cy="848900"/>
            <a:chOff x="5302129" y="1204428"/>
            <a:chExt cx="365760" cy="84890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09AD160-D97D-4475-94EF-667EDDD60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129" y="1204428"/>
              <a:ext cx="365760" cy="182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AE97F0F-D13E-4E0F-8CA4-EA0D4B7661CB}"/>
                </a:ext>
              </a:extLst>
            </p:cNvPr>
            <p:cNvCxnSpPr>
              <a:cxnSpLocks/>
            </p:cNvCxnSpPr>
            <p:nvPr/>
          </p:nvCxnSpPr>
          <p:spPr>
            <a:xfrm>
              <a:off x="5302129" y="1870448"/>
              <a:ext cx="365760" cy="182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2A3C11-CBD1-4F88-A371-A02249081AFB}"/>
              </a:ext>
            </a:extLst>
          </p:cNvPr>
          <p:cNvCxnSpPr>
            <a:cxnSpLocks/>
          </p:cNvCxnSpPr>
          <p:nvPr/>
        </p:nvCxnSpPr>
        <p:spPr>
          <a:xfrm>
            <a:off x="9246374" y="2524477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81C49A-94B0-4BBD-AFFA-ABC6028CE8A1}"/>
              </a:ext>
            </a:extLst>
          </p:cNvPr>
          <p:cNvCxnSpPr>
            <a:cxnSpLocks/>
          </p:cNvCxnSpPr>
          <p:nvPr/>
        </p:nvCxnSpPr>
        <p:spPr>
          <a:xfrm>
            <a:off x="9313709" y="5116082"/>
            <a:ext cx="344447" cy="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2A00683-AEA3-4C9A-8755-913EFF1F3BD9}"/>
              </a:ext>
            </a:extLst>
          </p:cNvPr>
          <p:cNvCxnSpPr/>
          <p:nvPr/>
        </p:nvCxnSpPr>
        <p:spPr>
          <a:xfrm>
            <a:off x="9298301" y="6069739"/>
            <a:ext cx="344447" cy="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554128-FB98-479F-829A-619B8681D752}"/>
              </a:ext>
            </a:extLst>
          </p:cNvPr>
          <p:cNvCxnSpPr>
            <a:cxnSpLocks/>
          </p:cNvCxnSpPr>
          <p:nvPr/>
        </p:nvCxnSpPr>
        <p:spPr>
          <a:xfrm>
            <a:off x="104895" y="6473226"/>
            <a:ext cx="509587" cy="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EB5D09B-E138-49CD-AA4A-C753AB462908}"/>
              </a:ext>
            </a:extLst>
          </p:cNvPr>
          <p:cNvGrpSpPr/>
          <p:nvPr/>
        </p:nvGrpSpPr>
        <p:grpSpPr>
          <a:xfrm>
            <a:off x="3130233" y="4650127"/>
            <a:ext cx="548640" cy="1"/>
            <a:chOff x="3199786" y="2062456"/>
            <a:chExt cx="963304" cy="1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0CD33D4-905B-463B-8C1E-EBA5280181E8}"/>
                </a:ext>
              </a:extLst>
            </p:cNvPr>
            <p:cNvCxnSpPr>
              <a:cxnSpLocks/>
            </p:cNvCxnSpPr>
            <p:nvPr/>
          </p:nvCxnSpPr>
          <p:spPr>
            <a:xfrm>
              <a:off x="3199786" y="2062456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93DC312-AAA8-498A-A2A2-6893A5050B65}"/>
                </a:ext>
              </a:extLst>
            </p:cNvPr>
            <p:cNvCxnSpPr>
              <a:cxnSpLocks/>
            </p:cNvCxnSpPr>
            <p:nvPr/>
          </p:nvCxnSpPr>
          <p:spPr>
            <a:xfrm>
              <a:off x="3705890" y="2062456"/>
              <a:ext cx="4572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FC2E9F-7904-4577-B364-1E0AF8FC5B44}"/>
              </a:ext>
            </a:extLst>
          </p:cNvPr>
          <p:cNvGrpSpPr/>
          <p:nvPr/>
        </p:nvGrpSpPr>
        <p:grpSpPr>
          <a:xfrm>
            <a:off x="7253367" y="1590105"/>
            <a:ext cx="365760" cy="848900"/>
            <a:chOff x="5302129" y="1204428"/>
            <a:chExt cx="365760" cy="84890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4C29726-CA5D-4868-9CCA-5356DD0AC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129" y="1204428"/>
              <a:ext cx="365760" cy="182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0D823E-D48A-4707-9F86-46F905CCC952}"/>
                </a:ext>
              </a:extLst>
            </p:cNvPr>
            <p:cNvCxnSpPr>
              <a:cxnSpLocks/>
            </p:cNvCxnSpPr>
            <p:nvPr/>
          </p:nvCxnSpPr>
          <p:spPr>
            <a:xfrm>
              <a:off x="5302129" y="1870448"/>
              <a:ext cx="365760" cy="182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FAC7AE-1156-4D36-9488-E6E8BC5C9522}"/>
              </a:ext>
            </a:extLst>
          </p:cNvPr>
          <p:cNvGrpSpPr/>
          <p:nvPr/>
        </p:nvGrpSpPr>
        <p:grpSpPr>
          <a:xfrm>
            <a:off x="7276850" y="4235769"/>
            <a:ext cx="365760" cy="848900"/>
            <a:chOff x="5302129" y="1204428"/>
            <a:chExt cx="365760" cy="848900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1D0158B-B6EC-470C-8E99-4B2E29C73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129" y="1204428"/>
              <a:ext cx="365760" cy="182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F8D9D18-EC00-443B-9177-E9E1522532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2129" y="1870448"/>
              <a:ext cx="365760" cy="182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6F4FF01-CF52-478A-A519-6D43F3371D88}"/>
              </a:ext>
            </a:extLst>
          </p:cNvPr>
          <p:cNvCxnSpPr>
            <a:cxnSpLocks/>
          </p:cNvCxnSpPr>
          <p:nvPr/>
        </p:nvCxnSpPr>
        <p:spPr>
          <a:xfrm>
            <a:off x="7212179" y="5907531"/>
            <a:ext cx="365760" cy="18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0A4CE7-2B33-4674-BDE3-291624339179}"/>
              </a:ext>
            </a:extLst>
          </p:cNvPr>
          <p:cNvGrpSpPr/>
          <p:nvPr/>
        </p:nvGrpSpPr>
        <p:grpSpPr>
          <a:xfrm>
            <a:off x="5180071" y="3799530"/>
            <a:ext cx="415394" cy="1749478"/>
            <a:chOff x="5006534" y="3793166"/>
            <a:chExt cx="415394" cy="174947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F1EC4F0-DE6B-40AE-9B98-0A21FFA3E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535" y="3793166"/>
              <a:ext cx="385365" cy="5486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5F28CE7-3874-451F-8634-C63BEED5360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534" y="4994004"/>
              <a:ext cx="384048" cy="5486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B0CB86F-1B4F-42F7-9B5E-35C1914C6B06}"/>
                </a:ext>
              </a:extLst>
            </p:cNvPr>
            <p:cNvCxnSpPr>
              <a:cxnSpLocks/>
            </p:cNvCxnSpPr>
            <p:nvPr/>
          </p:nvCxnSpPr>
          <p:spPr>
            <a:xfrm>
              <a:off x="5074456" y="4641644"/>
              <a:ext cx="3474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54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67E50E-A95C-4945-8A66-D32109A59479}"/>
              </a:ext>
            </a:extLst>
          </p:cNvPr>
          <p:cNvSpPr txBox="1"/>
          <p:nvPr/>
        </p:nvSpPr>
        <p:spPr>
          <a:xfrm>
            <a:off x="190373" y="3032973"/>
            <a:ext cx="1349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Phenylalanine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3FEAC-BD74-4D5C-8AA1-660EA05D7ED1}"/>
              </a:ext>
            </a:extLst>
          </p:cNvPr>
          <p:cNvSpPr txBox="1"/>
          <p:nvPr/>
        </p:nvSpPr>
        <p:spPr>
          <a:xfrm>
            <a:off x="1823109" y="3032973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Cinnamic acid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E9CD6-388D-4FC6-81C1-398F698F0CFC}"/>
              </a:ext>
            </a:extLst>
          </p:cNvPr>
          <p:cNvSpPr txBox="1"/>
          <p:nvPr/>
        </p:nvSpPr>
        <p:spPr>
          <a:xfrm>
            <a:off x="1758733" y="4513769"/>
            <a:ext cx="1462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Cinnamoyl-CoA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24E36-8EC9-4B2E-9DAA-83EB3FE48531}"/>
              </a:ext>
            </a:extLst>
          </p:cNvPr>
          <p:cNvSpPr txBox="1"/>
          <p:nvPr/>
        </p:nvSpPr>
        <p:spPr>
          <a:xfrm>
            <a:off x="6206144" y="5535007"/>
            <a:ext cx="1188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/>
              <a:t>Norwogonin</a:t>
            </a:r>
            <a:endParaRPr lang="en-US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69BF10-79AB-49F6-ADB4-16A9C5094F8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39845" y="3202250"/>
            <a:ext cx="283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95476C-3297-4885-BC08-7E32D0CE5EDF}"/>
              </a:ext>
            </a:extLst>
          </p:cNvPr>
          <p:cNvSpPr txBox="1"/>
          <p:nvPr/>
        </p:nvSpPr>
        <p:spPr>
          <a:xfrm>
            <a:off x="9700180" y="74728"/>
            <a:ext cx="247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Biosynthetic pathway adapted from Zhao et al. (2016)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A3454-AA54-44EE-8632-9C57E3707EBA}"/>
              </a:ext>
            </a:extLst>
          </p:cNvPr>
          <p:cNvSpPr txBox="1"/>
          <p:nvPr/>
        </p:nvSpPr>
        <p:spPr>
          <a:xfrm>
            <a:off x="1675505" y="1550037"/>
            <a:ext cx="16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4-coumaroyl-CoA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A8559C-4DAE-4C01-98E1-10CE909E0AEE}"/>
              </a:ext>
            </a:extLst>
          </p:cNvPr>
          <p:cNvGrpSpPr/>
          <p:nvPr/>
        </p:nvGrpSpPr>
        <p:grpSpPr>
          <a:xfrm>
            <a:off x="2485788" y="1906012"/>
            <a:ext cx="5892" cy="1059635"/>
            <a:chOff x="2484228" y="1888591"/>
            <a:chExt cx="5892" cy="105963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89F9592-7941-4411-9C01-B508738FC122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 flipV="1">
              <a:off x="2490120" y="1888591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EB8E6C-C0DE-489D-93E7-F704C6042D7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2484228" y="2491026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0D3F52-9C0B-4EEF-9CFB-60A52B40E7CD}"/>
              </a:ext>
            </a:extLst>
          </p:cNvPr>
          <p:cNvGrpSpPr/>
          <p:nvPr/>
        </p:nvGrpSpPr>
        <p:grpSpPr>
          <a:xfrm>
            <a:off x="3304734" y="1719314"/>
            <a:ext cx="731520" cy="1"/>
            <a:chOff x="3199786" y="2062456"/>
            <a:chExt cx="963304" cy="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8712A6-FB91-4729-AFDF-5C0B611AD389}"/>
                </a:ext>
              </a:extLst>
            </p:cNvPr>
            <p:cNvCxnSpPr>
              <a:cxnSpLocks/>
            </p:cNvCxnSpPr>
            <p:nvPr/>
          </p:nvCxnSpPr>
          <p:spPr>
            <a:xfrm>
              <a:off x="3199786" y="2062456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4EDDF5-20AE-4C31-8CC2-508FDF16E5D5}"/>
                </a:ext>
              </a:extLst>
            </p:cNvPr>
            <p:cNvCxnSpPr>
              <a:cxnSpLocks/>
            </p:cNvCxnSpPr>
            <p:nvPr/>
          </p:nvCxnSpPr>
          <p:spPr>
            <a:xfrm>
              <a:off x="3705890" y="2062456"/>
              <a:ext cx="4572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9449C1-6CF8-490D-9213-E7F4C3870366}"/>
              </a:ext>
            </a:extLst>
          </p:cNvPr>
          <p:cNvGrpSpPr/>
          <p:nvPr/>
        </p:nvGrpSpPr>
        <p:grpSpPr>
          <a:xfrm>
            <a:off x="3260812" y="4683045"/>
            <a:ext cx="731520" cy="1"/>
            <a:chOff x="3224280" y="4546917"/>
            <a:chExt cx="787241" cy="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8869B05-3D7C-47FE-9D6C-3ED1A18C7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280" y="4546917"/>
              <a:ext cx="36576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5F05A95-C70F-4BC1-89D1-BE81FBE3E882}"/>
                </a:ext>
              </a:extLst>
            </p:cNvPr>
            <p:cNvCxnSpPr>
              <a:cxnSpLocks/>
            </p:cNvCxnSpPr>
            <p:nvPr/>
          </p:nvCxnSpPr>
          <p:spPr>
            <a:xfrm>
              <a:off x="3645761" y="4546917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E3D3AF-5397-4499-9B8A-66FAFEEF3559}"/>
              </a:ext>
            </a:extLst>
          </p:cNvPr>
          <p:cNvCxnSpPr>
            <a:cxnSpLocks/>
          </p:cNvCxnSpPr>
          <p:nvPr/>
        </p:nvCxnSpPr>
        <p:spPr>
          <a:xfrm flipH="1">
            <a:off x="2485788" y="3371527"/>
            <a:ext cx="5891" cy="1142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EE1B7A-4610-4D5F-8ABB-8F84DAB48BE3}"/>
              </a:ext>
            </a:extLst>
          </p:cNvPr>
          <p:cNvGrpSpPr/>
          <p:nvPr/>
        </p:nvGrpSpPr>
        <p:grpSpPr>
          <a:xfrm>
            <a:off x="4091242" y="1197172"/>
            <a:ext cx="1554399" cy="1044284"/>
            <a:chOff x="4179508" y="2199614"/>
            <a:chExt cx="1554399" cy="10442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F92F00-DE0F-4B2B-8424-4D5DC857C1C4}"/>
                </a:ext>
              </a:extLst>
            </p:cNvPr>
            <p:cNvSpPr txBox="1"/>
            <p:nvPr/>
          </p:nvSpPr>
          <p:spPr>
            <a:xfrm>
              <a:off x="4179508" y="2552479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Apigenin</a:t>
              </a:r>
            </a:p>
          </p:txBody>
        </p:sp>
        <p:pic>
          <p:nvPicPr>
            <p:cNvPr id="23" name="Picture 22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182668CC-D3DB-466A-B543-C7B39E49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147" y="2199614"/>
              <a:ext cx="365760" cy="10442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44CF6-0A86-49B7-83D2-8F04FF03D9B6}"/>
              </a:ext>
            </a:extLst>
          </p:cNvPr>
          <p:cNvGrpSpPr/>
          <p:nvPr/>
        </p:nvGrpSpPr>
        <p:grpSpPr>
          <a:xfrm>
            <a:off x="4095429" y="0"/>
            <a:ext cx="1552927" cy="1169762"/>
            <a:chOff x="4110325" y="1182751"/>
            <a:chExt cx="1552927" cy="11697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EAB442-565F-476D-98F9-F64855C8A7B0}"/>
                </a:ext>
              </a:extLst>
            </p:cNvPr>
            <p:cNvSpPr txBox="1"/>
            <p:nvPr/>
          </p:nvSpPr>
          <p:spPr>
            <a:xfrm>
              <a:off x="4110325" y="1598355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err="1"/>
                <a:t>ApigeninG</a:t>
              </a:r>
              <a:endParaRPr lang="en-US" sz="1600"/>
            </a:p>
          </p:txBody>
        </p:sp>
        <p:pic>
          <p:nvPicPr>
            <p:cNvPr id="26" name="Picture 25" descr="A picture containing table, bird&#10;&#10;Description automatically generated">
              <a:extLst>
                <a:ext uri="{FF2B5EF4-FFF2-40B4-BE49-F238E27FC236}">
                  <a16:creationId xmlns:a16="http://schemas.microsoft.com/office/drawing/2014/main" id="{C1A284C3-9070-464F-9FDA-3D1261B0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492" y="1182751"/>
              <a:ext cx="365760" cy="116976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5A0A0B-C4DE-4F17-9A13-2CACF30C6C8F}"/>
              </a:ext>
            </a:extLst>
          </p:cNvPr>
          <p:cNvGrpSpPr/>
          <p:nvPr/>
        </p:nvGrpSpPr>
        <p:grpSpPr>
          <a:xfrm>
            <a:off x="6173164" y="-2"/>
            <a:ext cx="1554480" cy="1169764"/>
            <a:chOff x="6633935" y="1164640"/>
            <a:chExt cx="1554480" cy="11697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F9E72E-38E9-470A-8D2B-5C3541507AC5}"/>
                </a:ext>
              </a:extLst>
            </p:cNvPr>
            <p:cNvSpPr txBox="1"/>
            <p:nvPr/>
          </p:nvSpPr>
          <p:spPr>
            <a:xfrm>
              <a:off x="6633935" y="1580245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Scutellarin</a:t>
              </a:r>
            </a:p>
          </p:txBody>
        </p:sp>
        <p:pic>
          <p:nvPicPr>
            <p:cNvPr id="29" name="Picture 28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FA20F6D8-223A-467A-BE2D-F770D7342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655" y="1164640"/>
              <a:ext cx="365760" cy="116976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69FF3B-6DC6-404E-9A58-008663E709D4}"/>
              </a:ext>
            </a:extLst>
          </p:cNvPr>
          <p:cNvGrpSpPr/>
          <p:nvPr/>
        </p:nvGrpSpPr>
        <p:grpSpPr>
          <a:xfrm>
            <a:off x="6173747" y="1172358"/>
            <a:ext cx="1559542" cy="1098512"/>
            <a:chOff x="6187104" y="2177154"/>
            <a:chExt cx="1559542" cy="10985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DEAD78-6666-416A-9626-AB2D00FA191D}"/>
                </a:ext>
              </a:extLst>
            </p:cNvPr>
            <p:cNvSpPr txBox="1"/>
            <p:nvPr/>
          </p:nvSpPr>
          <p:spPr>
            <a:xfrm>
              <a:off x="6187104" y="2557133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Scutellarein</a:t>
              </a:r>
            </a:p>
          </p:txBody>
        </p:sp>
        <p:pic>
          <p:nvPicPr>
            <p:cNvPr id="32" name="Picture 31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15143C42-0FDA-49F0-8242-E18D8E27D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886" y="2177154"/>
              <a:ext cx="365760" cy="109851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EB78A6-AF04-4243-9E59-C0C6819EF3F8}"/>
              </a:ext>
            </a:extLst>
          </p:cNvPr>
          <p:cNvGrpSpPr/>
          <p:nvPr/>
        </p:nvGrpSpPr>
        <p:grpSpPr>
          <a:xfrm>
            <a:off x="8261395" y="1158480"/>
            <a:ext cx="1554480" cy="1126268"/>
            <a:chOff x="8337115" y="2169312"/>
            <a:chExt cx="1554480" cy="112626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C9BB1-5108-41EC-AE00-A5818EF99455}"/>
                </a:ext>
              </a:extLst>
            </p:cNvPr>
            <p:cNvSpPr txBox="1"/>
            <p:nvPr/>
          </p:nvSpPr>
          <p:spPr>
            <a:xfrm>
              <a:off x="8337115" y="2563169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Hispidulin</a:t>
              </a:r>
            </a:p>
          </p:txBody>
        </p:sp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99FD04EA-3AA9-402D-AA90-FEF0DB1CF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835" y="2169312"/>
              <a:ext cx="365760" cy="112626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D544C9-B20F-46E2-B7B5-BCD526BA56CE}"/>
              </a:ext>
            </a:extLst>
          </p:cNvPr>
          <p:cNvGrpSpPr/>
          <p:nvPr/>
        </p:nvGrpSpPr>
        <p:grpSpPr>
          <a:xfrm>
            <a:off x="10343981" y="1102802"/>
            <a:ext cx="1554480" cy="1237624"/>
            <a:chOff x="10035487" y="2113634"/>
            <a:chExt cx="1554480" cy="12376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B1AF42-A8FF-4B10-9D9E-EC0BE732546F}"/>
                </a:ext>
              </a:extLst>
            </p:cNvPr>
            <p:cNvSpPr txBox="1"/>
            <p:nvPr/>
          </p:nvSpPr>
          <p:spPr>
            <a:xfrm>
              <a:off x="10035487" y="2563169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err="1"/>
                <a:t>HispidulinG</a:t>
              </a:r>
              <a:endParaRPr lang="en-US" sz="1600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01143B99-7C9E-4D2C-A2D9-EBA801E3E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4207" y="2113634"/>
              <a:ext cx="365760" cy="123762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AAAF57-D55A-405E-99E7-A006E10F16F9}"/>
              </a:ext>
            </a:extLst>
          </p:cNvPr>
          <p:cNvGrpSpPr/>
          <p:nvPr/>
        </p:nvGrpSpPr>
        <p:grpSpPr>
          <a:xfrm>
            <a:off x="4091499" y="4209657"/>
            <a:ext cx="1556857" cy="946776"/>
            <a:chOff x="4249271" y="4550149"/>
            <a:chExt cx="1556857" cy="9467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7A1EFC-07EA-4D2D-8DEE-9714B7E5A1BE}"/>
                </a:ext>
              </a:extLst>
            </p:cNvPr>
            <p:cNvSpPr txBox="1"/>
            <p:nvPr/>
          </p:nvSpPr>
          <p:spPr>
            <a:xfrm>
              <a:off x="4249271" y="4854260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Chrysin</a:t>
              </a:r>
            </a:p>
          </p:txBody>
        </p:sp>
        <p:pic>
          <p:nvPicPr>
            <p:cNvPr id="41" name="Picture 40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D9C36CFC-48EE-4468-9022-0B1C07FDD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368" y="4550149"/>
              <a:ext cx="365760" cy="94677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00763A-C7A5-4373-A768-BAC81C13C610}"/>
              </a:ext>
            </a:extLst>
          </p:cNvPr>
          <p:cNvGrpSpPr/>
          <p:nvPr/>
        </p:nvGrpSpPr>
        <p:grpSpPr>
          <a:xfrm>
            <a:off x="4088770" y="5186348"/>
            <a:ext cx="1556871" cy="1030228"/>
            <a:chOff x="4183557" y="5351869"/>
            <a:chExt cx="1556871" cy="10302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646E38-84A0-4C24-A948-8C22C09F715D}"/>
                </a:ext>
              </a:extLst>
            </p:cNvPr>
            <p:cNvSpPr txBox="1"/>
            <p:nvPr/>
          </p:nvSpPr>
          <p:spPr>
            <a:xfrm>
              <a:off x="4183557" y="5697706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err="1"/>
                <a:t>ChrysinG</a:t>
              </a:r>
              <a:endParaRPr lang="en-US" sz="1600"/>
            </a:p>
          </p:txBody>
        </p:sp>
        <p:pic>
          <p:nvPicPr>
            <p:cNvPr id="44" name="Picture 43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ACEB4D35-7D26-40D7-8423-D06DCE5AF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668" y="5351869"/>
              <a:ext cx="365760" cy="103022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F886AE-B445-4052-A76F-F6B5C2849008}"/>
              </a:ext>
            </a:extLst>
          </p:cNvPr>
          <p:cNvGrpSpPr/>
          <p:nvPr/>
        </p:nvGrpSpPr>
        <p:grpSpPr>
          <a:xfrm>
            <a:off x="6173164" y="4155021"/>
            <a:ext cx="1560955" cy="1056048"/>
            <a:chOff x="5763298" y="4489135"/>
            <a:chExt cx="1560955" cy="10560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35B8B2-BBB1-4BA9-AADF-B47F7398F7D3}"/>
                </a:ext>
              </a:extLst>
            </p:cNvPr>
            <p:cNvSpPr txBox="1"/>
            <p:nvPr/>
          </p:nvSpPr>
          <p:spPr>
            <a:xfrm>
              <a:off x="5763298" y="4847882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Baicalein</a:t>
              </a:r>
            </a:p>
          </p:txBody>
        </p:sp>
        <p:pic>
          <p:nvPicPr>
            <p:cNvPr id="47" name="Picture 46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FEDE7F77-D869-41C8-943D-F3131652C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493" y="4489135"/>
              <a:ext cx="365760" cy="1056048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C0A6B0-A9C0-4AE7-B298-19E282E26E46}"/>
              </a:ext>
            </a:extLst>
          </p:cNvPr>
          <p:cNvGrpSpPr/>
          <p:nvPr/>
        </p:nvGrpSpPr>
        <p:grpSpPr>
          <a:xfrm>
            <a:off x="6173164" y="3184365"/>
            <a:ext cx="1554480" cy="968060"/>
            <a:chOff x="5762472" y="3628280"/>
            <a:chExt cx="1554480" cy="96806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C8AD54-09BE-4DA0-8FF3-65420659C75C}"/>
                </a:ext>
              </a:extLst>
            </p:cNvPr>
            <p:cNvSpPr txBox="1"/>
            <p:nvPr/>
          </p:nvSpPr>
          <p:spPr>
            <a:xfrm>
              <a:off x="5762472" y="3943033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Baicalin</a:t>
              </a:r>
            </a:p>
          </p:txBody>
        </p:sp>
        <p:pic>
          <p:nvPicPr>
            <p:cNvPr id="50" name="Picture 49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EEF305A6-A003-42AE-AA94-23379917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192" y="3628280"/>
              <a:ext cx="365760" cy="96806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BCBC58-8DC0-4929-9241-FD89D6DB7BE9}"/>
              </a:ext>
            </a:extLst>
          </p:cNvPr>
          <p:cNvGrpSpPr/>
          <p:nvPr/>
        </p:nvGrpSpPr>
        <p:grpSpPr>
          <a:xfrm>
            <a:off x="8264802" y="5173622"/>
            <a:ext cx="1554371" cy="1061324"/>
            <a:chOff x="7520962" y="5225772"/>
            <a:chExt cx="1554371" cy="106132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0820D0-00D8-4840-A039-F73C2A9B3EA8}"/>
                </a:ext>
              </a:extLst>
            </p:cNvPr>
            <p:cNvSpPr txBox="1"/>
            <p:nvPr/>
          </p:nvSpPr>
          <p:spPr>
            <a:xfrm>
              <a:off x="7520962" y="5587157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Wogonin</a:t>
              </a:r>
            </a:p>
          </p:txBody>
        </p:sp>
        <p:pic>
          <p:nvPicPr>
            <p:cNvPr id="53" name="Picture 52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9DD2988E-67EB-44A2-8775-45C6957BF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573" y="5225772"/>
              <a:ext cx="365760" cy="1061324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346801-2634-4A6B-BD00-ECA912FA0451}"/>
              </a:ext>
            </a:extLst>
          </p:cNvPr>
          <p:cNvGrpSpPr/>
          <p:nvPr/>
        </p:nvGrpSpPr>
        <p:grpSpPr>
          <a:xfrm>
            <a:off x="10349096" y="5048518"/>
            <a:ext cx="1554262" cy="1311532"/>
            <a:chOff x="9119667" y="5199153"/>
            <a:chExt cx="1554262" cy="1311532"/>
          </a:xfrm>
        </p:grpSpPr>
        <p:pic>
          <p:nvPicPr>
            <p:cNvPr id="55" name="Picture 54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752907E4-C9B3-42B0-B16A-EC1BBE2DD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8169" y="5199153"/>
              <a:ext cx="365760" cy="131153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1C7585-E33C-4779-8DC5-6A185761F1C7}"/>
                </a:ext>
              </a:extLst>
            </p:cNvPr>
            <p:cNvSpPr txBox="1"/>
            <p:nvPr/>
          </p:nvSpPr>
          <p:spPr>
            <a:xfrm>
              <a:off x="9119667" y="5685642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Wogonoside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5FB7E2-71A4-41A3-8334-BB7391CDCCC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57129" y="3202250"/>
            <a:ext cx="7946766" cy="15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7C180E-AE02-497E-AA2A-9F1679A26F11}"/>
              </a:ext>
            </a:extLst>
          </p:cNvPr>
          <p:cNvGrpSpPr/>
          <p:nvPr/>
        </p:nvGrpSpPr>
        <p:grpSpPr>
          <a:xfrm>
            <a:off x="10343981" y="4031651"/>
            <a:ext cx="1554480" cy="1302788"/>
            <a:chOff x="9085963" y="4365765"/>
            <a:chExt cx="1554480" cy="130278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AADAFD4-1C0C-472D-AF3A-F1729361B21B}"/>
                </a:ext>
              </a:extLst>
            </p:cNvPr>
            <p:cNvSpPr txBox="1"/>
            <p:nvPr/>
          </p:nvSpPr>
          <p:spPr>
            <a:xfrm>
              <a:off x="9085963" y="4847882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err="1"/>
                <a:t>Oroxyloside</a:t>
              </a:r>
              <a:endParaRPr lang="en-US" sz="1600"/>
            </a:p>
          </p:txBody>
        </p:sp>
        <p:pic>
          <p:nvPicPr>
            <p:cNvPr id="60" name="Picture 5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44827A9-F7C3-459A-B663-A2850C245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683" y="4365765"/>
              <a:ext cx="365760" cy="130278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32602DD-879F-4CFC-8A32-4A7AB99AAF4A}"/>
              </a:ext>
            </a:extLst>
          </p:cNvPr>
          <p:cNvGrpSpPr/>
          <p:nvPr/>
        </p:nvGrpSpPr>
        <p:grpSpPr>
          <a:xfrm>
            <a:off x="8258927" y="4105887"/>
            <a:ext cx="1560246" cy="1154316"/>
            <a:chOff x="7460914" y="4430192"/>
            <a:chExt cx="1560246" cy="115431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04B08B-2E92-4C27-9946-8981BC6D0503}"/>
                </a:ext>
              </a:extLst>
            </p:cNvPr>
            <p:cNvSpPr txBox="1"/>
            <p:nvPr/>
          </p:nvSpPr>
          <p:spPr>
            <a:xfrm>
              <a:off x="7460914" y="4838073"/>
              <a:ext cx="118872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err="1"/>
                <a:t>Oroxylin</a:t>
              </a:r>
              <a:r>
                <a:rPr lang="en-US" sz="1600"/>
                <a:t> A</a:t>
              </a:r>
            </a:p>
          </p:txBody>
        </p:sp>
        <p:pic>
          <p:nvPicPr>
            <p:cNvPr id="63" name="Picture 62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64007535-A00E-4732-BFC0-DB5D6E82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400" y="4430192"/>
              <a:ext cx="365760" cy="1154316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54BE559-00EB-479B-81A8-18E808E802A2}"/>
              </a:ext>
            </a:extLst>
          </p:cNvPr>
          <p:cNvSpPr txBox="1"/>
          <p:nvPr/>
        </p:nvSpPr>
        <p:spPr>
          <a:xfrm>
            <a:off x="639861" y="6148451"/>
            <a:ext cx="451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# of species where flavonoid was detected in shoots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9E0259-51AC-46DE-831B-EB58D27C31C8}"/>
              </a:ext>
            </a:extLst>
          </p:cNvPr>
          <p:cNvSpPr txBox="1"/>
          <p:nvPr/>
        </p:nvSpPr>
        <p:spPr>
          <a:xfrm>
            <a:off x="639860" y="6457642"/>
            <a:ext cx="4394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# of species where flavonoid was detected in roots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989586-7E31-4F0B-8B08-47BEF9894379}"/>
              </a:ext>
            </a:extLst>
          </p:cNvPr>
          <p:cNvSpPr/>
          <p:nvPr/>
        </p:nvSpPr>
        <p:spPr>
          <a:xfrm>
            <a:off x="154370" y="6165915"/>
            <a:ext cx="410641" cy="307311"/>
          </a:xfrm>
          <a:prstGeom prst="rect">
            <a:avLst/>
          </a:prstGeom>
          <a:solidFill>
            <a:srgbClr val="45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E47506A-65C8-4376-AB27-0767EB0AC4D2}"/>
              </a:ext>
            </a:extLst>
          </p:cNvPr>
          <p:cNvSpPr/>
          <p:nvPr/>
        </p:nvSpPr>
        <p:spPr>
          <a:xfrm>
            <a:off x="154369" y="6473226"/>
            <a:ext cx="410641" cy="307387"/>
          </a:xfrm>
          <a:prstGeom prst="rect">
            <a:avLst/>
          </a:prstGeom>
          <a:solidFill>
            <a:srgbClr val="FF8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DD03E8-3EA4-4777-BAB5-FC0697401C97}"/>
              </a:ext>
            </a:extLst>
          </p:cNvPr>
          <p:cNvCxnSpPr>
            <a:cxnSpLocks/>
          </p:cNvCxnSpPr>
          <p:nvPr/>
        </p:nvCxnSpPr>
        <p:spPr>
          <a:xfrm flipV="1">
            <a:off x="4851918" y="89573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EBA712-5E9C-41A8-B86A-68B904607386}"/>
              </a:ext>
            </a:extLst>
          </p:cNvPr>
          <p:cNvCxnSpPr>
            <a:cxnSpLocks/>
          </p:cNvCxnSpPr>
          <p:nvPr/>
        </p:nvCxnSpPr>
        <p:spPr>
          <a:xfrm flipV="1">
            <a:off x="6972754" y="89573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78ACDC-4EE5-4AB8-B176-3C7305D4EB2C}"/>
              </a:ext>
            </a:extLst>
          </p:cNvPr>
          <p:cNvCxnSpPr>
            <a:cxnSpLocks/>
          </p:cNvCxnSpPr>
          <p:nvPr/>
        </p:nvCxnSpPr>
        <p:spPr>
          <a:xfrm>
            <a:off x="4851918" y="500745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B44D0C-9B04-49BF-9A4E-FF49BC706B83}"/>
              </a:ext>
            </a:extLst>
          </p:cNvPr>
          <p:cNvCxnSpPr>
            <a:cxnSpLocks/>
          </p:cNvCxnSpPr>
          <p:nvPr/>
        </p:nvCxnSpPr>
        <p:spPr>
          <a:xfrm>
            <a:off x="6972754" y="500745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534839B-5C1D-4EB8-A631-6E117CDB71F5}"/>
              </a:ext>
            </a:extLst>
          </p:cNvPr>
          <p:cNvCxnSpPr/>
          <p:nvPr/>
        </p:nvCxnSpPr>
        <p:spPr>
          <a:xfrm flipV="1">
            <a:off x="6972754" y="39426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DD8EB5-1F19-483D-9CE9-C9FDDBF39E9F}"/>
              </a:ext>
            </a:extLst>
          </p:cNvPr>
          <p:cNvCxnSpPr>
            <a:cxnSpLocks/>
          </p:cNvCxnSpPr>
          <p:nvPr/>
        </p:nvCxnSpPr>
        <p:spPr>
          <a:xfrm>
            <a:off x="5808560" y="1714090"/>
            <a:ext cx="344447" cy="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D2084A-8A08-4DFA-ACC7-546AA35A258E}"/>
              </a:ext>
            </a:extLst>
          </p:cNvPr>
          <p:cNvCxnSpPr/>
          <p:nvPr/>
        </p:nvCxnSpPr>
        <p:spPr>
          <a:xfrm>
            <a:off x="7886690" y="1716390"/>
            <a:ext cx="344447" cy="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239005-E1C3-46E0-B2F2-2D6A417479B1}"/>
              </a:ext>
            </a:extLst>
          </p:cNvPr>
          <p:cNvCxnSpPr/>
          <p:nvPr/>
        </p:nvCxnSpPr>
        <p:spPr>
          <a:xfrm>
            <a:off x="9970299" y="1716390"/>
            <a:ext cx="344447" cy="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83335C-4733-487A-8A70-4323E8813B80}"/>
              </a:ext>
            </a:extLst>
          </p:cNvPr>
          <p:cNvCxnSpPr/>
          <p:nvPr/>
        </p:nvCxnSpPr>
        <p:spPr>
          <a:xfrm>
            <a:off x="5808559" y="4680745"/>
            <a:ext cx="344447" cy="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862265-F4A6-4E82-8230-C9CF20B31E49}"/>
              </a:ext>
            </a:extLst>
          </p:cNvPr>
          <p:cNvCxnSpPr/>
          <p:nvPr/>
        </p:nvCxnSpPr>
        <p:spPr>
          <a:xfrm>
            <a:off x="7886690" y="4678445"/>
            <a:ext cx="344447" cy="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E87B03-6FBA-4582-A8A3-6E16AD113994}"/>
              </a:ext>
            </a:extLst>
          </p:cNvPr>
          <p:cNvCxnSpPr/>
          <p:nvPr/>
        </p:nvCxnSpPr>
        <p:spPr>
          <a:xfrm>
            <a:off x="9973543" y="4676145"/>
            <a:ext cx="344447" cy="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09A2AB2-2A77-4427-8EA9-A5D7553130F4}"/>
              </a:ext>
            </a:extLst>
          </p:cNvPr>
          <p:cNvCxnSpPr/>
          <p:nvPr/>
        </p:nvCxnSpPr>
        <p:spPr>
          <a:xfrm>
            <a:off x="7886690" y="5696064"/>
            <a:ext cx="344447" cy="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4C8E46-21CC-4596-9081-0DFBE8BCE534}"/>
              </a:ext>
            </a:extLst>
          </p:cNvPr>
          <p:cNvCxnSpPr/>
          <p:nvPr/>
        </p:nvCxnSpPr>
        <p:spPr>
          <a:xfrm>
            <a:off x="9973542" y="5697214"/>
            <a:ext cx="344447" cy="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38C969A-25B5-4BF0-8A8F-5AF12ABCCC0F}"/>
              </a:ext>
            </a:extLst>
          </p:cNvPr>
          <p:cNvCxnSpPr>
            <a:cxnSpLocks/>
          </p:cNvCxnSpPr>
          <p:nvPr/>
        </p:nvCxnSpPr>
        <p:spPr>
          <a:xfrm>
            <a:off x="104895" y="6473226"/>
            <a:ext cx="509587" cy="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8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127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Bryce Askey</cp:lastModifiedBy>
  <cp:revision>9</cp:revision>
  <dcterms:created xsi:type="dcterms:W3CDTF">2020-07-19T16:23:31Z</dcterms:created>
  <dcterms:modified xsi:type="dcterms:W3CDTF">2020-07-19T18:52:19Z</dcterms:modified>
</cp:coreProperties>
</file>