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399288" cy="43200638"/>
  <p:notesSz cx="6858000" cy="9144000"/>
  <p:defaultTextStyle>
    <a:defPPr>
      <a:defRPr lang="ko-KR"/>
    </a:defPPr>
    <a:lvl1pPr marL="0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57"/>
    <a:srgbClr val="ECCECC"/>
    <a:srgbClr val="FFCC99"/>
    <a:srgbClr val="FF9933"/>
    <a:srgbClr val="F1900F"/>
    <a:srgbClr val="4A7CE0"/>
    <a:srgbClr val="376EDD"/>
    <a:srgbClr val="E6E6E6"/>
    <a:srgbClr val="E0E0E0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25" d="100"/>
          <a:sy n="25" d="100"/>
        </p:scale>
        <p:origin x="2142" y="-1830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0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8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5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9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6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5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B2C-2A27-4D83-BC53-1AF3D40CC48D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4C03-9D65-443D-8CC5-8ACBD0FF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8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6857" y="290946"/>
            <a:ext cx="31785574" cy="5361709"/>
          </a:xfrm>
          <a:prstGeom prst="roundRect">
            <a:avLst/>
          </a:prstGeom>
          <a:gradFill flip="none" rotWithShape="1">
            <a:gsLst>
              <a:gs pos="0">
                <a:srgbClr val="FF9933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Phylogenetic relationships in </a:t>
            </a:r>
            <a:r>
              <a:rPr lang="en-US" altLang="ko-KR" sz="6600" b="1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6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inferred from </a:t>
            </a:r>
            <a:endParaRPr lang="en-US" altLang="ko-KR" sz="6600" b="1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altLang="ko-KR" sz="66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three </a:t>
            </a:r>
            <a:r>
              <a:rPr lang="en-US" altLang="ko-KR" sz="6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chloroplast </a:t>
            </a:r>
            <a:r>
              <a:rPr lang="en-US" altLang="ko-KR" sz="66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DNA regions</a:t>
            </a:r>
          </a:p>
          <a:p>
            <a:pPr algn="ctr"/>
            <a:endParaRPr lang="en-US" altLang="ko-KR" sz="2800" b="1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fontAlgn="base" latinLnBrk="0"/>
            <a:r>
              <a:rPr lang="en-US" altLang="ko-KR" sz="5400" b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Yoonkyung</a:t>
            </a:r>
            <a:r>
              <a:rPr lang="en-US" altLang="ko-KR" sz="5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Lee</a:t>
            </a:r>
            <a:r>
              <a:rPr lang="en-US" altLang="ko-KR" sz="5400" b="1" baseline="30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P1</a:t>
            </a:r>
            <a:r>
              <a:rPr lang="en-US" altLang="ko-KR" sz="5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Alan Paton</a:t>
            </a:r>
            <a:r>
              <a:rPr lang="en-US" altLang="ko-KR" sz="5400" b="1" baseline="30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US" altLang="ko-KR" sz="5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Richard Olmstead</a:t>
            </a:r>
            <a:r>
              <a:rPr lang="en-US" altLang="ko-KR" sz="5400" b="1" baseline="30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en-US" altLang="ko-KR" sz="5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5400" b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Sangtae</a:t>
            </a:r>
            <a:r>
              <a:rPr lang="en-US" altLang="ko-KR" sz="5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Kim</a:t>
            </a:r>
            <a:r>
              <a:rPr lang="en-US" altLang="ko-KR" sz="5400" b="1" baseline="30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1*</a:t>
            </a:r>
            <a:endParaRPr lang="en-US" altLang="ko-KR" sz="5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fontAlgn="base" latinLnBrk="0"/>
            <a:r>
              <a:rPr lang="en-US" altLang="ko-KR" sz="3200" baseline="30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Dept. of Biology, </a:t>
            </a:r>
            <a:r>
              <a:rPr lang="en-US" altLang="ko-KR" sz="32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Sungshin</a:t>
            </a: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Univ., Seoul 01133, Rep. of Korea</a:t>
            </a:r>
          </a:p>
          <a:p>
            <a:pPr algn="ctr" fontAlgn="base" latinLnBrk="0"/>
            <a:r>
              <a:rPr lang="en-US" altLang="ko-KR" sz="3200" baseline="30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Herbarium, Library, Art and Archives, Royal Botanic Gardens, Kew, Richmond, Surrey, TW9 3AB, UK</a:t>
            </a:r>
          </a:p>
          <a:p>
            <a:pPr algn="ctr" fontAlgn="base" latinLnBrk="0"/>
            <a:r>
              <a:rPr lang="en-US" altLang="ko-KR" sz="3200" baseline="30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Dept. of Biology and Burke Museum, Univ. of Washington, Seattle, Washington, 98195, </a:t>
            </a:r>
            <a:r>
              <a:rPr lang="en-US" altLang="ko-KR" sz="3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USA</a:t>
            </a: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872" name="그림 8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84" y="1318914"/>
            <a:ext cx="3390001" cy="3390001"/>
          </a:xfrm>
          <a:prstGeom prst="rect">
            <a:avLst/>
          </a:prstGeom>
        </p:spPr>
      </p:pic>
      <p:pic>
        <p:nvPicPr>
          <p:cNvPr id="873" name="그림 8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339" y="890056"/>
            <a:ext cx="2895148" cy="2895148"/>
          </a:xfrm>
          <a:prstGeom prst="rect">
            <a:avLst/>
          </a:prstGeom>
        </p:spPr>
      </p:pic>
      <p:pic>
        <p:nvPicPr>
          <p:cNvPr id="874" name="그림 8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62" y="3266636"/>
            <a:ext cx="2271902" cy="1117678"/>
          </a:xfrm>
          <a:prstGeom prst="rect">
            <a:avLst/>
          </a:prstGeom>
        </p:spPr>
      </p:pic>
      <p:sp>
        <p:nvSpPr>
          <p:cNvPr id="880" name="모서리가 둥근 직사각형 879"/>
          <p:cNvSpPr/>
          <p:nvPr/>
        </p:nvSpPr>
        <p:spPr>
          <a:xfrm>
            <a:off x="306857" y="6572104"/>
            <a:ext cx="13104343" cy="8820295"/>
          </a:xfrm>
          <a:prstGeom prst="roundRect">
            <a:avLst>
              <a:gd name="adj" fmla="val 7674"/>
            </a:avLst>
          </a:prstGeom>
          <a:noFill/>
          <a:ln w="952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rtlCol="0" anchor="ctr"/>
          <a:lstStyle/>
          <a:p>
            <a:pPr marL="457200" indent="-457200" algn="just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sz="2400" i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 algn="just">
              <a:lnSpc>
                <a:spcPts val="26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ko-KR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L. is the second largest genus in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Lamiaceae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containing ca. 470 species (The Plant List; http://www.theplantlist.org/). Most species are perennial herbs distributing throughout the world, but mainly in temperate regions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 algn="just">
              <a:lnSpc>
                <a:spcPts val="26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infrageneric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classification system of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has been suggested by many researchers (Hamilton, 1832; Bentham, 1876;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Briquet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1896;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Epling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1942;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Juzepczuck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1954; Wu and Li, 1977;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Rechinger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1982; Edmonson, 1982). The current classification system (Paton, 1990) based on the morphological study contains seven sections placed in two subgenera, subgenus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subgenus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Apelthanthus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In this classification system, 38 morphological species-groups (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-gr.) have been suggested in section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the largest section in the genus (ca. 240 species), without any taxonomic rank (Table 1). </a:t>
            </a:r>
          </a:p>
          <a:p>
            <a:pPr marL="457200" indent="-457200" algn="just">
              <a:lnSpc>
                <a:spcPts val="26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first molecular phylogenetic study of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has performed based on nuclear ITS and ETS sequences for 41 Chinese taxa (Zhao et al., 2017). This study showed that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subgen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Apeltanthus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is a monophyletic group, however,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subgen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is a paraphyletic group. An additional study by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Safikhani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et al. (2018) contains 42 Iranian taxa using nuclear ITS and chloroplast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trnL</a:t>
            </a:r>
            <a:r>
              <a:rPr lang="en-US" altLang="ko-KR" sz="1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-F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region. Unlike Zhao et al. (2017),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Safikhani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et al. (2018) indicated that each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subgen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 a monophyletic group. Perhaps, the conflict is due to the limited sampling of representatives of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insufficient informative characters from DNA regions analyzed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 algn="just">
              <a:lnSpc>
                <a:spcPts val="26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this study, we included 200 taxa representing each subgroup of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also representing questionable unplaced taxa, which account for approximately 43% of the recognized species in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To address the phylogeny of the world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three fast-evolving DNA regions in the chloroplast (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ccsA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matK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and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ndhF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were selected based on the analysis of the two previously reported chloroplast genome in the genus (</a:t>
            </a:r>
            <a:r>
              <a:rPr lang="en-US" altLang="ko-KR" sz="1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S.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baicalensis</a:t>
            </a:r>
            <a:r>
              <a:rPr lang="en-US" altLang="ko-KR" sz="1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Georgi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</a:t>
            </a:r>
            <a:r>
              <a:rPr lang="en-US" altLang="ko-KR" sz="1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S. insignis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Nakai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). The result showed the first global molecular phylogenetic relationships among species of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Scutellaria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it will provide basic information for the new classification system in the genus.</a:t>
            </a:r>
          </a:p>
        </p:txBody>
      </p:sp>
      <p:sp>
        <p:nvSpPr>
          <p:cNvPr id="879" name="모서리가 둥근 직사각형 878"/>
          <p:cNvSpPr/>
          <p:nvPr/>
        </p:nvSpPr>
        <p:spPr>
          <a:xfrm>
            <a:off x="486971" y="6171736"/>
            <a:ext cx="9000000" cy="843920"/>
          </a:xfrm>
          <a:prstGeom prst="roundRect">
            <a:avLst/>
          </a:prstGeom>
          <a:gradFill>
            <a:gsLst>
              <a:gs pos="0">
                <a:srgbClr val="FF9933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3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5" name="그룹 884"/>
          <p:cNvGrpSpPr/>
          <p:nvPr/>
        </p:nvGrpSpPr>
        <p:grpSpPr>
          <a:xfrm>
            <a:off x="15104221" y="20842139"/>
            <a:ext cx="16988210" cy="11060759"/>
            <a:chOff x="306857" y="6171735"/>
            <a:chExt cx="19813511" cy="8454350"/>
          </a:xfrm>
        </p:grpSpPr>
        <p:sp>
          <p:nvSpPr>
            <p:cNvPr id="886" name="모서리가 둥근 직사각형 885"/>
            <p:cNvSpPr/>
            <p:nvPr/>
          </p:nvSpPr>
          <p:spPr>
            <a:xfrm>
              <a:off x="306857" y="6553107"/>
              <a:ext cx="19813511" cy="8072978"/>
            </a:xfrm>
            <a:prstGeom prst="roundRect">
              <a:avLst>
                <a:gd name="adj" fmla="val 7064"/>
              </a:avLst>
            </a:prstGeom>
            <a:noFill/>
            <a:ln w="9525"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88000" tIns="360000" rIns="288000" bIns="180000" rtlCol="0" anchor="ctr"/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endPara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Aligned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sequences of three regions (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ccsA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matK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and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ndhF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were 2,487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bp.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highest divergence rate was found in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ndhF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(Table 3).</a:t>
              </a:r>
            </a:p>
            <a:p>
              <a:pPr marL="265113"/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number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the informative characters: 114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bp</a:t>
              </a:r>
              <a:endPara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65113"/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%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informative sites: 19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  <a:p>
              <a:pPr marL="550863" indent="-285750">
                <a:buFontTx/>
                <a:buChar char="-"/>
              </a:pPr>
              <a:endParaRPr lang="en-US" altLang="ko-KR" sz="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monophyly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Apeltanthus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clade is strongly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supported (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BS =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100; ❶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Fig. 2), however,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a paraphyletic group. </a:t>
              </a:r>
              <a:endPara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Subclades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Apeltanthus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are not clearly recognized: both 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Apeltanthus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Lupulinaria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are not monophyletic group. </a:t>
              </a:r>
              <a:endPara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Paton’s classification (Paton, 1990), four species groups were included in this </a:t>
              </a:r>
              <a:r>
                <a:rPr lang="en-US" altLang="ko-KR" sz="1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we included only two species group, that are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-grs. ORIENTALIS and LINEARIS. Monotypic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-gr. LINEARIS is included a part of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-gr. ORIENTALIS, which means the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-gr. ORIENTALIS is clearly paraphyletic group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groups of </a:t>
              </a:r>
              <a:r>
                <a:rPr lang="en-US" altLang="ko-KR" sz="1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were form a grade as sisters to </a:t>
              </a:r>
              <a:r>
                <a:rPr lang="en-US" altLang="ko-KR" sz="1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Apeltanthus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(❷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❸ in Fig. 2). The first group is a clade of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Salviifoliae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some members of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-grs. FORESTII and STRIGILLOSA of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which is a sister to </a:t>
              </a:r>
              <a:r>
                <a:rPr lang="en-US" altLang="ko-KR" sz="1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Apeltanthus</a:t>
              </a:r>
              <a:r>
                <a:rPr lang="en-US" altLang="ko-KR" sz="18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(BS = 85).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Inside of this clade,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-gr. FORRESTII of 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a monophyletic group but the supporting value was not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 (BS = 65);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Salviifoliae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a highly supported monophyletic group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(BS = 100; ❷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Fig. 2). The second group contains members of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-gr. VIOLASCENS and this is a sister to a clade of the first group plus </a:t>
              </a:r>
              <a:r>
                <a:rPr lang="en-US" altLang="ko-KR" sz="1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Apeltanthus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(BS = 100; ❸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Fig. 2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Salvifolliae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which has hairy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nutlets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is placed two different places in the tree (yellow boxes in Fig. 2). </a:t>
              </a:r>
              <a:endPara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Paton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(1990) suggested close relationship between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-grs. VIOLASCENS and ALBIDA. However, they are placed in totally different positions in the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 (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lined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boxes in Fig. 2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clade of 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Anaspis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Salvifoliae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and some members of 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placed at the base of the tree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(BS = 76; ❻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Fig. 2); 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Anaspis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a paraphyletic group in this clade;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-gr. ULIGINOSA is placed at the base of this clade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rest of the </a:t>
              </a:r>
              <a:r>
                <a:rPr lang="en-US" altLang="ko-KR" sz="1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various sects. and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-grs. were mixed-up and two major groups are recognized although one of them is highly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supported (BS = 99;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❹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Fig. 2)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 another is not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(BS &lt; 50; ❺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Fig. 2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Perilomia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form a monophyletic group inside of clade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❹ (BS = 100)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their sister clade includes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-grs. HINTONIANA and CAERULEA (purple box in Fig. 2). </a:t>
              </a:r>
              <a:r>
                <a:rPr lang="en-US" altLang="ko-KR" sz="1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hintoniana</a:t>
              </a:r>
              <a:r>
                <a:rPr lang="en-US" altLang="ko-KR" sz="1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altLang="ko-KR" sz="1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caerulea</a:t>
              </a:r>
              <a:r>
                <a:rPr lang="en-US" altLang="ko-KR" sz="1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distally bent corolla tubes but some other species having same character were scattered in the tree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Salazaria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which is monotypic taxon, is included in a highly supported big clade. Paton (1990) noted that habit and corolla forms of 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Salazaria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are closely related with the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-gr. RESINOSA. However,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-gr. RESINOSA is placed in different position in the tree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34 species groups that Paton suggested in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only three groups are highly supported monophyletic groups: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-grs. RESINOSA, INCANA, and PARVULA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(orange lined boxes).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REPENS and VIOLACEA are paraphyletic groups but have potential to be a monophyletic group,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respectively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because this part of the tree is unresolved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Recently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Safikhani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 al. (2018) suggested that </a:t>
              </a:r>
              <a:r>
                <a:rPr lang="en-US" altLang="ko-KR" sz="1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galericulata</a:t>
              </a:r>
              <a:r>
                <a:rPr lang="en-US" altLang="ko-KR" sz="1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should be an independent section based on their phylogenetic tree. However, the members of the sp. gr. GALERICULATA (</a:t>
              </a:r>
              <a:r>
                <a:rPr lang="en-US" altLang="ko-KR" sz="1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barbata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S. minor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altLang="ko-KR" sz="1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galericulata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does not form an independent clade in our result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887" name="모서리가 둥근 직사각형 886"/>
            <p:cNvSpPr/>
            <p:nvPr/>
          </p:nvSpPr>
          <p:spPr>
            <a:xfrm>
              <a:off x="440207" y="6171735"/>
              <a:ext cx="10496786" cy="708184"/>
            </a:xfrm>
            <a:prstGeom prst="roundRect">
              <a:avLst/>
            </a:prstGeom>
            <a:gradFill>
              <a:gsLst>
                <a:gs pos="0">
                  <a:srgbClr val="FF9933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bIns="144000" rtlCol="0" anchor="ctr"/>
            <a:lstStyle/>
            <a:p>
              <a:r>
                <a:rPr lang="en-US" altLang="ko-KR" sz="5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4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 AND DISCUSSION</a:t>
              </a:r>
              <a:endPara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895" name="표 8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1653"/>
              </p:ext>
            </p:extLst>
          </p:nvPr>
        </p:nvGraphicFramePr>
        <p:xfrm>
          <a:off x="24691135" y="6301391"/>
          <a:ext cx="7401944" cy="906329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65692">
                  <a:extLst>
                    <a:ext uri="{9D8B030D-6E8A-4147-A177-3AD203B41FA5}">
                      <a16:colId xmlns:a16="http://schemas.microsoft.com/office/drawing/2014/main" val="2334298075"/>
                    </a:ext>
                  </a:extLst>
                </a:gridCol>
                <a:gridCol w="1067321">
                  <a:extLst>
                    <a:ext uri="{9D8B030D-6E8A-4147-A177-3AD203B41FA5}">
                      <a16:colId xmlns:a16="http://schemas.microsoft.com/office/drawing/2014/main" val="1270609611"/>
                    </a:ext>
                  </a:extLst>
                </a:gridCol>
                <a:gridCol w="1033075">
                  <a:extLst>
                    <a:ext uri="{9D8B030D-6E8A-4147-A177-3AD203B41FA5}">
                      <a16:colId xmlns:a16="http://schemas.microsoft.com/office/drawing/2014/main" val="3382094165"/>
                    </a:ext>
                  </a:extLst>
                </a:gridCol>
                <a:gridCol w="1316826">
                  <a:extLst>
                    <a:ext uri="{9D8B030D-6E8A-4147-A177-3AD203B41FA5}">
                      <a16:colId xmlns:a16="http://schemas.microsoft.com/office/drawing/2014/main" val="2915949179"/>
                    </a:ext>
                  </a:extLst>
                </a:gridCol>
                <a:gridCol w="1459515">
                  <a:extLst>
                    <a:ext uri="{9D8B030D-6E8A-4147-A177-3AD203B41FA5}">
                      <a16:colId xmlns:a16="http://schemas.microsoft.com/office/drawing/2014/main" val="2734126000"/>
                    </a:ext>
                  </a:extLst>
                </a:gridCol>
                <a:gridCol w="1459515">
                  <a:extLst>
                    <a:ext uri="{9D8B030D-6E8A-4147-A177-3AD203B41FA5}">
                      <a16:colId xmlns:a16="http://schemas.microsoft.com/office/drawing/2014/main" val="2195193422"/>
                    </a:ext>
                  </a:extLst>
                </a:gridCol>
              </a:tblGrid>
              <a:tr h="3868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Subgenus</a:t>
                      </a:r>
                      <a:endParaRPr lang="ko-KR" sz="125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Section</a:t>
                      </a:r>
                      <a:endParaRPr lang="ko-KR" sz="125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Subsection</a:t>
                      </a:r>
                      <a:endParaRPr lang="ko-KR" sz="125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 group</a:t>
                      </a:r>
                      <a:endParaRPr lang="ko-KR" sz="125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 included</a:t>
                      </a:r>
                      <a:endParaRPr lang="ko-KR" sz="125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this study</a:t>
                      </a:r>
                      <a:endParaRPr lang="ko-KR" sz="125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 included</a:t>
                      </a:r>
                      <a:endParaRPr lang="ko-KR" sz="125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Paton (1990)</a:t>
                      </a:r>
                      <a:endParaRPr lang="ko-KR" sz="125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47905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Apeltanthus</a:t>
                      </a:r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632432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Apeltanthus</a:t>
                      </a:r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74806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Lupulinaria</a:t>
                      </a:r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26337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Lupulinaria</a:t>
                      </a:r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359281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colpodea</a:t>
                      </a:r>
                      <a:endParaRPr lang="ko-KR" sz="1100" i="0" kern="100" cap="all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06982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glechomoides</a:t>
                      </a:r>
                      <a:endParaRPr lang="ko-KR" sz="1100" i="0" kern="100" cap="all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0199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linearis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20788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orientalis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151724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Cystapis</a:t>
                      </a:r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39762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Scutellaria</a:t>
                      </a:r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82490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Anaspis</a:t>
                      </a:r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012713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Salazaria</a:t>
                      </a:r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53485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Salviifoliae</a:t>
                      </a:r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40745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Perilomia</a:t>
                      </a:r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346969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Scutellaria</a:t>
                      </a:r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593510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albida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37377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angustifolia</a:t>
                      </a:r>
                      <a:endParaRPr lang="ko-KR" sz="1100" i="0" kern="100" cap="all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70594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balearica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31858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caerulea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055676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costaricana</a:t>
                      </a:r>
                      <a:endParaRPr lang="ko-KR" sz="1100" i="0" kern="100" cap="all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713681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discolor</a:t>
                      </a:r>
                      <a:endParaRPr lang="ko-KR" sz="1100" i="0" kern="100" cap="all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190922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forrestii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70326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galericulata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33196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guilielmii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4889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hastifolia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58451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havanensis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3484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hintoniana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61314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humilis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10220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incana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02446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lateriflora</a:t>
                      </a:r>
                      <a:endParaRPr lang="ko-KR" sz="1100" i="0" kern="100" cap="all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7404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longituba</a:t>
                      </a:r>
                      <a:endParaRPr lang="ko-KR" sz="1100" i="0" kern="100" cap="all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242696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lutea</a:t>
                      </a:r>
                      <a:endParaRPr lang="ko-KR" sz="1100" i="0" kern="100" cap="all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81078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nummulariifolia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19449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ovata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42167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parvula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664463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racemosa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17863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repens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16542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resinosa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51084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seleriana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52089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speciosa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900727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strigillosa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46760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suffrutescens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34984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tuberosa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517212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tubifera</a:t>
                      </a:r>
                      <a:endParaRPr lang="ko-KR" sz="1100" i="0" kern="100" cap="all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32150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uliginosa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21134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utriculata</a:t>
                      </a:r>
                      <a:endParaRPr lang="ko-KR" sz="1100" i="0" kern="100" cap="all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373215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violacea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29855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violascens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14782"/>
                  </a:ext>
                </a:extLst>
              </a:tr>
              <a:tr h="162675"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100" i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0" kern="100" cap="all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yunnanensis</a:t>
                      </a:r>
                      <a:endParaRPr lang="ko-KR" sz="1100" i="0" kern="100" cap="all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22861"/>
                  </a:ext>
                </a:extLst>
              </a:tr>
            </a:tbl>
          </a:graphicData>
        </a:graphic>
      </p:graphicFrame>
      <p:sp>
        <p:nvSpPr>
          <p:cNvPr id="899" name="TextBox 898"/>
          <p:cNvSpPr txBox="1"/>
          <p:nvPr/>
        </p:nvSpPr>
        <p:spPr>
          <a:xfrm>
            <a:off x="24624580" y="5993614"/>
            <a:ext cx="6033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1.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Paton’s classification system and taxa included in this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study.</a:t>
            </a:r>
            <a:endParaRPr lang="ko-KR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1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451188"/>
              </p:ext>
            </p:extLst>
          </p:nvPr>
        </p:nvGraphicFramePr>
        <p:xfrm>
          <a:off x="23225759" y="15768543"/>
          <a:ext cx="8539576" cy="494863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1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6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</a:t>
                      </a:r>
                      <a:r>
                        <a:rPr lang="en-US" sz="1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n-US" sz="12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r>
                        <a:rPr lang="en-US" sz="12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</a:p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sites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Portion</a:t>
                      </a:r>
                      <a:r>
                        <a:rPr lang="en-US" sz="12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n-US" sz="12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r>
                        <a:rPr lang="en-US" sz="1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r>
                        <a:rPr lang="en-US" sz="12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  <a:r>
                        <a:rPr lang="en-US" sz="12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Pairwise</a:t>
                      </a:r>
                      <a:b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ndhF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(3’ half)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5.07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AB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ndhF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(total)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2155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matK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(including </a:t>
                      </a:r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trnK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intron)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2589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ccsA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2.05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matK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(3’ half)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AB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matK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(5’ half)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accD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ndhA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ndhA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(3’ half)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1.99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0.020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ndhA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(5’ half)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</a:t>
                      </a:r>
                      <a:r>
                        <a:rPr lang="ko-KR" alt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ndhF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(5’ half)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cemA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intergenic_</a:t>
                      </a:r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ycf4-cemA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rbcL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1.24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rps3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1.06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rpl16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rps2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atpF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rpoC2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trnV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-UAC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ndhG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intergenic_</a:t>
                      </a:r>
                      <a:r>
                        <a:rPr lang="en-US" sz="1200" i="1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petA-psbJ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intergenic_</a:t>
                      </a:r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trnH_psbA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intergenic_</a:t>
                      </a:r>
                      <a:r>
                        <a:rPr lang="en-US" sz="1200" i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psbE-petL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50" marR="7750" marT="77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912" name="TextBox 911"/>
          <p:cNvSpPr txBox="1"/>
          <p:nvPr/>
        </p:nvSpPr>
        <p:spPr>
          <a:xfrm>
            <a:off x="23198949" y="15460693"/>
            <a:ext cx="786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2.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 list of useful chloroplast DNA regions for the phylogenetic study of </a:t>
            </a:r>
            <a:r>
              <a:rPr lang="en-US" altLang="ko-KR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3" name="모서리가 둥근 직사각형 912"/>
          <p:cNvSpPr/>
          <p:nvPr/>
        </p:nvSpPr>
        <p:spPr>
          <a:xfrm>
            <a:off x="13591314" y="6572104"/>
            <a:ext cx="10898265" cy="8820295"/>
          </a:xfrm>
          <a:prstGeom prst="roundRect">
            <a:avLst>
              <a:gd name="adj" fmla="val 8343"/>
            </a:avLst>
          </a:prstGeom>
          <a:noFill/>
          <a:ln w="952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bIns="0" rtlCol="0" anchor="ctr"/>
          <a:lstStyle/>
          <a:p>
            <a:pPr algn="just">
              <a:lnSpc>
                <a:spcPts val="2500"/>
              </a:lnSpc>
            </a:pPr>
            <a:endParaRPr lang="en-US" altLang="ko-KR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</a:p>
          <a:p>
            <a:pPr marL="342900" indent="-3429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 were obtained from the field (Korea and China) and others are from major herbaria (BM, K, KH, KUN, KYO, SWU, MO, PE, and WTU).</a:t>
            </a:r>
            <a:endParaRPr lang="en-US" altLang="ko-K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Holmskioldia</a:t>
            </a:r>
            <a:r>
              <a:rPr lang="en-US" altLang="ko-KR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sanguinea</a:t>
            </a:r>
            <a:r>
              <a:rPr lang="en-US" altLang="ko-KR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Retz. was included as an outgroup which is a sister taxon in the previous molecular study of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Lamiaceae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(Li &amp; al., 2016). </a:t>
            </a:r>
            <a:endParaRPr lang="en-US" altLang="ko-K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Paton’s system (1990),   </a:t>
            </a:r>
            <a:endParaRPr lang="en-US" altLang="ko-K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altLang="ko-K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subgenera and sections 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included (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1; 2 subgenera, 7 sections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Thirty-four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38 (89 %) Paton’s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-gr. 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included (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 </a:t>
            </a:r>
          </a:p>
          <a:p>
            <a:pPr marL="342900" indent="-3429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capitalized the names for Paton’s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-gr. 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poster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ts val="2500"/>
              </a:lnSpc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342900" indent="-3429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chloroplast DNA regions (Figure 1; Table 2): </a:t>
            </a:r>
            <a:r>
              <a:rPr lang="en-US" altLang="ko-KR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ts val="2500"/>
              </a:lnSpc>
            </a:pPr>
            <a:r>
              <a:rPr lang="en-US" altLang="ko-KR" sz="18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ko-KR" sz="1800" b="1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ccsA</a:t>
            </a:r>
            <a:r>
              <a:rPr lang="en-US" altLang="ko-KR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(~700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ko-KR" sz="1800" b="1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matK</a:t>
            </a:r>
            <a:r>
              <a:rPr lang="en-US" altLang="ko-KR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(~1,020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and </a:t>
            </a:r>
            <a:r>
              <a:rPr lang="en-US" altLang="ko-KR" sz="1800" b="1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ndhF</a:t>
            </a:r>
            <a:r>
              <a:rPr lang="en-US" altLang="ko-KR" sz="18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(~750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extraction: total genomic DNA was extracted using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GeneAll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Plant SV Mini Kit (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GeneAll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Seoul, Korea).</a:t>
            </a:r>
          </a:p>
          <a:p>
            <a:pPr marL="342900" indent="-3429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Polymerase chain reaction (PCR): commercial PCR master mix (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GeneAll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Seoul, Korea) 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gene-specific primers.</a:t>
            </a:r>
          </a:p>
          <a:p>
            <a:pPr marL="342900" indent="-3429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Sanger sequencing: commercial service by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Macrogen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(Seoul, 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Korea)</a:t>
            </a:r>
          </a:p>
          <a:p>
            <a:pPr marL="342900" indent="-3429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editing: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Sequencher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4.9 (Gene Codes Co, Ann Arbor, USA) </a:t>
            </a:r>
          </a:p>
          <a:p>
            <a:pPr marL="342900" indent="-3429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alignment and model test: MEGA 7.0 (Tamura et al. 2015)</a:t>
            </a:r>
          </a:p>
          <a:p>
            <a:pPr marL="342900" indent="-3429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Phylogenetic analyses: </a:t>
            </a:r>
          </a:p>
          <a:p>
            <a:pPr algn="just">
              <a:lnSpc>
                <a:spcPts val="25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Best model: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GTR+Gamma+I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ts val="25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Maximum-likelihood with 500 bootstrapping (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RAxML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GUI 1.5 beta;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Silvestro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</a:p>
          <a:p>
            <a:pPr algn="just">
              <a:lnSpc>
                <a:spcPts val="25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Michalak</a:t>
            </a:r>
            <a:r>
              <a: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2012)</a:t>
            </a:r>
            <a:endParaRPr lang="en-US" altLang="ko-KR" sz="18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14" name="모서리가 둥근 직사각형 913"/>
          <p:cNvSpPr/>
          <p:nvPr/>
        </p:nvSpPr>
        <p:spPr>
          <a:xfrm>
            <a:off x="13874456" y="6171736"/>
            <a:ext cx="9000000" cy="843920"/>
          </a:xfrm>
          <a:prstGeom prst="roundRect">
            <a:avLst/>
          </a:prstGeom>
          <a:gradFill>
            <a:gsLst>
              <a:gs pos="0">
                <a:srgbClr val="FF9933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MATERIALS AND METHODS</a:t>
            </a:r>
            <a:endParaRPr lang="ko-KR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7" name="그룹 916"/>
          <p:cNvGrpSpPr/>
          <p:nvPr/>
        </p:nvGrpSpPr>
        <p:grpSpPr>
          <a:xfrm>
            <a:off x="15238732" y="15644333"/>
            <a:ext cx="7135257" cy="5104588"/>
            <a:chOff x="13814535" y="16278106"/>
            <a:chExt cx="7135257" cy="5747965"/>
          </a:xfrm>
        </p:grpSpPr>
        <p:grpSp>
          <p:nvGrpSpPr>
            <p:cNvPr id="909" name="그룹 908"/>
            <p:cNvGrpSpPr/>
            <p:nvPr/>
          </p:nvGrpSpPr>
          <p:grpSpPr>
            <a:xfrm>
              <a:off x="13814535" y="16278106"/>
              <a:ext cx="7135257" cy="5395126"/>
              <a:chOff x="8551699" y="26914871"/>
              <a:chExt cx="7484557" cy="5817445"/>
            </a:xfrm>
          </p:grpSpPr>
          <p:sp>
            <p:nvSpPr>
              <p:cNvPr id="900" name="모서리가 둥근 직사각형 899"/>
              <p:cNvSpPr/>
              <p:nvPr/>
            </p:nvSpPr>
            <p:spPr>
              <a:xfrm>
                <a:off x="9468097" y="29692098"/>
                <a:ext cx="5651761" cy="1520109"/>
              </a:xfrm>
              <a:prstGeom prst="roundRect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522413" indent="-1522413" algn="ctr"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Filtering genes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 intergenic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spacers</a:t>
                </a:r>
              </a:p>
              <a:p>
                <a:pPr algn="ctr">
                  <a:buAutoNum type="arabicParenR"/>
                </a:pPr>
                <a:r>
                  <a:rPr lang="ko-KR" alt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≤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500 </a:t>
                </a:r>
                <a:r>
                  <a:rPr lang="en-US" altLang="ko-KR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bp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length</a:t>
                </a:r>
              </a:p>
              <a:p>
                <a:pPr algn="ctr">
                  <a:buAutoNum type="arabicParenR"/>
                </a:pPr>
                <a:r>
                  <a:rPr lang="ko-KR" alt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≥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5 % of gaps in total length</a:t>
                </a:r>
              </a:p>
              <a:p>
                <a:pPr algn="ctr">
                  <a:buAutoNum type="arabicParenR"/>
                </a:pPr>
                <a:r>
                  <a:rPr lang="ko-KR" alt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≤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5 % of sequence variation</a:t>
                </a:r>
              </a:p>
            </p:txBody>
          </p:sp>
          <p:sp>
            <p:nvSpPr>
              <p:cNvPr id="901" name="모서리가 둥근 직사각형 900"/>
              <p:cNvSpPr/>
              <p:nvPr/>
            </p:nvSpPr>
            <p:spPr>
              <a:xfrm>
                <a:off x="8976407" y="28282377"/>
                <a:ext cx="6635141" cy="913604"/>
              </a:xfrm>
              <a:prstGeom prst="roundRect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Aligning each gene / intergenic spacer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analyze length and phylogenetically informative sites</a:t>
                </a:r>
              </a:p>
            </p:txBody>
          </p:sp>
          <p:sp>
            <p:nvSpPr>
              <p:cNvPr id="902" name="모서리가 둥근 직사각형 901"/>
              <p:cNvSpPr/>
              <p:nvPr/>
            </p:nvSpPr>
            <p:spPr>
              <a:xfrm>
                <a:off x="8551699" y="26914871"/>
                <a:ext cx="7484557" cy="818369"/>
              </a:xfrm>
              <a:prstGeom prst="roundRect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Comparison of genes and intergenic spacers in two </a:t>
                </a:r>
                <a:r>
                  <a:rPr lang="en-US" altLang="ko-KR" sz="16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Scutellaria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cp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genomes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ko-KR" sz="1600" b="1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Scutellaria </a:t>
                </a:r>
                <a:r>
                  <a:rPr lang="en-US" altLang="ko-KR" sz="1600" b="1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baicalensis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altLang="ko-KR" sz="1600" b="1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Scutellaria insignis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903" name="아래쪽 화살표 902"/>
              <p:cNvSpPr/>
              <p:nvPr/>
            </p:nvSpPr>
            <p:spPr>
              <a:xfrm>
                <a:off x="12059951" y="27775278"/>
                <a:ext cx="468052" cy="452897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5" name="아래쪽 화살표 904"/>
              <p:cNvSpPr/>
              <p:nvPr/>
            </p:nvSpPr>
            <p:spPr>
              <a:xfrm>
                <a:off x="12059951" y="29232754"/>
                <a:ext cx="468052" cy="452897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모서리가 둥근 직사각형 905"/>
              <p:cNvSpPr/>
              <p:nvPr/>
            </p:nvSpPr>
            <p:spPr>
              <a:xfrm>
                <a:off x="9341650" y="31708322"/>
                <a:ext cx="5904656" cy="1023994"/>
              </a:xfrm>
              <a:prstGeom prst="roundRect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Sorting by a portion of variable sites in each region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Top ranked regions are </a:t>
                </a:r>
                <a:r>
                  <a:rPr lang="en-US" altLang="ko-KR" sz="1600" b="1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ndhF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sz="1600" b="1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matK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600" b="1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ccsA</a:t>
                </a:r>
                <a:endPara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8" name="아래쪽 화살표 907"/>
              <p:cNvSpPr/>
              <p:nvPr/>
            </p:nvSpPr>
            <p:spPr>
              <a:xfrm>
                <a:off x="12059951" y="31241234"/>
                <a:ext cx="468052" cy="452897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16" name="TextBox 915"/>
            <p:cNvSpPr txBox="1"/>
            <p:nvPr/>
          </p:nvSpPr>
          <p:spPr>
            <a:xfrm>
              <a:off x="14032745" y="21679502"/>
              <a:ext cx="6839565" cy="346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 1. A flowchart for finding useful </a:t>
              </a:r>
              <a:r>
                <a:rPr lang="en-US" altLang="ko-KR" sz="1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cp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DNA regions for the phylogenetic study.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65946" y="42391694"/>
            <a:ext cx="13721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ko-KR" altLang="ko-KR" sz="1200" b="1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</a:t>
            </a:r>
            <a:r>
              <a:rPr lang="ko-KR" altLang="ko-KR" sz="1200" b="1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ko-KR" sz="1200" b="1" kern="1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ko-KR" altLang="ko-KR" sz="1200" b="1" kern="1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altLang="ko-KR" sz="12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maximum likelihood tree using </a:t>
            </a:r>
            <a:r>
              <a:rPr lang="en-US" altLang="ko-KR" sz="1200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RAxML</a:t>
            </a:r>
            <a:r>
              <a:rPr lang="en-US" altLang="ko-KR" sz="12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(500 bootstrap replication) based on chloroplast </a:t>
            </a:r>
            <a:r>
              <a:rPr lang="en-US" altLang="ko-KR" sz="1200" i="1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ccsA</a:t>
            </a:r>
            <a:r>
              <a:rPr lang="en-US" altLang="ko-KR" sz="12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ko-KR" sz="1200" i="1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matK</a:t>
            </a:r>
            <a:r>
              <a:rPr lang="en-US" altLang="ko-KR" sz="12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and </a:t>
            </a:r>
            <a:r>
              <a:rPr lang="en-US" altLang="ko-KR" sz="1200" i="1" kern="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ndhF</a:t>
            </a:r>
            <a:r>
              <a:rPr lang="en-US" altLang="ko-KR" sz="12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Bootstrap values ≥ 50% are only indicated above the branches. Circled numbers above the nodes (1-5) correspond to clades discussed in results and discussion. Colored boxes were sections in Paton’s classification system and “species groups” of Paton (1990) are capitalized besides taxon name. “Q” indicates a taxon of which taxonomic position (sections and “species group”) have not been reported.</a:t>
            </a:r>
            <a:endParaRPr lang="ko-KR" altLang="ko-KR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6" name="표 4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0470"/>
              </p:ext>
            </p:extLst>
          </p:nvPr>
        </p:nvGraphicFramePr>
        <p:xfrm>
          <a:off x="25505101" y="21897985"/>
          <a:ext cx="4664986" cy="128651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652619">
                  <a:extLst>
                    <a:ext uri="{9D8B030D-6E8A-4147-A177-3AD203B41FA5}">
                      <a16:colId xmlns:a16="http://schemas.microsoft.com/office/drawing/2014/main" val="2753529795"/>
                    </a:ext>
                  </a:extLst>
                </a:gridCol>
                <a:gridCol w="657242">
                  <a:extLst>
                    <a:ext uri="{9D8B030D-6E8A-4147-A177-3AD203B41FA5}">
                      <a16:colId xmlns:a16="http://schemas.microsoft.com/office/drawing/2014/main" val="4237023699"/>
                    </a:ext>
                  </a:extLst>
                </a:gridCol>
                <a:gridCol w="707680">
                  <a:extLst>
                    <a:ext uri="{9D8B030D-6E8A-4147-A177-3AD203B41FA5}">
                      <a16:colId xmlns:a16="http://schemas.microsoft.com/office/drawing/2014/main" val="913603891"/>
                    </a:ext>
                  </a:extLst>
                </a:gridCol>
                <a:gridCol w="647445">
                  <a:extLst>
                    <a:ext uri="{9D8B030D-6E8A-4147-A177-3AD203B41FA5}">
                      <a16:colId xmlns:a16="http://schemas.microsoft.com/office/drawing/2014/main" val="1333246734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algn="ctr"/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i="1" u="none" kern="100" dirty="0" err="1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ccsA</a:t>
                      </a:r>
                      <a:endParaRPr lang="ko-KR" sz="1200" i="1" u="none" kern="1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i="1" u="none" kern="100" dirty="0" err="1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matK</a:t>
                      </a:r>
                      <a:endParaRPr lang="ko-KR" sz="1200" i="1" u="none" kern="1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i="1" u="none" kern="100" dirty="0" err="1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ndhF</a:t>
                      </a:r>
                      <a:endParaRPr lang="ko-KR" sz="1200" i="1" u="none" kern="1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065860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Aligned length (</a:t>
                      </a:r>
                      <a:r>
                        <a:rPr lang="en-US" sz="12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696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1,023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756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0160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sites (bp)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241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140105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sites (%)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22.3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31.9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01783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Informative characters (bp)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892270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Informative characters (%)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313848"/>
                  </a:ext>
                </a:extLst>
              </a:tr>
            </a:tbl>
          </a:graphicData>
        </a:graphic>
      </p:graphicFrame>
      <p:sp>
        <p:nvSpPr>
          <p:cNvPr id="896" name="TextBox 895"/>
          <p:cNvSpPr txBox="1"/>
          <p:nvPr/>
        </p:nvSpPr>
        <p:spPr>
          <a:xfrm>
            <a:off x="25430288" y="21620986"/>
            <a:ext cx="451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3. The result of sequence 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analyses.</a:t>
            </a:r>
            <a:endParaRPr lang="ko-KR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7" name="모서리가 둥근 직사각형 896"/>
          <p:cNvSpPr/>
          <p:nvPr/>
        </p:nvSpPr>
        <p:spPr>
          <a:xfrm>
            <a:off x="15018488" y="39458303"/>
            <a:ext cx="16979936" cy="3441629"/>
          </a:xfrm>
          <a:prstGeom prst="roundRect">
            <a:avLst>
              <a:gd name="adj" fmla="val 10734"/>
            </a:avLst>
          </a:prstGeom>
          <a:noFill/>
          <a:ln w="952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numCol="2" spcCol="288000"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altLang="ko-K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Bentham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G. 1834.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Perilomia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Pp. 416—446 in: Bentham, G. (ed.),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Labiatarum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 and Species. London: Ridgeway &amp; Sons. </a:t>
            </a:r>
          </a:p>
          <a:p>
            <a:pPr marL="361950" indent="-361950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Bentham, G. 1876.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Salazaria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Perilomia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Pp. 1201—1203 in: Bentham, G. &amp;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Hoker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J.D. (eds.) , Genera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Plantarum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London: Reeve &amp; Co.</a:t>
            </a:r>
          </a:p>
          <a:p>
            <a:pPr marL="361950" indent="-361950"/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Briquet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1896.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Salazaria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Torrey and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Perilomia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Kunth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Pp. 224—227, 232—233 in: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Engler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&amp;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Prantl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 (eds.), Die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Naturlichen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Pflanzenfamilien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4. Leipzig: Engelmann. </a:t>
            </a:r>
          </a:p>
          <a:p>
            <a:pPr marL="361950" indent="-361950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Edmondson, J. R. 1982.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Pp. 78—100 in Davis, P. H., (ed.), Flora of Turkey vol. 7. Edinburgh: University Press.</a:t>
            </a:r>
          </a:p>
          <a:p>
            <a:pPr marL="361950" indent="-361950"/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Epling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C. 1942. The American species of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Univ. Cal. Publ. Bot. 20: 1—146.</a:t>
            </a:r>
          </a:p>
          <a:p>
            <a:pPr marL="361950" indent="-361950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Hamilton, A.1832.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Esquisse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dune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monographie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genre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toque. Lyon: Louis Perrin.</a:t>
            </a:r>
          </a:p>
          <a:p>
            <a:pPr marL="361950" indent="-361950"/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Juzepczuk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S.V. 1954.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L. Pp. 50—150 in: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Shishkin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B.K.,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Juzepczuk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S.V. (eds.), Flora of the U.S.S.R., vol. 20. Acad. Sci. U.S.S.R. Moscow: Leningrad. </a:t>
            </a:r>
          </a:p>
          <a:p>
            <a:pPr marL="361950" indent="-361950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Kumar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2016. MEGA7: molecular evolutionary genetics analysis version 7.0 for bigger datasets. Mol. Biol.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33:1870—1874. 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et al. 2016 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large-scale chloroplast phylogeny of the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Lamiaceae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sheds new light on its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subfamilial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classification. Sci. Rep.  6:34343. 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H.W. &amp; Hedge, I. C. 1994.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Lamiaceae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Pp50—299 in: Wu C.Y., Raven P.H., (eds.) Flora of China. vol.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Beijing: 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&amp; St. Louis: Missouri Botanical Garden Press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1950" indent="-361950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Paton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1990a. A global taxonomic investigation of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Labiatae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Kew Bull. 45: 399—450. </a:t>
            </a:r>
          </a:p>
          <a:p>
            <a:pPr marL="361950" indent="-361950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Paton, A. 1990b. The phytogeography of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L. Notes Roy. Bot. Gard. Edinburgh. 46: 345—359.</a:t>
            </a:r>
          </a:p>
          <a:p>
            <a:pPr marL="361950" indent="-361950"/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Rechinger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K.H. 1941.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Pp 48—84 in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Rechinger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 H., (ed.), Flora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Iranica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No. 150. Graz: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Akademische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Druck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Verlagsanstalt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Rechinger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K.H. 1982.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Rechinger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 H. ed. Flora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Iranica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150: 48—84.</a:t>
            </a:r>
          </a:p>
          <a:p>
            <a:pPr marL="361950" indent="-361950"/>
            <a:r>
              <a:rPr lang="en-US" altLang="ko-K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Safikhani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2018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Phylogenetic relationships in Iranian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Lamiaceae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based on nuclear ribosomal ITS and chloroplast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trnL</a:t>
            </a:r>
            <a:r>
              <a:rPr lang="en-US" altLang="ko-KR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DNA data. Pl. Syst.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304: 1077--1089. </a:t>
            </a:r>
          </a:p>
          <a:p>
            <a:pPr marL="361950" indent="-361950"/>
            <a:r>
              <a:rPr lang="en-US" altLang="ko-K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Silvestro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D., &amp; 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Michalak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2012. 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raxmlGUI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graphical front-end for 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RAxML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Org. Divers. 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12:335—337. </a:t>
            </a:r>
          </a:p>
          <a:p>
            <a:pPr marL="361950" indent="-361950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 et al.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2019. Primers for complete chloroplast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 sequencing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Magnolia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Plant Sci. 7(9):e11286.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Thompson et al.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2003. Multiple sequence alignment using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ClustalW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ClustalX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Bioinformatics 1: 2-3. 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C.Y. &amp; Li, X.W. 1977.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L. Pp. 124—248 in: Wu C.Y., Li X.W., (eds.), Flora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reipublicae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popularis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sinicae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vol. 65. Beijing: Science Press.</a:t>
            </a:r>
          </a:p>
          <a:p>
            <a:pPr marL="361950" indent="-361950"/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Zhao et al.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2017. A new species of </a:t>
            </a:r>
            <a:r>
              <a:rPr lang="en-US" altLang="ko-KR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Scutellaria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Scutellarioideae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Lamiaceae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Sichuan Province in southwest China.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PeerJ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5: e3624. </a:t>
            </a:r>
          </a:p>
        </p:txBody>
      </p:sp>
      <p:grpSp>
        <p:nvGrpSpPr>
          <p:cNvPr id="1767" name="그룹 1766"/>
          <p:cNvGrpSpPr/>
          <p:nvPr/>
        </p:nvGrpSpPr>
        <p:grpSpPr>
          <a:xfrm>
            <a:off x="15028001" y="32041479"/>
            <a:ext cx="16988210" cy="4695034"/>
            <a:chOff x="306857" y="6171735"/>
            <a:chExt cx="19813511" cy="3588675"/>
          </a:xfrm>
        </p:grpSpPr>
        <p:sp>
          <p:nvSpPr>
            <p:cNvPr id="1768" name="모서리가 둥근 직사각형 1767"/>
            <p:cNvSpPr/>
            <p:nvPr/>
          </p:nvSpPr>
          <p:spPr>
            <a:xfrm>
              <a:off x="306857" y="6553107"/>
              <a:ext cx="19813511" cy="3207303"/>
            </a:xfrm>
            <a:prstGeom prst="roundRect">
              <a:avLst>
                <a:gd name="adj" fmla="val 16039"/>
              </a:avLst>
            </a:prstGeom>
            <a:noFill/>
            <a:ln w="9525"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0" rIns="0" bIns="0" rtlCol="0" anchor="ctr"/>
            <a:lstStyle/>
            <a:p>
              <a:pPr marL="538163" indent="-276225">
                <a:buFont typeface="Wingdings" panose="05000000000000000000" pitchFamily="2" charset="2"/>
                <a:buChar char="Ø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phylogenetic tree of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was reconstructed using three chloroplast DNA regions for 200 representatives of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538163" indent="-276225">
                <a:buFont typeface="Wingdings" panose="05000000000000000000" pitchFamily="2" charset="2"/>
                <a:buChar char="Ø"/>
              </a:pPr>
              <a:endPara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38163" indent="-276225">
                <a:buFont typeface="Wingdings" panose="05000000000000000000" pitchFamily="2" charset="2"/>
                <a:buChar char="Ø"/>
              </a:pPr>
              <a:r>
                <a:rPr lang="en-US" altLang="ko-KR" sz="1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Apeltanthus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which has 4-sided inflorescence, is a monophyletic group and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paraphyletic group. </a:t>
              </a:r>
              <a:endPara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38163" indent="-276225">
                <a:buFont typeface="Wingdings" panose="05000000000000000000" pitchFamily="2" charset="2"/>
                <a:buChar char="Ø"/>
              </a:pPr>
              <a:endParaRPr lang="en-US" altLang="ko-KR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38163" indent="-276225">
                <a:buFont typeface="Wingdings" panose="05000000000000000000" pitchFamily="2" charset="2"/>
                <a:buChar char="Ø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basal group in the tree is a clade of 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Anaspis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-gr. ALBIDA of 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and a species of sect.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Salviifoliae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endParaRPr lang="en-US" altLang="ko-K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38163" indent="-276225">
                <a:buFont typeface="Wingdings" panose="05000000000000000000" pitchFamily="2" charset="2"/>
                <a:buChar char="Ø"/>
              </a:pPr>
              <a:endPara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38163" indent="-276225">
                <a:buFont typeface="Wingdings" panose="05000000000000000000" pitchFamily="2" charset="2"/>
                <a:buChar char="Ø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Apeltanthus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sects.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Lupulinaria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Apeltanthus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were mixed-up: both paraphyletic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538163" indent="-276225">
                <a:buFont typeface="Wingdings" panose="05000000000000000000" pitchFamily="2" charset="2"/>
                <a:buChar char="Ø"/>
              </a:pPr>
              <a:endPara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38163" indent="-276225">
                <a:buFont typeface="Wingdings" panose="05000000000000000000" pitchFamily="2" charset="2"/>
                <a:buChar char="Ø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altLang="ko-KR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subgen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only six monophyletic groups were recognized in sections and species groups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538163" indent="-276225">
                <a:buFont typeface="Wingdings" panose="05000000000000000000" pitchFamily="2" charset="2"/>
                <a:buChar char="Ø"/>
              </a:pPr>
              <a:endPara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38163" indent="-276225">
                <a:buFont typeface="Wingdings" panose="05000000000000000000" pitchFamily="2" charset="2"/>
                <a:buChar char="Ø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 indicates that the key morphological features (inflorescence and shape of bracts) traditionally used to distinguish subgenera in the past do not provide the unique diagnostic character of clades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538163" indent="-276225">
                <a:buFont typeface="Wingdings" panose="05000000000000000000" pitchFamily="2" charset="2"/>
                <a:buChar char="Ø"/>
              </a:pPr>
              <a:endPara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38163" indent="-276225">
                <a:buFont typeface="Wingdings" panose="05000000000000000000" pitchFamily="2" charset="2"/>
                <a:buChar char="Ø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 showed the first molecular phylogenetic relationship among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world-species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it will be the basis for a new classification system in the genus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9" name="모서리가 둥근 직사각형 1768"/>
            <p:cNvSpPr/>
            <p:nvPr/>
          </p:nvSpPr>
          <p:spPr>
            <a:xfrm>
              <a:off x="440207" y="6171735"/>
              <a:ext cx="10496786" cy="708184"/>
            </a:xfrm>
            <a:prstGeom prst="roundRect">
              <a:avLst/>
            </a:prstGeom>
            <a:gradFill>
              <a:gsLst>
                <a:gs pos="0">
                  <a:srgbClr val="FF9933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r>
                <a:rPr lang="en-US" altLang="ko-KR" sz="60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4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</a:t>
              </a:r>
              <a:endParaRPr lang="ko-KR" alt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0" name="그룹 1769"/>
          <p:cNvGrpSpPr/>
          <p:nvPr/>
        </p:nvGrpSpPr>
        <p:grpSpPr>
          <a:xfrm>
            <a:off x="15028001" y="36866015"/>
            <a:ext cx="16988210" cy="2450347"/>
            <a:chOff x="306857" y="6171735"/>
            <a:chExt cx="19813511" cy="1872935"/>
          </a:xfrm>
        </p:grpSpPr>
        <p:sp>
          <p:nvSpPr>
            <p:cNvPr id="1771" name="모서리가 둥근 직사각형 1770"/>
            <p:cNvSpPr/>
            <p:nvPr/>
          </p:nvSpPr>
          <p:spPr>
            <a:xfrm>
              <a:off x="306857" y="6568106"/>
              <a:ext cx="19813511" cy="1476564"/>
            </a:xfrm>
            <a:prstGeom prst="roundRect">
              <a:avLst>
                <a:gd name="adj" fmla="val 24157"/>
              </a:avLst>
            </a:prstGeom>
            <a:noFill/>
            <a:ln w="9525"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0" rIns="0" bIns="0" rtlCol="0" anchor="ctr"/>
            <a:lstStyle/>
            <a:p>
              <a:pPr marL="620713" indent="-261938">
                <a:lnSpc>
                  <a:spcPts val="2500"/>
                </a:lnSpc>
                <a:buFont typeface="Wingdings" panose="05000000000000000000" pitchFamily="2" charset="2"/>
                <a:buChar char="Ø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get fully resolved and well-supported tree,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future study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includes:</a:t>
              </a:r>
            </a:p>
            <a:p>
              <a:pPr marL="620713" indent="15875">
                <a:lnSpc>
                  <a:spcPts val="2500"/>
                </a:lnSpc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altLang="ko-KR" sz="1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chloroplast genome </a:t>
              </a:r>
              <a:r>
                <a:rPr lang="en-US" altLang="ko-KR" sz="1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sequencing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60 representatives of </a:t>
              </a:r>
              <a:r>
                <a:rPr lang="en-US" altLang="ko-KR" sz="18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Scutellaria</a:t>
              </a:r>
              <a:endParaRPr lang="en-US" altLang="ko-KR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620713" indent="15875">
                <a:lnSpc>
                  <a:spcPts val="2500"/>
                </a:lnSpc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altLang="ko-KR" sz="1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 enrichment NGS (</a:t>
              </a:r>
              <a:r>
                <a:rPr lang="en-US" altLang="ko-KR" sz="18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Hyb-Seq</a:t>
              </a:r>
              <a:r>
                <a:rPr lang="en-US" altLang="ko-KR" sz="1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several hundreds of single-copy nuclear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genes</a:t>
              </a:r>
              <a:endPara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620713" indent="-261938">
                <a:lnSpc>
                  <a:spcPts val="2500"/>
                </a:lnSpc>
                <a:buFont typeface="Wingdings" panose="05000000000000000000" pitchFamily="2" charset="2"/>
                <a:buChar char="Ø"/>
              </a:pPr>
              <a:r>
                <a: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also have a plan to reconstruct character evolution of morphological characters based on fully resolved phylogenetic tree.</a:t>
              </a:r>
            </a:p>
          </p:txBody>
        </p:sp>
        <p:sp>
          <p:nvSpPr>
            <p:cNvPr id="1772" name="모서리가 둥근 직사각형 1771"/>
            <p:cNvSpPr/>
            <p:nvPr/>
          </p:nvSpPr>
          <p:spPr>
            <a:xfrm>
              <a:off x="440207" y="6171735"/>
              <a:ext cx="10496786" cy="708184"/>
            </a:xfrm>
            <a:prstGeom prst="roundRect">
              <a:avLst/>
            </a:prstGeom>
            <a:gradFill>
              <a:gsLst>
                <a:gs pos="0">
                  <a:srgbClr val="FF9933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FURTHER </a:t>
              </a:r>
              <a:r>
                <a:rPr lang="en-US" altLang="ko-KR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STUDIES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42212" y="15614654"/>
            <a:ext cx="14810007" cy="26860446"/>
            <a:chOff x="342212" y="15614654"/>
            <a:chExt cx="14810007" cy="26860446"/>
          </a:xfrm>
        </p:grpSpPr>
        <p:grpSp>
          <p:nvGrpSpPr>
            <p:cNvPr id="3" name="그룹 2"/>
            <p:cNvGrpSpPr/>
            <p:nvPr/>
          </p:nvGrpSpPr>
          <p:grpSpPr>
            <a:xfrm>
              <a:off x="342212" y="15614654"/>
              <a:ext cx="14810007" cy="26860446"/>
              <a:chOff x="369741" y="15540666"/>
              <a:chExt cx="14810007" cy="26860446"/>
            </a:xfrm>
          </p:grpSpPr>
          <p:sp>
            <p:nvSpPr>
              <p:cNvPr id="870" name="직사각형 869"/>
              <p:cNvSpPr/>
              <p:nvPr/>
            </p:nvSpPr>
            <p:spPr>
              <a:xfrm>
                <a:off x="4894430" y="15590011"/>
                <a:ext cx="9099996" cy="18600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0000">
                    <a:schemeClr val="accent2">
                      <a:lumMod val="40000"/>
                      <a:lumOff val="60000"/>
                    </a:schemeClr>
                  </a:gs>
                  <a:gs pos="74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>
                <a:off x="4883706" y="27438881"/>
                <a:ext cx="9097897" cy="112484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40000">
                    <a:schemeClr val="accent3">
                      <a:lumMod val="40000"/>
                      <a:lumOff val="60000"/>
                    </a:schemeClr>
                  </a:gs>
                  <a:gs pos="74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873963" y="21812097"/>
                <a:ext cx="9099996" cy="251868"/>
              </a:xfrm>
              <a:prstGeom prst="rect">
                <a:avLst/>
              </a:prstGeom>
              <a:gradFill flip="none" rotWithShape="1">
                <a:gsLst>
                  <a:gs pos="0">
                    <a:srgbClr val="FFFF85"/>
                  </a:gs>
                  <a:gs pos="40000">
                    <a:srgbClr val="FFFFB3"/>
                  </a:gs>
                  <a:gs pos="74000">
                    <a:srgbClr val="FFFFD1"/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903574" y="20205154"/>
                <a:ext cx="9081891" cy="161494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39000">
                    <a:schemeClr val="accent2">
                      <a:lumMod val="40000"/>
                      <a:lumOff val="60000"/>
                    </a:schemeClr>
                  </a:gs>
                  <a:gs pos="72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885473" y="19813490"/>
                <a:ext cx="9099996" cy="2507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0000">
                    <a:schemeClr val="accent2">
                      <a:lumMod val="40000"/>
                      <a:lumOff val="60000"/>
                    </a:schemeClr>
                  </a:gs>
                  <a:gs pos="74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878579" y="26814370"/>
                <a:ext cx="9097897" cy="63448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000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879582" y="22061842"/>
                <a:ext cx="9097897" cy="475303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40000">
                    <a:schemeClr val="accent3">
                      <a:lumMod val="40000"/>
                      <a:lumOff val="60000"/>
                    </a:schemeClr>
                  </a:gs>
                  <a:gs pos="74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892083" y="20064216"/>
                <a:ext cx="9093384" cy="14081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40000">
                    <a:schemeClr val="accent6">
                      <a:lumMod val="40000"/>
                      <a:lumOff val="60000"/>
                    </a:schemeClr>
                  </a:gs>
                  <a:gs pos="7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889207" y="19670180"/>
                <a:ext cx="9097897" cy="14315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40000">
                    <a:schemeClr val="accent6">
                      <a:lumMod val="40000"/>
                      <a:lumOff val="60000"/>
                    </a:schemeClr>
                  </a:gs>
                  <a:gs pos="74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889388" y="16016460"/>
                <a:ext cx="9097897" cy="3661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0000">
                    <a:schemeClr val="accent2">
                      <a:lumMod val="40000"/>
                      <a:lumOff val="60000"/>
                    </a:schemeClr>
                  </a:gs>
                  <a:gs pos="72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889664" y="15764823"/>
                <a:ext cx="9097897" cy="2700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40000">
                    <a:schemeClr val="accent6">
                      <a:lumMod val="40000"/>
                      <a:lumOff val="60000"/>
                    </a:schemeClr>
                  </a:gs>
                  <a:gs pos="7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4982316" y="15578055"/>
                <a:ext cx="257766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pinnatifida </a:t>
                </a:r>
                <a:r>
                  <a:rPr kumimoji="1" lang="ko-KR" altLang="ko-KR" sz="1250" b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alpina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4896292" y="15665239"/>
                <a:ext cx="100456" cy="96166"/>
              </a:xfrm>
              <a:custGeom>
                <a:avLst/>
                <a:gdLst>
                  <a:gd name="T0" fmla="*/ 0 w 25"/>
                  <a:gd name="T1" fmla="*/ 105 h 105"/>
                  <a:gd name="T2" fmla="*/ 0 w 25"/>
                  <a:gd name="T3" fmla="*/ 0 h 105"/>
                  <a:gd name="T4" fmla="*/ 25 w 25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5">
                    <a:moveTo>
                      <a:pt x="0" y="105"/>
                    </a:moveTo>
                    <a:lnTo>
                      <a:pt x="0" y="0"/>
                    </a:lnTo>
                    <a:lnTo>
                      <a:pt x="25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5079141" y="15702155"/>
                <a:ext cx="106599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leptosiphon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>
                <a:off x="5020855" y="15797122"/>
                <a:ext cx="96436" cy="63194"/>
              </a:xfrm>
              <a:custGeom>
                <a:avLst/>
                <a:gdLst>
                  <a:gd name="T0" fmla="*/ 0 w 24"/>
                  <a:gd name="T1" fmla="*/ 69 h 69"/>
                  <a:gd name="T2" fmla="*/ 0 w 24"/>
                  <a:gd name="T3" fmla="*/ 0 h 69"/>
                  <a:gd name="T4" fmla="*/ 24 w 24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9">
                    <a:moveTo>
                      <a:pt x="0" y="69"/>
                    </a:move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5177988" y="15836521"/>
                <a:ext cx="73577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guttata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>
                <a:off x="5020855" y="15865812"/>
                <a:ext cx="188857" cy="63194"/>
              </a:xfrm>
              <a:custGeom>
                <a:avLst/>
                <a:gdLst>
                  <a:gd name="T0" fmla="*/ 0 w 47"/>
                  <a:gd name="T1" fmla="*/ 0 h 69"/>
                  <a:gd name="T2" fmla="*/ 0 w 47"/>
                  <a:gd name="T3" fmla="*/ 69 h 69"/>
                  <a:gd name="T4" fmla="*/ 47 w 47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69">
                    <a:moveTo>
                      <a:pt x="0" y="0"/>
                    </a:moveTo>
                    <a:lnTo>
                      <a:pt x="0" y="69"/>
                    </a:lnTo>
                    <a:lnTo>
                      <a:pt x="47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>
                <a:off x="4896292" y="15766898"/>
                <a:ext cx="124566" cy="96166"/>
              </a:xfrm>
              <a:custGeom>
                <a:avLst/>
                <a:gdLst>
                  <a:gd name="T0" fmla="*/ 0 w 31"/>
                  <a:gd name="T1" fmla="*/ 0 h 105"/>
                  <a:gd name="T2" fmla="*/ 0 w 31"/>
                  <a:gd name="T3" fmla="*/ 105 h 105"/>
                  <a:gd name="T4" fmla="*/ 31 w 31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105">
                    <a:moveTo>
                      <a:pt x="0" y="0"/>
                    </a:moveTo>
                    <a:lnTo>
                      <a:pt x="0" y="105"/>
                    </a:lnTo>
                    <a:lnTo>
                      <a:pt x="31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>
                <a:off x="4643144" y="15764153"/>
                <a:ext cx="253148" cy="1991989"/>
              </a:xfrm>
              <a:custGeom>
                <a:avLst/>
                <a:gdLst>
                  <a:gd name="T0" fmla="*/ 0 w 63"/>
                  <a:gd name="T1" fmla="*/ 2175 h 2175"/>
                  <a:gd name="T2" fmla="*/ 0 w 63"/>
                  <a:gd name="T3" fmla="*/ 0 h 2175"/>
                  <a:gd name="T4" fmla="*/ 63 w 63"/>
                  <a:gd name="T5" fmla="*/ 0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3" h="2175">
                    <a:moveTo>
                      <a:pt x="0" y="2175"/>
                    </a:moveTo>
                    <a:lnTo>
                      <a:pt x="0" y="0"/>
                    </a:lnTo>
                    <a:lnTo>
                      <a:pt x="6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5446956" y="15970014"/>
                <a:ext cx="83195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tuvensis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>
                <a:off x="5474914" y="16060889"/>
                <a:ext cx="0" cy="63194"/>
              </a:xfrm>
              <a:custGeom>
                <a:avLst/>
                <a:gdLst>
                  <a:gd name="T0" fmla="*/ 69 h 69"/>
                  <a:gd name="T1" fmla="*/ 0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5446956" y="16101896"/>
                <a:ext cx="79669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tutensis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5474914" y="16129578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5535356" y="16233779"/>
                <a:ext cx="100187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grandiflora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5474914" y="16195520"/>
                <a:ext cx="88401" cy="129135"/>
              </a:xfrm>
              <a:custGeom>
                <a:avLst/>
                <a:gdLst>
                  <a:gd name="T0" fmla="*/ 0 w 22"/>
                  <a:gd name="T1" fmla="*/ 0 h 141"/>
                  <a:gd name="T2" fmla="*/ 0 w 22"/>
                  <a:gd name="T3" fmla="*/ 141 h 141"/>
                  <a:gd name="T4" fmla="*/ 22 w 2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2" y="141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>
                <a:off x="5474914" y="16060889"/>
                <a:ext cx="0" cy="129135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5008802" y="16192772"/>
                <a:ext cx="466112" cy="310475"/>
              </a:xfrm>
              <a:custGeom>
                <a:avLst/>
                <a:gdLst>
                  <a:gd name="T0" fmla="*/ 0 w 116"/>
                  <a:gd name="T1" fmla="*/ 339 h 339"/>
                  <a:gd name="T2" fmla="*/ 0 w 116"/>
                  <a:gd name="T3" fmla="*/ 0 h 339"/>
                  <a:gd name="T4" fmla="*/ 116 w 116"/>
                  <a:gd name="T5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6" h="339">
                    <a:moveTo>
                      <a:pt x="0" y="339"/>
                    </a:move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22"/>
              <p:cNvSpPr>
                <a:spLocks noChangeArrowheads="1"/>
              </p:cNvSpPr>
              <p:nvPr/>
            </p:nvSpPr>
            <p:spPr bwMode="auto">
              <a:xfrm>
                <a:off x="5263725" y="16365663"/>
                <a:ext cx="101149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platystegia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5189621" y="16456540"/>
                <a:ext cx="92420" cy="63194"/>
              </a:xfrm>
              <a:custGeom>
                <a:avLst/>
                <a:gdLst>
                  <a:gd name="T0" fmla="*/ 0 w 23"/>
                  <a:gd name="T1" fmla="*/ 69 h 69"/>
                  <a:gd name="T2" fmla="*/ 0 w 23"/>
                  <a:gd name="T3" fmla="*/ 0 h 69"/>
                  <a:gd name="T4" fmla="*/ 23 w 23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69">
                    <a:moveTo>
                      <a:pt x="0" y="69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5545000" y="16497548"/>
                <a:ext cx="98584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oligodonta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5189621" y="16525228"/>
                <a:ext cx="373695" cy="63194"/>
              </a:xfrm>
              <a:custGeom>
                <a:avLst/>
                <a:gdLst>
                  <a:gd name="T0" fmla="*/ 0 w 93"/>
                  <a:gd name="T1" fmla="*/ 0 h 69"/>
                  <a:gd name="T2" fmla="*/ 0 w 93"/>
                  <a:gd name="T3" fmla="*/ 69 h 69"/>
                  <a:gd name="T4" fmla="*/ 93 w 93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69">
                    <a:moveTo>
                      <a:pt x="0" y="0"/>
                    </a:moveTo>
                    <a:lnTo>
                      <a:pt x="0" y="69"/>
                    </a:lnTo>
                    <a:lnTo>
                      <a:pt x="93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5101220" y="16522481"/>
                <a:ext cx="88401" cy="293989"/>
              </a:xfrm>
              <a:custGeom>
                <a:avLst/>
                <a:gdLst>
                  <a:gd name="T0" fmla="*/ 0 w 22"/>
                  <a:gd name="T1" fmla="*/ 321 h 321"/>
                  <a:gd name="T2" fmla="*/ 0 w 22"/>
                  <a:gd name="T3" fmla="*/ 0 h 321"/>
                  <a:gd name="T4" fmla="*/ 22 w 22"/>
                  <a:gd name="T5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321">
                    <a:moveTo>
                      <a:pt x="0" y="321"/>
                    </a:moveTo>
                    <a:lnTo>
                      <a:pt x="0" y="0"/>
                    </a:lnTo>
                    <a:lnTo>
                      <a:pt x="2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5456599" y="16629431"/>
                <a:ext cx="75180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lanipes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5101220" y="16720307"/>
                <a:ext cx="373695" cy="96166"/>
              </a:xfrm>
              <a:custGeom>
                <a:avLst/>
                <a:gdLst>
                  <a:gd name="T0" fmla="*/ 0 w 93"/>
                  <a:gd name="T1" fmla="*/ 105 h 105"/>
                  <a:gd name="T2" fmla="*/ 0 w 93"/>
                  <a:gd name="T3" fmla="*/ 0 h 105"/>
                  <a:gd name="T4" fmla="*/ 93 w 93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105">
                    <a:moveTo>
                      <a:pt x="0" y="105"/>
                    </a:moveTo>
                    <a:lnTo>
                      <a:pt x="0" y="0"/>
                    </a:lnTo>
                    <a:lnTo>
                      <a:pt x="9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5637420" y="16761314"/>
                <a:ext cx="71654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supina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>
                <a:off x="5189621" y="16852189"/>
                <a:ext cx="466112" cy="63194"/>
              </a:xfrm>
              <a:custGeom>
                <a:avLst/>
                <a:gdLst>
                  <a:gd name="T0" fmla="*/ 0 w 116"/>
                  <a:gd name="T1" fmla="*/ 69 h 69"/>
                  <a:gd name="T2" fmla="*/ 0 w 116"/>
                  <a:gd name="T3" fmla="*/ 0 h 69"/>
                  <a:gd name="T4" fmla="*/ 116 w 116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6" h="69">
                    <a:moveTo>
                      <a:pt x="0" y="69"/>
                    </a:move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31"/>
              <p:cNvSpPr>
                <a:spLocks noChangeArrowheads="1"/>
              </p:cNvSpPr>
              <p:nvPr/>
            </p:nvSpPr>
            <p:spPr bwMode="auto">
              <a:xfrm>
                <a:off x="5543959" y="16887352"/>
                <a:ext cx="204863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pinnatifida </a:t>
                </a:r>
                <a:r>
                  <a:rPr kumimoji="1" lang="ko-KR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pichleri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5189621" y="16920880"/>
                <a:ext cx="373695" cy="63194"/>
              </a:xfrm>
              <a:custGeom>
                <a:avLst/>
                <a:gdLst>
                  <a:gd name="T0" fmla="*/ 0 w 93"/>
                  <a:gd name="T1" fmla="*/ 0 h 69"/>
                  <a:gd name="T2" fmla="*/ 0 w 93"/>
                  <a:gd name="T3" fmla="*/ 69 h 69"/>
                  <a:gd name="T4" fmla="*/ 93 w 93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69">
                    <a:moveTo>
                      <a:pt x="0" y="0"/>
                    </a:moveTo>
                    <a:lnTo>
                      <a:pt x="0" y="69"/>
                    </a:lnTo>
                    <a:lnTo>
                      <a:pt x="93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5101220" y="16821966"/>
                <a:ext cx="88401" cy="96166"/>
              </a:xfrm>
              <a:custGeom>
                <a:avLst/>
                <a:gdLst>
                  <a:gd name="T0" fmla="*/ 0 w 22"/>
                  <a:gd name="T1" fmla="*/ 0 h 105"/>
                  <a:gd name="T2" fmla="*/ 0 w 22"/>
                  <a:gd name="T3" fmla="*/ 105 h 105"/>
                  <a:gd name="T4" fmla="*/ 22 w 22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105">
                    <a:moveTo>
                      <a:pt x="0" y="0"/>
                    </a:moveTo>
                    <a:lnTo>
                      <a:pt x="0" y="105"/>
                    </a:lnTo>
                    <a:lnTo>
                      <a:pt x="22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34"/>
              <p:cNvSpPr>
                <a:spLocks noChangeArrowheads="1"/>
              </p:cNvSpPr>
              <p:nvPr/>
            </p:nvSpPr>
            <p:spPr bwMode="auto">
              <a:xfrm>
                <a:off x="5081867" y="17019238"/>
                <a:ext cx="106439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mesostegia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5101220" y="16920880"/>
                <a:ext cx="0" cy="195077"/>
              </a:xfrm>
              <a:custGeom>
                <a:avLst/>
                <a:gdLst>
                  <a:gd name="T0" fmla="*/ 0 h 213"/>
                  <a:gd name="T1" fmla="*/ 213 h 213"/>
                  <a:gd name="T2" fmla="*/ 213 h 2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13">
                    <a:moveTo>
                      <a:pt x="0" y="0"/>
                    </a:moveTo>
                    <a:lnTo>
                      <a:pt x="0" y="213"/>
                    </a:lnTo>
                    <a:lnTo>
                      <a:pt x="0" y="213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5101220" y="16821966"/>
                <a:ext cx="0" cy="293989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37"/>
              <p:cNvSpPr>
                <a:spLocks/>
              </p:cNvSpPr>
              <p:nvPr/>
            </p:nvSpPr>
            <p:spPr bwMode="auto">
              <a:xfrm>
                <a:off x="5008802" y="16508744"/>
                <a:ext cx="92420" cy="310475"/>
              </a:xfrm>
              <a:custGeom>
                <a:avLst/>
                <a:gdLst>
                  <a:gd name="T0" fmla="*/ 0 w 23"/>
                  <a:gd name="T1" fmla="*/ 0 h 339"/>
                  <a:gd name="T2" fmla="*/ 0 w 23"/>
                  <a:gd name="T3" fmla="*/ 339 h 339"/>
                  <a:gd name="T4" fmla="*/ 23 w 23"/>
                  <a:gd name="T5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339">
                    <a:moveTo>
                      <a:pt x="0" y="0"/>
                    </a:moveTo>
                    <a:lnTo>
                      <a:pt x="0" y="339"/>
                    </a:lnTo>
                    <a:lnTo>
                      <a:pt x="23" y="33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>
                <a:off x="5081867" y="17151121"/>
                <a:ext cx="671659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alpina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39"/>
              <p:cNvSpPr>
                <a:spLocks/>
              </p:cNvSpPr>
              <p:nvPr/>
            </p:nvSpPr>
            <p:spPr bwMode="auto">
              <a:xfrm>
                <a:off x="5008802" y="17247840"/>
                <a:ext cx="92420" cy="986377"/>
              </a:xfrm>
              <a:custGeom>
                <a:avLst/>
                <a:gdLst>
                  <a:gd name="T0" fmla="*/ 0 w 23"/>
                  <a:gd name="T1" fmla="*/ 1077 h 1077"/>
                  <a:gd name="T2" fmla="*/ 0 w 23"/>
                  <a:gd name="T3" fmla="*/ 0 h 1077"/>
                  <a:gd name="T4" fmla="*/ 23 w 23"/>
                  <a:gd name="T5" fmla="*/ 0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077">
                    <a:moveTo>
                      <a:pt x="0" y="1077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>
                <a:off x="5060595" y="17276356"/>
                <a:ext cx="205825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pinnatifida </a:t>
                </a:r>
                <a:r>
                  <a:rPr kumimoji="1" lang="ko-KR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mucida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41"/>
              <p:cNvSpPr>
                <a:spLocks/>
              </p:cNvSpPr>
              <p:nvPr/>
            </p:nvSpPr>
            <p:spPr bwMode="auto">
              <a:xfrm>
                <a:off x="5008802" y="17379723"/>
                <a:ext cx="96436" cy="392903"/>
              </a:xfrm>
              <a:custGeom>
                <a:avLst/>
                <a:gdLst>
                  <a:gd name="T0" fmla="*/ 0 w 24"/>
                  <a:gd name="T1" fmla="*/ 429 h 429"/>
                  <a:gd name="T2" fmla="*/ 0 w 24"/>
                  <a:gd name="T3" fmla="*/ 0 h 429"/>
                  <a:gd name="T4" fmla="*/ 24 w 24"/>
                  <a:gd name="T5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29">
                    <a:moveTo>
                      <a:pt x="0" y="429"/>
                    </a:move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42"/>
              <p:cNvSpPr>
                <a:spLocks noChangeArrowheads="1"/>
              </p:cNvSpPr>
              <p:nvPr/>
            </p:nvSpPr>
            <p:spPr bwMode="auto">
              <a:xfrm>
                <a:off x="5069993" y="17412725"/>
                <a:ext cx="99386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adsurgens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43"/>
              <p:cNvSpPr>
                <a:spLocks/>
              </p:cNvSpPr>
              <p:nvPr/>
            </p:nvSpPr>
            <p:spPr bwMode="auto">
              <a:xfrm>
                <a:off x="5008802" y="17511605"/>
                <a:ext cx="96436" cy="326961"/>
              </a:xfrm>
              <a:custGeom>
                <a:avLst/>
                <a:gdLst>
                  <a:gd name="T0" fmla="*/ 0 w 24"/>
                  <a:gd name="T1" fmla="*/ 357 h 357"/>
                  <a:gd name="T2" fmla="*/ 0 w 24"/>
                  <a:gd name="T3" fmla="*/ 0 h 357"/>
                  <a:gd name="T4" fmla="*/ 24 w 24"/>
                  <a:gd name="T5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357">
                    <a:moveTo>
                      <a:pt x="0" y="357"/>
                    </a:move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5209637" y="17547941"/>
                <a:ext cx="94737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cordifrons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45"/>
              <p:cNvSpPr>
                <a:spLocks/>
              </p:cNvSpPr>
              <p:nvPr/>
            </p:nvSpPr>
            <p:spPr bwMode="auto">
              <a:xfrm>
                <a:off x="5237839" y="17643490"/>
                <a:ext cx="0" cy="96166"/>
              </a:xfrm>
              <a:custGeom>
                <a:avLst/>
                <a:gdLst>
                  <a:gd name="T0" fmla="*/ 105 h 105"/>
                  <a:gd name="T1" fmla="*/ 0 h 105"/>
                  <a:gd name="T2" fmla="*/ 0 h 10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05">
                    <a:moveTo>
                      <a:pt x="0" y="1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46"/>
              <p:cNvSpPr>
                <a:spLocks noChangeArrowheads="1"/>
              </p:cNvSpPr>
              <p:nvPr/>
            </p:nvSpPr>
            <p:spPr bwMode="auto">
              <a:xfrm>
                <a:off x="5555203" y="17685611"/>
                <a:ext cx="993861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tomentosa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5466879" y="17775374"/>
                <a:ext cx="116529" cy="63194"/>
              </a:xfrm>
              <a:custGeom>
                <a:avLst/>
                <a:gdLst>
                  <a:gd name="T0" fmla="*/ 0 w 29"/>
                  <a:gd name="T1" fmla="*/ 69 h 69"/>
                  <a:gd name="T2" fmla="*/ 0 w 29"/>
                  <a:gd name="T3" fmla="*/ 0 h 69"/>
                  <a:gd name="T4" fmla="*/ 29 w 29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69">
                    <a:moveTo>
                      <a:pt x="0" y="69"/>
                    </a:move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48"/>
              <p:cNvSpPr>
                <a:spLocks noChangeArrowheads="1"/>
              </p:cNvSpPr>
              <p:nvPr/>
            </p:nvSpPr>
            <p:spPr bwMode="auto">
              <a:xfrm>
                <a:off x="5438673" y="17816559"/>
                <a:ext cx="113653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theobromina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5466879" y="17844062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5237839" y="17745150"/>
                <a:ext cx="229039" cy="96166"/>
              </a:xfrm>
              <a:custGeom>
                <a:avLst/>
                <a:gdLst>
                  <a:gd name="T0" fmla="*/ 0 w 57"/>
                  <a:gd name="T1" fmla="*/ 0 h 105"/>
                  <a:gd name="T2" fmla="*/ 0 w 57"/>
                  <a:gd name="T3" fmla="*/ 105 h 105"/>
                  <a:gd name="T4" fmla="*/ 57 w 57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05">
                    <a:moveTo>
                      <a:pt x="0" y="0"/>
                    </a:moveTo>
                    <a:lnTo>
                      <a:pt x="0" y="105"/>
                    </a:lnTo>
                    <a:lnTo>
                      <a:pt x="57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51"/>
              <p:cNvSpPr>
                <a:spLocks noChangeArrowheads="1"/>
              </p:cNvSpPr>
              <p:nvPr/>
            </p:nvSpPr>
            <p:spPr bwMode="auto">
              <a:xfrm>
                <a:off x="5209637" y="17949114"/>
                <a:ext cx="97622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nepetifolia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5237839" y="17844062"/>
                <a:ext cx="0" cy="195077"/>
              </a:xfrm>
              <a:custGeom>
                <a:avLst/>
                <a:gdLst>
                  <a:gd name="T0" fmla="*/ 0 h 213"/>
                  <a:gd name="T1" fmla="*/ 213 h 213"/>
                  <a:gd name="T2" fmla="*/ 213 h 2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13">
                    <a:moveTo>
                      <a:pt x="0" y="0"/>
                    </a:moveTo>
                    <a:lnTo>
                      <a:pt x="0" y="213"/>
                    </a:lnTo>
                    <a:lnTo>
                      <a:pt x="0" y="213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>
                <a:off x="5237839" y="17643490"/>
                <a:ext cx="0" cy="195077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5008802" y="17841314"/>
                <a:ext cx="229039" cy="162106"/>
              </a:xfrm>
              <a:custGeom>
                <a:avLst/>
                <a:gdLst>
                  <a:gd name="T0" fmla="*/ 0 w 57"/>
                  <a:gd name="T1" fmla="*/ 177 h 177"/>
                  <a:gd name="T2" fmla="*/ 0 w 57"/>
                  <a:gd name="T3" fmla="*/ 0 h 177"/>
                  <a:gd name="T4" fmla="*/ 57 w 57"/>
                  <a:gd name="T5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77">
                    <a:moveTo>
                      <a:pt x="0" y="177"/>
                    </a:moveTo>
                    <a:lnTo>
                      <a:pt x="0" y="0"/>
                    </a:lnTo>
                    <a:lnTo>
                      <a:pt x="57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55"/>
              <p:cNvSpPr>
                <a:spLocks noChangeArrowheads="1"/>
              </p:cNvSpPr>
              <p:nvPr/>
            </p:nvSpPr>
            <p:spPr bwMode="auto">
              <a:xfrm>
                <a:off x="5085072" y="18081259"/>
                <a:ext cx="8768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paulsenii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56"/>
              <p:cNvSpPr>
                <a:spLocks/>
              </p:cNvSpPr>
              <p:nvPr/>
            </p:nvSpPr>
            <p:spPr bwMode="auto">
              <a:xfrm>
                <a:off x="5008802" y="18008916"/>
                <a:ext cx="104473" cy="162106"/>
              </a:xfrm>
              <a:custGeom>
                <a:avLst/>
                <a:gdLst>
                  <a:gd name="T0" fmla="*/ 0 w 26"/>
                  <a:gd name="T1" fmla="*/ 0 h 177"/>
                  <a:gd name="T2" fmla="*/ 0 w 26"/>
                  <a:gd name="T3" fmla="*/ 177 h 177"/>
                  <a:gd name="T4" fmla="*/ 26 w 26"/>
                  <a:gd name="T5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177">
                    <a:moveTo>
                      <a:pt x="0" y="0"/>
                    </a:moveTo>
                    <a:lnTo>
                      <a:pt x="0" y="177"/>
                    </a:lnTo>
                    <a:lnTo>
                      <a:pt x="26" y="17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57"/>
              <p:cNvSpPr>
                <a:spLocks noChangeArrowheads="1"/>
              </p:cNvSpPr>
              <p:nvPr/>
            </p:nvSpPr>
            <p:spPr bwMode="auto">
              <a:xfrm>
                <a:off x="4980598" y="18213145"/>
                <a:ext cx="8768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prostrata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5008802" y="18302907"/>
                <a:ext cx="0" cy="261020"/>
              </a:xfrm>
              <a:custGeom>
                <a:avLst/>
                <a:gdLst>
                  <a:gd name="T0" fmla="*/ 285 h 285"/>
                  <a:gd name="T1" fmla="*/ 0 h 285"/>
                  <a:gd name="T2" fmla="*/ 0 h 28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85">
                    <a:moveTo>
                      <a:pt x="0" y="28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59"/>
              <p:cNvSpPr>
                <a:spLocks noChangeArrowheads="1"/>
              </p:cNvSpPr>
              <p:nvPr/>
            </p:nvSpPr>
            <p:spPr bwMode="auto">
              <a:xfrm>
                <a:off x="4980598" y="18345028"/>
                <a:ext cx="10371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knorringiae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5008802" y="18434790"/>
                <a:ext cx="0" cy="195077"/>
              </a:xfrm>
              <a:custGeom>
                <a:avLst/>
                <a:gdLst>
                  <a:gd name="T0" fmla="*/ 213 h 213"/>
                  <a:gd name="T1" fmla="*/ 0 h 213"/>
                  <a:gd name="T2" fmla="*/ 0 h 2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13">
                    <a:moveTo>
                      <a:pt x="0" y="21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61"/>
              <p:cNvSpPr>
                <a:spLocks noChangeArrowheads="1"/>
              </p:cNvSpPr>
              <p:nvPr/>
            </p:nvSpPr>
            <p:spPr bwMode="auto">
              <a:xfrm>
                <a:off x="5265891" y="18476910"/>
                <a:ext cx="88646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glutinosa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5101220" y="18566673"/>
                <a:ext cx="192874" cy="129135"/>
              </a:xfrm>
              <a:custGeom>
                <a:avLst/>
                <a:gdLst>
                  <a:gd name="T0" fmla="*/ 0 w 48"/>
                  <a:gd name="T1" fmla="*/ 141 h 141"/>
                  <a:gd name="T2" fmla="*/ 0 w 48"/>
                  <a:gd name="T3" fmla="*/ 0 h 141"/>
                  <a:gd name="T4" fmla="*/ 48 w 48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41">
                    <a:moveTo>
                      <a:pt x="0" y="141"/>
                    </a:move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63"/>
              <p:cNvSpPr>
                <a:spLocks noChangeArrowheads="1"/>
              </p:cNvSpPr>
              <p:nvPr/>
            </p:nvSpPr>
            <p:spPr bwMode="auto">
              <a:xfrm>
                <a:off x="5655657" y="18608793"/>
                <a:ext cx="102592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przewalskii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64"/>
              <p:cNvSpPr>
                <a:spLocks/>
              </p:cNvSpPr>
              <p:nvPr/>
            </p:nvSpPr>
            <p:spPr bwMode="auto">
              <a:xfrm>
                <a:off x="5101220" y="18698558"/>
                <a:ext cx="582642" cy="63194"/>
              </a:xfrm>
              <a:custGeom>
                <a:avLst/>
                <a:gdLst>
                  <a:gd name="T0" fmla="*/ 0 w 145"/>
                  <a:gd name="T1" fmla="*/ 69 h 69"/>
                  <a:gd name="T2" fmla="*/ 0 w 145"/>
                  <a:gd name="T3" fmla="*/ 0 h 69"/>
                  <a:gd name="T4" fmla="*/ 145 w 145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" h="69">
                    <a:moveTo>
                      <a:pt x="0" y="69"/>
                    </a:moveTo>
                    <a:lnTo>
                      <a:pt x="0" y="0"/>
                    </a:lnTo>
                    <a:lnTo>
                      <a:pt x="145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65"/>
              <p:cNvSpPr>
                <a:spLocks noChangeArrowheads="1"/>
              </p:cNvSpPr>
              <p:nvPr/>
            </p:nvSpPr>
            <p:spPr bwMode="auto">
              <a:xfrm>
                <a:off x="5543147" y="18740678"/>
                <a:ext cx="9393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edelbergii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66"/>
              <p:cNvSpPr>
                <a:spLocks/>
              </p:cNvSpPr>
              <p:nvPr/>
            </p:nvSpPr>
            <p:spPr bwMode="auto">
              <a:xfrm>
                <a:off x="5101220" y="18767246"/>
                <a:ext cx="470132" cy="63194"/>
              </a:xfrm>
              <a:custGeom>
                <a:avLst/>
                <a:gdLst>
                  <a:gd name="T0" fmla="*/ 0 w 117"/>
                  <a:gd name="T1" fmla="*/ 0 h 69"/>
                  <a:gd name="T2" fmla="*/ 0 w 117"/>
                  <a:gd name="T3" fmla="*/ 69 h 69"/>
                  <a:gd name="T4" fmla="*/ 117 w 117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69">
                    <a:moveTo>
                      <a:pt x="0" y="0"/>
                    </a:moveTo>
                    <a:lnTo>
                      <a:pt x="0" y="69"/>
                    </a:lnTo>
                    <a:lnTo>
                      <a:pt x="117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67"/>
              <p:cNvSpPr>
                <a:spLocks noChangeArrowheads="1"/>
              </p:cNvSpPr>
              <p:nvPr/>
            </p:nvSpPr>
            <p:spPr bwMode="auto">
              <a:xfrm>
                <a:off x="5073017" y="18872561"/>
                <a:ext cx="80470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comosa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68"/>
              <p:cNvSpPr>
                <a:spLocks/>
              </p:cNvSpPr>
              <p:nvPr/>
            </p:nvSpPr>
            <p:spPr bwMode="auto">
              <a:xfrm>
                <a:off x="5101220" y="18767246"/>
                <a:ext cx="0" cy="195077"/>
              </a:xfrm>
              <a:custGeom>
                <a:avLst/>
                <a:gdLst>
                  <a:gd name="T0" fmla="*/ 0 h 213"/>
                  <a:gd name="T1" fmla="*/ 213 h 213"/>
                  <a:gd name="T2" fmla="*/ 213 h 2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13">
                    <a:moveTo>
                      <a:pt x="0" y="0"/>
                    </a:moveTo>
                    <a:lnTo>
                      <a:pt x="0" y="213"/>
                    </a:lnTo>
                    <a:lnTo>
                      <a:pt x="0" y="213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69"/>
              <p:cNvSpPr>
                <a:spLocks noChangeArrowheads="1"/>
              </p:cNvSpPr>
              <p:nvPr/>
            </p:nvSpPr>
            <p:spPr bwMode="auto">
              <a:xfrm>
                <a:off x="5161418" y="19004444"/>
                <a:ext cx="233237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orientalis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bornmuelleri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70"/>
              <p:cNvSpPr>
                <a:spLocks/>
              </p:cNvSpPr>
              <p:nvPr/>
            </p:nvSpPr>
            <p:spPr bwMode="auto">
              <a:xfrm>
                <a:off x="5101220" y="18833189"/>
                <a:ext cx="88401" cy="261020"/>
              </a:xfrm>
              <a:custGeom>
                <a:avLst/>
                <a:gdLst>
                  <a:gd name="T0" fmla="*/ 0 w 22"/>
                  <a:gd name="T1" fmla="*/ 0 h 285"/>
                  <a:gd name="T2" fmla="*/ 0 w 22"/>
                  <a:gd name="T3" fmla="*/ 285 h 285"/>
                  <a:gd name="T4" fmla="*/ 22 w 22"/>
                  <a:gd name="T5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85">
                    <a:moveTo>
                      <a:pt x="0" y="0"/>
                    </a:moveTo>
                    <a:lnTo>
                      <a:pt x="0" y="285"/>
                    </a:lnTo>
                    <a:lnTo>
                      <a:pt x="22" y="28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71"/>
              <p:cNvSpPr>
                <a:spLocks noChangeShapeType="1"/>
              </p:cNvSpPr>
              <p:nvPr/>
            </p:nvSpPr>
            <p:spPr bwMode="auto">
              <a:xfrm>
                <a:off x="5101220" y="18566673"/>
                <a:ext cx="0" cy="261020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72"/>
              <p:cNvSpPr>
                <a:spLocks/>
              </p:cNvSpPr>
              <p:nvPr/>
            </p:nvSpPr>
            <p:spPr bwMode="auto">
              <a:xfrm>
                <a:off x="5008802" y="18635363"/>
                <a:ext cx="92420" cy="195077"/>
              </a:xfrm>
              <a:custGeom>
                <a:avLst/>
                <a:gdLst>
                  <a:gd name="T0" fmla="*/ 0 w 23"/>
                  <a:gd name="T1" fmla="*/ 0 h 213"/>
                  <a:gd name="T2" fmla="*/ 0 w 23"/>
                  <a:gd name="T3" fmla="*/ 213 h 213"/>
                  <a:gd name="T4" fmla="*/ 23 w 23"/>
                  <a:gd name="T5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13">
                    <a:moveTo>
                      <a:pt x="0" y="0"/>
                    </a:moveTo>
                    <a:lnTo>
                      <a:pt x="0" y="213"/>
                    </a:lnTo>
                    <a:lnTo>
                      <a:pt x="23" y="213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73"/>
              <p:cNvSpPr>
                <a:spLocks noChangeArrowheads="1"/>
              </p:cNvSpPr>
              <p:nvPr/>
            </p:nvSpPr>
            <p:spPr bwMode="auto">
              <a:xfrm>
                <a:off x="4973035" y="19133699"/>
                <a:ext cx="114133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ramosissima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74"/>
              <p:cNvSpPr>
                <a:spLocks/>
              </p:cNvSpPr>
              <p:nvPr/>
            </p:nvSpPr>
            <p:spPr bwMode="auto">
              <a:xfrm>
                <a:off x="5008802" y="18305655"/>
                <a:ext cx="0" cy="920437"/>
              </a:xfrm>
              <a:custGeom>
                <a:avLst/>
                <a:gdLst>
                  <a:gd name="T0" fmla="*/ 0 h 1005"/>
                  <a:gd name="T1" fmla="*/ 1005 h 1005"/>
                  <a:gd name="T2" fmla="*/ 1005 h 100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005">
                    <a:moveTo>
                      <a:pt x="0" y="0"/>
                    </a:moveTo>
                    <a:lnTo>
                      <a:pt x="0" y="1005"/>
                    </a:lnTo>
                    <a:lnTo>
                      <a:pt x="0" y="10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75"/>
              <p:cNvSpPr>
                <a:spLocks noChangeShapeType="1"/>
              </p:cNvSpPr>
              <p:nvPr/>
            </p:nvSpPr>
            <p:spPr bwMode="auto">
              <a:xfrm>
                <a:off x="5008802" y="16192772"/>
                <a:ext cx="0" cy="1513911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76"/>
              <p:cNvSpPr>
                <a:spLocks noChangeShapeType="1"/>
              </p:cNvSpPr>
              <p:nvPr/>
            </p:nvSpPr>
            <p:spPr bwMode="auto">
              <a:xfrm>
                <a:off x="5008802" y="17712179"/>
                <a:ext cx="0" cy="1513911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77"/>
              <p:cNvSpPr>
                <a:spLocks/>
              </p:cNvSpPr>
              <p:nvPr/>
            </p:nvSpPr>
            <p:spPr bwMode="auto">
              <a:xfrm>
                <a:off x="4920402" y="17709431"/>
                <a:ext cx="88401" cy="887465"/>
              </a:xfrm>
              <a:custGeom>
                <a:avLst/>
                <a:gdLst>
                  <a:gd name="T0" fmla="*/ 0 w 22"/>
                  <a:gd name="T1" fmla="*/ 969 h 969"/>
                  <a:gd name="T2" fmla="*/ 0 w 22"/>
                  <a:gd name="T3" fmla="*/ 0 h 969"/>
                  <a:gd name="T4" fmla="*/ 22 w 22"/>
                  <a:gd name="T5" fmla="*/ 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969">
                    <a:moveTo>
                      <a:pt x="0" y="969"/>
                    </a:moveTo>
                    <a:lnTo>
                      <a:pt x="0" y="0"/>
                    </a:lnTo>
                    <a:lnTo>
                      <a:pt x="2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78"/>
              <p:cNvSpPr>
                <a:spLocks noChangeArrowheads="1"/>
              </p:cNvSpPr>
              <p:nvPr/>
            </p:nvSpPr>
            <p:spPr bwMode="auto">
              <a:xfrm>
                <a:off x="5298511" y="19265584"/>
                <a:ext cx="75020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linearis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9"/>
              <p:cNvSpPr>
                <a:spLocks/>
              </p:cNvSpPr>
              <p:nvPr/>
            </p:nvSpPr>
            <p:spPr bwMode="auto">
              <a:xfrm>
                <a:off x="4920402" y="19357975"/>
                <a:ext cx="413877" cy="63194"/>
              </a:xfrm>
              <a:custGeom>
                <a:avLst/>
                <a:gdLst>
                  <a:gd name="T0" fmla="*/ 0 w 103"/>
                  <a:gd name="T1" fmla="*/ 69 h 69"/>
                  <a:gd name="T2" fmla="*/ 0 w 103"/>
                  <a:gd name="T3" fmla="*/ 0 h 69"/>
                  <a:gd name="T4" fmla="*/ 103 w 103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3" h="69">
                    <a:moveTo>
                      <a:pt x="0" y="69"/>
                    </a:moveTo>
                    <a:lnTo>
                      <a:pt x="0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80"/>
              <p:cNvSpPr>
                <a:spLocks noChangeArrowheads="1"/>
              </p:cNvSpPr>
              <p:nvPr/>
            </p:nvSpPr>
            <p:spPr bwMode="auto">
              <a:xfrm>
                <a:off x="4985090" y="19397466"/>
                <a:ext cx="82073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sieversii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81"/>
              <p:cNvSpPr>
                <a:spLocks/>
              </p:cNvSpPr>
              <p:nvPr/>
            </p:nvSpPr>
            <p:spPr bwMode="auto">
              <a:xfrm>
                <a:off x="4920402" y="19426663"/>
                <a:ext cx="100456" cy="63194"/>
              </a:xfrm>
              <a:custGeom>
                <a:avLst/>
                <a:gdLst>
                  <a:gd name="T0" fmla="*/ 0 w 25"/>
                  <a:gd name="T1" fmla="*/ 0 h 69"/>
                  <a:gd name="T2" fmla="*/ 0 w 25"/>
                  <a:gd name="T3" fmla="*/ 69 h 69"/>
                  <a:gd name="T4" fmla="*/ 25 w 25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69">
                    <a:moveTo>
                      <a:pt x="0" y="0"/>
                    </a:moveTo>
                    <a:lnTo>
                      <a:pt x="0" y="69"/>
                    </a:lnTo>
                    <a:lnTo>
                      <a:pt x="25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82"/>
              <p:cNvSpPr>
                <a:spLocks noChangeShapeType="1"/>
              </p:cNvSpPr>
              <p:nvPr/>
            </p:nvSpPr>
            <p:spPr bwMode="auto">
              <a:xfrm>
                <a:off x="4920402" y="18602392"/>
                <a:ext cx="0" cy="887465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83"/>
              <p:cNvSpPr>
                <a:spLocks/>
              </p:cNvSpPr>
              <p:nvPr/>
            </p:nvSpPr>
            <p:spPr bwMode="auto">
              <a:xfrm>
                <a:off x="4827981" y="18599645"/>
                <a:ext cx="92420" cy="508301"/>
              </a:xfrm>
              <a:custGeom>
                <a:avLst/>
                <a:gdLst>
                  <a:gd name="T0" fmla="*/ 0 w 23"/>
                  <a:gd name="T1" fmla="*/ 555 h 555"/>
                  <a:gd name="T2" fmla="*/ 0 w 23"/>
                  <a:gd name="T3" fmla="*/ 0 h 555"/>
                  <a:gd name="T4" fmla="*/ 23 w 23"/>
                  <a:gd name="T5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555">
                    <a:moveTo>
                      <a:pt x="0" y="555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84"/>
              <p:cNvSpPr>
                <a:spLocks noChangeArrowheads="1"/>
              </p:cNvSpPr>
              <p:nvPr/>
            </p:nvSpPr>
            <p:spPr bwMode="auto">
              <a:xfrm>
                <a:off x="5069471" y="19529349"/>
                <a:ext cx="9393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bucharica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6" name="Freeform 85"/>
              <p:cNvSpPr>
                <a:spLocks/>
              </p:cNvSpPr>
              <p:nvPr/>
            </p:nvSpPr>
            <p:spPr bwMode="auto">
              <a:xfrm>
                <a:off x="4827981" y="19113441"/>
                <a:ext cx="277258" cy="508301"/>
              </a:xfrm>
              <a:custGeom>
                <a:avLst/>
                <a:gdLst>
                  <a:gd name="T0" fmla="*/ 0 w 69"/>
                  <a:gd name="T1" fmla="*/ 0 h 555"/>
                  <a:gd name="T2" fmla="*/ 0 w 69"/>
                  <a:gd name="T3" fmla="*/ 555 h 555"/>
                  <a:gd name="T4" fmla="*/ 69 w 69"/>
                  <a:gd name="T5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555">
                    <a:moveTo>
                      <a:pt x="0" y="0"/>
                    </a:moveTo>
                    <a:lnTo>
                      <a:pt x="0" y="555"/>
                    </a:lnTo>
                    <a:lnTo>
                      <a:pt x="69" y="55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86"/>
              <p:cNvSpPr>
                <a:spLocks/>
              </p:cNvSpPr>
              <p:nvPr/>
            </p:nvSpPr>
            <p:spPr bwMode="auto">
              <a:xfrm>
                <a:off x="4643144" y="19110694"/>
                <a:ext cx="184837" cy="318717"/>
              </a:xfrm>
              <a:custGeom>
                <a:avLst/>
                <a:gdLst>
                  <a:gd name="T0" fmla="*/ 0 w 46"/>
                  <a:gd name="T1" fmla="*/ 348 h 348"/>
                  <a:gd name="T2" fmla="*/ 0 w 46"/>
                  <a:gd name="T3" fmla="*/ 0 h 348"/>
                  <a:gd name="T4" fmla="*/ 46 w 46"/>
                  <a:gd name="T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48">
                    <a:moveTo>
                      <a:pt x="0" y="348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87"/>
              <p:cNvSpPr>
                <a:spLocks noChangeArrowheads="1"/>
              </p:cNvSpPr>
              <p:nvPr/>
            </p:nvSpPr>
            <p:spPr bwMode="auto">
              <a:xfrm>
                <a:off x="5069471" y="19661232"/>
                <a:ext cx="76783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stocksii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/>
              <p:cNvSpPr>
                <a:spLocks/>
              </p:cNvSpPr>
              <p:nvPr/>
            </p:nvSpPr>
            <p:spPr bwMode="auto">
              <a:xfrm>
                <a:off x="4643144" y="19434906"/>
                <a:ext cx="462095" cy="318717"/>
              </a:xfrm>
              <a:custGeom>
                <a:avLst/>
                <a:gdLst>
                  <a:gd name="T0" fmla="*/ 0 w 115"/>
                  <a:gd name="T1" fmla="*/ 0 h 348"/>
                  <a:gd name="T2" fmla="*/ 0 w 115"/>
                  <a:gd name="T3" fmla="*/ 348 h 348"/>
                  <a:gd name="T4" fmla="*/ 115 w 115"/>
                  <a:gd name="T5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5" h="348">
                    <a:moveTo>
                      <a:pt x="0" y="0"/>
                    </a:moveTo>
                    <a:lnTo>
                      <a:pt x="0" y="348"/>
                    </a:lnTo>
                    <a:lnTo>
                      <a:pt x="115" y="348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89"/>
              <p:cNvSpPr>
                <a:spLocks noChangeArrowheads="1"/>
              </p:cNvSpPr>
              <p:nvPr/>
            </p:nvSpPr>
            <p:spPr bwMode="auto">
              <a:xfrm>
                <a:off x="5811920" y="19791200"/>
                <a:ext cx="71654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heydei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/>
              <p:cNvSpPr>
                <a:spLocks/>
              </p:cNvSpPr>
              <p:nvPr/>
            </p:nvSpPr>
            <p:spPr bwMode="auto">
              <a:xfrm>
                <a:off x="5008802" y="19885508"/>
                <a:ext cx="839807" cy="63194"/>
              </a:xfrm>
              <a:custGeom>
                <a:avLst/>
                <a:gdLst>
                  <a:gd name="T0" fmla="*/ 0 w 209"/>
                  <a:gd name="T1" fmla="*/ 69 h 69"/>
                  <a:gd name="T2" fmla="*/ 0 w 209"/>
                  <a:gd name="T3" fmla="*/ 0 h 69"/>
                  <a:gd name="T4" fmla="*/ 209 w 209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9" h="69">
                    <a:moveTo>
                      <a:pt x="0" y="69"/>
                    </a:moveTo>
                    <a:lnTo>
                      <a:pt x="0" y="0"/>
                    </a:lnTo>
                    <a:lnTo>
                      <a:pt x="20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91"/>
              <p:cNvSpPr>
                <a:spLocks noChangeArrowheads="1"/>
              </p:cNvSpPr>
              <p:nvPr/>
            </p:nvSpPr>
            <p:spPr bwMode="auto">
              <a:xfrm>
                <a:off x="5352660" y="19929730"/>
                <a:ext cx="990655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multicaulis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92"/>
              <p:cNvSpPr>
                <a:spLocks/>
              </p:cNvSpPr>
              <p:nvPr/>
            </p:nvSpPr>
            <p:spPr bwMode="auto">
              <a:xfrm>
                <a:off x="5008802" y="19954197"/>
                <a:ext cx="385748" cy="63194"/>
              </a:xfrm>
              <a:custGeom>
                <a:avLst/>
                <a:gdLst>
                  <a:gd name="T0" fmla="*/ 0 w 96"/>
                  <a:gd name="T1" fmla="*/ 0 h 69"/>
                  <a:gd name="T2" fmla="*/ 0 w 96"/>
                  <a:gd name="T3" fmla="*/ 69 h 69"/>
                  <a:gd name="T4" fmla="*/ 96 w 96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69">
                    <a:moveTo>
                      <a:pt x="0" y="0"/>
                    </a:moveTo>
                    <a:lnTo>
                      <a:pt x="0" y="69"/>
                    </a:lnTo>
                    <a:lnTo>
                      <a:pt x="96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93"/>
              <p:cNvSpPr>
                <a:spLocks/>
              </p:cNvSpPr>
              <p:nvPr/>
            </p:nvSpPr>
            <p:spPr bwMode="auto">
              <a:xfrm>
                <a:off x="4731545" y="19951449"/>
                <a:ext cx="277258" cy="500058"/>
              </a:xfrm>
              <a:custGeom>
                <a:avLst/>
                <a:gdLst>
                  <a:gd name="T0" fmla="*/ 0 w 69"/>
                  <a:gd name="T1" fmla="*/ 546 h 546"/>
                  <a:gd name="T2" fmla="*/ 0 w 69"/>
                  <a:gd name="T3" fmla="*/ 0 h 546"/>
                  <a:gd name="T4" fmla="*/ 69 w 69"/>
                  <a:gd name="T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546">
                    <a:moveTo>
                      <a:pt x="0" y="546"/>
                    </a:moveTo>
                    <a:lnTo>
                      <a:pt x="0" y="0"/>
                    </a:lnTo>
                    <a:lnTo>
                      <a:pt x="6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94"/>
              <p:cNvSpPr>
                <a:spLocks noChangeArrowheads="1"/>
              </p:cNvSpPr>
              <p:nvPr/>
            </p:nvSpPr>
            <p:spPr bwMode="auto">
              <a:xfrm>
                <a:off x="4966911" y="20056883"/>
                <a:ext cx="1062791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immaculata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95"/>
              <p:cNvSpPr>
                <a:spLocks/>
              </p:cNvSpPr>
              <p:nvPr/>
            </p:nvSpPr>
            <p:spPr bwMode="auto">
              <a:xfrm>
                <a:off x="4731545" y="20149275"/>
                <a:ext cx="277258" cy="401147"/>
              </a:xfrm>
              <a:custGeom>
                <a:avLst/>
                <a:gdLst>
                  <a:gd name="T0" fmla="*/ 0 w 69"/>
                  <a:gd name="T1" fmla="*/ 438 h 438"/>
                  <a:gd name="T2" fmla="*/ 0 w 69"/>
                  <a:gd name="T3" fmla="*/ 0 h 438"/>
                  <a:gd name="T4" fmla="*/ 69 w 69"/>
                  <a:gd name="T5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438">
                    <a:moveTo>
                      <a:pt x="0" y="438"/>
                    </a:moveTo>
                    <a:lnTo>
                      <a:pt x="0" y="0"/>
                    </a:lnTo>
                    <a:lnTo>
                      <a:pt x="6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96"/>
              <p:cNvSpPr>
                <a:spLocks noChangeArrowheads="1"/>
              </p:cNvSpPr>
              <p:nvPr/>
            </p:nvSpPr>
            <p:spPr bwMode="auto">
              <a:xfrm>
                <a:off x="5264259" y="20193497"/>
                <a:ext cx="87363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litwinowii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97"/>
              <p:cNvSpPr>
                <a:spLocks/>
              </p:cNvSpPr>
              <p:nvPr/>
            </p:nvSpPr>
            <p:spPr bwMode="auto">
              <a:xfrm>
                <a:off x="4912366" y="20281158"/>
                <a:ext cx="393784" cy="63194"/>
              </a:xfrm>
              <a:custGeom>
                <a:avLst/>
                <a:gdLst>
                  <a:gd name="T0" fmla="*/ 0 w 98"/>
                  <a:gd name="T1" fmla="*/ 69 h 69"/>
                  <a:gd name="T2" fmla="*/ 0 w 98"/>
                  <a:gd name="T3" fmla="*/ 0 h 69"/>
                  <a:gd name="T4" fmla="*/ 98 w 98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69">
                    <a:moveTo>
                      <a:pt x="0" y="69"/>
                    </a:moveTo>
                    <a:lnTo>
                      <a:pt x="0" y="0"/>
                    </a:lnTo>
                    <a:lnTo>
                      <a:pt x="98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 98"/>
              <p:cNvSpPr>
                <a:spLocks noChangeArrowheads="1"/>
              </p:cNvSpPr>
              <p:nvPr/>
            </p:nvSpPr>
            <p:spPr bwMode="auto">
              <a:xfrm>
                <a:off x="5348642" y="20320649"/>
                <a:ext cx="92333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raddeana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9"/>
              <p:cNvSpPr>
                <a:spLocks/>
              </p:cNvSpPr>
              <p:nvPr/>
            </p:nvSpPr>
            <p:spPr bwMode="auto">
              <a:xfrm>
                <a:off x="4912366" y="20349847"/>
                <a:ext cx="478169" cy="63194"/>
              </a:xfrm>
              <a:custGeom>
                <a:avLst/>
                <a:gdLst>
                  <a:gd name="T0" fmla="*/ 0 w 119"/>
                  <a:gd name="T1" fmla="*/ 0 h 69"/>
                  <a:gd name="T2" fmla="*/ 0 w 119"/>
                  <a:gd name="T3" fmla="*/ 69 h 69"/>
                  <a:gd name="T4" fmla="*/ 119 w 119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9" h="69">
                    <a:moveTo>
                      <a:pt x="0" y="0"/>
                    </a:moveTo>
                    <a:lnTo>
                      <a:pt x="0" y="69"/>
                    </a:lnTo>
                    <a:lnTo>
                      <a:pt x="119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ectangle 100"/>
              <p:cNvSpPr>
                <a:spLocks noChangeArrowheads="1"/>
              </p:cNvSpPr>
              <p:nvPr/>
            </p:nvSpPr>
            <p:spPr bwMode="auto">
              <a:xfrm>
                <a:off x="5336587" y="20452534"/>
                <a:ext cx="97622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pinnatifida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101"/>
              <p:cNvSpPr>
                <a:spLocks/>
              </p:cNvSpPr>
              <p:nvPr/>
            </p:nvSpPr>
            <p:spPr bwMode="auto">
              <a:xfrm>
                <a:off x="5004783" y="20544925"/>
                <a:ext cx="373695" cy="63194"/>
              </a:xfrm>
              <a:custGeom>
                <a:avLst/>
                <a:gdLst>
                  <a:gd name="T0" fmla="*/ 0 w 93"/>
                  <a:gd name="T1" fmla="*/ 69 h 69"/>
                  <a:gd name="T2" fmla="*/ 0 w 93"/>
                  <a:gd name="T3" fmla="*/ 0 h 69"/>
                  <a:gd name="T4" fmla="*/ 93 w 93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69">
                    <a:moveTo>
                      <a:pt x="0" y="69"/>
                    </a:moveTo>
                    <a:lnTo>
                      <a:pt x="0" y="0"/>
                    </a:lnTo>
                    <a:lnTo>
                      <a:pt x="9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02"/>
              <p:cNvSpPr>
                <a:spLocks noChangeArrowheads="1"/>
              </p:cNvSpPr>
              <p:nvPr/>
            </p:nvSpPr>
            <p:spPr bwMode="auto">
              <a:xfrm>
                <a:off x="5352660" y="20582077"/>
                <a:ext cx="105477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farsistanica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103"/>
              <p:cNvSpPr>
                <a:spLocks/>
              </p:cNvSpPr>
              <p:nvPr/>
            </p:nvSpPr>
            <p:spPr bwMode="auto">
              <a:xfrm>
                <a:off x="5004783" y="20613614"/>
                <a:ext cx="389768" cy="63194"/>
              </a:xfrm>
              <a:custGeom>
                <a:avLst/>
                <a:gdLst>
                  <a:gd name="T0" fmla="*/ 0 w 97"/>
                  <a:gd name="T1" fmla="*/ 0 h 69"/>
                  <a:gd name="T2" fmla="*/ 0 w 97"/>
                  <a:gd name="T3" fmla="*/ 69 h 69"/>
                  <a:gd name="T4" fmla="*/ 97 w 97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69">
                    <a:moveTo>
                      <a:pt x="0" y="0"/>
                    </a:moveTo>
                    <a:lnTo>
                      <a:pt x="0" y="69"/>
                    </a:lnTo>
                    <a:lnTo>
                      <a:pt x="97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104"/>
              <p:cNvSpPr>
                <a:spLocks/>
              </p:cNvSpPr>
              <p:nvPr/>
            </p:nvSpPr>
            <p:spPr bwMode="auto">
              <a:xfrm>
                <a:off x="4912366" y="20448759"/>
                <a:ext cx="92420" cy="162106"/>
              </a:xfrm>
              <a:custGeom>
                <a:avLst/>
                <a:gdLst>
                  <a:gd name="T0" fmla="*/ 0 w 23"/>
                  <a:gd name="T1" fmla="*/ 0 h 177"/>
                  <a:gd name="T2" fmla="*/ 0 w 23"/>
                  <a:gd name="T3" fmla="*/ 177 h 177"/>
                  <a:gd name="T4" fmla="*/ 23 w 23"/>
                  <a:gd name="T5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77">
                    <a:moveTo>
                      <a:pt x="0" y="0"/>
                    </a:moveTo>
                    <a:lnTo>
                      <a:pt x="0" y="177"/>
                    </a:lnTo>
                    <a:lnTo>
                      <a:pt x="23" y="17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6" name="Line 105"/>
              <p:cNvSpPr>
                <a:spLocks noChangeShapeType="1"/>
              </p:cNvSpPr>
              <p:nvPr/>
            </p:nvSpPr>
            <p:spPr bwMode="auto">
              <a:xfrm>
                <a:off x="4912366" y="20281158"/>
                <a:ext cx="0" cy="162106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106"/>
              <p:cNvSpPr>
                <a:spLocks/>
              </p:cNvSpPr>
              <p:nvPr/>
            </p:nvSpPr>
            <p:spPr bwMode="auto">
              <a:xfrm>
                <a:off x="4823965" y="20446011"/>
                <a:ext cx="88401" cy="508301"/>
              </a:xfrm>
              <a:custGeom>
                <a:avLst/>
                <a:gdLst>
                  <a:gd name="T0" fmla="*/ 0 w 22"/>
                  <a:gd name="T1" fmla="*/ 555 h 555"/>
                  <a:gd name="T2" fmla="*/ 0 w 22"/>
                  <a:gd name="T3" fmla="*/ 0 h 555"/>
                  <a:gd name="T4" fmla="*/ 22 w 22"/>
                  <a:gd name="T5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555">
                    <a:moveTo>
                      <a:pt x="0" y="555"/>
                    </a:moveTo>
                    <a:lnTo>
                      <a:pt x="0" y="0"/>
                    </a:lnTo>
                    <a:lnTo>
                      <a:pt x="2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07"/>
              <p:cNvSpPr>
                <a:spLocks noChangeArrowheads="1"/>
              </p:cNvSpPr>
              <p:nvPr/>
            </p:nvSpPr>
            <p:spPr bwMode="auto">
              <a:xfrm>
                <a:off x="5546478" y="20718338"/>
                <a:ext cx="192200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orientalis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bicolor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reeform 108"/>
              <p:cNvSpPr>
                <a:spLocks/>
              </p:cNvSpPr>
              <p:nvPr/>
            </p:nvSpPr>
            <p:spPr bwMode="auto">
              <a:xfrm>
                <a:off x="5189621" y="20808691"/>
                <a:ext cx="393784" cy="129135"/>
              </a:xfrm>
              <a:custGeom>
                <a:avLst/>
                <a:gdLst>
                  <a:gd name="T0" fmla="*/ 0 w 98"/>
                  <a:gd name="T1" fmla="*/ 141 h 141"/>
                  <a:gd name="T2" fmla="*/ 0 w 98"/>
                  <a:gd name="T3" fmla="*/ 0 h 141"/>
                  <a:gd name="T4" fmla="*/ 98 w 98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41">
                    <a:moveTo>
                      <a:pt x="0" y="141"/>
                    </a:moveTo>
                    <a:lnTo>
                      <a:pt x="0" y="0"/>
                    </a:lnTo>
                    <a:lnTo>
                      <a:pt x="98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09"/>
              <p:cNvSpPr>
                <a:spLocks noChangeArrowheads="1"/>
              </p:cNvSpPr>
              <p:nvPr/>
            </p:nvSpPr>
            <p:spPr bwMode="auto">
              <a:xfrm>
                <a:off x="5550495" y="20850221"/>
                <a:ext cx="206627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cretacea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110"/>
              <p:cNvSpPr>
                <a:spLocks/>
              </p:cNvSpPr>
              <p:nvPr/>
            </p:nvSpPr>
            <p:spPr bwMode="auto">
              <a:xfrm>
                <a:off x="5189621" y="20940576"/>
                <a:ext cx="397804" cy="63194"/>
              </a:xfrm>
              <a:custGeom>
                <a:avLst/>
                <a:gdLst>
                  <a:gd name="T0" fmla="*/ 0 w 99"/>
                  <a:gd name="T1" fmla="*/ 69 h 69"/>
                  <a:gd name="T2" fmla="*/ 0 w 99"/>
                  <a:gd name="T3" fmla="*/ 0 h 69"/>
                  <a:gd name="T4" fmla="*/ 99 w 99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69">
                    <a:moveTo>
                      <a:pt x="0" y="69"/>
                    </a:moveTo>
                    <a:lnTo>
                      <a:pt x="0" y="0"/>
                    </a:lnTo>
                    <a:lnTo>
                      <a:pt x="9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 111"/>
              <p:cNvSpPr>
                <a:spLocks noChangeArrowheads="1"/>
              </p:cNvSpPr>
              <p:nvPr/>
            </p:nvSpPr>
            <p:spPr bwMode="auto">
              <a:xfrm>
                <a:off x="5249130" y="20982106"/>
                <a:ext cx="106279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sosnowskyi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112"/>
              <p:cNvSpPr>
                <a:spLocks/>
              </p:cNvSpPr>
              <p:nvPr/>
            </p:nvSpPr>
            <p:spPr bwMode="auto">
              <a:xfrm>
                <a:off x="5189621" y="21009264"/>
                <a:ext cx="96436" cy="63194"/>
              </a:xfrm>
              <a:custGeom>
                <a:avLst/>
                <a:gdLst>
                  <a:gd name="T0" fmla="*/ 0 w 24"/>
                  <a:gd name="T1" fmla="*/ 0 h 69"/>
                  <a:gd name="T2" fmla="*/ 0 w 24"/>
                  <a:gd name="T3" fmla="*/ 69 h 69"/>
                  <a:gd name="T4" fmla="*/ 24 w 2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9">
                    <a:moveTo>
                      <a:pt x="0" y="0"/>
                    </a:moveTo>
                    <a:lnTo>
                      <a:pt x="0" y="69"/>
                    </a:lnTo>
                    <a:lnTo>
                      <a:pt x="24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ctangle 113"/>
              <p:cNvSpPr>
                <a:spLocks noChangeArrowheads="1"/>
              </p:cNvSpPr>
              <p:nvPr/>
            </p:nvSpPr>
            <p:spPr bwMode="auto">
              <a:xfrm>
                <a:off x="5333512" y="21113988"/>
                <a:ext cx="210314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orientalis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pectinata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114"/>
              <p:cNvSpPr>
                <a:spLocks/>
              </p:cNvSpPr>
              <p:nvPr/>
            </p:nvSpPr>
            <p:spPr bwMode="auto">
              <a:xfrm>
                <a:off x="5282040" y="21204341"/>
                <a:ext cx="88401" cy="129135"/>
              </a:xfrm>
              <a:custGeom>
                <a:avLst/>
                <a:gdLst>
                  <a:gd name="T0" fmla="*/ 0 w 22"/>
                  <a:gd name="T1" fmla="*/ 141 h 141"/>
                  <a:gd name="T2" fmla="*/ 0 w 22"/>
                  <a:gd name="T3" fmla="*/ 0 h 141"/>
                  <a:gd name="T4" fmla="*/ 22 w 22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141">
                    <a:moveTo>
                      <a:pt x="0" y="141"/>
                    </a:moveTo>
                    <a:lnTo>
                      <a:pt x="0" y="0"/>
                    </a:lnTo>
                    <a:lnTo>
                      <a:pt x="2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6" name="Rectangle 115"/>
              <p:cNvSpPr>
                <a:spLocks noChangeArrowheads="1"/>
              </p:cNvSpPr>
              <p:nvPr/>
            </p:nvSpPr>
            <p:spPr bwMode="auto">
              <a:xfrm>
                <a:off x="5562551" y="21245871"/>
                <a:ext cx="232435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orientalis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macrostegia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116"/>
              <p:cNvSpPr>
                <a:spLocks/>
              </p:cNvSpPr>
              <p:nvPr/>
            </p:nvSpPr>
            <p:spPr bwMode="auto">
              <a:xfrm>
                <a:off x="5282040" y="21336225"/>
                <a:ext cx="317440" cy="63194"/>
              </a:xfrm>
              <a:custGeom>
                <a:avLst/>
                <a:gdLst>
                  <a:gd name="T0" fmla="*/ 0 w 79"/>
                  <a:gd name="T1" fmla="*/ 69 h 69"/>
                  <a:gd name="T2" fmla="*/ 0 w 79"/>
                  <a:gd name="T3" fmla="*/ 0 h 69"/>
                  <a:gd name="T4" fmla="*/ 79 w 79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69">
                    <a:moveTo>
                      <a:pt x="0" y="69"/>
                    </a:moveTo>
                    <a:lnTo>
                      <a:pt x="0" y="0"/>
                    </a:lnTo>
                    <a:lnTo>
                      <a:pt x="7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 117"/>
              <p:cNvSpPr>
                <a:spLocks noChangeArrowheads="1"/>
              </p:cNvSpPr>
              <p:nvPr/>
            </p:nvSpPr>
            <p:spPr bwMode="auto">
              <a:xfrm>
                <a:off x="5245112" y="21377754"/>
                <a:ext cx="187711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orientalis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virens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118"/>
              <p:cNvSpPr>
                <a:spLocks/>
              </p:cNvSpPr>
              <p:nvPr/>
            </p:nvSpPr>
            <p:spPr bwMode="auto">
              <a:xfrm>
                <a:off x="5282040" y="21404915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119"/>
              <p:cNvSpPr>
                <a:spLocks noChangeShapeType="1"/>
              </p:cNvSpPr>
              <p:nvPr/>
            </p:nvSpPr>
            <p:spPr bwMode="auto">
              <a:xfrm>
                <a:off x="5282040" y="21338973"/>
                <a:ext cx="0" cy="129135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120"/>
              <p:cNvSpPr>
                <a:spLocks/>
              </p:cNvSpPr>
              <p:nvPr/>
            </p:nvSpPr>
            <p:spPr bwMode="auto">
              <a:xfrm>
                <a:off x="5189621" y="21075207"/>
                <a:ext cx="92420" cy="261020"/>
              </a:xfrm>
              <a:custGeom>
                <a:avLst/>
                <a:gdLst>
                  <a:gd name="T0" fmla="*/ 0 w 23"/>
                  <a:gd name="T1" fmla="*/ 0 h 285"/>
                  <a:gd name="T2" fmla="*/ 0 w 23"/>
                  <a:gd name="T3" fmla="*/ 285 h 285"/>
                  <a:gd name="T4" fmla="*/ 23 w 23"/>
                  <a:gd name="T5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85">
                    <a:moveTo>
                      <a:pt x="0" y="0"/>
                    </a:moveTo>
                    <a:lnTo>
                      <a:pt x="0" y="285"/>
                    </a:lnTo>
                    <a:lnTo>
                      <a:pt x="23" y="28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121"/>
              <p:cNvSpPr>
                <a:spLocks noChangeArrowheads="1"/>
              </p:cNvSpPr>
              <p:nvPr/>
            </p:nvSpPr>
            <p:spPr bwMode="auto">
              <a:xfrm>
                <a:off x="5152694" y="21502757"/>
                <a:ext cx="88485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orientalis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122"/>
              <p:cNvSpPr>
                <a:spLocks/>
              </p:cNvSpPr>
              <p:nvPr/>
            </p:nvSpPr>
            <p:spPr bwMode="auto">
              <a:xfrm>
                <a:off x="5189621" y="21207090"/>
                <a:ext cx="0" cy="392903"/>
              </a:xfrm>
              <a:custGeom>
                <a:avLst/>
                <a:gdLst>
                  <a:gd name="T0" fmla="*/ 0 h 429"/>
                  <a:gd name="T1" fmla="*/ 429 h 429"/>
                  <a:gd name="T2" fmla="*/ 429 h 42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29">
                    <a:moveTo>
                      <a:pt x="0" y="0"/>
                    </a:moveTo>
                    <a:lnTo>
                      <a:pt x="0" y="429"/>
                    </a:lnTo>
                    <a:lnTo>
                      <a:pt x="0" y="42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4" name="Line 123"/>
              <p:cNvSpPr>
                <a:spLocks noChangeShapeType="1"/>
              </p:cNvSpPr>
              <p:nvPr/>
            </p:nvSpPr>
            <p:spPr bwMode="auto">
              <a:xfrm>
                <a:off x="5189621" y="20808691"/>
                <a:ext cx="0" cy="392903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124"/>
              <p:cNvSpPr>
                <a:spLocks/>
              </p:cNvSpPr>
              <p:nvPr/>
            </p:nvSpPr>
            <p:spPr bwMode="auto">
              <a:xfrm>
                <a:off x="5101220" y="21204341"/>
                <a:ext cx="88401" cy="261020"/>
              </a:xfrm>
              <a:custGeom>
                <a:avLst/>
                <a:gdLst>
                  <a:gd name="T0" fmla="*/ 0 w 22"/>
                  <a:gd name="T1" fmla="*/ 285 h 285"/>
                  <a:gd name="T2" fmla="*/ 0 w 22"/>
                  <a:gd name="T3" fmla="*/ 0 h 285"/>
                  <a:gd name="T4" fmla="*/ 22 w 22"/>
                  <a:gd name="T5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85">
                    <a:moveTo>
                      <a:pt x="0" y="285"/>
                    </a:moveTo>
                    <a:lnTo>
                      <a:pt x="0" y="0"/>
                    </a:lnTo>
                    <a:lnTo>
                      <a:pt x="2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25"/>
              <p:cNvSpPr>
                <a:spLocks noChangeArrowheads="1"/>
              </p:cNvSpPr>
              <p:nvPr/>
            </p:nvSpPr>
            <p:spPr bwMode="auto">
              <a:xfrm>
                <a:off x="5160729" y="21639521"/>
                <a:ext cx="242374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orientalis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haussknechtii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126"/>
              <p:cNvSpPr>
                <a:spLocks/>
              </p:cNvSpPr>
              <p:nvPr/>
            </p:nvSpPr>
            <p:spPr bwMode="auto">
              <a:xfrm>
                <a:off x="5101220" y="21470855"/>
                <a:ext cx="96436" cy="261020"/>
              </a:xfrm>
              <a:custGeom>
                <a:avLst/>
                <a:gdLst>
                  <a:gd name="T0" fmla="*/ 0 w 24"/>
                  <a:gd name="T1" fmla="*/ 0 h 285"/>
                  <a:gd name="T2" fmla="*/ 0 w 24"/>
                  <a:gd name="T3" fmla="*/ 285 h 285"/>
                  <a:gd name="T4" fmla="*/ 24 w 24"/>
                  <a:gd name="T5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285">
                    <a:moveTo>
                      <a:pt x="0" y="0"/>
                    </a:moveTo>
                    <a:lnTo>
                      <a:pt x="0" y="285"/>
                    </a:lnTo>
                    <a:lnTo>
                      <a:pt x="24" y="28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127"/>
              <p:cNvSpPr>
                <a:spLocks/>
              </p:cNvSpPr>
              <p:nvPr/>
            </p:nvSpPr>
            <p:spPr bwMode="auto">
              <a:xfrm>
                <a:off x="4823965" y="20959809"/>
                <a:ext cx="277258" cy="508301"/>
              </a:xfrm>
              <a:custGeom>
                <a:avLst/>
                <a:gdLst>
                  <a:gd name="T0" fmla="*/ 0 w 69"/>
                  <a:gd name="T1" fmla="*/ 0 h 555"/>
                  <a:gd name="T2" fmla="*/ 0 w 69"/>
                  <a:gd name="T3" fmla="*/ 555 h 555"/>
                  <a:gd name="T4" fmla="*/ 69 w 69"/>
                  <a:gd name="T5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555">
                    <a:moveTo>
                      <a:pt x="0" y="0"/>
                    </a:moveTo>
                    <a:lnTo>
                      <a:pt x="0" y="555"/>
                    </a:lnTo>
                    <a:lnTo>
                      <a:pt x="69" y="55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128"/>
              <p:cNvSpPr>
                <a:spLocks/>
              </p:cNvSpPr>
              <p:nvPr/>
            </p:nvSpPr>
            <p:spPr bwMode="auto">
              <a:xfrm>
                <a:off x="4731545" y="20555914"/>
                <a:ext cx="92420" cy="401147"/>
              </a:xfrm>
              <a:custGeom>
                <a:avLst/>
                <a:gdLst>
                  <a:gd name="T0" fmla="*/ 0 w 23"/>
                  <a:gd name="T1" fmla="*/ 0 h 438"/>
                  <a:gd name="T2" fmla="*/ 0 w 23"/>
                  <a:gd name="T3" fmla="*/ 438 h 438"/>
                  <a:gd name="T4" fmla="*/ 23 w 23"/>
                  <a:gd name="T5" fmla="*/ 438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438">
                    <a:moveTo>
                      <a:pt x="0" y="0"/>
                    </a:moveTo>
                    <a:lnTo>
                      <a:pt x="0" y="438"/>
                    </a:lnTo>
                    <a:lnTo>
                      <a:pt x="23" y="438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0" name="Line 129"/>
              <p:cNvSpPr>
                <a:spLocks noChangeShapeType="1"/>
              </p:cNvSpPr>
              <p:nvPr/>
            </p:nvSpPr>
            <p:spPr bwMode="auto">
              <a:xfrm>
                <a:off x="4731545" y="20457003"/>
                <a:ext cx="0" cy="500058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130"/>
              <p:cNvSpPr>
                <a:spLocks/>
              </p:cNvSpPr>
              <p:nvPr/>
            </p:nvSpPr>
            <p:spPr bwMode="auto">
              <a:xfrm>
                <a:off x="4643144" y="18112408"/>
                <a:ext cx="88401" cy="2341847"/>
              </a:xfrm>
              <a:custGeom>
                <a:avLst/>
                <a:gdLst>
                  <a:gd name="T0" fmla="*/ 0 w 22"/>
                  <a:gd name="T1" fmla="*/ 0 h 2557"/>
                  <a:gd name="T2" fmla="*/ 0 w 22"/>
                  <a:gd name="T3" fmla="*/ 2557 h 2557"/>
                  <a:gd name="T4" fmla="*/ 22 w 22"/>
                  <a:gd name="T5" fmla="*/ 2557 h 2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557">
                    <a:moveTo>
                      <a:pt x="0" y="0"/>
                    </a:moveTo>
                    <a:lnTo>
                      <a:pt x="0" y="2557"/>
                    </a:lnTo>
                    <a:lnTo>
                      <a:pt x="22" y="255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2" name="Line 131"/>
              <p:cNvSpPr>
                <a:spLocks noChangeShapeType="1"/>
              </p:cNvSpPr>
              <p:nvPr/>
            </p:nvSpPr>
            <p:spPr bwMode="auto">
              <a:xfrm>
                <a:off x="4643144" y="15764153"/>
                <a:ext cx="0" cy="2342762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132"/>
              <p:cNvSpPr>
                <a:spLocks/>
              </p:cNvSpPr>
              <p:nvPr/>
            </p:nvSpPr>
            <p:spPr bwMode="auto">
              <a:xfrm>
                <a:off x="3510009" y="18109660"/>
                <a:ext cx="1133135" cy="2050603"/>
              </a:xfrm>
              <a:custGeom>
                <a:avLst/>
                <a:gdLst>
                  <a:gd name="T0" fmla="*/ 0 w 282"/>
                  <a:gd name="T1" fmla="*/ 2239 h 2239"/>
                  <a:gd name="T2" fmla="*/ 0 w 282"/>
                  <a:gd name="T3" fmla="*/ 0 h 2239"/>
                  <a:gd name="T4" fmla="*/ 282 w 282"/>
                  <a:gd name="T5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2" h="2239">
                    <a:moveTo>
                      <a:pt x="0" y="2239"/>
                    </a:moveTo>
                    <a:lnTo>
                      <a:pt x="0" y="0"/>
                    </a:lnTo>
                    <a:lnTo>
                      <a:pt x="28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4" name="Rectangle 133"/>
              <p:cNvSpPr>
                <a:spLocks noChangeArrowheads="1"/>
              </p:cNvSpPr>
              <p:nvPr/>
            </p:nvSpPr>
            <p:spPr bwMode="auto">
              <a:xfrm>
                <a:off x="5297350" y="21778976"/>
                <a:ext cx="89287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salviifolia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5" name="Freeform 134"/>
              <p:cNvSpPr>
                <a:spLocks/>
              </p:cNvSpPr>
              <p:nvPr/>
            </p:nvSpPr>
            <p:spPr bwMode="auto">
              <a:xfrm>
                <a:off x="4860128" y="21863758"/>
                <a:ext cx="474149" cy="63194"/>
              </a:xfrm>
              <a:custGeom>
                <a:avLst/>
                <a:gdLst>
                  <a:gd name="T0" fmla="*/ 0 w 118"/>
                  <a:gd name="T1" fmla="*/ 69 h 69"/>
                  <a:gd name="T2" fmla="*/ 0 w 118"/>
                  <a:gd name="T3" fmla="*/ 0 h 69"/>
                  <a:gd name="T4" fmla="*/ 118 w 118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8" h="69">
                    <a:moveTo>
                      <a:pt x="0" y="69"/>
                    </a:moveTo>
                    <a:lnTo>
                      <a:pt x="0" y="0"/>
                    </a:lnTo>
                    <a:lnTo>
                      <a:pt x="118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ectangle 135"/>
              <p:cNvSpPr>
                <a:spLocks noChangeArrowheads="1"/>
              </p:cNvSpPr>
              <p:nvPr/>
            </p:nvSpPr>
            <p:spPr bwMode="auto">
              <a:xfrm>
                <a:off x="4823201" y="21905288"/>
                <a:ext cx="76142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pontica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reeform 136"/>
              <p:cNvSpPr>
                <a:spLocks/>
              </p:cNvSpPr>
              <p:nvPr/>
            </p:nvSpPr>
            <p:spPr bwMode="auto">
              <a:xfrm>
                <a:off x="4860128" y="21932449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8" name="Freeform 137"/>
              <p:cNvSpPr>
                <a:spLocks/>
              </p:cNvSpPr>
              <p:nvPr/>
            </p:nvSpPr>
            <p:spPr bwMode="auto">
              <a:xfrm>
                <a:off x="3606447" y="21929701"/>
                <a:ext cx="1253681" cy="285748"/>
              </a:xfrm>
              <a:custGeom>
                <a:avLst/>
                <a:gdLst>
                  <a:gd name="T0" fmla="*/ 0 w 312"/>
                  <a:gd name="T1" fmla="*/ 312 h 312"/>
                  <a:gd name="T2" fmla="*/ 0 w 312"/>
                  <a:gd name="T3" fmla="*/ 0 h 312"/>
                  <a:gd name="T4" fmla="*/ 312 w 312"/>
                  <a:gd name="T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2" h="312">
                    <a:moveTo>
                      <a:pt x="0" y="312"/>
                    </a:moveTo>
                    <a:lnTo>
                      <a:pt x="0" y="0"/>
                    </a:lnTo>
                    <a:lnTo>
                      <a:pt x="31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9" name="Rectangle 138"/>
              <p:cNvSpPr>
                <a:spLocks noChangeArrowheads="1"/>
              </p:cNvSpPr>
              <p:nvPr/>
            </p:nvSpPr>
            <p:spPr bwMode="auto">
              <a:xfrm>
                <a:off x="6076882" y="22037173"/>
                <a:ext cx="10371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baicalensis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139"/>
              <p:cNvSpPr>
                <a:spLocks/>
              </p:cNvSpPr>
              <p:nvPr/>
            </p:nvSpPr>
            <p:spPr bwMode="auto">
              <a:xfrm>
                <a:off x="4896292" y="22127526"/>
                <a:ext cx="1217519" cy="96166"/>
              </a:xfrm>
              <a:custGeom>
                <a:avLst/>
                <a:gdLst>
                  <a:gd name="T0" fmla="*/ 0 w 303"/>
                  <a:gd name="T1" fmla="*/ 105 h 105"/>
                  <a:gd name="T2" fmla="*/ 0 w 303"/>
                  <a:gd name="T3" fmla="*/ 0 h 105"/>
                  <a:gd name="T4" fmla="*/ 303 w 303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3" h="105">
                    <a:moveTo>
                      <a:pt x="0" y="105"/>
                    </a:move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1" name="Rectangle 140"/>
              <p:cNvSpPr>
                <a:spLocks noChangeArrowheads="1"/>
              </p:cNvSpPr>
              <p:nvPr/>
            </p:nvSpPr>
            <p:spPr bwMode="auto">
              <a:xfrm>
                <a:off x="5148674" y="22169056"/>
                <a:ext cx="85760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viscidula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141"/>
              <p:cNvSpPr>
                <a:spLocks/>
              </p:cNvSpPr>
              <p:nvPr/>
            </p:nvSpPr>
            <p:spPr bwMode="auto">
              <a:xfrm>
                <a:off x="4984693" y="22259409"/>
                <a:ext cx="200910" cy="63194"/>
              </a:xfrm>
              <a:custGeom>
                <a:avLst/>
                <a:gdLst>
                  <a:gd name="T0" fmla="*/ 0 w 50"/>
                  <a:gd name="T1" fmla="*/ 69 h 69"/>
                  <a:gd name="T2" fmla="*/ 0 w 50"/>
                  <a:gd name="T3" fmla="*/ 0 h 69"/>
                  <a:gd name="T4" fmla="*/ 50 w 50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69">
                    <a:moveTo>
                      <a:pt x="0" y="69"/>
                    </a:moveTo>
                    <a:lnTo>
                      <a:pt x="0" y="0"/>
                    </a:lnTo>
                    <a:lnTo>
                      <a:pt x="5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3" name="Rectangle 142"/>
              <p:cNvSpPr>
                <a:spLocks noChangeArrowheads="1"/>
              </p:cNvSpPr>
              <p:nvPr/>
            </p:nvSpPr>
            <p:spPr bwMode="auto">
              <a:xfrm>
                <a:off x="4947764" y="22300939"/>
                <a:ext cx="97462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orthocalyx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143"/>
              <p:cNvSpPr>
                <a:spLocks/>
              </p:cNvSpPr>
              <p:nvPr/>
            </p:nvSpPr>
            <p:spPr bwMode="auto">
              <a:xfrm>
                <a:off x="4984693" y="22328097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144"/>
              <p:cNvSpPr>
                <a:spLocks/>
              </p:cNvSpPr>
              <p:nvPr/>
            </p:nvSpPr>
            <p:spPr bwMode="auto">
              <a:xfrm>
                <a:off x="4896292" y="22229185"/>
                <a:ext cx="88401" cy="96166"/>
              </a:xfrm>
              <a:custGeom>
                <a:avLst/>
                <a:gdLst>
                  <a:gd name="T0" fmla="*/ 0 w 22"/>
                  <a:gd name="T1" fmla="*/ 0 h 105"/>
                  <a:gd name="T2" fmla="*/ 0 w 22"/>
                  <a:gd name="T3" fmla="*/ 105 h 105"/>
                  <a:gd name="T4" fmla="*/ 22 w 22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105">
                    <a:moveTo>
                      <a:pt x="0" y="0"/>
                    </a:moveTo>
                    <a:lnTo>
                      <a:pt x="0" y="105"/>
                    </a:lnTo>
                    <a:lnTo>
                      <a:pt x="22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145"/>
              <p:cNvSpPr>
                <a:spLocks/>
              </p:cNvSpPr>
              <p:nvPr/>
            </p:nvSpPr>
            <p:spPr bwMode="auto">
              <a:xfrm>
                <a:off x="4430180" y="22226438"/>
                <a:ext cx="466112" cy="277505"/>
              </a:xfrm>
              <a:custGeom>
                <a:avLst/>
                <a:gdLst>
                  <a:gd name="T0" fmla="*/ 0 w 116"/>
                  <a:gd name="T1" fmla="*/ 303 h 303"/>
                  <a:gd name="T2" fmla="*/ 0 w 116"/>
                  <a:gd name="T3" fmla="*/ 0 h 303"/>
                  <a:gd name="T4" fmla="*/ 116 w 116"/>
                  <a:gd name="T5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6" h="303">
                    <a:moveTo>
                      <a:pt x="0" y="303"/>
                    </a:move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7" name="Rectangle 146"/>
              <p:cNvSpPr>
                <a:spLocks noChangeArrowheads="1"/>
              </p:cNvSpPr>
              <p:nvPr/>
            </p:nvSpPr>
            <p:spPr bwMode="auto">
              <a:xfrm>
                <a:off x="5233057" y="22437816"/>
                <a:ext cx="101149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rehderiana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147"/>
              <p:cNvSpPr>
                <a:spLocks/>
              </p:cNvSpPr>
              <p:nvPr/>
            </p:nvSpPr>
            <p:spPr bwMode="auto">
              <a:xfrm>
                <a:off x="4430180" y="22523175"/>
                <a:ext cx="839807" cy="129135"/>
              </a:xfrm>
              <a:custGeom>
                <a:avLst/>
                <a:gdLst>
                  <a:gd name="T0" fmla="*/ 0 w 209"/>
                  <a:gd name="T1" fmla="*/ 141 h 141"/>
                  <a:gd name="T2" fmla="*/ 0 w 209"/>
                  <a:gd name="T3" fmla="*/ 0 h 141"/>
                  <a:gd name="T4" fmla="*/ 209 w 209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9" h="141">
                    <a:moveTo>
                      <a:pt x="0" y="141"/>
                    </a:moveTo>
                    <a:lnTo>
                      <a:pt x="0" y="0"/>
                    </a:lnTo>
                    <a:lnTo>
                      <a:pt x="20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148"/>
              <p:cNvSpPr>
                <a:spLocks noChangeArrowheads="1"/>
              </p:cNvSpPr>
              <p:nvPr/>
            </p:nvSpPr>
            <p:spPr bwMode="auto">
              <a:xfrm>
                <a:off x="5285293" y="22564704"/>
                <a:ext cx="81272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forrestii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149"/>
              <p:cNvSpPr>
                <a:spLocks/>
              </p:cNvSpPr>
              <p:nvPr/>
            </p:nvSpPr>
            <p:spPr bwMode="auto">
              <a:xfrm>
                <a:off x="4522598" y="22655060"/>
                <a:ext cx="799625" cy="129135"/>
              </a:xfrm>
              <a:custGeom>
                <a:avLst/>
                <a:gdLst>
                  <a:gd name="T0" fmla="*/ 0 w 199"/>
                  <a:gd name="T1" fmla="*/ 141 h 141"/>
                  <a:gd name="T2" fmla="*/ 0 w 199"/>
                  <a:gd name="T3" fmla="*/ 0 h 141"/>
                  <a:gd name="T4" fmla="*/ 199 w 199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9" h="141">
                    <a:moveTo>
                      <a:pt x="0" y="141"/>
                    </a:moveTo>
                    <a:lnTo>
                      <a:pt x="0" y="0"/>
                    </a:lnTo>
                    <a:lnTo>
                      <a:pt x="19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ectangle 150"/>
              <p:cNvSpPr>
                <a:spLocks noChangeArrowheads="1"/>
              </p:cNvSpPr>
              <p:nvPr/>
            </p:nvSpPr>
            <p:spPr bwMode="auto">
              <a:xfrm>
                <a:off x="4869696" y="22696589"/>
                <a:ext cx="10900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hypericifolia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151"/>
              <p:cNvSpPr>
                <a:spLocks/>
              </p:cNvSpPr>
              <p:nvPr/>
            </p:nvSpPr>
            <p:spPr bwMode="auto">
              <a:xfrm>
                <a:off x="4522598" y="22786943"/>
                <a:ext cx="365658" cy="63194"/>
              </a:xfrm>
              <a:custGeom>
                <a:avLst/>
                <a:gdLst>
                  <a:gd name="T0" fmla="*/ 0 w 91"/>
                  <a:gd name="T1" fmla="*/ 69 h 69"/>
                  <a:gd name="T2" fmla="*/ 0 w 91"/>
                  <a:gd name="T3" fmla="*/ 0 h 69"/>
                  <a:gd name="T4" fmla="*/ 91 w 91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69">
                    <a:moveTo>
                      <a:pt x="0" y="69"/>
                    </a:moveTo>
                    <a:lnTo>
                      <a:pt x="0" y="0"/>
                    </a:lnTo>
                    <a:lnTo>
                      <a:pt x="91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3" name="Rectangle 152"/>
              <p:cNvSpPr>
                <a:spLocks noChangeArrowheads="1"/>
              </p:cNvSpPr>
              <p:nvPr/>
            </p:nvSpPr>
            <p:spPr bwMode="auto">
              <a:xfrm>
                <a:off x="4805403" y="22828472"/>
                <a:ext cx="82394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amoena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153"/>
              <p:cNvSpPr>
                <a:spLocks/>
              </p:cNvSpPr>
              <p:nvPr/>
            </p:nvSpPr>
            <p:spPr bwMode="auto">
              <a:xfrm>
                <a:off x="4522598" y="22855631"/>
                <a:ext cx="301367" cy="63194"/>
              </a:xfrm>
              <a:custGeom>
                <a:avLst/>
                <a:gdLst>
                  <a:gd name="T0" fmla="*/ 0 w 75"/>
                  <a:gd name="T1" fmla="*/ 0 h 69"/>
                  <a:gd name="T2" fmla="*/ 0 w 75"/>
                  <a:gd name="T3" fmla="*/ 69 h 69"/>
                  <a:gd name="T4" fmla="*/ 75 w 75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" h="69">
                    <a:moveTo>
                      <a:pt x="0" y="0"/>
                    </a:moveTo>
                    <a:lnTo>
                      <a:pt x="0" y="69"/>
                    </a:lnTo>
                    <a:lnTo>
                      <a:pt x="75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5" name="Line 154"/>
              <p:cNvSpPr>
                <a:spLocks noChangeShapeType="1"/>
              </p:cNvSpPr>
              <p:nvPr/>
            </p:nvSpPr>
            <p:spPr bwMode="auto">
              <a:xfrm>
                <a:off x="4522598" y="22789691"/>
                <a:ext cx="0" cy="129135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6" name="Freeform 155"/>
              <p:cNvSpPr>
                <a:spLocks/>
              </p:cNvSpPr>
              <p:nvPr/>
            </p:nvSpPr>
            <p:spPr bwMode="auto">
              <a:xfrm>
                <a:off x="4430180" y="22657806"/>
                <a:ext cx="92420" cy="129135"/>
              </a:xfrm>
              <a:custGeom>
                <a:avLst/>
                <a:gdLst>
                  <a:gd name="T0" fmla="*/ 0 w 23"/>
                  <a:gd name="T1" fmla="*/ 0 h 141"/>
                  <a:gd name="T2" fmla="*/ 0 w 23"/>
                  <a:gd name="T3" fmla="*/ 141 h 141"/>
                  <a:gd name="T4" fmla="*/ 23 w 23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3" y="141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7" name="Line 156"/>
              <p:cNvSpPr>
                <a:spLocks noChangeShapeType="1"/>
              </p:cNvSpPr>
              <p:nvPr/>
            </p:nvSpPr>
            <p:spPr bwMode="auto">
              <a:xfrm>
                <a:off x="4430180" y="22509438"/>
                <a:ext cx="0" cy="277505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8" name="Freeform 157"/>
              <p:cNvSpPr>
                <a:spLocks/>
              </p:cNvSpPr>
              <p:nvPr/>
            </p:nvSpPr>
            <p:spPr bwMode="auto">
              <a:xfrm>
                <a:off x="3606447" y="22220943"/>
                <a:ext cx="823735" cy="285748"/>
              </a:xfrm>
              <a:custGeom>
                <a:avLst/>
                <a:gdLst>
                  <a:gd name="T0" fmla="*/ 0 w 205"/>
                  <a:gd name="T1" fmla="*/ 0 h 312"/>
                  <a:gd name="T2" fmla="*/ 0 w 205"/>
                  <a:gd name="T3" fmla="*/ 312 h 312"/>
                  <a:gd name="T4" fmla="*/ 205 w 205"/>
                  <a:gd name="T5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" h="312">
                    <a:moveTo>
                      <a:pt x="0" y="0"/>
                    </a:moveTo>
                    <a:lnTo>
                      <a:pt x="0" y="312"/>
                    </a:lnTo>
                    <a:lnTo>
                      <a:pt x="205" y="312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9" name="Freeform 158"/>
              <p:cNvSpPr>
                <a:spLocks/>
              </p:cNvSpPr>
              <p:nvPr/>
            </p:nvSpPr>
            <p:spPr bwMode="auto">
              <a:xfrm>
                <a:off x="3510009" y="20165761"/>
                <a:ext cx="96436" cy="2052436"/>
              </a:xfrm>
              <a:custGeom>
                <a:avLst/>
                <a:gdLst>
                  <a:gd name="T0" fmla="*/ 0 w 24"/>
                  <a:gd name="T1" fmla="*/ 0 h 2241"/>
                  <a:gd name="T2" fmla="*/ 0 w 24"/>
                  <a:gd name="T3" fmla="*/ 2241 h 2241"/>
                  <a:gd name="T4" fmla="*/ 24 w 24"/>
                  <a:gd name="T5" fmla="*/ 2241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2241">
                    <a:moveTo>
                      <a:pt x="0" y="0"/>
                    </a:moveTo>
                    <a:lnTo>
                      <a:pt x="0" y="2241"/>
                    </a:lnTo>
                    <a:lnTo>
                      <a:pt x="24" y="2241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reeform 159"/>
              <p:cNvSpPr>
                <a:spLocks/>
              </p:cNvSpPr>
              <p:nvPr/>
            </p:nvSpPr>
            <p:spPr bwMode="auto">
              <a:xfrm>
                <a:off x="3027824" y="20163013"/>
                <a:ext cx="482185" cy="1515743"/>
              </a:xfrm>
              <a:custGeom>
                <a:avLst/>
                <a:gdLst>
                  <a:gd name="T0" fmla="*/ 0 w 120"/>
                  <a:gd name="T1" fmla="*/ 1655 h 1655"/>
                  <a:gd name="T2" fmla="*/ 0 w 120"/>
                  <a:gd name="T3" fmla="*/ 0 h 1655"/>
                  <a:gd name="T4" fmla="*/ 120 w 120"/>
                  <a:gd name="T5" fmla="*/ 0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" h="1655">
                    <a:moveTo>
                      <a:pt x="0" y="1655"/>
                    </a:moveTo>
                    <a:lnTo>
                      <a:pt x="0" y="0"/>
                    </a:lnTo>
                    <a:lnTo>
                      <a:pt x="12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1" name="Rectangle 160"/>
              <p:cNvSpPr>
                <a:spLocks noChangeArrowheads="1"/>
              </p:cNvSpPr>
              <p:nvPr/>
            </p:nvSpPr>
            <p:spPr bwMode="auto">
              <a:xfrm>
                <a:off x="6032680" y="22963729"/>
                <a:ext cx="75982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incurva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reeform 161"/>
              <p:cNvSpPr>
                <a:spLocks/>
              </p:cNvSpPr>
              <p:nvPr/>
            </p:nvSpPr>
            <p:spPr bwMode="auto">
              <a:xfrm>
                <a:off x="4044432" y="23050709"/>
                <a:ext cx="2025178" cy="145622"/>
              </a:xfrm>
              <a:custGeom>
                <a:avLst/>
                <a:gdLst>
                  <a:gd name="T0" fmla="*/ 0 w 504"/>
                  <a:gd name="T1" fmla="*/ 159 h 159"/>
                  <a:gd name="T2" fmla="*/ 0 w 504"/>
                  <a:gd name="T3" fmla="*/ 0 h 159"/>
                  <a:gd name="T4" fmla="*/ 504 w 504"/>
                  <a:gd name="T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4" h="159">
                    <a:moveTo>
                      <a:pt x="0" y="159"/>
                    </a:moveTo>
                    <a:lnTo>
                      <a:pt x="0" y="0"/>
                    </a:lnTo>
                    <a:lnTo>
                      <a:pt x="50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3" name="Rectangle 162"/>
              <p:cNvSpPr>
                <a:spLocks noChangeArrowheads="1"/>
              </p:cNvSpPr>
              <p:nvPr/>
            </p:nvSpPr>
            <p:spPr bwMode="auto">
              <a:xfrm>
                <a:off x="6967011" y="23090881"/>
                <a:ext cx="245900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schweinfurthii </a:t>
                </a:r>
                <a:r>
                  <a:rPr kumimoji="1" lang="ko-KR" altLang="ko-KR" sz="1250" b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paucifolia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" name="Freeform 163"/>
              <p:cNvSpPr>
                <a:spLocks/>
              </p:cNvSpPr>
              <p:nvPr/>
            </p:nvSpPr>
            <p:spPr bwMode="auto">
              <a:xfrm>
                <a:off x="6583941" y="23182593"/>
                <a:ext cx="413877" cy="63194"/>
              </a:xfrm>
              <a:custGeom>
                <a:avLst/>
                <a:gdLst>
                  <a:gd name="T0" fmla="*/ 0 w 103"/>
                  <a:gd name="T1" fmla="*/ 69 h 69"/>
                  <a:gd name="T2" fmla="*/ 0 w 103"/>
                  <a:gd name="T3" fmla="*/ 0 h 69"/>
                  <a:gd name="T4" fmla="*/ 103 w 103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3" h="69">
                    <a:moveTo>
                      <a:pt x="0" y="69"/>
                    </a:moveTo>
                    <a:lnTo>
                      <a:pt x="0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ectangle 164"/>
              <p:cNvSpPr>
                <a:spLocks noChangeArrowheads="1"/>
              </p:cNvSpPr>
              <p:nvPr/>
            </p:nvSpPr>
            <p:spPr bwMode="auto">
              <a:xfrm>
                <a:off x="7003173" y="23222765"/>
                <a:ext cx="102111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polyadenia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reeform 165"/>
              <p:cNvSpPr>
                <a:spLocks/>
              </p:cNvSpPr>
              <p:nvPr/>
            </p:nvSpPr>
            <p:spPr bwMode="auto">
              <a:xfrm>
                <a:off x="6583941" y="23251282"/>
                <a:ext cx="450039" cy="63194"/>
              </a:xfrm>
              <a:custGeom>
                <a:avLst/>
                <a:gdLst>
                  <a:gd name="T0" fmla="*/ 0 w 112"/>
                  <a:gd name="T1" fmla="*/ 0 h 69"/>
                  <a:gd name="T2" fmla="*/ 0 w 112"/>
                  <a:gd name="T3" fmla="*/ 69 h 69"/>
                  <a:gd name="T4" fmla="*/ 112 w 112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" h="69">
                    <a:moveTo>
                      <a:pt x="0" y="0"/>
                    </a:moveTo>
                    <a:lnTo>
                      <a:pt x="0" y="69"/>
                    </a:lnTo>
                    <a:lnTo>
                      <a:pt x="112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7" name="Freeform 166"/>
              <p:cNvSpPr>
                <a:spLocks/>
              </p:cNvSpPr>
              <p:nvPr/>
            </p:nvSpPr>
            <p:spPr bwMode="auto">
              <a:xfrm>
                <a:off x="6125865" y="23248534"/>
                <a:ext cx="458076" cy="96166"/>
              </a:xfrm>
              <a:custGeom>
                <a:avLst/>
                <a:gdLst>
                  <a:gd name="T0" fmla="*/ 0 w 114"/>
                  <a:gd name="T1" fmla="*/ 105 h 105"/>
                  <a:gd name="T2" fmla="*/ 0 w 114"/>
                  <a:gd name="T3" fmla="*/ 0 h 105"/>
                  <a:gd name="T4" fmla="*/ 114 w 114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4" h="105">
                    <a:moveTo>
                      <a:pt x="0" y="105"/>
                    </a:move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8" name="Rectangle 167"/>
              <p:cNvSpPr>
                <a:spLocks noChangeArrowheads="1"/>
              </p:cNvSpPr>
              <p:nvPr/>
            </p:nvSpPr>
            <p:spPr bwMode="auto">
              <a:xfrm>
                <a:off x="6593316" y="23354648"/>
                <a:ext cx="10371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violascens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9" name="Freeform 168"/>
              <p:cNvSpPr>
                <a:spLocks/>
              </p:cNvSpPr>
              <p:nvPr/>
            </p:nvSpPr>
            <p:spPr bwMode="auto">
              <a:xfrm>
                <a:off x="6125865" y="23350194"/>
                <a:ext cx="498258" cy="96166"/>
              </a:xfrm>
              <a:custGeom>
                <a:avLst/>
                <a:gdLst>
                  <a:gd name="T0" fmla="*/ 0 w 124"/>
                  <a:gd name="T1" fmla="*/ 0 h 105"/>
                  <a:gd name="T2" fmla="*/ 0 w 124"/>
                  <a:gd name="T3" fmla="*/ 105 h 105"/>
                  <a:gd name="T4" fmla="*/ 124 w 124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4" h="105">
                    <a:moveTo>
                      <a:pt x="0" y="0"/>
                    </a:moveTo>
                    <a:lnTo>
                      <a:pt x="0" y="105"/>
                    </a:lnTo>
                    <a:lnTo>
                      <a:pt x="124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0" name="Freeform 169"/>
              <p:cNvSpPr>
                <a:spLocks/>
              </p:cNvSpPr>
              <p:nvPr/>
            </p:nvSpPr>
            <p:spPr bwMode="auto">
              <a:xfrm>
                <a:off x="4044432" y="23201826"/>
                <a:ext cx="2081432" cy="145622"/>
              </a:xfrm>
              <a:custGeom>
                <a:avLst/>
                <a:gdLst>
                  <a:gd name="T0" fmla="*/ 0 w 518"/>
                  <a:gd name="T1" fmla="*/ 0 h 159"/>
                  <a:gd name="T2" fmla="*/ 0 w 518"/>
                  <a:gd name="T3" fmla="*/ 159 h 159"/>
                  <a:gd name="T4" fmla="*/ 518 w 518"/>
                  <a:gd name="T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8" h="159">
                    <a:moveTo>
                      <a:pt x="0" y="0"/>
                    </a:moveTo>
                    <a:lnTo>
                      <a:pt x="0" y="159"/>
                    </a:lnTo>
                    <a:lnTo>
                      <a:pt x="518" y="15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1" name="Freeform 170"/>
              <p:cNvSpPr>
                <a:spLocks/>
              </p:cNvSpPr>
              <p:nvPr/>
            </p:nvSpPr>
            <p:spPr bwMode="auto">
              <a:xfrm>
                <a:off x="3027824" y="21684250"/>
                <a:ext cx="1016609" cy="1514828"/>
              </a:xfrm>
              <a:custGeom>
                <a:avLst/>
                <a:gdLst>
                  <a:gd name="T0" fmla="*/ 0 w 253"/>
                  <a:gd name="T1" fmla="*/ 0 h 1654"/>
                  <a:gd name="T2" fmla="*/ 0 w 253"/>
                  <a:gd name="T3" fmla="*/ 1654 h 1654"/>
                  <a:gd name="T4" fmla="*/ 253 w 253"/>
                  <a:gd name="T5" fmla="*/ 1654 h 1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" h="1654">
                    <a:moveTo>
                      <a:pt x="0" y="0"/>
                    </a:moveTo>
                    <a:lnTo>
                      <a:pt x="0" y="1654"/>
                    </a:lnTo>
                    <a:lnTo>
                      <a:pt x="253" y="1654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2" name="Freeform 171"/>
              <p:cNvSpPr>
                <a:spLocks/>
              </p:cNvSpPr>
              <p:nvPr/>
            </p:nvSpPr>
            <p:spPr bwMode="auto">
              <a:xfrm>
                <a:off x="2368838" y="21681502"/>
                <a:ext cx="658986" cy="3265029"/>
              </a:xfrm>
              <a:custGeom>
                <a:avLst/>
                <a:gdLst>
                  <a:gd name="T0" fmla="*/ 0 w 164"/>
                  <a:gd name="T1" fmla="*/ 3565 h 3565"/>
                  <a:gd name="T2" fmla="*/ 0 w 164"/>
                  <a:gd name="T3" fmla="*/ 0 h 3565"/>
                  <a:gd name="T4" fmla="*/ 164 w 164"/>
                  <a:gd name="T5" fmla="*/ 0 h 3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4" h="3565">
                    <a:moveTo>
                      <a:pt x="0" y="3565"/>
                    </a:moveTo>
                    <a:lnTo>
                      <a:pt x="0" y="0"/>
                    </a:lnTo>
                    <a:lnTo>
                      <a:pt x="16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3" name="Rectangle 172"/>
              <p:cNvSpPr>
                <a:spLocks noChangeArrowheads="1"/>
              </p:cNvSpPr>
              <p:nvPr/>
            </p:nvSpPr>
            <p:spPr bwMode="auto">
              <a:xfrm>
                <a:off x="4151938" y="23484457"/>
                <a:ext cx="97622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splendens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4" name="Freeform 173"/>
              <p:cNvSpPr>
                <a:spLocks/>
              </p:cNvSpPr>
              <p:nvPr/>
            </p:nvSpPr>
            <p:spPr bwMode="auto">
              <a:xfrm>
                <a:off x="3043897" y="23578242"/>
                <a:ext cx="1141171" cy="398398"/>
              </a:xfrm>
              <a:custGeom>
                <a:avLst/>
                <a:gdLst>
                  <a:gd name="T0" fmla="*/ 0 w 284"/>
                  <a:gd name="T1" fmla="*/ 435 h 435"/>
                  <a:gd name="T2" fmla="*/ 0 w 284"/>
                  <a:gd name="T3" fmla="*/ 0 h 435"/>
                  <a:gd name="T4" fmla="*/ 284 w 284"/>
                  <a:gd name="T5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4" h="435">
                    <a:moveTo>
                      <a:pt x="0" y="435"/>
                    </a:moveTo>
                    <a:lnTo>
                      <a:pt x="0" y="0"/>
                    </a:lnTo>
                    <a:lnTo>
                      <a:pt x="28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ectangle 174"/>
              <p:cNvSpPr>
                <a:spLocks noChangeArrowheads="1"/>
              </p:cNvSpPr>
              <p:nvPr/>
            </p:nvSpPr>
            <p:spPr bwMode="auto">
              <a:xfrm>
                <a:off x="5578401" y="23616340"/>
                <a:ext cx="105637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havanensis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6" name="Freeform 175"/>
              <p:cNvSpPr>
                <a:spLocks/>
              </p:cNvSpPr>
              <p:nvPr/>
            </p:nvSpPr>
            <p:spPr bwMode="auto">
              <a:xfrm>
                <a:off x="4872184" y="23710126"/>
                <a:ext cx="739351" cy="63194"/>
              </a:xfrm>
              <a:custGeom>
                <a:avLst/>
                <a:gdLst>
                  <a:gd name="T0" fmla="*/ 0 w 184"/>
                  <a:gd name="T1" fmla="*/ 69 h 69"/>
                  <a:gd name="T2" fmla="*/ 0 w 184"/>
                  <a:gd name="T3" fmla="*/ 0 h 69"/>
                  <a:gd name="T4" fmla="*/ 184 w 184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" h="69">
                    <a:moveTo>
                      <a:pt x="0" y="69"/>
                    </a:moveTo>
                    <a:lnTo>
                      <a:pt x="0" y="0"/>
                    </a:lnTo>
                    <a:lnTo>
                      <a:pt x="18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7" name="Rectangle 176"/>
              <p:cNvSpPr>
                <a:spLocks noChangeArrowheads="1"/>
              </p:cNvSpPr>
              <p:nvPr/>
            </p:nvSpPr>
            <p:spPr bwMode="auto">
              <a:xfrm>
                <a:off x="4939507" y="23748224"/>
                <a:ext cx="822341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gaumeri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8" name="Freeform 177"/>
              <p:cNvSpPr>
                <a:spLocks/>
              </p:cNvSpPr>
              <p:nvPr/>
            </p:nvSpPr>
            <p:spPr bwMode="auto">
              <a:xfrm>
                <a:off x="4872184" y="23778815"/>
                <a:ext cx="100456" cy="63194"/>
              </a:xfrm>
              <a:custGeom>
                <a:avLst/>
                <a:gdLst>
                  <a:gd name="T0" fmla="*/ 0 w 25"/>
                  <a:gd name="T1" fmla="*/ 0 h 69"/>
                  <a:gd name="T2" fmla="*/ 0 w 25"/>
                  <a:gd name="T3" fmla="*/ 69 h 69"/>
                  <a:gd name="T4" fmla="*/ 25 w 25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69">
                    <a:moveTo>
                      <a:pt x="0" y="0"/>
                    </a:moveTo>
                    <a:lnTo>
                      <a:pt x="0" y="69"/>
                    </a:lnTo>
                    <a:lnTo>
                      <a:pt x="25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9" name="Freeform 178"/>
              <p:cNvSpPr>
                <a:spLocks/>
              </p:cNvSpPr>
              <p:nvPr/>
            </p:nvSpPr>
            <p:spPr bwMode="auto">
              <a:xfrm>
                <a:off x="3763158" y="23776068"/>
                <a:ext cx="1109025" cy="603550"/>
              </a:xfrm>
              <a:custGeom>
                <a:avLst/>
                <a:gdLst>
                  <a:gd name="T0" fmla="*/ 0 w 276"/>
                  <a:gd name="T1" fmla="*/ 659 h 659"/>
                  <a:gd name="T2" fmla="*/ 0 w 276"/>
                  <a:gd name="T3" fmla="*/ 0 h 659"/>
                  <a:gd name="T4" fmla="*/ 276 w 276"/>
                  <a:gd name="T5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6" h="659">
                    <a:moveTo>
                      <a:pt x="0" y="659"/>
                    </a:moveTo>
                    <a:lnTo>
                      <a:pt x="0" y="0"/>
                    </a:lnTo>
                    <a:lnTo>
                      <a:pt x="27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0" name="Rectangle 179"/>
              <p:cNvSpPr>
                <a:spLocks noChangeArrowheads="1"/>
              </p:cNvSpPr>
              <p:nvPr/>
            </p:nvSpPr>
            <p:spPr bwMode="auto">
              <a:xfrm>
                <a:off x="5174667" y="23884838"/>
                <a:ext cx="127919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guatemalensis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1" name="Freeform 180"/>
              <p:cNvSpPr>
                <a:spLocks/>
              </p:cNvSpPr>
              <p:nvPr/>
            </p:nvSpPr>
            <p:spPr bwMode="auto">
              <a:xfrm>
                <a:off x="4799856" y="23973893"/>
                <a:ext cx="401821" cy="96166"/>
              </a:xfrm>
              <a:custGeom>
                <a:avLst/>
                <a:gdLst>
                  <a:gd name="T0" fmla="*/ 0 w 100"/>
                  <a:gd name="T1" fmla="*/ 105 h 105"/>
                  <a:gd name="T2" fmla="*/ 0 w 100"/>
                  <a:gd name="T3" fmla="*/ 0 h 105"/>
                  <a:gd name="T4" fmla="*/ 100 w 100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105">
                    <a:moveTo>
                      <a:pt x="0" y="105"/>
                    </a:moveTo>
                    <a:lnTo>
                      <a:pt x="0" y="0"/>
                    </a:lnTo>
                    <a:lnTo>
                      <a:pt x="10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2" name="Rectangle 181"/>
              <p:cNvSpPr>
                <a:spLocks noChangeArrowheads="1"/>
              </p:cNvSpPr>
              <p:nvPr/>
            </p:nvSpPr>
            <p:spPr bwMode="auto">
              <a:xfrm>
                <a:off x="5887804" y="24011990"/>
                <a:ext cx="80631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albituba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3" name="Freeform 182"/>
              <p:cNvSpPr>
                <a:spLocks/>
              </p:cNvSpPr>
              <p:nvPr/>
            </p:nvSpPr>
            <p:spPr bwMode="auto">
              <a:xfrm>
                <a:off x="5342313" y="24105776"/>
                <a:ext cx="578622" cy="63194"/>
              </a:xfrm>
              <a:custGeom>
                <a:avLst/>
                <a:gdLst>
                  <a:gd name="T0" fmla="*/ 0 w 144"/>
                  <a:gd name="T1" fmla="*/ 69 h 69"/>
                  <a:gd name="T2" fmla="*/ 0 w 144"/>
                  <a:gd name="T3" fmla="*/ 0 h 69"/>
                  <a:gd name="T4" fmla="*/ 144 w 144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69">
                    <a:moveTo>
                      <a:pt x="0" y="69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4" name="Rectangle 183"/>
              <p:cNvSpPr>
                <a:spLocks noChangeArrowheads="1"/>
              </p:cNvSpPr>
              <p:nvPr/>
            </p:nvSpPr>
            <p:spPr bwMode="auto">
              <a:xfrm>
                <a:off x="5494020" y="24143873"/>
                <a:ext cx="97462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orichalcea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5" name="Freeform 184"/>
              <p:cNvSpPr>
                <a:spLocks/>
              </p:cNvSpPr>
              <p:nvPr/>
            </p:nvSpPr>
            <p:spPr bwMode="auto">
              <a:xfrm>
                <a:off x="5342313" y="24174467"/>
                <a:ext cx="184837" cy="63194"/>
              </a:xfrm>
              <a:custGeom>
                <a:avLst/>
                <a:gdLst>
                  <a:gd name="T0" fmla="*/ 0 w 46"/>
                  <a:gd name="T1" fmla="*/ 0 h 69"/>
                  <a:gd name="T2" fmla="*/ 0 w 46"/>
                  <a:gd name="T3" fmla="*/ 69 h 69"/>
                  <a:gd name="T4" fmla="*/ 46 w 46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69">
                    <a:moveTo>
                      <a:pt x="0" y="0"/>
                    </a:moveTo>
                    <a:lnTo>
                      <a:pt x="0" y="69"/>
                    </a:lnTo>
                    <a:lnTo>
                      <a:pt x="46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6" name="Freeform 185"/>
              <p:cNvSpPr>
                <a:spLocks/>
              </p:cNvSpPr>
              <p:nvPr/>
            </p:nvSpPr>
            <p:spPr bwMode="auto">
              <a:xfrm>
                <a:off x="4799856" y="24075553"/>
                <a:ext cx="542460" cy="96166"/>
              </a:xfrm>
              <a:custGeom>
                <a:avLst/>
                <a:gdLst>
                  <a:gd name="T0" fmla="*/ 0 w 135"/>
                  <a:gd name="T1" fmla="*/ 0 h 105"/>
                  <a:gd name="T2" fmla="*/ 0 w 135"/>
                  <a:gd name="T3" fmla="*/ 105 h 105"/>
                  <a:gd name="T4" fmla="*/ 135 w 135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5" h="105">
                    <a:moveTo>
                      <a:pt x="0" y="0"/>
                    </a:moveTo>
                    <a:lnTo>
                      <a:pt x="0" y="105"/>
                    </a:lnTo>
                    <a:lnTo>
                      <a:pt x="135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7" name="Freeform 186"/>
              <p:cNvSpPr>
                <a:spLocks/>
              </p:cNvSpPr>
              <p:nvPr/>
            </p:nvSpPr>
            <p:spPr bwMode="auto">
              <a:xfrm>
                <a:off x="4582872" y="24072805"/>
                <a:ext cx="216984" cy="178593"/>
              </a:xfrm>
              <a:custGeom>
                <a:avLst/>
                <a:gdLst>
                  <a:gd name="T0" fmla="*/ 0 w 54"/>
                  <a:gd name="T1" fmla="*/ 195 h 195"/>
                  <a:gd name="T2" fmla="*/ 0 w 54"/>
                  <a:gd name="T3" fmla="*/ 0 h 195"/>
                  <a:gd name="T4" fmla="*/ 54 w 54"/>
                  <a:gd name="T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195">
                    <a:moveTo>
                      <a:pt x="0" y="195"/>
                    </a:moveTo>
                    <a:lnTo>
                      <a:pt x="0" y="0"/>
                    </a:lnTo>
                    <a:lnTo>
                      <a:pt x="5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tangle 187"/>
              <p:cNvSpPr>
                <a:spLocks noChangeArrowheads="1"/>
              </p:cNvSpPr>
              <p:nvPr/>
            </p:nvSpPr>
            <p:spPr bwMode="auto">
              <a:xfrm>
                <a:off x="5019871" y="24275758"/>
                <a:ext cx="89447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seleriana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9" name="Freeform 188"/>
              <p:cNvSpPr>
                <a:spLocks/>
              </p:cNvSpPr>
              <p:nvPr/>
            </p:nvSpPr>
            <p:spPr bwMode="auto">
              <a:xfrm>
                <a:off x="4767710" y="24369544"/>
                <a:ext cx="285295" cy="63194"/>
              </a:xfrm>
              <a:custGeom>
                <a:avLst/>
                <a:gdLst>
                  <a:gd name="T0" fmla="*/ 0 w 71"/>
                  <a:gd name="T1" fmla="*/ 69 h 69"/>
                  <a:gd name="T2" fmla="*/ 0 w 71"/>
                  <a:gd name="T3" fmla="*/ 0 h 69"/>
                  <a:gd name="T4" fmla="*/ 71 w 71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0" name="Rectangle 189"/>
              <p:cNvSpPr>
                <a:spLocks noChangeArrowheads="1"/>
              </p:cNvSpPr>
              <p:nvPr/>
            </p:nvSpPr>
            <p:spPr bwMode="auto">
              <a:xfrm>
                <a:off x="5108272" y="24407642"/>
                <a:ext cx="8768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longifolia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1" name="Freeform 190"/>
              <p:cNvSpPr>
                <a:spLocks/>
              </p:cNvSpPr>
              <p:nvPr/>
            </p:nvSpPr>
            <p:spPr bwMode="auto">
              <a:xfrm>
                <a:off x="4767710" y="24438232"/>
                <a:ext cx="373695" cy="63194"/>
              </a:xfrm>
              <a:custGeom>
                <a:avLst/>
                <a:gdLst>
                  <a:gd name="T0" fmla="*/ 0 w 93"/>
                  <a:gd name="T1" fmla="*/ 0 h 69"/>
                  <a:gd name="T2" fmla="*/ 0 w 93"/>
                  <a:gd name="T3" fmla="*/ 69 h 69"/>
                  <a:gd name="T4" fmla="*/ 93 w 93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69">
                    <a:moveTo>
                      <a:pt x="0" y="0"/>
                    </a:moveTo>
                    <a:lnTo>
                      <a:pt x="0" y="69"/>
                    </a:lnTo>
                    <a:lnTo>
                      <a:pt x="93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2" name="Freeform 191"/>
              <p:cNvSpPr>
                <a:spLocks/>
              </p:cNvSpPr>
              <p:nvPr/>
            </p:nvSpPr>
            <p:spPr bwMode="auto">
              <a:xfrm>
                <a:off x="4582872" y="24256893"/>
                <a:ext cx="184837" cy="178593"/>
              </a:xfrm>
              <a:custGeom>
                <a:avLst/>
                <a:gdLst>
                  <a:gd name="T0" fmla="*/ 0 w 46"/>
                  <a:gd name="T1" fmla="*/ 0 h 195"/>
                  <a:gd name="T2" fmla="*/ 0 w 46"/>
                  <a:gd name="T3" fmla="*/ 195 h 195"/>
                  <a:gd name="T4" fmla="*/ 46 w 46"/>
                  <a:gd name="T5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195">
                    <a:moveTo>
                      <a:pt x="0" y="0"/>
                    </a:moveTo>
                    <a:lnTo>
                      <a:pt x="0" y="195"/>
                    </a:lnTo>
                    <a:lnTo>
                      <a:pt x="46" y="19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3" name="Freeform 192"/>
              <p:cNvSpPr>
                <a:spLocks/>
              </p:cNvSpPr>
              <p:nvPr/>
            </p:nvSpPr>
            <p:spPr bwMode="auto">
              <a:xfrm>
                <a:off x="4490452" y="24254145"/>
                <a:ext cx="92420" cy="261020"/>
              </a:xfrm>
              <a:custGeom>
                <a:avLst/>
                <a:gdLst>
                  <a:gd name="T0" fmla="*/ 0 w 23"/>
                  <a:gd name="T1" fmla="*/ 285 h 285"/>
                  <a:gd name="T2" fmla="*/ 0 w 23"/>
                  <a:gd name="T3" fmla="*/ 0 h 285"/>
                  <a:gd name="T4" fmla="*/ 23 w 23"/>
                  <a:gd name="T5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85">
                    <a:moveTo>
                      <a:pt x="0" y="285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4" name="Rectangle 193"/>
              <p:cNvSpPr>
                <a:spLocks noChangeArrowheads="1"/>
              </p:cNvSpPr>
              <p:nvPr/>
            </p:nvSpPr>
            <p:spPr bwMode="auto">
              <a:xfrm>
                <a:off x="5879768" y="24539524"/>
                <a:ext cx="94897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alborosea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5" name="Freeform 194"/>
              <p:cNvSpPr>
                <a:spLocks/>
              </p:cNvSpPr>
              <p:nvPr/>
            </p:nvSpPr>
            <p:spPr bwMode="auto">
              <a:xfrm>
                <a:off x="4594926" y="24633309"/>
                <a:ext cx="1317972" cy="145622"/>
              </a:xfrm>
              <a:custGeom>
                <a:avLst/>
                <a:gdLst>
                  <a:gd name="T0" fmla="*/ 0 w 328"/>
                  <a:gd name="T1" fmla="*/ 159 h 159"/>
                  <a:gd name="T2" fmla="*/ 0 w 328"/>
                  <a:gd name="T3" fmla="*/ 0 h 159"/>
                  <a:gd name="T4" fmla="*/ 328 w 328"/>
                  <a:gd name="T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8" h="159">
                    <a:moveTo>
                      <a:pt x="0" y="159"/>
                    </a:moveTo>
                    <a:lnTo>
                      <a:pt x="0" y="0"/>
                    </a:lnTo>
                    <a:lnTo>
                      <a:pt x="328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6" name="Rectangle 195"/>
              <p:cNvSpPr>
                <a:spLocks noChangeArrowheads="1"/>
              </p:cNvSpPr>
              <p:nvPr/>
            </p:nvSpPr>
            <p:spPr bwMode="auto">
              <a:xfrm>
                <a:off x="5289090" y="24671407"/>
                <a:ext cx="69890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aurata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7" name="Freeform 196"/>
              <p:cNvSpPr>
                <a:spLocks/>
              </p:cNvSpPr>
              <p:nvPr/>
            </p:nvSpPr>
            <p:spPr bwMode="auto">
              <a:xfrm>
                <a:off x="4799856" y="24765192"/>
                <a:ext cx="522367" cy="63194"/>
              </a:xfrm>
              <a:custGeom>
                <a:avLst/>
                <a:gdLst>
                  <a:gd name="T0" fmla="*/ 0 w 130"/>
                  <a:gd name="T1" fmla="*/ 69 h 69"/>
                  <a:gd name="T2" fmla="*/ 0 w 130"/>
                  <a:gd name="T3" fmla="*/ 0 h 69"/>
                  <a:gd name="T4" fmla="*/ 130 w 130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0" h="69">
                    <a:moveTo>
                      <a:pt x="0" y="69"/>
                    </a:moveTo>
                    <a:lnTo>
                      <a:pt x="0" y="0"/>
                    </a:lnTo>
                    <a:lnTo>
                      <a:pt x="13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8" name="Rectangle 197"/>
              <p:cNvSpPr>
                <a:spLocks noChangeArrowheads="1"/>
              </p:cNvSpPr>
              <p:nvPr/>
            </p:nvSpPr>
            <p:spPr bwMode="auto">
              <a:xfrm>
                <a:off x="5168544" y="24803290"/>
                <a:ext cx="64280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irrasa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9" name="Freeform 198"/>
              <p:cNvSpPr>
                <a:spLocks/>
              </p:cNvSpPr>
              <p:nvPr/>
            </p:nvSpPr>
            <p:spPr bwMode="auto">
              <a:xfrm>
                <a:off x="4799856" y="24833883"/>
                <a:ext cx="401821" cy="63194"/>
              </a:xfrm>
              <a:custGeom>
                <a:avLst/>
                <a:gdLst>
                  <a:gd name="T0" fmla="*/ 0 w 100"/>
                  <a:gd name="T1" fmla="*/ 0 h 69"/>
                  <a:gd name="T2" fmla="*/ 0 w 100"/>
                  <a:gd name="T3" fmla="*/ 69 h 69"/>
                  <a:gd name="T4" fmla="*/ 100 w 100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69">
                    <a:moveTo>
                      <a:pt x="0" y="0"/>
                    </a:moveTo>
                    <a:lnTo>
                      <a:pt x="0" y="69"/>
                    </a:lnTo>
                    <a:lnTo>
                      <a:pt x="10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0" name="Freeform 199"/>
              <p:cNvSpPr>
                <a:spLocks/>
              </p:cNvSpPr>
              <p:nvPr/>
            </p:nvSpPr>
            <p:spPr bwMode="auto">
              <a:xfrm>
                <a:off x="4695382" y="24831135"/>
                <a:ext cx="104473" cy="96166"/>
              </a:xfrm>
              <a:custGeom>
                <a:avLst/>
                <a:gdLst>
                  <a:gd name="T0" fmla="*/ 0 w 26"/>
                  <a:gd name="T1" fmla="*/ 105 h 105"/>
                  <a:gd name="T2" fmla="*/ 0 w 26"/>
                  <a:gd name="T3" fmla="*/ 0 h 105"/>
                  <a:gd name="T4" fmla="*/ 26 w 26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105">
                    <a:moveTo>
                      <a:pt x="0" y="105"/>
                    </a:moveTo>
                    <a:lnTo>
                      <a:pt x="0" y="0"/>
                    </a:lnTo>
                    <a:lnTo>
                      <a:pt x="2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1" name="Rectangle 200"/>
              <p:cNvSpPr>
                <a:spLocks noChangeArrowheads="1"/>
              </p:cNvSpPr>
              <p:nvPr/>
            </p:nvSpPr>
            <p:spPr bwMode="auto">
              <a:xfrm>
                <a:off x="4867179" y="24935175"/>
                <a:ext cx="90409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incarnata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2" name="Freeform 201"/>
              <p:cNvSpPr>
                <a:spLocks/>
              </p:cNvSpPr>
              <p:nvPr/>
            </p:nvSpPr>
            <p:spPr bwMode="auto">
              <a:xfrm>
                <a:off x="4695382" y="24932795"/>
                <a:ext cx="204930" cy="96166"/>
              </a:xfrm>
              <a:custGeom>
                <a:avLst/>
                <a:gdLst>
                  <a:gd name="T0" fmla="*/ 0 w 51"/>
                  <a:gd name="T1" fmla="*/ 0 h 105"/>
                  <a:gd name="T2" fmla="*/ 0 w 51"/>
                  <a:gd name="T3" fmla="*/ 105 h 105"/>
                  <a:gd name="T4" fmla="*/ 51 w 51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05">
                    <a:moveTo>
                      <a:pt x="0" y="0"/>
                    </a:moveTo>
                    <a:lnTo>
                      <a:pt x="0" y="105"/>
                    </a:lnTo>
                    <a:lnTo>
                      <a:pt x="51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4594926" y="24784427"/>
                <a:ext cx="100456" cy="145622"/>
              </a:xfrm>
              <a:custGeom>
                <a:avLst/>
                <a:gdLst>
                  <a:gd name="T0" fmla="*/ 0 w 25"/>
                  <a:gd name="T1" fmla="*/ 0 h 159"/>
                  <a:gd name="T2" fmla="*/ 0 w 25"/>
                  <a:gd name="T3" fmla="*/ 159 h 159"/>
                  <a:gd name="T4" fmla="*/ 25 w 25"/>
                  <a:gd name="T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59">
                    <a:moveTo>
                      <a:pt x="0" y="0"/>
                    </a:moveTo>
                    <a:lnTo>
                      <a:pt x="0" y="159"/>
                    </a:lnTo>
                    <a:lnTo>
                      <a:pt x="25" y="15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4" name="Freeform 203"/>
              <p:cNvSpPr>
                <a:spLocks/>
              </p:cNvSpPr>
              <p:nvPr/>
            </p:nvSpPr>
            <p:spPr bwMode="auto">
              <a:xfrm>
                <a:off x="4490452" y="24520660"/>
                <a:ext cx="104473" cy="261020"/>
              </a:xfrm>
              <a:custGeom>
                <a:avLst/>
                <a:gdLst>
                  <a:gd name="T0" fmla="*/ 0 w 26"/>
                  <a:gd name="T1" fmla="*/ 0 h 285"/>
                  <a:gd name="T2" fmla="*/ 0 w 26"/>
                  <a:gd name="T3" fmla="*/ 285 h 285"/>
                  <a:gd name="T4" fmla="*/ 26 w 26"/>
                  <a:gd name="T5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85">
                    <a:moveTo>
                      <a:pt x="0" y="0"/>
                    </a:moveTo>
                    <a:lnTo>
                      <a:pt x="0" y="285"/>
                    </a:lnTo>
                    <a:lnTo>
                      <a:pt x="26" y="28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5" name="Rectangle 204"/>
              <p:cNvSpPr>
                <a:spLocks noChangeArrowheads="1"/>
              </p:cNvSpPr>
              <p:nvPr/>
            </p:nvSpPr>
            <p:spPr bwMode="auto">
              <a:xfrm>
                <a:off x="5373474" y="25067058"/>
                <a:ext cx="849592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agrestis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6" name="Freeform 205"/>
              <p:cNvSpPr>
                <a:spLocks/>
              </p:cNvSpPr>
              <p:nvPr/>
            </p:nvSpPr>
            <p:spPr bwMode="auto">
              <a:xfrm>
                <a:off x="4490452" y="25160844"/>
                <a:ext cx="916151" cy="277505"/>
              </a:xfrm>
              <a:custGeom>
                <a:avLst/>
                <a:gdLst>
                  <a:gd name="T0" fmla="*/ 0 w 228"/>
                  <a:gd name="T1" fmla="*/ 303 h 303"/>
                  <a:gd name="T2" fmla="*/ 0 w 228"/>
                  <a:gd name="T3" fmla="*/ 0 h 303"/>
                  <a:gd name="T4" fmla="*/ 228 w 228"/>
                  <a:gd name="T5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8" h="303">
                    <a:moveTo>
                      <a:pt x="0" y="303"/>
                    </a:moveTo>
                    <a:lnTo>
                      <a:pt x="0" y="0"/>
                    </a:lnTo>
                    <a:lnTo>
                      <a:pt x="228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angle 207"/>
              <p:cNvSpPr>
                <a:spLocks noChangeArrowheads="1"/>
              </p:cNvSpPr>
              <p:nvPr/>
            </p:nvSpPr>
            <p:spPr bwMode="auto">
              <a:xfrm>
                <a:off x="5236855" y="25198938"/>
                <a:ext cx="65402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aurea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8" name="Freeform 208"/>
              <p:cNvSpPr>
                <a:spLocks/>
              </p:cNvSpPr>
              <p:nvPr/>
            </p:nvSpPr>
            <p:spPr bwMode="auto">
              <a:xfrm>
                <a:off x="4679309" y="25292726"/>
                <a:ext cx="590678" cy="162106"/>
              </a:xfrm>
              <a:custGeom>
                <a:avLst/>
                <a:gdLst>
                  <a:gd name="T0" fmla="*/ 0 w 147"/>
                  <a:gd name="T1" fmla="*/ 177 h 177"/>
                  <a:gd name="T2" fmla="*/ 0 w 147"/>
                  <a:gd name="T3" fmla="*/ 0 h 177"/>
                  <a:gd name="T4" fmla="*/ 147 w 147"/>
                  <a:gd name="T5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177">
                    <a:moveTo>
                      <a:pt x="0" y="177"/>
                    </a:moveTo>
                    <a:lnTo>
                      <a:pt x="0" y="0"/>
                    </a:lnTo>
                    <a:lnTo>
                      <a:pt x="147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9" name="Rectangle 209"/>
              <p:cNvSpPr>
                <a:spLocks noChangeArrowheads="1"/>
              </p:cNvSpPr>
              <p:nvPr/>
            </p:nvSpPr>
            <p:spPr bwMode="auto">
              <a:xfrm>
                <a:off x="5047997" y="25330823"/>
                <a:ext cx="77745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lundellii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0" name="Freeform 210"/>
              <p:cNvSpPr>
                <a:spLocks/>
              </p:cNvSpPr>
              <p:nvPr/>
            </p:nvSpPr>
            <p:spPr bwMode="auto">
              <a:xfrm>
                <a:off x="4775746" y="25424609"/>
                <a:ext cx="305383" cy="195077"/>
              </a:xfrm>
              <a:custGeom>
                <a:avLst/>
                <a:gdLst>
                  <a:gd name="T0" fmla="*/ 0 w 76"/>
                  <a:gd name="T1" fmla="*/ 213 h 213"/>
                  <a:gd name="T2" fmla="*/ 0 w 76"/>
                  <a:gd name="T3" fmla="*/ 0 h 213"/>
                  <a:gd name="T4" fmla="*/ 76 w 76"/>
                  <a:gd name="T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213">
                    <a:moveTo>
                      <a:pt x="0" y="213"/>
                    </a:moveTo>
                    <a:lnTo>
                      <a:pt x="0" y="0"/>
                    </a:lnTo>
                    <a:lnTo>
                      <a:pt x="7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1" name="Rectangle 211"/>
              <p:cNvSpPr>
                <a:spLocks noChangeArrowheads="1"/>
              </p:cNvSpPr>
              <p:nvPr/>
            </p:nvSpPr>
            <p:spPr bwMode="auto">
              <a:xfrm>
                <a:off x="5309182" y="25462706"/>
                <a:ext cx="106439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costaricana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2" name="Freeform 212"/>
              <p:cNvSpPr>
                <a:spLocks/>
              </p:cNvSpPr>
              <p:nvPr/>
            </p:nvSpPr>
            <p:spPr bwMode="auto">
              <a:xfrm>
                <a:off x="4968620" y="25556492"/>
                <a:ext cx="373695" cy="129135"/>
              </a:xfrm>
              <a:custGeom>
                <a:avLst/>
                <a:gdLst>
                  <a:gd name="T0" fmla="*/ 0 w 93"/>
                  <a:gd name="T1" fmla="*/ 141 h 141"/>
                  <a:gd name="T2" fmla="*/ 0 w 93"/>
                  <a:gd name="T3" fmla="*/ 0 h 141"/>
                  <a:gd name="T4" fmla="*/ 93 w 9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141">
                    <a:moveTo>
                      <a:pt x="0" y="141"/>
                    </a:moveTo>
                    <a:lnTo>
                      <a:pt x="0" y="0"/>
                    </a:lnTo>
                    <a:lnTo>
                      <a:pt x="9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3" name="Rectangle 213"/>
              <p:cNvSpPr>
                <a:spLocks noChangeArrowheads="1"/>
              </p:cNvSpPr>
              <p:nvPr/>
            </p:nvSpPr>
            <p:spPr bwMode="auto">
              <a:xfrm>
                <a:off x="5646712" y="25594590"/>
                <a:ext cx="97462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mociniana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4" name="Freeform 214"/>
              <p:cNvSpPr>
                <a:spLocks/>
              </p:cNvSpPr>
              <p:nvPr/>
            </p:nvSpPr>
            <p:spPr bwMode="auto">
              <a:xfrm>
                <a:off x="4968620" y="25688375"/>
                <a:ext cx="711224" cy="63194"/>
              </a:xfrm>
              <a:custGeom>
                <a:avLst/>
                <a:gdLst>
                  <a:gd name="T0" fmla="*/ 0 w 177"/>
                  <a:gd name="T1" fmla="*/ 69 h 69"/>
                  <a:gd name="T2" fmla="*/ 0 w 177"/>
                  <a:gd name="T3" fmla="*/ 0 h 69"/>
                  <a:gd name="T4" fmla="*/ 177 w 177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7" h="69">
                    <a:moveTo>
                      <a:pt x="0" y="69"/>
                    </a:moveTo>
                    <a:lnTo>
                      <a:pt x="0" y="0"/>
                    </a:lnTo>
                    <a:lnTo>
                      <a:pt x="177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5" name="Rectangle 215"/>
              <p:cNvSpPr>
                <a:spLocks noChangeArrowheads="1"/>
              </p:cNvSpPr>
              <p:nvPr/>
            </p:nvSpPr>
            <p:spPr bwMode="auto">
              <a:xfrm>
                <a:off x="6647245" y="25726473"/>
                <a:ext cx="76944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galerita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6" name="Freeform 216"/>
              <p:cNvSpPr>
                <a:spLocks/>
              </p:cNvSpPr>
              <p:nvPr/>
            </p:nvSpPr>
            <p:spPr bwMode="auto">
              <a:xfrm>
                <a:off x="4968620" y="25757065"/>
                <a:ext cx="1711758" cy="63194"/>
              </a:xfrm>
              <a:custGeom>
                <a:avLst/>
                <a:gdLst>
                  <a:gd name="T0" fmla="*/ 0 w 426"/>
                  <a:gd name="T1" fmla="*/ 0 h 69"/>
                  <a:gd name="T2" fmla="*/ 0 w 426"/>
                  <a:gd name="T3" fmla="*/ 69 h 69"/>
                  <a:gd name="T4" fmla="*/ 426 w 426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" h="69">
                    <a:moveTo>
                      <a:pt x="0" y="0"/>
                    </a:moveTo>
                    <a:lnTo>
                      <a:pt x="0" y="69"/>
                    </a:lnTo>
                    <a:lnTo>
                      <a:pt x="426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7" name="Line 217"/>
              <p:cNvSpPr>
                <a:spLocks noChangeShapeType="1"/>
              </p:cNvSpPr>
              <p:nvPr/>
            </p:nvSpPr>
            <p:spPr bwMode="auto">
              <a:xfrm>
                <a:off x="4968620" y="25691122"/>
                <a:ext cx="0" cy="129135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8" name="Freeform 218"/>
              <p:cNvSpPr>
                <a:spLocks/>
              </p:cNvSpPr>
              <p:nvPr/>
            </p:nvSpPr>
            <p:spPr bwMode="auto">
              <a:xfrm>
                <a:off x="4872184" y="25688375"/>
                <a:ext cx="96436" cy="129135"/>
              </a:xfrm>
              <a:custGeom>
                <a:avLst/>
                <a:gdLst>
                  <a:gd name="T0" fmla="*/ 0 w 24"/>
                  <a:gd name="T1" fmla="*/ 141 h 141"/>
                  <a:gd name="T2" fmla="*/ 0 w 24"/>
                  <a:gd name="T3" fmla="*/ 0 h 141"/>
                  <a:gd name="T4" fmla="*/ 24 w 24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141">
                    <a:moveTo>
                      <a:pt x="0" y="141"/>
                    </a:move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9" name="Rectangle 219"/>
              <p:cNvSpPr>
                <a:spLocks noChangeArrowheads="1"/>
              </p:cNvSpPr>
              <p:nvPr/>
            </p:nvSpPr>
            <p:spPr bwMode="auto">
              <a:xfrm>
                <a:off x="5735112" y="25858357"/>
                <a:ext cx="100348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ebracteata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0" name="Freeform 220"/>
              <p:cNvSpPr>
                <a:spLocks/>
              </p:cNvSpPr>
              <p:nvPr/>
            </p:nvSpPr>
            <p:spPr bwMode="auto">
              <a:xfrm>
                <a:off x="4872184" y="25823006"/>
                <a:ext cx="896063" cy="129135"/>
              </a:xfrm>
              <a:custGeom>
                <a:avLst/>
                <a:gdLst>
                  <a:gd name="T0" fmla="*/ 0 w 223"/>
                  <a:gd name="T1" fmla="*/ 0 h 141"/>
                  <a:gd name="T2" fmla="*/ 0 w 223"/>
                  <a:gd name="T3" fmla="*/ 141 h 141"/>
                  <a:gd name="T4" fmla="*/ 223 w 223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23" y="141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1" name="Freeform 221"/>
              <p:cNvSpPr>
                <a:spLocks/>
              </p:cNvSpPr>
              <p:nvPr/>
            </p:nvSpPr>
            <p:spPr bwMode="auto">
              <a:xfrm>
                <a:off x="4775746" y="25625183"/>
                <a:ext cx="96436" cy="195077"/>
              </a:xfrm>
              <a:custGeom>
                <a:avLst/>
                <a:gdLst>
                  <a:gd name="T0" fmla="*/ 0 w 24"/>
                  <a:gd name="T1" fmla="*/ 0 h 213"/>
                  <a:gd name="T2" fmla="*/ 0 w 24"/>
                  <a:gd name="T3" fmla="*/ 213 h 213"/>
                  <a:gd name="T4" fmla="*/ 24 w 24"/>
                  <a:gd name="T5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213">
                    <a:moveTo>
                      <a:pt x="0" y="0"/>
                    </a:moveTo>
                    <a:lnTo>
                      <a:pt x="0" y="213"/>
                    </a:lnTo>
                    <a:lnTo>
                      <a:pt x="24" y="213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2" name="Freeform 222"/>
              <p:cNvSpPr>
                <a:spLocks/>
              </p:cNvSpPr>
              <p:nvPr/>
            </p:nvSpPr>
            <p:spPr bwMode="auto">
              <a:xfrm>
                <a:off x="4679309" y="25460327"/>
                <a:ext cx="96436" cy="162106"/>
              </a:xfrm>
              <a:custGeom>
                <a:avLst/>
                <a:gdLst>
                  <a:gd name="T0" fmla="*/ 0 w 24"/>
                  <a:gd name="T1" fmla="*/ 0 h 177"/>
                  <a:gd name="T2" fmla="*/ 0 w 24"/>
                  <a:gd name="T3" fmla="*/ 177 h 177"/>
                  <a:gd name="T4" fmla="*/ 24 w 24"/>
                  <a:gd name="T5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177">
                    <a:moveTo>
                      <a:pt x="0" y="0"/>
                    </a:moveTo>
                    <a:lnTo>
                      <a:pt x="0" y="177"/>
                    </a:lnTo>
                    <a:lnTo>
                      <a:pt x="24" y="17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3" name="Rectangle 223"/>
              <p:cNvSpPr>
                <a:spLocks noChangeArrowheads="1"/>
              </p:cNvSpPr>
              <p:nvPr/>
            </p:nvSpPr>
            <p:spPr bwMode="auto">
              <a:xfrm>
                <a:off x="6566880" y="25990240"/>
                <a:ext cx="8768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uliginosa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4" name="Freeform 224"/>
              <p:cNvSpPr>
                <a:spLocks/>
              </p:cNvSpPr>
              <p:nvPr/>
            </p:nvSpPr>
            <p:spPr bwMode="auto">
              <a:xfrm>
                <a:off x="5057021" y="26084026"/>
                <a:ext cx="1542992" cy="63194"/>
              </a:xfrm>
              <a:custGeom>
                <a:avLst/>
                <a:gdLst>
                  <a:gd name="T0" fmla="*/ 0 w 384"/>
                  <a:gd name="T1" fmla="*/ 69 h 69"/>
                  <a:gd name="T2" fmla="*/ 0 w 384"/>
                  <a:gd name="T3" fmla="*/ 0 h 69"/>
                  <a:gd name="T4" fmla="*/ 384 w 384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69">
                    <a:moveTo>
                      <a:pt x="0" y="69"/>
                    </a:moveTo>
                    <a:lnTo>
                      <a:pt x="0" y="0"/>
                    </a:lnTo>
                    <a:lnTo>
                      <a:pt x="38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5" name="Rectangle 225"/>
              <p:cNvSpPr>
                <a:spLocks noChangeArrowheads="1"/>
              </p:cNvSpPr>
              <p:nvPr/>
            </p:nvSpPr>
            <p:spPr bwMode="auto">
              <a:xfrm>
                <a:off x="5518129" y="26122123"/>
                <a:ext cx="59150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lutea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6" name="Freeform 226"/>
              <p:cNvSpPr>
                <a:spLocks/>
              </p:cNvSpPr>
              <p:nvPr/>
            </p:nvSpPr>
            <p:spPr bwMode="auto">
              <a:xfrm>
                <a:off x="5057021" y="26152714"/>
                <a:ext cx="494241" cy="63194"/>
              </a:xfrm>
              <a:custGeom>
                <a:avLst/>
                <a:gdLst>
                  <a:gd name="T0" fmla="*/ 0 w 123"/>
                  <a:gd name="T1" fmla="*/ 0 h 69"/>
                  <a:gd name="T2" fmla="*/ 0 w 123"/>
                  <a:gd name="T3" fmla="*/ 69 h 69"/>
                  <a:gd name="T4" fmla="*/ 123 w 123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3" h="69">
                    <a:moveTo>
                      <a:pt x="0" y="0"/>
                    </a:moveTo>
                    <a:lnTo>
                      <a:pt x="0" y="69"/>
                    </a:lnTo>
                    <a:lnTo>
                      <a:pt x="123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7" name="Freeform 227"/>
              <p:cNvSpPr>
                <a:spLocks/>
              </p:cNvSpPr>
              <p:nvPr/>
            </p:nvSpPr>
            <p:spPr bwMode="auto">
              <a:xfrm>
                <a:off x="4679309" y="25724094"/>
                <a:ext cx="377711" cy="425874"/>
              </a:xfrm>
              <a:custGeom>
                <a:avLst/>
                <a:gdLst>
                  <a:gd name="T0" fmla="*/ 0 w 94"/>
                  <a:gd name="T1" fmla="*/ 0 h 465"/>
                  <a:gd name="T2" fmla="*/ 0 w 94"/>
                  <a:gd name="T3" fmla="*/ 465 h 465"/>
                  <a:gd name="T4" fmla="*/ 94 w 94"/>
                  <a:gd name="T5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" h="465">
                    <a:moveTo>
                      <a:pt x="0" y="0"/>
                    </a:moveTo>
                    <a:lnTo>
                      <a:pt x="0" y="465"/>
                    </a:lnTo>
                    <a:lnTo>
                      <a:pt x="94" y="46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8" name="Line 228"/>
              <p:cNvSpPr>
                <a:spLocks noChangeShapeType="1"/>
              </p:cNvSpPr>
              <p:nvPr/>
            </p:nvSpPr>
            <p:spPr bwMode="auto">
              <a:xfrm>
                <a:off x="4679309" y="25292726"/>
                <a:ext cx="0" cy="425874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9" name="Freeform 229"/>
              <p:cNvSpPr>
                <a:spLocks/>
              </p:cNvSpPr>
              <p:nvPr/>
            </p:nvSpPr>
            <p:spPr bwMode="auto">
              <a:xfrm>
                <a:off x="4490452" y="25443841"/>
                <a:ext cx="188857" cy="277505"/>
              </a:xfrm>
              <a:custGeom>
                <a:avLst/>
                <a:gdLst>
                  <a:gd name="T0" fmla="*/ 0 w 47"/>
                  <a:gd name="T1" fmla="*/ 0 h 303"/>
                  <a:gd name="T2" fmla="*/ 0 w 47"/>
                  <a:gd name="T3" fmla="*/ 303 h 303"/>
                  <a:gd name="T4" fmla="*/ 47 w 47"/>
                  <a:gd name="T5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303">
                    <a:moveTo>
                      <a:pt x="0" y="0"/>
                    </a:moveTo>
                    <a:lnTo>
                      <a:pt x="0" y="303"/>
                    </a:lnTo>
                    <a:lnTo>
                      <a:pt x="47" y="303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0" name="Line 230"/>
              <p:cNvSpPr>
                <a:spLocks noChangeShapeType="1"/>
              </p:cNvSpPr>
              <p:nvPr/>
            </p:nvSpPr>
            <p:spPr bwMode="auto">
              <a:xfrm>
                <a:off x="4490452" y="24254143"/>
                <a:ext cx="0" cy="730854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1" name="Line 231"/>
              <p:cNvSpPr>
                <a:spLocks noChangeShapeType="1"/>
              </p:cNvSpPr>
              <p:nvPr/>
            </p:nvSpPr>
            <p:spPr bwMode="auto">
              <a:xfrm>
                <a:off x="4490452" y="24990492"/>
                <a:ext cx="0" cy="730854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2" name="Freeform 232"/>
              <p:cNvSpPr>
                <a:spLocks/>
              </p:cNvSpPr>
              <p:nvPr/>
            </p:nvSpPr>
            <p:spPr bwMode="auto">
              <a:xfrm>
                <a:off x="3763158" y="24385111"/>
                <a:ext cx="727297" cy="602635"/>
              </a:xfrm>
              <a:custGeom>
                <a:avLst/>
                <a:gdLst>
                  <a:gd name="T0" fmla="*/ 0 w 181"/>
                  <a:gd name="T1" fmla="*/ 0 h 658"/>
                  <a:gd name="T2" fmla="*/ 0 w 181"/>
                  <a:gd name="T3" fmla="*/ 658 h 658"/>
                  <a:gd name="T4" fmla="*/ 181 w 181"/>
                  <a:gd name="T5" fmla="*/ 658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1" h="658">
                    <a:moveTo>
                      <a:pt x="0" y="0"/>
                    </a:moveTo>
                    <a:lnTo>
                      <a:pt x="0" y="658"/>
                    </a:lnTo>
                    <a:lnTo>
                      <a:pt x="181" y="658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3" name="Freeform 233"/>
              <p:cNvSpPr>
                <a:spLocks/>
              </p:cNvSpPr>
              <p:nvPr/>
            </p:nvSpPr>
            <p:spPr bwMode="auto">
              <a:xfrm>
                <a:off x="3043897" y="23982134"/>
                <a:ext cx="719261" cy="400229"/>
              </a:xfrm>
              <a:custGeom>
                <a:avLst/>
                <a:gdLst>
                  <a:gd name="T0" fmla="*/ 0 w 179"/>
                  <a:gd name="T1" fmla="*/ 0 h 437"/>
                  <a:gd name="T2" fmla="*/ 0 w 179"/>
                  <a:gd name="T3" fmla="*/ 437 h 437"/>
                  <a:gd name="T4" fmla="*/ 179 w 179"/>
                  <a:gd name="T5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9" h="437">
                    <a:moveTo>
                      <a:pt x="0" y="0"/>
                    </a:moveTo>
                    <a:lnTo>
                      <a:pt x="0" y="437"/>
                    </a:lnTo>
                    <a:lnTo>
                      <a:pt x="179" y="43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4" name="Freeform 234"/>
              <p:cNvSpPr>
                <a:spLocks/>
              </p:cNvSpPr>
              <p:nvPr/>
            </p:nvSpPr>
            <p:spPr bwMode="auto">
              <a:xfrm>
                <a:off x="2899241" y="23979386"/>
                <a:ext cx="144656" cy="1416830"/>
              </a:xfrm>
              <a:custGeom>
                <a:avLst/>
                <a:gdLst>
                  <a:gd name="T0" fmla="*/ 0 w 36"/>
                  <a:gd name="T1" fmla="*/ 1547 h 1547"/>
                  <a:gd name="T2" fmla="*/ 0 w 36"/>
                  <a:gd name="T3" fmla="*/ 0 h 1547"/>
                  <a:gd name="T4" fmla="*/ 36 w 36"/>
                  <a:gd name="T5" fmla="*/ 0 h 1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547">
                    <a:moveTo>
                      <a:pt x="0" y="1547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tangle 235"/>
              <p:cNvSpPr>
                <a:spLocks noChangeArrowheads="1"/>
              </p:cNvSpPr>
              <p:nvPr/>
            </p:nvSpPr>
            <p:spPr bwMode="auto">
              <a:xfrm>
                <a:off x="4459696" y="26253675"/>
                <a:ext cx="95699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valdiviana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6" name="Freeform 236"/>
              <p:cNvSpPr>
                <a:spLocks/>
              </p:cNvSpPr>
              <p:nvPr/>
            </p:nvSpPr>
            <p:spPr bwMode="auto">
              <a:xfrm>
                <a:off x="3622519" y="26347792"/>
                <a:ext cx="863916" cy="145622"/>
              </a:xfrm>
              <a:custGeom>
                <a:avLst/>
                <a:gdLst>
                  <a:gd name="T0" fmla="*/ 0 w 215"/>
                  <a:gd name="T1" fmla="*/ 159 h 159"/>
                  <a:gd name="T2" fmla="*/ 0 w 215"/>
                  <a:gd name="T3" fmla="*/ 0 h 159"/>
                  <a:gd name="T4" fmla="*/ 215 w 215"/>
                  <a:gd name="T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59">
                    <a:moveTo>
                      <a:pt x="0" y="159"/>
                    </a:moveTo>
                    <a:lnTo>
                      <a:pt x="0" y="0"/>
                    </a:lnTo>
                    <a:lnTo>
                      <a:pt x="215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ectangle 237"/>
              <p:cNvSpPr>
                <a:spLocks noChangeArrowheads="1"/>
              </p:cNvSpPr>
              <p:nvPr/>
            </p:nvSpPr>
            <p:spPr bwMode="auto">
              <a:xfrm>
                <a:off x="5476304" y="26385560"/>
                <a:ext cx="105477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dumetorum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8" name="Freeform 238"/>
              <p:cNvSpPr>
                <a:spLocks/>
              </p:cNvSpPr>
              <p:nvPr/>
            </p:nvSpPr>
            <p:spPr bwMode="auto">
              <a:xfrm>
                <a:off x="4852091" y="26479677"/>
                <a:ext cx="650950" cy="63194"/>
              </a:xfrm>
              <a:custGeom>
                <a:avLst/>
                <a:gdLst>
                  <a:gd name="T0" fmla="*/ 0 w 162"/>
                  <a:gd name="T1" fmla="*/ 69 h 69"/>
                  <a:gd name="T2" fmla="*/ 0 w 162"/>
                  <a:gd name="T3" fmla="*/ 0 h 69"/>
                  <a:gd name="T4" fmla="*/ 162 w 162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2" h="69">
                    <a:moveTo>
                      <a:pt x="0" y="69"/>
                    </a:moveTo>
                    <a:lnTo>
                      <a:pt x="0" y="0"/>
                    </a:lnTo>
                    <a:lnTo>
                      <a:pt x="16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9" name="Rectangle 239"/>
              <p:cNvSpPr>
                <a:spLocks noChangeArrowheads="1"/>
              </p:cNvSpPr>
              <p:nvPr/>
            </p:nvSpPr>
            <p:spPr bwMode="auto">
              <a:xfrm>
                <a:off x="4917771" y="26521271"/>
                <a:ext cx="904095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caerulea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0" name="Freeform 240"/>
              <p:cNvSpPr>
                <a:spLocks/>
              </p:cNvSpPr>
              <p:nvPr/>
            </p:nvSpPr>
            <p:spPr bwMode="auto">
              <a:xfrm>
                <a:off x="4852091" y="26548365"/>
                <a:ext cx="92420" cy="63194"/>
              </a:xfrm>
              <a:custGeom>
                <a:avLst/>
                <a:gdLst>
                  <a:gd name="T0" fmla="*/ 0 w 23"/>
                  <a:gd name="T1" fmla="*/ 0 h 69"/>
                  <a:gd name="T2" fmla="*/ 0 w 23"/>
                  <a:gd name="T3" fmla="*/ 69 h 69"/>
                  <a:gd name="T4" fmla="*/ 23 w 23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69">
                    <a:moveTo>
                      <a:pt x="0" y="0"/>
                    </a:moveTo>
                    <a:lnTo>
                      <a:pt x="0" y="69"/>
                    </a:lnTo>
                    <a:lnTo>
                      <a:pt x="23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1" name="Freeform 241"/>
              <p:cNvSpPr>
                <a:spLocks/>
              </p:cNvSpPr>
              <p:nvPr/>
            </p:nvSpPr>
            <p:spPr bwMode="auto">
              <a:xfrm>
                <a:off x="4104704" y="26545618"/>
                <a:ext cx="747387" cy="96166"/>
              </a:xfrm>
              <a:custGeom>
                <a:avLst/>
                <a:gdLst>
                  <a:gd name="T0" fmla="*/ 0 w 186"/>
                  <a:gd name="T1" fmla="*/ 105 h 105"/>
                  <a:gd name="T2" fmla="*/ 0 w 186"/>
                  <a:gd name="T3" fmla="*/ 0 h 105"/>
                  <a:gd name="T4" fmla="*/ 186 w 186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" h="105">
                    <a:moveTo>
                      <a:pt x="0" y="105"/>
                    </a:moveTo>
                    <a:lnTo>
                      <a:pt x="0" y="0"/>
                    </a:lnTo>
                    <a:lnTo>
                      <a:pt x="18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2" name="Rectangle 242"/>
              <p:cNvSpPr>
                <a:spLocks noChangeArrowheads="1"/>
              </p:cNvSpPr>
              <p:nvPr/>
            </p:nvSpPr>
            <p:spPr bwMode="auto">
              <a:xfrm>
                <a:off x="4857500" y="26649326"/>
                <a:ext cx="98584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hintoniana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3" name="Freeform 243"/>
              <p:cNvSpPr>
                <a:spLocks/>
              </p:cNvSpPr>
              <p:nvPr/>
            </p:nvSpPr>
            <p:spPr bwMode="auto">
              <a:xfrm>
                <a:off x="4104704" y="26647279"/>
                <a:ext cx="779532" cy="96166"/>
              </a:xfrm>
              <a:custGeom>
                <a:avLst/>
                <a:gdLst>
                  <a:gd name="T0" fmla="*/ 0 w 194"/>
                  <a:gd name="T1" fmla="*/ 0 h 105"/>
                  <a:gd name="T2" fmla="*/ 0 w 194"/>
                  <a:gd name="T3" fmla="*/ 105 h 105"/>
                  <a:gd name="T4" fmla="*/ 194 w 194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" h="105">
                    <a:moveTo>
                      <a:pt x="0" y="0"/>
                    </a:moveTo>
                    <a:lnTo>
                      <a:pt x="0" y="105"/>
                    </a:lnTo>
                    <a:lnTo>
                      <a:pt x="194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4" name="Freeform 244"/>
              <p:cNvSpPr>
                <a:spLocks/>
              </p:cNvSpPr>
              <p:nvPr/>
            </p:nvSpPr>
            <p:spPr bwMode="auto">
              <a:xfrm>
                <a:off x="3622519" y="26498909"/>
                <a:ext cx="482185" cy="145622"/>
              </a:xfrm>
              <a:custGeom>
                <a:avLst/>
                <a:gdLst>
                  <a:gd name="T0" fmla="*/ 0 w 120"/>
                  <a:gd name="T1" fmla="*/ 0 h 159"/>
                  <a:gd name="T2" fmla="*/ 0 w 120"/>
                  <a:gd name="T3" fmla="*/ 159 h 159"/>
                  <a:gd name="T4" fmla="*/ 120 w 120"/>
                  <a:gd name="T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" h="159">
                    <a:moveTo>
                      <a:pt x="0" y="0"/>
                    </a:moveTo>
                    <a:lnTo>
                      <a:pt x="0" y="159"/>
                    </a:lnTo>
                    <a:lnTo>
                      <a:pt x="120" y="15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5" name="Freeform 245"/>
              <p:cNvSpPr>
                <a:spLocks/>
              </p:cNvSpPr>
              <p:nvPr/>
            </p:nvSpPr>
            <p:spPr bwMode="auto">
              <a:xfrm>
                <a:off x="3441701" y="26496161"/>
                <a:ext cx="180821" cy="318717"/>
              </a:xfrm>
              <a:custGeom>
                <a:avLst/>
                <a:gdLst>
                  <a:gd name="T0" fmla="*/ 0 w 45"/>
                  <a:gd name="T1" fmla="*/ 348 h 348"/>
                  <a:gd name="T2" fmla="*/ 0 w 45"/>
                  <a:gd name="T3" fmla="*/ 0 h 348"/>
                  <a:gd name="T4" fmla="*/ 45 w 45"/>
                  <a:gd name="T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48">
                    <a:moveTo>
                      <a:pt x="0" y="348"/>
                    </a:moveTo>
                    <a:lnTo>
                      <a:pt x="0" y="0"/>
                    </a:lnTo>
                    <a:lnTo>
                      <a:pt x="45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6" name="Rectangle 246"/>
              <p:cNvSpPr>
                <a:spLocks noChangeArrowheads="1"/>
              </p:cNvSpPr>
              <p:nvPr/>
            </p:nvSpPr>
            <p:spPr bwMode="auto">
              <a:xfrm>
                <a:off x="4664626" y="26781210"/>
                <a:ext cx="1253548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gardoquioides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7" name="Freeform 247"/>
              <p:cNvSpPr>
                <a:spLocks/>
              </p:cNvSpPr>
              <p:nvPr/>
            </p:nvSpPr>
            <p:spPr bwMode="auto">
              <a:xfrm>
                <a:off x="4394015" y="26875325"/>
                <a:ext cx="297348" cy="63194"/>
              </a:xfrm>
              <a:custGeom>
                <a:avLst/>
                <a:gdLst>
                  <a:gd name="T0" fmla="*/ 0 w 74"/>
                  <a:gd name="T1" fmla="*/ 69 h 69"/>
                  <a:gd name="T2" fmla="*/ 0 w 74"/>
                  <a:gd name="T3" fmla="*/ 0 h 69"/>
                  <a:gd name="T4" fmla="*/ 74 w 74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69">
                    <a:moveTo>
                      <a:pt x="0" y="69"/>
                    </a:moveTo>
                    <a:lnTo>
                      <a:pt x="0" y="0"/>
                    </a:lnTo>
                    <a:lnTo>
                      <a:pt x="7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8" name="Rectangle 248"/>
              <p:cNvSpPr>
                <a:spLocks noChangeArrowheads="1"/>
              </p:cNvSpPr>
              <p:nvPr/>
            </p:nvSpPr>
            <p:spPr bwMode="auto">
              <a:xfrm>
                <a:off x="4861517" y="26913092"/>
                <a:ext cx="81272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volubilis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9" name="Freeform 249"/>
              <p:cNvSpPr>
                <a:spLocks/>
              </p:cNvSpPr>
              <p:nvPr/>
            </p:nvSpPr>
            <p:spPr bwMode="auto">
              <a:xfrm>
                <a:off x="4394015" y="26944016"/>
                <a:ext cx="494241" cy="63194"/>
              </a:xfrm>
              <a:custGeom>
                <a:avLst/>
                <a:gdLst>
                  <a:gd name="T0" fmla="*/ 0 w 123"/>
                  <a:gd name="T1" fmla="*/ 0 h 69"/>
                  <a:gd name="T2" fmla="*/ 0 w 123"/>
                  <a:gd name="T3" fmla="*/ 69 h 69"/>
                  <a:gd name="T4" fmla="*/ 123 w 123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3" h="69">
                    <a:moveTo>
                      <a:pt x="0" y="0"/>
                    </a:moveTo>
                    <a:lnTo>
                      <a:pt x="0" y="69"/>
                    </a:lnTo>
                    <a:lnTo>
                      <a:pt x="123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0" name="Rectangle 250"/>
              <p:cNvSpPr>
                <a:spLocks noChangeArrowheads="1"/>
              </p:cNvSpPr>
              <p:nvPr/>
            </p:nvSpPr>
            <p:spPr bwMode="auto">
              <a:xfrm>
                <a:off x="5460231" y="27044977"/>
                <a:ext cx="74219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eplingii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1" name="Freeform 251"/>
              <p:cNvSpPr>
                <a:spLocks/>
              </p:cNvSpPr>
              <p:nvPr/>
            </p:nvSpPr>
            <p:spPr bwMode="auto">
              <a:xfrm>
                <a:off x="4936474" y="27139094"/>
                <a:ext cx="550495" cy="63194"/>
              </a:xfrm>
              <a:custGeom>
                <a:avLst/>
                <a:gdLst>
                  <a:gd name="T0" fmla="*/ 0 w 137"/>
                  <a:gd name="T1" fmla="*/ 69 h 69"/>
                  <a:gd name="T2" fmla="*/ 0 w 137"/>
                  <a:gd name="T3" fmla="*/ 0 h 69"/>
                  <a:gd name="T4" fmla="*/ 137 w 137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7" h="69">
                    <a:moveTo>
                      <a:pt x="0" y="69"/>
                    </a:moveTo>
                    <a:lnTo>
                      <a:pt x="0" y="0"/>
                    </a:lnTo>
                    <a:lnTo>
                      <a:pt x="137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2" name="Rectangle 252"/>
              <p:cNvSpPr>
                <a:spLocks noChangeArrowheads="1"/>
              </p:cNvSpPr>
              <p:nvPr/>
            </p:nvSpPr>
            <p:spPr bwMode="auto">
              <a:xfrm>
                <a:off x="5645070" y="27176860"/>
                <a:ext cx="1259959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scutellarioides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3" name="Freeform 253"/>
              <p:cNvSpPr>
                <a:spLocks/>
              </p:cNvSpPr>
              <p:nvPr/>
            </p:nvSpPr>
            <p:spPr bwMode="auto">
              <a:xfrm>
                <a:off x="4936474" y="27207781"/>
                <a:ext cx="735334" cy="63194"/>
              </a:xfrm>
              <a:custGeom>
                <a:avLst/>
                <a:gdLst>
                  <a:gd name="T0" fmla="*/ 0 w 183"/>
                  <a:gd name="T1" fmla="*/ 0 h 69"/>
                  <a:gd name="T2" fmla="*/ 0 w 183"/>
                  <a:gd name="T3" fmla="*/ 69 h 69"/>
                  <a:gd name="T4" fmla="*/ 183 w 183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3" h="69">
                    <a:moveTo>
                      <a:pt x="0" y="0"/>
                    </a:moveTo>
                    <a:lnTo>
                      <a:pt x="0" y="69"/>
                    </a:lnTo>
                    <a:lnTo>
                      <a:pt x="183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4" name="Freeform 254"/>
              <p:cNvSpPr>
                <a:spLocks/>
              </p:cNvSpPr>
              <p:nvPr/>
            </p:nvSpPr>
            <p:spPr bwMode="auto">
              <a:xfrm>
                <a:off x="4394015" y="27042928"/>
                <a:ext cx="542460" cy="162106"/>
              </a:xfrm>
              <a:custGeom>
                <a:avLst/>
                <a:gdLst>
                  <a:gd name="T0" fmla="*/ 0 w 135"/>
                  <a:gd name="T1" fmla="*/ 0 h 177"/>
                  <a:gd name="T2" fmla="*/ 0 w 135"/>
                  <a:gd name="T3" fmla="*/ 177 h 177"/>
                  <a:gd name="T4" fmla="*/ 135 w 135"/>
                  <a:gd name="T5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5" h="177">
                    <a:moveTo>
                      <a:pt x="0" y="0"/>
                    </a:moveTo>
                    <a:lnTo>
                      <a:pt x="0" y="177"/>
                    </a:lnTo>
                    <a:lnTo>
                      <a:pt x="135" y="17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5" name="Rectangle 255"/>
              <p:cNvSpPr>
                <a:spLocks noChangeArrowheads="1"/>
              </p:cNvSpPr>
              <p:nvPr/>
            </p:nvSpPr>
            <p:spPr bwMode="auto">
              <a:xfrm>
                <a:off x="4644534" y="27308743"/>
                <a:ext cx="117339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benthamiana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6" name="Freeform 256"/>
              <p:cNvSpPr>
                <a:spLocks/>
              </p:cNvSpPr>
              <p:nvPr/>
            </p:nvSpPr>
            <p:spPr bwMode="auto">
              <a:xfrm>
                <a:off x="4394015" y="27141841"/>
                <a:ext cx="277258" cy="261020"/>
              </a:xfrm>
              <a:custGeom>
                <a:avLst/>
                <a:gdLst>
                  <a:gd name="T0" fmla="*/ 0 w 69"/>
                  <a:gd name="T1" fmla="*/ 0 h 285"/>
                  <a:gd name="T2" fmla="*/ 0 w 69"/>
                  <a:gd name="T3" fmla="*/ 285 h 285"/>
                  <a:gd name="T4" fmla="*/ 69 w 69"/>
                  <a:gd name="T5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285">
                    <a:moveTo>
                      <a:pt x="0" y="0"/>
                    </a:moveTo>
                    <a:lnTo>
                      <a:pt x="0" y="285"/>
                    </a:lnTo>
                    <a:lnTo>
                      <a:pt x="69" y="28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7" name="Line 257"/>
              <p:cNvSpPr>
                <a:spLocks noChangeShapeType="1"/>
              </p:cNvSpPr>
              <p:nvPr/>
            </p:nvSpPr>
            <p:spPr bwMode="auto">
              <a:xfrm>
                <a:off x="4394015" y="26875325"/>
                <a:ext cx="0" cy="261020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8" name="Freeform 258"/>
              <p:cNvSpPr>
                <a:spLocks/>
              </p:cNvSpPr>
              <p:nvPr/>
            </p:nvSpPr>
            <p:spPr bwMode="auto">
              <a:xfrm>
                <a:off x="3441701" y="26820375"/>
                <a:ext cx="952317" cy="318717"/>
              </a:xfrm>
              <a:custGeom>
                <a:avLst/>
                <a:gdLst>
                  <a:gd name="T0" fmla="*/ 0 w 237"/>
                  <a:gd name="T1" fmla="*/ 0 h 348"/>
                  <a:gd name="T2" fmla="*/ 0 w 237"/>
                  <a:gd name="T3" fmla="*/ 348 h 348"/>
                  <a:gd name="T4" fmla="*/ 237 w 237"/>
                  <a:gd name="T5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7" h="348">
                    <a:moveTo>
                      <a:pt x="0" y="0"/>
                    </a:moveTo>
                    <a:lnTo>
                      <a:pt x="0" y="348"/>
                    </a:lnTo>
                    <a:lnTo>
                      <a:pt x="237" y="348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9" name="Freeform 259"/>
              <p:cNvSpPr>
                <a:spLocks/>
              </p:cNvSpPr>
              <p:nvPr/>
            </p:nvSpPr>
            <p:spPr bwMode="auto">
              <a:xfrm>
                <a:off x="2899241" y="25401712"/>
                <a:ext cx="542460" cy="1415914"/>
              </a:xfrm>
              <a:custGeom>
                <a:avLst/>
                <a:gdLst>
                  <a:gd name="T0" fmla="*/ 0 w 135"/>
                  <a:gd name="T1" fmla="*/ 0 h 1546"/>
                  <a:gd name="T2" fmla="*/ 0 w 135"/>
                  <a:gd name="T3" fmla="*/ 1546 h 1546"/>
                  <a:gd name="T4" fmla="*/ 135 w 135"/>
                  <a:gd name="T5" fmla="*/ 1546 h 1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5" h="1546">
                    <a:moveTo>
                      <a:pt x="0" y="0"/>
                    </a:moveTo>
                    <a:lnTo>
                      <a:pt x="0" y="1546"/>
                    </a:lnTo>
                    <a:lnTo>
                      <a:pt x="135" y="1546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0" name="Freeform 260"/>
              <p:cNvSpPr>
                <a:spLocks/>
              </p:cNvSpPr>
              <p:nvPr/>
            </p:nvSpPr>
            <p:spPr bwMode="auto">
              <a:xfrm>
                <a:off x="2714404" y="25398964"/>
                <a:ext cx="186941" cy="4285940"/>
              </a:xfrm>
              <a:custGeom>
                <a:avLst/>
                <a:gdLst>
                  <a:gd name="T0" fmla="*/ 0 w 46"/>
                  <a:gd name="T1" fmla="*/ 3076 h 3076"/>
                  <a:gd name="T2" fmla="*/ 0 w 46"/>
                  <a:gd name="T3" fmla="*/ 0 h 3076"/>
                  <a:gd name="T4" fmla="*/ 46 w 46"/>
                  <a:gd name="T5" fmla="*/ 0 h 3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076">
                    <a:moveTo>
                      <a:pt x="0" y="3076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1" name="Rectangle 261"/>
              <p:cNvSpPr>
                <a:spLocks noChangeArrowheads="1"/>
              </p:cNvSpPr>
              <p:nvPr/>
            </p:nvSpPr>
            <p:spPr bwMode="auto">
              <a:xfrm>
                <a:off x="4813298" y="27440626"/>
                <a:ext cx="119904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suffrutescens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2" name="Freeform 262"/>
              <p:cNvSpPr>
                <a:spLocks/>
              </p:cNvSpPr>
              <p:nvPr/>
            </p:nvSpPr>
            <p:spPr bwMode="auto">
              <a:xfrm>
                <a:off x="4534653" y="27534742"/>
                <a:ext cx="305383" cy="191415"/>
              </a:xfrm>
              <a:custGeom>
                <a:avLst/>
                <a:gdLst>
                  <a:gd name="T0" fmla="*/ 0 w 76"/>
                  <a:gd name="T1" fmla="*/ 209 h 209"/>
                  <a:gd name="T2" fmla="*/ 0 w 76"/>
                  <a:gd name="T3" fmla="*/ 0 h 209"/>
                  <a:gd name="T4" fmla="*/ 76 w 76"/>
                  <a:gd name="T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209">
                    <a:moveTo>
                      <a:pt x="0" y="209"/>
                    </a:moveTo>
                    <a:lnTo>
                      <a:pt x="0" y="0"/>
                    </a:lnTo>
                    <a:lnTo>
                      <a:pt x="7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3" name="Rectangle 263"/>
              <p:cNvSpPr>
                <a:spLocks noChangeArrowheads="1"/>
              </p:cNvSpPr>
              <p:nvPr/>
            </p:nvSpPr>
            <p:spPr bwMode="auto">
              <a:xfrm>
                <a:off x="5255302" y="27572510"/>
                <a:ext cx="8768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hispidula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4" name="Freeform 264"/>
              <p:cNvSpPr>
                <a:spLocks/>
              </p:cNvSpPr>
              <p:nvPr/>
            </p:nvSpPr>
            <p:spPr bwMode="auto">
              <a:xfrm>
                <a:off x="4884237" y="27666627"/>
                <a:ext cx="397804" cy="252776"/>
              </a:xfrm>
              <a:custGeom>
                <a:avLst/>
                <a:gdLst>
                  <a:gd name="T0" fmla="*/ 0 w 99"/>
                  <a:gd name="T1" fmla="*/ 276 h 276"/>
                  <a:gd name="T2" fmla="*/ 0 w 99"/>
                  <a:gd name="T3" fmla="*/ 0 h 276"/>
                  <a:gd name="T4" fmla="*/ 99 w 99"/>
                  <a:gd name="T5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276">
                    <a:moveTo>
                      <a:pt x="0" y="276"/>
                    </a:moveTo>
                    <a:lnTo>
                      <a:pt x="0" y="0"/>
                    </a:lnTo>
                    <a:lnTo>
                      <a:pt x="9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5" name="Rectangle 265"/>
              <p:cNvSpPr>
                <a:spLocks noChangeArrowheads="1"/>
              </p:cNvSpPr>
              <p:nvPr/>
            </p:nvSpPr>
            <p:spPr bwMode="auto">
              <a:xfrm>
                <a:off x="5223156" y="27704393"/>
                <a:ext cx="84959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resinosa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6" name="Freeform 266"/>
              <p:cNvSpPr>
                <a:spLocks/>
              </p:cNvSpPr>
              <p:nvPr/>
            </p:nvSpPr>
            <p:spPr bwMode="auto">
              <a:xfrm>
                <a:off x="5249895" y="27798510"/>
                <a:ext cx="0" cy="63194"/>
              </a:xfrm>
              <a:custGeom>
                <a:avLst/>
                <a:gdLst>
                  <a:gd name="T0" fmla="*/ 69 h 69"/>
                  <a:gd name="T1" fmla="*/ 0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7" name="Rectangle 267"/>
              <p:cNvSpPr>
                <a:spLocks noChangeArrowheads="1"/>
              </p:cNvSpPr>
              <p:nvPr/>
            </p:nvSpPr>
            <p:spPr bwMode="auto">
              <a:xfrm>
                <a:off x="5412013" y="27836277"/>
                <a:ext cx="108042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drummondii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8" name="Freeform 268"/>
              <p:cNvSpPr>
                <a:spLocks/>
              </p:cNvSpPr>
              <p:nvPr/>
            </p:nvSpPr>
            <p:spPr bwMode="auto">
              <a:xfrm>
                <a:off x="5249895" y="27867198"/>
                <a:ext cx="188857" cy="63194"/>
              </a:xfrm>
              <a:custGeom>
                <a:avLst/>
                <a:gdLst>
                  <a:gd name="T0" fmla="*/ 0 w 47"/>
                  <a:gd name="T1" fmla="*/ 0 h 69"/>
                  <a:gd name="T2" fmla="*/ 0 w 47"/>
                  <a:gd name="T3" fmla="*/ 69 h 69"/>
                  <a:gd name="T4" fmla="*/ 47 w 47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69">
                    <a:moveTo>
                      <a:pt x="0" y="0"/>
                    </a:moveTo>
                    <a:lnTo>
                      <a:pt x="0" y="69"/>
                    </a:lnTo>
                    <a:lnTo>
                      <a:pt x="47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9" name="Freeform 269"/>
              <p:cNvSpPr>
                <a:spLocks/>
              </p:cNvSpPr>
              <p:nvPr/>
            </p:nvSpPr>
            <p:spPr bwMode="auto">
              <a:xfrm>
                <a:off x="5161494" y="27864453"/>
                <a:ext cx="88401" cy="162106"/>
              </a:xfrm>
              <a:custGeom>
                <a:avLst/>
                <a:gdLst>
                  <a:gd name="T0" fmla="*/ 0 w 22"/>
                  <a:gd name="T1" fmla="*/ 177 h 177"/>
                  <a:gd name="T2" fmla="*/ 0 w 22"/>
                  <a:gd name="T3" fmla="*/ 0 h 177"/>
                  <a:gd name="T4" fmla="*/ 22 w 22"/>
                  <a:gd name="T5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177">
                    <a:moveTo>
                      <a:pt x="0" y="177"/>
                    </a:moveTo>
                    <a:lnTo>
                      <a:pt x="0" y="0"/>
                    </a:lnTo>
                    <a:lnTo>
                      <a:pt x="2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80" name="Rectangle 270"/>
              <p:cNvSpPr>
                <a:spLocks noChangeArrowheads="1"/>
              </p:cNvSpPr>
              <p:nvPr/>
            </p:nvSpPr>
            <p:spPr bwMode="auto">
              <a:xfrm>
                <a:off x="5809814" y="27968160"/>
                <a:ext cx="7133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mulleri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81" name="Freeform 271"/>
              <p:cNvSpPr>
                <a:spLocks/>
              </p:cNvSpPr>
              <p:nvPr/>
            </p:nvSpPr>
            <p:spPr bwMode="auto">
              <a:xfrm>
                <a:off x="5161494" y="28062276"/>
                <a:ext cx="675059" cy="63194"/>
              </a:xfrm>
              <a:custGeom>
                <a:avLst/>
                <a:gdLst>
                  <a:gd name="T0" fmla="*/ 0 w 168"/>
                  <a:gd name="T1" fmla="*/ 69 h 69"/>
                  <a:gd name="T2" fmla="*/ 0 w 168"/>
                  <a:gd name="T3" fmla="*/ 0 h 69"/>
                  <a:gd name="T4" fmla="*/ 168 w 168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8" h="69">
                    <a:moveTo>
                      <a:pt x="0" y="69"/>
                    </a:moveTo>
                    <a:lnTo>
                      <a:pt x="0" y="0"/>
                    </a:lnTo>
                    <a:lnTo>
                      <a:pt x="168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82" name="Rectangle 272"/>
              <p:cNvSpPr>
                <a:spLocks noChangeArrowheads="1"/>
              </p:cNvSpPr>
              <p:nvPr/>
            </p:nvSpPr>
            <p:spPr bwMode="auto">
              <a:xfrm>
                <a:off x="5134755" y="28100045"/>
                <a:ext cx="85119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potosina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83" name="Freeform 273"/>
              <p:cNvSpPr>
                <a:spLocks/>
              </p:cNvSpPr>
              <p:nvPr/>
            </p:nvSpPr>
            <p:spPr bwMode="auto">
              <a:xfrm>
                <a:off x="5161494" y="28130966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84" name="Line 274"/>
              <p:cNvSpPr>
                <a:spLocks noChangeShapeType="1"/>
              </p:cNvSpPr>
              <p:nvPr/>
            </p:nvSpPr>
            <p:spPr bwMode="auto">
              <a:xfrm>
                <a:off x="5161494" y="28032052"/>
                <a:ext cx="0" cy="162106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85" name="Freeform 275"/>
              <p:cNvSpPr>
                <a:spLocks/>
              </p:cNvSpPr>
              <p:nvPr/>
            </p:nvSpPr>
            <p:spPr bwMode="auto">
              <a:xfrm>
                <a:off x="5069075" y="28029307"/>
                <a:ext cx="92420" cy="145622"/>
              </a:xfrm>
              <a:custGeom>
                <a:avLst/>
                <a:gdLst>
                  <a:gd name="T0" fmla="*/ 0 w 23"/>
                  <a:gd name="T1" fmla="*/ 159 h 159"/>
                  <a:gd name="T2" fmla="*/ 0 w 23"/>
                  <a:gd name="T3" fmla="*/ 0 h 159"/>
                  <a:gd name="T4" fmla="*/ 23 w 23"/>
                  <a:gd name="T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59">
                    <a:moveTo>
                      <a:pt x="0" y="159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276"/>
              <p:cNvSpPr>
                <a:spLocks noChangeArrowheads="1"/>
              </p:cNvSpPr>
              <p:nvPr/>
            </p:nvSpPr>
            <p:spPr bwMode="auto">
              <a:xfrm>
                <a:off x="5134755" y="28231928"/>
                <a:ext cx="74058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wrightii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87" name="Freeform 277"/>
              <p:cNvSpPr>
                <a:spLocks/>
              </p:cNvSpPr>
              <p:nvPr/>
            </p:nvSpPr>
            <p:spPr bwMode="auto">
              <a:xfrm>
                <a:off x="5069075" y="28180421"/>
                <a:ext cx="92420" cy="145622"/>
              </a:xfrm>
              <a:custGeom>
                <a:avLst/>
                <a:gdLst>
                  <a:gd name="T0" fmla="*/ 0 w 23"/>
                  <a:gd name="T1" fmla="*/ 0 h 159"/>
                  <a:gd name="T2" fmla="*/ 0 w 23"/>
                  <a:gd name="T3" fmla="*/ 159 h 159"/>
                  <a:gd name="T4" fmla="*/ 23 w 23"/>
                  <a:gd name="T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59">
                    <a:moveTo>
                      <a:pt x="0" y="0"/>
                    </a:moveTo>
                    <a:lnTo>
                      <a:pt x="0" y="159"/>
                    </a:lnTo>
                    <a:lnTo>
                      <a:pt x="23" y="15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88" name="Freeform 278"/>
              <p:cNvSpPr>
                <a:spLocks/>
              </p:cNvSpPr>
              <p:nvPr/>
            </p:nvSpPr>
            <p:spPr bwMode="auto">
              <a:xfrm>
                <a:off x="4884237" y="27924898"/>
                <a:ext cx="184837" cy="252776"/>
              </a:xfrm>
              <a:custGeom>
                <a:avLst/>
                <a:gdLst>
                  <a:gd name="T0" fmla="*/ 0 w 46"/>
                  <a:gd name="T1" fmla="*/ 0 h 276"/>
                  <a:gd name="T2" fmla="*/ 0 w 46"/>
                  <a:gd name="T3" fmla="*/ 276 h 276"/>
                  <a:gd name="T4" fmla="*/ 46 w 46"/>
                  <a:gd name="T5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76">
                    <a:moveTo>
                      <a:pt x="0" y="0"/>
                    </a:moveTo>
                    <a:lnTo>
                      <a:pt x="0" y="276"/>
                    </a:lnTo>
                    <a:lnTo>
                      <a:pt x="46" y="276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89" name="Freeform 279"/>
              <p:cNvSpPr>
                <a:spLocks/>
              </p:cNvSpPr>
              <p:nvPr/>
            </p:nvSpPr>
            <p:spPr bwMode="auto">
              <a:xfrm>
                <a:off x="4534653" y="27731652"/>
                <a:ext cx="349586" cy="190498"/>
              </a:xfrm>
              <a:custGeom>
                <a:avLst/>
                <a:gdLst>
                  <a:gd name="T0" fmla="*/ 0 w 87"/>
                  <a:gd name="T1" fmla="*/ 0 h 208"/>
                  <a:gd name="T2" fmla="*/ 0 w 87"/>
                  <a:gd name="T3" fmla="*/ 208 h 208"/>
                  <a:gd name="T4" fmla="*/ 87 w 87"/>
                  <a:gd name="T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08">
                    <a:moveTo>
                      <a:pt x="0" y="0"/>
                    </a:moveTo>
                    <a:lnTo>
                      <a:pt x="0" y="208"/>
                    </a:lnTo>
                    <a:lnTo>
                      <a:pt x="87" y="208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0" name="Freeform 280"/>
              <p:cNvSpPr>
                <a:spLocks/>
              </p:cNvSpPr>
              <p:nvPr/>
            </p:nvSpPr>
            <p:spPr bwMode="auto">
              <a:xfrm>
                <a:off x="3787267" y="27728905"/>
                <a:ext cx="747387" cy="707042"/>
              </a:xfrm>
              <a:custGeom>
                <a:avLst/>
                <a:gdLst>
                  <a:gd name="T0" fmla="*/ 0 w 186"/>
                  <a:gd name="T1" fmla="*/ 772 h 772"/>
                  <a:gd name="T2" fmla="*/ 0 w 186"/>
                  <a:gd name="T3" fmla="*/ 0 h 772"/>
                  <a:gd name="T4" fmla="*/ 186 w 186"/>
                  <a:gd name="T5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" h="772">
                    <a:moveTo>
                      <a:pt x="0" y="772"/>
                    </a:moveTo>
                    <a:lnTo>
                      <a:pt x="0" y="0"/>
                    </a:lnTo>
                    <a:lnTo>
                      <a:pt x="18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 281"/>
              <p:cNvSpPr>
                <a:spLocks noChangeArrowheads="1"/>
              </p:cNvSpPr>
              <p:nvPr/>
            </p:nvSpPr>
            <p:spPr bwMode="auto">
              <a:xfrm>
                <a:off x="4942648" y="28366071"/>
                <a:ext cx="77745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ko-KR" sz="1250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elliptica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2" name="Freeform 282"/>
              <p:cNvSpPr>
                <a:spLocks/>
              </p:cNvSpPr>
              <p:nvPr/>
            </p:nvSpPr>
            <p:spPr bwMode="auto">
              <a:xfrm>
                <a:off x="4498488" y="28457927"/>
                <a:ext cx="470132" cy="63194"/>
              </a:xfrm>
              <a:custGeom>
                <a:avLst/>
                <a:gdLst>
                  <a:gd name="T0" fmla="*/ 0 w 117"/>
                  <a:gd name="T1" fmla="*/ 69 h 69"/>
                  <a:gd name="T2" fmla="*/ 0 w 117"/>
                  <a:gd name="T3" fmla="*/ 0 h 69"/>
                  <a:gd name="T4" fmla="*/ 117 w 117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69">
                    <a:moveTo>
                      <a:pt x="0" y="69"/>
                    </a:moveTo>
                    <a:lnTo>
                      <a:pt x="0" y="0"/>
                    </a:lnTo>
                    <a:lnTo>
                      <a:pt x="117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3" name="Rectangle 283"/>
              <p:cNvSpPr>
                <a:spLocks noChangeArrowheads="1"/>
              </p:cNvSpPr>
              <p:nvPr/>
            </p:nvSpPr>
            <p:spPr bwMode="auto">
              <a:xfrm>
                <a:off x="4753794" y="28497954"/>
                <a:ext cx="97462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integrifolia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4" name="Freeform 284"/>
              <p:cNvSpPr>
                <a:spLocks/>
              </p:cNvSpPr>
              <p:nvPr/>
            </p:nvSpPr>
            <p:spPr bwMode="auto">
              <a:xfrm>
                <a:off x="4498488" y="28526616"/>
                <a:ext cx="281275" cy="63194"/>
              </a:xfrm>
              <a:custGeom>
                <a:avLst/>
                <a:gdLst>
                  <a:gd name="T0" fmla="*/ 0 w 70"/>
                  <a:gd name="T1" fmla="*/ 0 h 69"/>
                  <a:gd name="T2" fmla="*/ 0 w 70"/>
                  <a:gd name="T3" fmla="*/ 69 h 69"/>
                  <a:gd name="T4" fmla="*/ 70 w 70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69">
                    <a:moveTo>
                      <a:pt x="0" y="0"/>
                    </a:moveTo>
                    <a:lnTo>
                      <a:pt x="0" y="69"/>
                    </a:lnTo>
                    <a:lnTo>
                      <a:pt x="7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5" name="Freeform 285"/>
              <p:cNvSpPr>
                <a:spLocks/>
              </p:cNvSpPr>
              <p:nvPr/>
            </p:nvSpPr>
            <p:spPr bwMode="auto">
              <a:xfrm>
                <a:off x="4406071" y="28523869"/>
                <a:ext cx="92420" cy="623698"/>
              </a:xfrm>
              <a:custGeom>
                <a:avLst/>
                <a:gdLst>
                  <a:gd name="T0" fmla="*/ 0 w 23"/>
                  <a:gd name="T1" fmla="*/ 681 h 681"/>
                  <a:gd name="T2" fmla="*/ 0 w 23"/>
                  <a:gd name="T3" fmla="*/ 0 h 681"/>
                  <a:gd name="T4" fmla="*/ 23 w 23"/>
                  <a:gd name="T5" fmla="*/ 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681">
                    <a:moveTo>
                      <a:pt x="0" y="681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6" name="Rectangle 286"/>
              <p:cNvSpPr>
                <a:spLocks noChangeArrowheads="1"/>
              </p:cNvSpPr>
              <p:nvPr/>
            </p:nvSpPr>
            <p:spPr bwMode="auto">
              <a:xfrm>
                <a:off x="4476536" y="28629837"/>
                <a:ext cx="74219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ko-KR" sz="1250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serrata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7" name="Freeform 287"/>
              <p:cNvSpPr>
                <a:spLocks/>
              </p:cNvSpPr>
              <p:nvPr/>
            </p:nvSpPr>
            <p:spPr bwMode="auto">
              <a:xfrm>
                <a:off x="4406071" y="28721695"/>
                <a:ext cx="96436" cy="129135"/>
              </a:xfrm>
              <a:custGeom>
                <a:avLst/>
                <a:gdLst>
                  <a:gd name="T0" fmla="*/ 0 w 24"/>
                  <a:gd name="T1" fmla="*/ 141 h 141"/>
                  <a:gd name="T2" fmla="*/ 0 w 24"/>
                  <a:gd name="T3" fmla="*/ 0 h 141"/>
                  <a:gd name="T4" fmla="*/ 24 w 24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141">
                    <a:moveTo>
                      <a:pt x="0" y="141"/>
                    </a:move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8" name="Rectangle 288"/>
              <p:cNvSpPr>
                <a:spLocks noChangeArrowheads="1"/>
              </p:cNvSpPr>
              <p:nvPr/>
            </p:nvSpPr>
            <p:spPr bwMode="auto">
              <a:xfrm>
                <a:off x="4942648" y="28761722"/>
                <a:ext cx="66204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bushii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9" name="Freeform 289"/>
              <p:cNvSpPr>
                <a:spLocks/>
              </p:cNvSpPr>
              <p:nvPr/>
            </p:nvSpPr>
            <p:spPr bwMode="auto">
              <a:xfrm>
                <a:off x="4406071" y="28853577"/>
                <a:ext cx="562550" cy="63194"/>
              </a:xfrm>
              <a:custGeom>
                <a:avLst/>
                <a:gdLst>
                  <a:gd name="T0" fmla="*/ 0 w 140"/>
                  <a:gd name="T1" fmla="*/ 69 h 69"/>
                  <a:gd name="T2" fmla="*/ 0 w 140"/>
                  <a:gd name="T3" fmla="*/ 0 h 69"/>
                  <a:gd name="T4" fmla="*/ 140 w 140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69">
                    <a:moveTo>
                      <a:pt x="0" y="69"/>
                    </a:moveTo>
                    <a:lnTo>
                      <a:pt x="0" y="0"/>
                    </a:lnTo>
                    <a:lnTo>
                      <a:pt x="14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0"/>
              <p:cNvSpPr>
                <a:spLocks noChangeArrowheads="1"/>
              </p:cNvSpPr>
              <p:nvPr/>
            </p:nvSpPr>
            <p:spPr bwMode="auto">
              <a:xfrm>
                <a:off x="4380099" y="28893605"/>
                <a:ext cx="168392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incana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var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punctata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1" name="Freeform 291"/>
              <p:cNvSpPr>
                <a:spLocks/>
              </p:cNvSpPr>
              <p:nvPr/>
            </p:nvSpPr>
            <p:spPr bwMode="auto">
              <a:xfrm>
                <a:off x="4406071" y="28922266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292"/>
              <p:cNvSpPr>
                <a:spLocks noChangeArrowheads="1"/>
              </p:cNvSpPr>
              <p:nvPr/>
            </p:nvSpPr>
            <p:spPr bwMode="auto">
              <a:xfrm>
                <a:off x="4380099" y="29025488"/>
                <a:ext cx="114454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ko-KR" sz="1250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alabamensis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reeform 293"/>
              <p:cNvSpPr>
                <a:spLocks/>
              </p:cNvSpPr>
              <p:nvPr/>
            </p:nvSpPr>
            <p:spPr bwMode="auto">
              <a:xfrm>
                <a:off x="4406071" y="29117343"/>
                <a:ext cx="0" cy="195077"/>
              </a:xfrm>
              <a:custGeom>
                <a:avLst/>
                <a:gdLst>
                  <a:gd name="T0" fmla="*/ 213 h 213"/>
                  <a:gd name="T1" fmla="*/ 0 h 213"/>
                  <a:gd name="T2" fmla="*/ 0 h 2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13">
                    <a:moveTo>
                      <a:pt x="0" y="213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294"/>
              <p:cNvSpPr>
                <a:spLocks noChangeArrowheads="1"/>
              </p:cNvSpPr>
              <p:nvPr/>
            </p:nvSpPr>
            <p:spPr bwMode="auto">
              <a:xfrm>
                <a:off x="4380099" y="29157371"/>
                <a:ext cx="90409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ko-KR" sz="1250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altamaha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5" name="Freeform 295"/>
              <p:cNvSpPr>
                <a:spLocks/>
              </p:cNvSpPr>
              <p:nvPr/>
            </p:nvSpPr>
            <p:spPr bwMode="auto">
              <a:xfrm>
                <a:off x="4406071" y="29249226"/>
                <a:ext cx="0" cy="63194"/>
              </a:xfrm>
              <a:custGeom>
                <a:avLst/>
                <a:gdLst>
                  <a:gd name="T0" fmla="*/ 69 h 69"/>
                  <a:gd name="T1" fmla="*/ 0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tangle 296"/>
              <p:cNvSpPr>
                <a:spLocks noChangeArrowheads="1"/>
              </p:cNvSpPr>
              <p:nvPr/>
            </p:nvSpPr>
            <p:spPr bwMode="auto">
              <a:xfrm>
                <a:off x="4476536" y="29289256"/>
                <a:ext cx="135934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ko-KR" sz="1250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multiglandulosa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7" name="Freeform 297"/>
              <p:cNvSpPr>
                <a:spLocks/>
              </p:cNvSpPr>
              <p:nvPr/>
            </p:nvSpPr>
            <p:spPr bwMode="auto">
              <a:xfrm>
                <a:off x="4406071" y="29317916"/>
                <a:ext cx="96436" cy="63194"/>
              </a:xfrm>
              <a:custGeom>
                <a:avLst/>
                <a:gdLst>
                  <a:gd name="T0" fmla="*/ 0 w 24"/>
                  <a:gd name="T1" fmla="*/ 0 h 69"/>
                  <a:gd name="T2" fmla="*/ 0 w 24"/>
                  <a:gd name="T3" fmla="*/ 69 h 69"/>
                  <a:gd name="T4" fmla="*/ 24 w 2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9">
                    <a:moveTo>
                      <a:pt x="0" y="0"/>
                    </a:moveTo>
                    <a:lnTo>
                      <a:pt x="0" y="69"/>
                    </a:lnTo>
                    <a:lnTo>
                      <a:pt x="24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8" name="Rectangle 298"/>
              <p:cNvSpPr>
                <a:spLocks noChangeArrowheads="1"/>
              </p:cNvSpPr>
              <p:nvPr/>
            </p:nvSpPr>
            <p:spPr bwMode="auto">
              <a:xfrm>
                <a:off x="4380099" y="29421138"/>
                <a:ext cx="89447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ko-KR" sz="1250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arenicola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9" name="Freeform 299"/>
              <p:cNvSpPr>
                <a:spLocks/>
              </p:cNvSpPr>
              <p:nvPr/>
            </p:nvSpPr>
            <p:spPr bwMode="auto">
              <a:xfrm>
                <a:off x="4406071" y="29383859"/>
                <a:ext cx="0" cy="129135"/>
              </a:xfrm>
              <a:custGeom>
                <a:avLst/>
                <a:gdLst>
                  <a:gd name="T0" fmla="*/ 0 h 141"/>
                  <a:gd name="T1" fmla="*/ 141 h 141"/>
                  <a:gd name="T2" fmla="*/ 141 h 14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1">
                    <a:moveTo>
                      <a:pt x="0" y="0"/>
                    </a:moveTo>
                    <a:lnTo>
                      <a:pt x="0" y="141"/>
                    </a:lnTo>
                    <a:lnTo>
                      <a:pt x="0" y="141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0" name="Rectangle 300"/>
              <p:cNvSpPr>
                <a:spLocks noChangeArrowheads="1"/>
              </p:cNvSpPr>
              <p:nvPr/>
            </p:nvSpPr>
            <p:spPr bwMode="auto">
              <a:xfrm>
                <a:off x="4572973" y="29553021"/>
                <a:ext cx="71654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incana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1" name="Freeform 301"/>
              <p:cNvSpPr>
                <a:spLocks/>
              </p:cNvSpPr>
              <p:nvPr/>
            </p:nvSpPr>
            <p:spPr bwMode="auto">
              <a:xfrm>
                <a:off x="4406071" y="29644877"/>
                <a:ext cx="192874" cy="63194"/>
              </a:xfrm>
              <a:custGeom>
                <a:avLst/>
                <a:gdLst>
                  <a:gd name="T0" fmla="*/ 0 w 48"/>
                  <a:gd name="T1" fmla="*/ 69 h 69"/>
                  <a:gd name="T2" fmla="*/ 0 w 48"/>
                  <a:gd name="T3" fmla="*/ 0 h 69"/>
                  <a:gd name="T4" fmla="*/ 48 w 48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69">
                    <a:moveTo>
                      <a:pt x="0" y="69"/>
                    </a:move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2" name="Rectangle 302"/>
              <p:cNvSpPr>
                <a:spLocks noChangeArrowheads="1"/>
              </p:cNvSpPr>
              <p:nvPr/>
            </p:nvSpPr>
            <p:spPr bwMode="auto">
              <a:xfrm>
                <a:off x="4568955" y="29684904"/>
                <a:ext cx="10996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ko-KR" sz="1250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glabriuscula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3" name="Freeform 303"/>
              <p:cNvSpPr>
                <a:spLocks/>
              </p:cNvSpPr>
              <p:nvPr/>
            </p:nvSpPr>
            <p:spPr bwMode="auto">
              <a:xfrm>
                <a:off x="4406071" y="29713567"/>
                <a:ext cx="188857" cy="63194"/>
              </a:xfrm>
              <a:custGeom>
                <a:avLst/>
                <a:gdLst>
                  <a:gd name="T0" fmla="*/ 0 w 47"/>
                  <a:gd name="T1" fmla="*/ 0 h 69"/>
                  <a:gd name="T2" fmla="*/ 0 w 47"/>
                  <a:gd name="T3" fmla="*/ 69 h 69"/>
                  <a:gd name="T4" fmla="*/ 47 w 47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69">
                    <a:moveTo>
                      <a:pt x="0" y="0"/>
                    </a:moveTo>
                    <a:lnTo>
                      <a:pt x="0" y="69"/>
                    </a:lnTo>
                    <a:lnTo>
                      <a:pt x="47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4" name="Line 304"/>
              <p:cNvSpPr>
                <a:spLocks noChangeShapeType="1"/>
              </p:cNvSpPr>
              <p:nvPr/>
            </p:nvSpPr>
            <p:spPr bwMode="auto">
              <a:xfrm>
                <a:off x="4406071" y="29153063"/>
                <a:ext cx="0" cy="623698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5" name="Freeform 305"/>
              <p:cNvSpPr>
                <a:spLocks/>
              </p:cNvSpPr>
              <p:nvPr/>
            </p:nvSpPr>
            <p:spPr bwMode="auto">
              <a:xfrm>
                <a:off x="3787267" y="28441442"/>
                <a:ext cx="618804" cy="708872"/>
              </a:xfrm>
              <a:custGeom>
                <a:avLst/>
                <a:gdLst>
                  <a:gd name="T0" fmla="*/ 0 w 154"/>
                  <a:gd name="T1" fmla="*/ 0 h 774"/>
                  <a:gd name="T2" fmla="*/ 0 w 154"/>
                  <a:gd name="T3" fmla="*/ 774 h 774"/>
                  <a:gd name="T4" fmla="*/ 154 w 154"/>
                  <a:gd name="T5" fmla="*/ 77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774">
                    <a:moveTo>
                      <a:pt x="0" y="0"/>
                    </a:moveTo>
                    <a:lnTo>
                      <a:pt x="0" y="774"/>
                    </a:lnTo>
                    <a:lnTo>
                      <a:pt x="154" y="774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6" name="Freeform 306"/>
              <p:cNvSpPr>
                <a:spLocks/>
              </p:cNvSpPr>
              <p:nvPr/>
            </p:nvSpPr>
            <p:spPr bwMode="auto">
              <a:xfrm>
                <a:off x="3465810" y="28438696"/>
                <a:ext cx="321457" cy="1237777"/>
              </a:xfrm>
              <a:custGeom>
                <a:avLst/>
                <a:gdLst>
                  <a:gd name="T0" fmla="*/ 0 w 80"/>
                  <a:gd name="T1" fmla="*/ 2838 h 2838"/>
                  <a:gd name="T2" fmla="*/ 0 w 80"/>
                  <a:gd name="T3" fmla="*/ 0 h 2838"/>
                  <a:gd name="T4" fmla="*/ 80 w 80"/>
                  <a:gd name="T5" fmla="*/ 0 h 2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2838">
                    <a:moveTo>
                      <a:pt x="0" y="2838"/>
                    </a:moveTo>
                    <a:lnTo>
                      <a:pt x="0" y="0"/>
                    </a:lnTo>
                    <a:lnTo>
                      <a:pt x="8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7" name="Freeform 492"/>
              <p:cNvSpPr>
                <a:spLocks/>
              </p:cNvSpPr>
              <p:nvPr/>
            </p:nvSpPr>
            <p:spPr bwMode="auto">
              <a:xfrm>
                <a:off x="2368838" y="24952027"/>
                <a:ext cx="345566" cy="3266862"/>
              </a:xfrm>
              <a:custGeom>
                <a:avLst/>
                <a:gdLst>
                  <a:gd name="T0" fmla="*/ 0 w 86"/>
                  <a:gd name="T1" fmla="*/ 0 h 3567"/>
                  <a:gd name="T2" fmla="*/ 0 w 86"/>
                  <a:gd name="T3" fmla="*/ 3567 h 3567"/>
                  <a:gd name="T4" fmla="*/ 86 w 86"/>
                  <a:gd name="T5" fmla="*/ 3567 h 3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3567">
                    <a:moveTo>
                      <a:pt x="0" y="0"/>
                    </a:moveTo>
                    <a:lnTo>
                      <a:pt x="0" y="3567"/>
                    </a:lnTo>
                    <a:lnTo>
                      <a:pt x="86" y="356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8" name="Rectangle 582"/>
              <p:cNvSpPr>
                <a:spLocks noChangeArrowheads="1"/>
              </p:cNvSpPr>
              <p:nvPr/>
            </p:nvSpPr>
            <p:spPr bwMode="auto">
              <a:xfrm>
                <a:off x="4591887" y="23605184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19" name="Rectangle 583"/>
              <p:cNvSpPr>
                <a:spLocks noChangeArrowheads="1"/>
              </p:cNvSpPr>
              <p:nvPr/>
            </p:nvSpPr>
            <p:spPr bwMode="auto">
              <a:xfrm>
                <a:off x="5056366" y="24147003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20" name="Rectangle 584"/>
              <p:cNvSpPr>
                <a:spLocks noChangeArrowheads="1"/>
              </p:cNvSpPr>
              <p:nvPr/>
            </p:nvSpPr>
            <p:spPr bwMode="auto">
              <a:xfrm>
                <a:off x="4615800" y="23905377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78</a:t>
                </a:r>
              </a:p>
            </p:txBody>
          </p:sp>
          <p:sp>
            <p:nvSpPr>
              <p:cNvPr id="321" name="Rectangle 585"/>
              <p:cNvSpPr>
                <a:spLocks noChangeArrowheads="1"/>
              </p:cNvSpPr>
              <p:nvPr/>
            </p:nvSpPr>
            <p:spPr bwMode="auto">
              <a:xfrm>
                <a:off x="4580022" y="24411947"/>
                <a:ext cx="2486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82</a:t>
                </a:r>
              </a:p>
            </p:txBody>
          </p:sp>
          <p:sp>
            <p:nvSpPr>
              <p:cNvPr id="322" name="Rectangle 595"/>
              <p:cNvSpPr>
                <a:spLocks noChangeArrowheads="1"/>
              </p:cNvSpPr>
              <p:nvPr/>
            </p:nvSpPr>
            <p:spPr bwMode="auto">
              <a:xfrm>
                <a:off x="4290413" y="24971247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72</a:t>
                </a:r>
              </a:p>
            </p:txBody>
          </p:sp>
          <p:sp>
            <p:nvSpPr>
              <p:cNvPr id="323" name="Rectangle 598"/>
              <p:cNvSpPr>
                <a:spLocks noChangeArrowheads="1"/>
              </p:cNvSpPr>
              <p:nvPr/>
            </p:nvSpPr>
            <p:spPr bwMode="auto">
              <a:xfrm>
                <a:off x="4560293" y="26371763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24" name="Rectangle 599"/>
              <p:cNvSpPr>
                <a:spLocks noChangeArrowheads="1"/>
              </p:cNvSpPr>
              <p:nvPr/>
            </p:nvSpPr>
            <p:spPr bwMode="auto">
              <a:xfrm>
                <a:off x="3911517" y="26619101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98</a:t>
                </a:r>
              </a:p>
            </p:txBody>
          </p:sp>
          <p:sp>
            <p:nvSpPr>
              <p:cNvPr id="325" name="Rectangle 600"/>
              <p:cNvSpPr>
                <a:spLocks noChangeArrowheads="1"/>
              </p:cNvSpPr>
              <p:nvPr/>
            </p:nvSpPr>
            <p:spPr bwMode="auto">
              <a:xfrm>
                <a:off x="3437185" y="26323165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90</a:t>
                </a:r>
              </a:p>
            </p:txBody>
          </p:sp>
          <p:sp>
            <p:nvSpPr>
              <p:cNvPr id="326" name="Rectangle 601"/>
              <p:cNvSpPr>
                <a:spLocks noChangeArrowheads="1"/>
              </p:cNvSpPr>
              <p:nvPr/>
            </p:nvSpPr>
            <p:spPr bwMode="auto">
              <a:xfrm>
                <a:off x="4649339" y="27191567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27" name="Rectangle 602"/>
              <p:cNvSpPr>
                <a:spLocks noChangeArrowheads="1"/>
              </p:cNvSpPr>
              <p:nvPr/>
            </p:nvSpPr>
            <p:spPr bwMode="auto">
              <a:xfrm>
                <a:off x="4105326" y="27125844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28" name="Rectangle 603"/>
              <p:cNvSpPr>
                <a:spLocks noChangeArrowheads="1"/>
              </p:cNvSpPr>
              <p:nvPr/>
            </p:nvSpPr>
            <p:spPr bwMode="auto">
              <a:xfrm>
                <a:off x="3156933" y="26821634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29" name="Rectangle 607"/>
              <p:cNvSpPr>
                <a:spLocks noChangeArrowheads="1"/>
              </p:cNvSpPr>
              <p:nvPr/>
            </p:nvSpPr>
            <p:spPr bwMode="auto">
              <a:xfrm>
                <a:off x="4875722" y="28156963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88</a:t>
                </a:r>
              </a:p>
            </p:txBody>
          </p:sp>
          <p:sp>
            <p:nvSpPr>
              <p:cNvPr id="330" name="Rectangle 609"/>
              <p:cNvSpPr>
                <a:spLocks noChangeArrowheads="1"/>
              </p:cNvSpPr>
              <p:nvPr/>
            </p:nvSpPr>
            <p:spPr bwMode="auto">
              <a:xfrm>
                <a:off x="4687283" y="27910472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93</a:t>
                </a:r>
              </a:p>
            </p:txBody>
          </p:sp>
          <p:sp>
            <p:nvSpPr>
              <p:cNvPr id="331" name="Rectangle 610"/>
              <p:cNvSpPr>
                <a:spLocks noChangeArrowheads="1"/>
              </p:cNvSpPr>
              <p:nvPr/>
            </p:nvSpPr>
            <p:spPr bwMode="auto">
              <a:xfrm>
                <a:off x="4337699" y="27555872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99</a:t>
                </a:r>
              </a:p>
            </p:txBody>
          </p:sp>
          <p:sp>
            <p:nvSpPr>
              <p:cNvPr id="332" name="Rectangle 612"/>
              <p:cNvSpPr>
                <a:spLocks noChangeArrowheads="1"/>
              </p:cNvSpPr>
              <p:nvPr/>
            </p:nvSpPr>
            <p:spPr bwMode="auto">
              <a:xfrm>
                <a:off x="4200671" y="29134287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99</a:t>
                </a:r>
              </a:p>
            </p:txBody>
          </p:sp>
          <p:sp>
            <p:nvSpPr>
              <p:cNvPr id="333" name="Rectangle 613"/>
              <p:cNvSpPr>
                <a:spLocks noChangeArrowheads="1"/>
              </p:cNvSpPr>
              <p:nvPr/>
            </p:nvSpPr>
            <p:spPr bwMode="auto">
              <a:xfrm>
                <a:off x="3573908" y="28267056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95</a:t>
                </a:r>
              </a:p>
            </p:txBody>
          </p:sp>
          <p:sp>
            <p:nvSpPr>
              <p:cNvPr id="334" name="Rectangle 651"/>
              <p:cNvSpPr>
                <a:spLocks noChangeArrowheads="1"/>
              </p:cNvSpPr>
              <p:nvPr/>
            </p:nvSpPr>
            <p:spPr bwMode="auto">
              <a:xfrm>
                <a:off x="2467038" y="28046214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71</a:t>
                </a:r>
              </a:p>
            </p:txBody>
          </p:sp>
          <p:sp>
            <p:nvSpPr>
              <p:cNvPr id="335" name="Rectangle 652"/>
              <p:cNvSpPr>
                <a:spLocks noChangeArrowheads="1"/>
              </p:cNvSpPr>
              <p:nvPr/>
            </p:nvSpPr>
            <p:spPr bwMode="auto">
              <a:xfrm>
                <a:off x="4826183" y="15845625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97</a:t>
                </a:r>
              </a:p>
            </p:txBody>
          </p:sp>
          <p:sp>
            <p:nvSpPr>
              <p:cNvPr id="336" name="Rectangle 653"/>
              <p:cNvSpPr>
                <a:spLocks noChangeArrowheads="1"/>
              </p:cNvSpPr>
              <p:nvPr/>
            </p:nvSpPr>
            <p:spPr bwMode="auto">
              <a:xfrm>
                <a:off x="4683792" y="15588905"/>
                <a:ext cx="29332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96</a:t>
                </a:r>
              </a:p>
            </p:txBody>
          </p:sp>
          <p:sp>
            <p:nvSpPr>
              <p:cNvPr id="337" name="Rectangle 654"/>
              <p:cNvSpPr>
                <a:spLocks noChangeArrowheads="1"/>
              </p:cNvSpPr>
              <p:nvPr/>
            </p:nvSpPr>
            <p:spPr bwMode="auto">
              <a:xfrm>
                <a:off x="5281297" y="16021879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97</a:t>
                </a:r>
              </a:p>
            </p:txBody>
          </p:sp>
          <p:sp>
            <p:nvSpPr>
              <p:cNvPr id="338" name="Rectangle 662"/>
              <p:cNvSpPr>
                <a:spLocks noChangeArrowheads="1"/>
              </p:cNvSpPr>
              <p:nvPr/>
            </p:nvSpPr>
            <p:spPr bwMode="auto">
              <a:xfrm>
                <a:off x="4736618" y="18428875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79</a:t>
                </a:r>
              </a:p>
            </p:txBody>
          </p:sp>
          <p:sp>
            <p:nvSpPr>
              <p:cNvPr id="339" name="Rectangle 664"/>
              <p:cNvSpPr>
                <a:spLocks noChangeArrowheads="1"/>
              </p:cNvSpPr>
              <p:nvPr/>
            </p:nvSpPr>
            <p:spPr bwMode="auto">
              <a:xfrm>
                <a:off x="4813192" y="19781548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83</a:t>
                </a:r>
              </a:p>
            </p:txBody>
          </p:sp>
          <p:sp>
            <p:nvSpPr>
              <p:cNvPr id="340" name="Rectangle 669"/>
              <p:cNvSpPr>
                <a:spLocks noChangeArrowheads="1"/>
              </p:cNvSpPr>
              <p:nvPr/>
            </p:nvSpPr>
            <p:spPr bwMode="auto">
              <a:xfrm>
                <a:off x="4909749" y="21453177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92</a:t>
                </a:r>
              </a:p>
            </p:txBody>
          </p:sp>
          <p:sp>
            <p:nvSpPr>
              <p:cNvPr id="341" name="Rectangle 670"/>
              <p:cNvSpPr>
                <a:spLocks noChangeArrowheads="1"/>
              </p:cNvSpPr>
              <p:nvPr/>
            </p:nvSpPr>
            <p:spPr bwMode="auto">
              <a:xfrm>
                <a:off x="4637452" y="20944021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70</a:t>
                </a:r>
              </a:p>
            </p:txBody>
          </p:sp>
          <p:sp>
            <p:nvSpPr>
              <p:cNvPr id="342" name="Rectangle 672"/>
              <p:cNvSpPr>
                <a:spLocks noChangeArrowheads="1"/>
              </p:cNvSpPr>
              <p:nvPr/>
            </p:nvSpPr>
            <p:spPr bwMode="auto">
              <a:xfrm>
                <a:off x="4352899" y="17899589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  <a:endParaRPr kumimoji="1" lang="ko-KR" altLang="ko-KR" sz="125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43" name="Rectangle 673"/>
              <p:cNvSpPr>
                <a:spLocks noChangeArrowheads="1"/>
              </p:cNvSpPr>
              <p:nvPr/>
            </p:nvSpPr>
            <p:spPr bwMode="auto">
              <a:xfrm>
                <a:off x="4583612" y="21758963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44" name="Rectangle 674"/>
              <p:cNvSpPr>
                <a:spLocks noChangeArrowheads="1"/>
              </p:cNvSpPr>
              <p:nvPr/>
            </p:nvSpPr>
            <p:spPr bwMode="auto">
              <a:xfrm>
                <a:off x="4698481" y="22312363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45" name="Rectangle 675"/>
              <p:cNvSpPr>
                <a:spLocks noChangeArrowheads="1"/>
              </p:cNvSpPr>
              <p:nvPr/>
            </p:nvSpPr>
            <p:spPr bwMode="auto">
              <a:xfrm>
                <a:off x="4697116" y="22056283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99</a:t>
                </a:r>
              </a:p>
            </p:txBody>
          </p:sp>
          <p:sp>
            <p:nvSpPr>
              <p:cNvPr id="346" name="Rectangle 676"/>
              <p:cNvSpPr>
                <a:spLocks noChangeArrowheads="1"/>
              </p:cNvSpPr>
              <p:nvPr/>
            </p:nvSpPr>
            <p:spPr bwMode="auto">
              <a:xfrm>
                <a:off x="4324275" y="22775826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65</a:t>
                </a:r>
              </a:p>
            </p:txBody>
          </p:sp>
          <p:sp>
            <p:nvSpPr>
              <p:cNvPr id="347" name="Rectangle 677"/>
              <p:cNvSpPr>
                <a:spLocks noChangeArrowheads="1"/>
              </p:cNvSpPr>
              <p:nvPr/>
            </p:nvSpPr>
            <p:spPr bwMode="auto">
              <a:xfrm>
                <a:off x="4137941" y="22491005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48" name="Rectangle 678"/>
              <p:cNvSpPr>
                <a:spLocks noChangeArrowheads="1"/>
              </p:cNvSpPr>
              <p:nvPr/>
            </p:nvSpPr>
            <p:spPr bwMode="auto">
              <a:xfrm>
                <a:off x="3409649" y="22216883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85</a:t>
                </a:r>
              </a:p>
            </p:txBody>
          </p:sp>
          <p:sp>
            <p:nvSpPr>
              <p:cNvPr id="349" name="Rectangle 679"/>
              <p:cNvSpPr>
                <a:spLocks noChangeArrowheads="1"/>
              </p:cNvSpPr>
              <p:nvPr/>
            </p:nvSpPr>
            <p:spPr bwMode="auto">
              <a:xfrm>
                <a:off x="3315262" y="19983556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97</a:t>
                </a:r>
              </a:p>
            </p:txBody>
          </p:sp>
          <p:sp>
            <p:nvSpPr>
              <p:cNvPr id="350" name="Rectangle 680"/>
              <p:cNvSpPr>
                <a:spLocks noChangeArrowheads="1"/>
              </p:cNvSpPr>
              <p:nvPr/>
            </p:nvSpPr>
            <p:spPr bwMode="auto">
              <a:xfrm>
                <a:off x="6307044" y="23082937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51" name="Rectangle 681"/>
              <p:cNvSpPr>
                <a:spLocks noChangeArrowheads="1"/>
              </p:cNvSpPr>
              <p:nvPr/>
            </p:nvSpPr>
            <p:spPr bwMode="auto">
              <a:xfrm>
                <a:off x="5841038" y="23324345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52" name="Rectangle 682"/>
              <p:cNvSpPr>
                <a:spLocks noChangeArrowheads="1"/>
              </p:cNvSpPr>
              <p:nvPr/>
            </p:nvSpPr>
            <p:spPr bwMode="auto">
              <a:xfrm>
                <a:off x="3761064" y="23207215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53" name="Rectangle 683"/>
              <p:cNvSpPr>
                <a:spLocks noChangeArrowheads="1"/>
              </p:cNvSpPr>
              <p:nvPr/>
            </p:nvSpPr>
            <p:spPr bwMode="auto">
              <a:xfrm>
                <a:off x="2828323" y="21510103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99</a:t>
                </a:r>
              </a:p>
            </p:txBody>
          </p:sp>
          <p:sp>
            <p:nvSpPr>
              <p:cNvPr id="354" name="Rectangle 684"/>
              <p:cNvSpPr>
                <a:spLocks noChangeArrowheads="1"/>
              </p:cNvSpPr>
              <p:nvPr/>
            </p:nvSpPr>
            <p:spPr bwMode="auto">
              <a:xfrm>
                <a:off x="2175987" y="24778569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70</a:t>
                </a:r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0058192" y="23135510"/>
                <a:ext cx="1273106" cy="335957"/>
                <a:chOff x="10111006" y="23135510"/>
                <a:chExt cx="1273106" cy="335957"/>
              </a:xfrm>
            </p:grpSpPr>
            <p:sp>
              <p:nvSpPr>
                <p:cNvPr id="466" name="오른쪽 중괄호 465"/>
                <p:cNvSpPr/>
                <p:nvPr/>
              </p:nvSpPr>
              <p:spPr>
                <a:xfrm>
                  <a:off x="10112350" y="23135510"/>
                  <a:ext cx="45719" cy="335957"/>
                </a:xfrm>
                <a:prstGeom prst="righ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5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" name="직사각형 466"/>
                <p:cNvSpPr/>
                <p:nvPr/>
              </p:nvSpPr>
              <p:spPr>
                <a:xfrm>
                  <a:off x="10111006" y="23161142"/>
                  <a:ext cx="1273106" cy="2846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ko-KR" altLang="ko-KR" sz="1250" b="1" i="0" u="none" strike="noStrike" cap="none" normalizeH="0" baseline="0" dirty="0" smtClean="0">
                      <a:ln>
                        <a:noFill/>
                      </a:ln>
                      <a:effectLst/>
                      <a:latin typeface="Arial" panose="020B0604020202020204" pitchFamily="34" charset="0"/>
                      <a:ea typeface="Arial Unicode MS" panose="020B0604020202020204" pitchFamily="50" charset="-127"/>
                      <a:cs typeface="Arial" panose="020B0604020202020204" pitchFamily="34" charset="0"/>
                    </a:rPr>
                    <a:t>VIOLASCENS </a:t>
                  </a:r>
                  <a:endParaRPr lang="ko-KR" altLang="en-US" sz="12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6" name="그룹 355"/>
              <p:cNvGrpSpPr/>
              <p:nvPr/>
            </p:nvGrpSpPr>
            <p:grpSpPr>
              <a:xfrm>
                <a:off x="10059536" y="27633345"/>
                <a:ext cx="1067855" cy="744869"/>
                <a:chOff x="3494832" y="7103130"/>
                <a:chExt cx="421884" cy="380870"/>
              </a:xfrm>
            </p:grpSpPr>
            <p:sp>
              <p:nvSpPr>
                <p:cNvPr id="464" name="오른쪽 중괄호 463"/>
                <p:cNvSpPr/>
                <p:nvPr/>
              </p:nvSpPr>
              <p:spPr>
                <a:xfrm>
                  <a:off x="3494832" y="7103130"/>
                  <a:ext cx="18062" cy="380870"/>
                </a:xfrm>
                <a:prstGeom prst="righ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5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" name="직사각형 464"/>
                <p:cNvSpPr/>
                <p:nvPr/>
              </p:nvSpPr>
              <p:spPr>
                <a:xfrm>
                  <a:off x="3497162" y="7224757"/>
                  <a:ext cx="419554" cy="145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ko-KR" sz="1250" b="1" dirty="0" smtClean="0">
                      <a:latin typeface="Arial" panose="020B0604020202020204" pitchFamily="34" charset="0"/>
                      <a:ea typeface="Arial Unicode MS" panose="020B0604020202020204" pitchFamily="50" charset="-127"/>
                      <a:cs typeface="Arial" panose="020B0604020202020204" pitchFamily="34" charset="0"/>
                    </a:rPr>
                    <a:t>RESINOSA </a:t>
                  </a:r>
                  <a:endParaRPr lang="ko-KR" altLang="en-US" sz="12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7" name="그룹 356"/>
              <p:cNvGrpSpPr/>
              <p:nvPr/>
            </p:nvGrpSpPr>
            <p:grpSpPr>
              <a:xfrm>
                <a:off x="10059536" y="28407191"/>
                <a:ext cx="857720" cy="1429533"/>
                <a:chOff x="2762849" y="7499144"/>
                <a:chExt cx="338865" cy="730956"/>
              </a:xfrm>
            </p:grpSpPr>
            <p:sp>
              <p:nvSpPr>
                <p:cNvPr id="462" name="오른쪽 중괄호 461"/>
                <p:cNvSpPr/>
                <p:nvPr/>
              </p:nvSpPr>
              <p:spPr>
                <a:xfrm>
                  <a:off x="2762849" y="7499144"/>
                  <a:ext cx="18063" cy="730956"/>
                </a:xfrm>
                <a:prstGeom prst="righ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5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" name="직사각형 462"/>
                <p:cNvSpPr/>
                <p:nvPr/>
              </p:nvSpPr>
              <p:spPr>
                <a:xfrm>
                  <a:off x="2767656" y="7789932"/>
                  <a:ext cx="334058" cy="145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ko-KR" sz="1250" b="1" dirty="0" smtClean="0">
                      <a:latin typeface="Arial" panose="020B0604020202020204" pitchFamily="34" charset="0"/>
                      <a:ea typeface="Arial Unicode MS" panose="020B0604020202020204" pitchFamily="50" charset="-127"/>
                      <a:cs typeface="Arial" panose="020B0604020202020204" pitchFamily="34" charset="0"/>
                    </a:rPr>
                    <a:t>INCANA </a:t>
                  </a:r>
                  <a:endParaRPr lang="ko-KR" altLang="en-US" sz="12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59" name="직선 연결선 358"/>
              <p:cNvCxnSpPr/>
              <p:nvPr/>
            </p:nvCxnSpPr>
            <p:spPr>
              <a:xfrm>
                <a:off x="3497761" y="18109660"/>
                <a:ext cx="114813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/>
              <p:cNvCxnSpPr/>
              <p:nvPr/>
            </p:nvCxnSpPr>
            <p:spPr>
              <a:xfrm>
                <a:off x="3515815" y="22206785"/>
                <a:ext cx="10023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직선 연결선 361"/>
              <p:cNvCxnSpPr/>
              <p:nvPr/>
            </p:nvCxnSpPr>
            <p:spPr>
              <a:xfrm>
                <a:off x="3019441" y="23192971"/>
                <a:ext cx="102959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타원 363"/>
              <p:cNvSpPr/>
              <p:nvPr/>
            </p:nvSpPr>
            <p:spPr>
              <a:xfrm>
                <a:off x="2447801" y="24956579"/>
                <a:ext cx="403538" cy="38279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Rectangle 6"/>
              <p:cNvSpPr>
                <a:spLocks noChangeArrowheads="1"/>
              </p:cNvSpPr>
              <p:nvPr/>
            </p:nvSpPr>
            <p:spPr bwMode="auto">
              <a:xfrm>
                <a:off x="10021436" y="15579930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67" name="Rectangle 6"/>
              <p:cNvSpPr>
                <a:spLocks noChangeArrowheads="1"/>
              </p:cNvSpPr>
              <p:nvPr/>
            </p:nvSpPr>
            <p:spPr bwMode="auto">
              <a:xfrm>
                <a:off x="10021436" y="15979812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68" name="Rectangle 6"/>
              <p:cNvSpPr>
                <a:spLocks noChangeArrowheads="1"/>
              </p:cNvSpPr>
              <p:nvPr/>
            </p:nvSpPr>
            <p:spPr bwMode="auto">
              <a:xfrm>
                <a:off x="10021436" y="1610189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69" name="Rectangle 6"/>
              <p:cNvSpPr>
                <a:spLocks noChangeArrowheads="1"/>
              </p:cNvSpPr>
              <p:nvPr/>
            </p:nvSpPr>
            <p:spPr bwMode="auto">
              <a:xfrm>
                <a:off x="10021436" y="16233779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0" name="Rectangle 6"/>
              <p:cNvSpPr>
                <a:spLocks noChangeArrowheads="1"/>
              </p:cNvSpPr>
              <p:nvPr/>
            </p:nvSpPr>
            <p:spPr bwMode="auto">
              <a:xfrm>
                <a:off x="10021436" y="16365663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1" name="Rectangle 6"/>
              <p:cNvSpPr>
                <a:spLocks noChangeArrowheads="1"/>
              </p:cNvSpPr>
              <p:nvPr/>
            </p:nvSpPr>
            <p:spPr bwMode="auto">
              <a:xfrm>
                <a:off x="10021436" y="16495969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2" name="Rectangle 6"/>
              <p:cNvSpPr>
                <a:spLocks noChangeArrowheads="1"/>
              </p:cNvSpPr>
              <p:nvPr/>
            </p:nvSpPr>
            <p:spPr bwMode="auto">
              <a:xfrm>
                <a:off x="10021436" y="16627852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3" name="Rectangle 6"/>
              <p:cNvSpPr>
                <a:spLocks noChangeArrowheads="1"/>
              </p:cNvSpPr>
              <p:nvPr/>
            </p:nvSpPr>
            <p:spPr bwMode="auto">
              <a:xfrm>
                <a:off x="10021436" y="1675973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tangle 6"/>
              <p:cNvSpPr>
                <a:spLocks noChangeArrowheads="1"/>
              </p:cNvSpPr>
              <p:nvPr/>
            </p:nvSpPr>
            <p:spPr bwMode="auto">
              <a:xfrm>
                <a:off x="10021436" y="16887352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5" name="Rectangle 6"/>
              <p:cNvSpPr>
                <a:spLocks noChangeArrowheads="1"/>
              </p:cNvSpPr>
              <p:nvPr/>
            </p:nvSpPr>
            <p:spPr bwMode="auto">
              <a:xfrm>
                <a:off x="10021436" y="17019238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6" name="Rectangle 6"/>
              <p:cNvSpPr>
                <a:spLocks noChangeArrowheads="1"/>
              </p:cNvSpPr>
              <p:nvPr/>
            </p:nvSpPr>
            <p:spPr bwMode="auto">
              <a:xfrm>
                <a:off x="10021436" y="17151121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tangle 6"/>
              <p:cNvSpPr>
                <a:spLocks noChangeArrowheads="1"/>
              </p:cNvSpPr>
              <p:nvPr/>
            </p:nvSpPr>
            <p:spPr bwMode="auto">
              <a:xfrm>
                <a:off x="10021436" y="1727635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8" name="Rectangle 6"/>
              <p:cNvSpPr>
                <a:spLocks noChangeArrowheads="1"/>
              </p:cNvSpPr>
              <p:nvPr/>
            </p:nvSpPr>
            <p:spPr bwMode="auto">
              <a:xfrm>
                <a:off x="10021436" y="17412725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9" name="Rectangle 6"/>
              <p:cNvSpPr>
                <a:spLocks noChangeArrowheads="1"/>
              </p:cNvSpPr>
              <p:nvPr/>
            </p:nvSpPr>
            <p:spPr bwMode="auto">
              <a:xfrm>
                <a:off x="10021436" y="17538724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0" name="Rectangle 6"/>
              <p:cNvSpPr>
                <a:spLocks noChangeArrowheads="1"/>
              </p:cNvSpPr>
              <p:nvPr/>
            </p:nvSpPr>
            <p:spPr bwMode="auto">
              <a:xfrm>
                <a:off x="10021436" y="17685611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1" name="Rectangle 6"/>
              <p:cNvSpPr>
                <a:spLocks noChangeArrowheads="1"/>
              </p:cNvSpPr>
              <p:nvPr/>
            </p:nvSpPr>
            <p:spPr bwMode="auto">
              <a:xfrm>
                <a:off x="10021436" y="17816559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2" name="Rectangle 6"/>
              <p:cNvSpPr>
                <a:spLocks noChangeArrowheads="1"/>
              </p:cNvSpPr>
              <p:nvPr/>
            </p:nvSpPr>
            <p:spPr bwMode="auto">
              <a:xfrm>
                <a:off x="10021436" y="17949114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3" name="Rectangle 6"/>
              <p:cNvSpPr>
                <a:spLocks noChangeArrowheads="1"/>
              </p:cNvSpPr>
              <p:nvPr/>
            </p:nvSpPr>
            <p:spPr bwMode="auto">
              <a:xfrm>
                <a:off x="10021436" y="18081259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6"/>
              <p:cNvSpPr>
                <a:spLocks noChangeArrowheads="1"/>
              </p:cNvSpPr>
              <p:nvPr/>
            </p:nvSpPr>
            <p:spPr bwMode="auto">
              <a:xfrm>
                <a:off x="10021436" y="18213145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6"/>
              <p:cNvSpPr>
                <a:spLocks noChangeArrowheads="1"/>
              </p:cNvSpPr>
              <p:nvPr/>
            </p:nvSpPr>
            <p:spPr bwMode="auto">
              <a:xfrm>
                <a:off x="10021436" y="18345028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6"/>
              <p:cNvSpPr>
                <a:spLocks noChangeArrowheads="1"/>
              </p:cNvSpPr>
              <p:nvPr/>
            </p:nvSpPr>
            <p:spPr bwMode="auto">
              <a:xfrm>
                <a:off x="10021436" y="18471158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6"/>
              <p:cNvSpPr>
                <a:spLocks noChangeArrowheads="1"/>
              </p:cNvSpPr>
              <p:nvPr/>
            </p:nvSpPr>
            <p:spPr bwMode="auto">
              <a:xfrm>
                <a:off x="10021436" y="18603043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6"/>
              <p:cNvSpPr>
                <a:spLocks noChangeArrowheads="1"/>
              </p:cNvSpPr>
              <p:nvPr/>
            </p:nvSpPr>
            <p:spPr bwMode="auto">
              <a:xfrm>
                <a:off x="10021436" y="1873492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9" name="Rectangle 6"/>
              <p:cNvSpPr>
                <a:spLocks noChangeArrowheads="1"/>
              </p:cNvSpPr>
              <p:nvPr/>
            </p:nvSpPr>
            <p:spPr bwMode="auto">
              <a:xfrm>
                <a:off x="10021436" y="18872561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0" name="Rectangle 6"/>
              <p:cNvSpPr>
                <a:spLocks noChangeArrowheads="1"/>
              </p:cNvSpPr>
              <p:nvPr/>
            </p:nvSpPr>
            <p:spPr bwMode="auto">
              <a:xfrm>
                <a:off x="10021436" y="19004444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tangle 6"/>
              <p:cNvSpPr>
                <a:spLocks noChangeArrowheads="1"/>
              </p:cNvSpPr>
              <p:nvPr/>
            </p:nvSpPr>
            <p:spPr bwMode="auto">
              <a:xfrm>
                <a:off x="10021436" y="19133699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2" name="Rectangle 6"/>
              <p:cNvSpPr>
                <a:spLocks noChangeArrowheads="1"/>
              </p:cNvSpPr>
              <p:nvPr/>
            </p:nvSpPr>
            <p:spPr bwMode="auto">
              <a:xfrm>
                <a:off x="10021436" y="19265584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LINEARIS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3" name="Rectangle 6"/>
              <p:cNvSpPr>
                <a:spLocks noChangeArrowheads="1"/>
              </p:cNvSpPr>
              <p:nvPr/>
            </p:nvSpPr>
            <p:spPr bwMode="auto">
              <a:xfrm>
                <a:off x="10021436" y="1939746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4" name="Rectangle 6"/>
              <p:cNvSpPr>
                <a:spLocks noChangeArrowheads="1"/>
              </p:cNvSpPr>
              <p:nvPr/>
            </p:nvSpPr>
            <p:spPr bwMode="auto">
              <a:xfrm>
                <a:off x="10021436" y="19519551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5" name="Rectangle 6"/>
              <p:cNvSpPr>
                <a:spLocks noChangeArrowheads="1"/>
              </p:cNvSpPr>
              <p:nvPr/>
            </p:nvSpPr>
            <p:spPr bwMode="auto">
              <a:xfrm>
                <a:off x="10021436" y="19911484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6"/>
              <p:cNvSpPr>
                <a:spLocks noChangeArrowheads="1"/>
              </p:cNvSpPr>
              <p:nvPr/>
            </p:nvSpPr>
            <p:spPr bwMode="auto">
              <a:xfrm>
                <a:off x="10021436" y="20193497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7" name="Rectangle 6"/>
              <p:cNvSpPr>
                <a:spLocks noChangeArrowheads="1"/>
              </p:cNvSpPr>
              <p:nvPr/>
            </p:nvSpPr>
            <p:spPr bwMode="auto">
              <a:xfrm>
                <a:off x="10021436" y="20320649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8" name="Rectangle 6"/>
              <p:cNvSpPr>
                <a:spLocks noChangeArrowheads="1"/>
              </p:cNvSpPr>
              <p:nvPr/>
            </p:nvSpPr>
            <p:spPr bwMode="auto">
              <a:xfrm>
                <a:off x="10021436" y="20452534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9" name="Rectangle 6"/>
              <p:cNvSpPr>
                <a:spLocks noChangeArrowheads="1"/>
              </p:cNvSpPr>
              <p:nvPr/>
            </p:nvSpPr>
            <p:spPr bwMode="auto">
              <a:xfrm>
                <a:off x="10021436" y="20582077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0" name="Rectangle 6"/>
              <p:cNvSpPr>
                <a:spLocks noChangeArrowheads="1"/>
              </p:cNvSpPr>
              <p:nvPr/>
            </p:nvSpPr>
            <p:spPr bwMode="auto">
              <a:xfrm>
                <a:off x="10021436" y="20718338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6"/>
              <p:cNvSpPr>
                <a:spLocks noChangeArrowheads="1"/>
              </p:cNvSpPr>
              <p:nvPr/>
            </p:nvSpPr>
            <p:spPr bwMode="auto">
              <a:xfrm>
                <a:off x="10021436" y="20850221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6"/>
              <p:cNvSpPr>
                <a:spLocks noChangeArrowheads="1"/>
              </p:cNvSpPr>
              <p:nvPr/>
            </p:nvSpPr>
            <p:spPr bwMode="auto">
              <a:xfrm>
                <a:off x="10021436" y="2098210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6"/>
              <p:cNvSpPr>
                <a:spLocks noChangeArrowheads="1"/>
              </p:cNvSpPr>
              <p:nvPr/>
            </p:nvSpPr>
            <p:spPr bwMode="auto">
              <a:xfrm>
                <a:off x="10021436" y="21118887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6"/>
              <p:cNvSpPr>
                <a:spLocks noChangeArrowheads="1"/>
              </p:cNvSpPr>
              <p:nvPr/>
            </p:nvSpPr>
            <p:spPr bwMode="auto">
              <a:xfrm>
                <a:off x="10021436" y="21250797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6"/>
              <p:cNvSpPr>
                <a:spLocks noChangeArrowheads="1"/>
              </p:cNvSpPr>
              <p:nvPr/>
            </p:nvSpPr>
            <p:spPr bwMode="auto">
              <a:xfrm>
                <a:off x="10021436" y="21382708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6" name="Rectangle 6"/>
              <p:cNvSpPr>
                <a:spLocks noChangeArrowheads="1"/>
              </p:cNvSpPr>
              <p:nvPr/>
            </p:nvSpPr>
            <p:spPr bwMode="auto">
              <a:xfrm>
                <a:off x="10021436" y="21514618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7" name="Rectangle 6"/>
              <p:cNvSpPr>
                <a:spLocks noChangeArrowheads="1"/>
              </p:cNvSpPr>
              <p:nvPr/>
            </p:nvSpPr>
            <p:spPr bwMode="auto">
              <a:xfrm>
                <a:off x="10021436" y="21646525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ORIENTALIS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8" name="Rectangle 6"/>
              <p:cNvSpPr>
                <a:spLocks noChangeArrowheads="1"/>
              </p:cNvSpPr>
              <p:nvPr/>
            </p:nvSpPr>
            <p:spPr bwMode="auto">
              <a:xfrm>
                <a:off x="10021436" y="22034650"/>
                <a:ext cx="154648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STRIGILLOSA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09" name="Rectangle 6"/>
              <p:cNvSpPr>
                <a:spLocks noChangeArrowheads="1"/>
              </p:cNvSpPr>
              <p:nvPr/>
            </p:nvSpPr>
            <p:spPr bwMode="auto">
              <a:xfrm>
                <a:off x="10021436" y="22166489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0" name="Rectangle 6"/>
              <p:cNvSpPr>
                <a:spLocks noChangeArrowheads="1"/>
              </p:cNvSpPr>
              <p:nvPr/>
            </p:nvSpPr>
            <p:spPr bwMode="auto">
              <a:xfrm>
                <a:off x="10021436" y="22298329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1" name="Rectangle 6"/>
              <p:cNvSpPr>
                <a:spLocks noChangeArrowheads="1"/>
              </p:cNvSpPr>
              <p:nvPr/>
            </p:nvSpPr>
            <p:spPr bwMode="auto">
              <a:xfrm>
                <a:off x="10021436" y="22430169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358" name="그룹 357"/>
              <p:cNvGrpSpPr/>
              <p:nvPr/>
            </p:nvGrpSpPr>
            <p:grpSpPr>
              <a:xfrm>
                <a:off x="10059536" y="22614974"/>
                <a:ext cx="1455303" cy="331005"/>
                <a:chOff x="10021436" y="22614974"/>
                <a:chExt cx="1455303" cy="331005"/>
              </a:xfrm>
            </p:grpSpPr>
            <p:sp>
              <p:nvSpPr>
                <p:cNvPr id="460" name="오른쪽 중괄호 459"/>
                <p:cNvSpPr/>
                <p:nvPr/>
              </p:nvSpPr>
              <p:spPr>
                <a:xfrm>
                  <a:off x="10021436" y="22614974"/>
                  <a:ext cx="45719" cy="331005"/>
                </a:xfrm>
                <a:prstGeom prst="righ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5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" name="Rectangle 6"/>
                <p:cNvSpPr>
                  <a:spLocks noChangeArrowheads="1"/>
                </p:cNvSpPr>
                <p:nvPr/>
              </p:nvSpPr>
              <p:spPr bwMode="auto">
                <a:xfrm>
                  <a:off x="10114678" y="22684297"/>
                  <a:ext cx="1362061" cy="192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9pPr>
                </a:lstStyle>
                <a:p>
                  <a:pPr lvl="0"/>
                  <a:r>
                    <a:rPr kumimoji="1" lang="en-US" altLang="ko-KR" sz="1250" b="1" u="none" strike="noStrike" cap="none" normalizeH="0" baseline="0" dirty="0" smtClean="0">
                      <a:ln>
                        <a:noFill/>
                      </a:ln>
                      <a:effectLst/>
                      <a:latin typeface="Arial" panose="020B0604020202020204" pitchFamily="34" charset="0"/>
                      <a:ea typeface="Arial Unicode MS" panose="020B0604020202020204" pitchFamily="50" charset="-127"/>
                      <a:cs typeface="Arial" panose="020B0604020202020204" pitchFamily="34" charset="0"/>
                    </a:rPr>
                    <a:t>FORRESTII</a:t>
                  </a:r>
                  <a:endParaRPr kumimoji="1" lang="ko-KR" altLang="ko-KR" sz="125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3" name="Rectangle 6"/>
              <p:cNvSpPr>
                <a:spLocks noChangeArrowheads="1"/>
              </p:cNvSpPr>
              <p:nvPr/>
            </p:nvSpPr>
            <p:spPr bwMode="auto">
              <a:xfrm>
                <a:off x="10021436" y="22945978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4" name="Rectangle 6"/>
              <p:cNvSpPr>
                <a:spLocks noChangeArrowheads="1"/>
              </p:cNvSpPr>
              <p:nvPr/>
            </p:nvSpPr>
            <p:spPr bwMode="auto">
              <a:xfrm>
                <a:off x="10021436" y="23489751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SPECIOSA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5" name="Rectangle 6"/>
              <p:cNvSpPr>
                <a:spLocks noChangeArrowheads="1"/>
              </p:cNvSpPr>
              <p:nvPr/>
            </p:nvSpPr>
            <p:spPr bwMode="auto">
              <a:xfrm>
                <a:off x="10021436" y="23621854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HAVANENSIS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6" name="Rectangle 6"/>
              <p:cNvSpPr>
                <a:spLocks noChangeArrowheads="1"/>
              </p:cNvSpPr>
              <p:nvPr/>
            </p:nvSpPr>
            <p:spPr bwMode="auto">
              <a:xfrm>
                <a:off x="10021436" y="2375395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HAVANENSIS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7" name="Rectangle 6"/>
              <p:cNvSpPr>
                <a:spLocks noChangeArrowheads="1"/>
              </p:cNvSpPr>
              <p:nvPr/>
            </p:nvSpPr>
            <p:spPr bwMode="auto">
              <a:xfrm>
                <a:off x="10021436" y="23886058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ULIGINOSA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6"/>
              <p:cNvSpPr>
                <a:spLocks noChangeArrowheads="1"/>
              </p:cNvSpPr>
              <p:nvPr/>
            </p:nvSpPr>
            <p:spPr bwMode="auto">
              <a:xfrm>
                <a:off x="10021436" y="24018160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6"/>
              <p:cNvSpPr>
                <a:spLocks noChangeArrowheads="1"/>
              </p:cNvSpPr>
              <p:nvPr/>
            </p:nvSpPr>
            <p:spPr bwMode="auto">
              <a:xfrm>
                <a:off x="10021436" y="24150261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6"/>
              <p:cNvSpPr>
                <a:spLocks noChangeArrowheads="1"/>
              </p:cNvSpPr>
              <p:nvPr/>
            </p:nvSpPr>
            <p:spPr bwMode="auto">
              <a:xfrm>
                <a:off x="10021436" y="24282364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SELERIANA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6"/>
              <p:cNvSpPr>
                <a:spLocks noChangeArrowheads="1"/>
              </p:cNvSpPr>
              <p:nvPr/>
            </p:nvSpPr>
            <p:spPr bwMode="auto">
              <a:xfrm>
                <a:off x="10021436" y="2441446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HAVANENSIS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6"/>
              <p:cNvSpPr>
                <a:spLocks noChangeArrowheads="1"/>
              </p:cNvSpPr>
              <p:nvPr/>
            </p:nvSpPr>
            <p:spPr bwMode="auto">
              <a:xfrm>
                <a:off x="10021436" y="24546568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3" name="Rectangle 6"/>
              <p:cNvSpPr>
                <a:spLocks noChangeArrowheads="1"/>
              </p:cNvSpPr>
              <p:nvPr/>
            </p:nvSpPr>
            <p:spPr bwMode="auto">
              <a:xfrm>
                <a:off x="10021436" y="24678670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SPECIOSA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4" name="Rectangle 6"/>
              <p:cNvSpPr>
                <a:spLocks noChangeArrowheads="1"/>
              </p:cNvSpPr>
              <p:nvPr/>
            </p:nvSpPr>
            <p:spPr bwMode="auto">
              <a:xfrm>
                <a:off x="10021436" y="24810771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5" name="Rectangle 6"/>
              <p:cNvSpPr>
                <a:spLocks noChangeArrowheads="1"/>
              </p:cNvSpPr>
              <p:nvPr/>
            </p:nvSpPr>
            <p:spPr bwMode="auto">
              <a:xfrm>
                <a:off x="10021436" y="24942873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SPECIOSA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6" name="Rectangle 6"/>
              <p:cNvSpPr>
                <a:spLocks noChangeArrowheads="1"/>
              </p:cNvSpPr>
              <p:nvPr/>
            </p:nvSpPr>
            <p:spPr bwMode="auto">
              <a:xfrm>
                <a:off x="10021436" y="2507497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ULIGINOSA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7" name="Rectangle 6"/>
              <p:cNvSpPr>
                <a:spLocks noChangeArrowheads="1"/>
              </p:cNvSpPr>
              <p:nvPr/>
            </p:nvSpPr>
            <p:spPr bwMode="auto">
              <a:xfrm>
                <a:off x="10021436" y="25201327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8" name="Rectangle 6"/>
              <p:cNvSpPr>
                <a:spLocks noChangeArrowheads="1"/>
              </p:cNvSpPr>
              <p:nvPr/>
            </p:nvSpPr>
            <p:spPr bwMode="auto">
              <a:xfrm>
                <a:off x="10021436" y="25333429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29" name="Rectangle 6"/>
              <p:cNvSpPr>
                <a:spLocks noChangeArrowheads="1"/>
              </p:cNvSpPr>
              <p:nvPr/>
            </p:nvSpPr>
            <p:spPr bwMode="auto">
              <a:xfrm>
                <a:off x="10021436" y="25465530"/>
                <a:ext cx="154692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COSTARICANA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6"/>
              <p:cNvSpPr>
                <a:spLocks noChangeArrowheads="1"/>
              </p:cNvSpPr>
              <p:nvPr/>
            </p:nvSpPr>
            <p:spPr bwMode="auto">
              <a:xfrm>
                <a:off x="10021436" y="25597632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1" name="Rectangle 6"/>
              <p:cNvSpPr>
                <a:spLocks noChangeArrowheads="1"/>
              </p:cNvSpPr>
              <p:nvPr/>
            </p:nvSpPr>
            <p:spPr bwMode="auto">
              <a:xfrm>
                <a:off x="10021436" y="25729735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2" name="Rectangle 6"/>
              <p:cNvSpPr>
                <a:spLocks noChangeArrowheads="1"/>
              </p:cNvSpPr>
              <p:nvPr/>
            </p:nvSpPr>
            <p:spPr bwMode="auto">
              <a:xfrm>
                <a:off x="10021436" y="25861837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10021436" y="25993938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ULIGINOSA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4" name="Rectangle 6"/>
              <p:cNvSpPr>
                <a:spLocks noChangeArrowheads="1"/>
              </p:cNvSpPr>
              <p:nvPr/>
            </p:nvSpPr>
            <p:spPr bwMode="auto">
              <a:xfrm>
                <a:off x="10021436" y="26126040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LUTEA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5" name="Rectangle 6"/>
              <p:cNvSpPr>
                <a:spLocks noChangeArrowheads="1"/>
              </p:cNvSpPr>
              <p:nvPr/>
            </p:nvSpPr>
            <p:spPr bwMode="auto">
              <a:xfrm>
                <a:off x="10021436" y="26258142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6" name="Rectangle 6"/>
              <p:cNvSpPr>
                <a:spLocks noChangeArrowheads="1"/>
              </p:cNvSpPr>
              <p:nvPr/>
            </p:nvSpPr>
            <p:spPr bwMode="auto">
              <a:xfrm>
                <a:off x="10021436" y="26390244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7" name="Rectangle 6"/>
              <p:cNvSpPr>
                <a:spLocks noChangeArrowheads="1"/>
              </p:cNvSpPr>
              <p:nvPr/>
            </p:nvSpPr>
            <p:spPr bwMode="auto">
              <a:xfrm>
                <a:off x="10021436" y="26522347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CAERULEA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8" name="Rectangle 6"/>
              <p:cNvSpPr>
                <a:spLocks noChangeArrowheads="1"/>
              </p:cNvSpPr>
              <p:nvPr/>
            </p:nvSpPr>
            <p:spPr bwMode="auto">
              <a:xfrm>
                <a:off x="10021436" y="26654450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HINTONIANA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9" name="Rectangle 6"/>
              <p:cNvSpPr>
                <a:spLocks noChangeArrowheads="1"/>
              </p:cNvSpPr>
              <p:nvPr/>
            </p:nvSpPr>
            <p:spPr bwMode="auto">
              <a:xfrm>
                <a:off x="10021436" y="2691765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0" name="Rectangle 6"/>
              <p:cNvSpPr>
                <a:spLocks noChangeArrowheads="1"/>
              </p:cNvSpPr>
              <p:nvPr/>
            </p:nvSpPr>
            <p:spPr bwMode="auto">
              <a:xfrm>
                <a:off x="10021436" y="2704020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tangle 6"/>
              <p:cNvSpPr>
                <a:spLocks noChangeArrowheads="1"/>
              </p:cNvSpPr>
              <p:nvPr/>
            </p:nvSpPr>
            <p:spPr bwMode="auto">
              <a:xfrm>
                <a:off x="10021436" y="27287496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2" name="Rectangle 6"/>
              <p:cNvSpPr>
                <a:spLocks noChangeArrowheads="1"/>
              </p:cNvSpPr>
              <p:nvPr/>
            </p:nvSpPr>
            <p:spPr bwMode="auto">
              <a:xfrm>
                <a:off x="10021436" y="27446377"/>
                <a:ext cx="215945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SUFFRUTESCENS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3" name="TextBox 442"/>
              <p:cNvSpPr txBox="1"/>
              <p:nvPr/>
            </p:nvSpPr>
            <p:spPr>
              <a:xfrm>
                <a:off x="12040480" y="19606766"/>
                <a:ext cx="1540806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err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Apeltanthus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>
                <a:off x="12040480" y="15540666"/>
                <a:ext cx="1479892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Lupulinaria</a:t>
                </a:r>
                <a:endParaRPr lang="ko-KR" altLang="en-US" sz="1250" b="1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5" name="TextBox 444"/>
              <p:cNvSpPr txBox="1"/>
              <p:nvPr/>
            </p:nvSpPr>
            <p:spPr>
              <a:xfrm>
                <a:off x="12040480" y="15757487"/>
                <a:ext cx="1540806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err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Apeltanthus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6" name="TextBox 445"/>
              <p:cNvSpPr txBox="1"/>
              <p:nvPr/>
            </p:nvSpPr>
            <p:spPr>
              <a:xfrm>
                <a:off x="12040480" y="26989268"/>
                <a:ext cx="1338828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Perilomia</a:t>
                </a:r>
                <a:endParaRPr lang="ko-KR" altLang="en-US" sz="1250" b="1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12040480" y="21795554"/>
                <a:ext cx="1455848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err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Salviifoliae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12042934" y="19796008"/>
                <a:ext cx="1479892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err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Lupulinaria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14068546" y="18468693"/>
                <a:ext cx="111120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Subgen. </a:t>
                </a:r>
              </a:p>
              <a:p>
                <a:r>
                  <a:rPr lang="en-US" altLang="ko-KR" sz="1250" b="1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Apeltanthus</a:t>
                </a:r>
                <a:endParaRPr lang="ko-KR" altLang="en-US" sz="1250" b="1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0" name="TextBox 449"/>
              <p:cNvSpPr txBox="1"/>
              <p:nvPr/>
            </p:nvSpPr>
            <p:spPr>
              <a:xfrm>
                <a:off x="12040480" y="17704914"/>
                <a:ext cx="1479892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Lupulinaria</a:t>
                </a:r>
                <a:endParaRPr lang="ko-KR" altLang="en-US" sz="1250" b="1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1" name="TextBox 450"/>
              <p:cNvSpPr txBox="1"/>
              <p:nvPr/>
            </p:nvSpPr>
            <p:spPr>
              <a:xfrm>
                <a:off x="12040480" y="20870278"/>
                <a:ext cx="1479892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Lupulinaria</a:t>
                </a:r>
                <a:endParaRPr lang="ko-KR" altLang="en-US" sz="1250" b="1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2" name="TextBox 451"/>
              <p:cNvSpPr txBox="1"/>
              <p:nvPr/>
            </p:nvSpPr>
            <p:spPr>
              <a:xfrm>
                <a:off x="12040480" y="24296014"/>
                <a:ext cx="1428596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Scutellaria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4" name="TextBox 453"/>
              <p:cNvSpPr txBox="1"/>
              <p:nvPr/>
            </p:nvSpPr>
            <p:spPr>
              <a:xfrm>
                <a:off x="12040480" y="19992275"/>
                <a:ext cx="1540806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err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Apeltanthus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5" name="Freeform 493"/>
              <p:cNvSpPr>
                <a:spLocks/>
              </p:cNvSpPr>
              <p:nvPr/>
            </p:nvSpPr>
            <p:spPr bwMode="auto">
              <a:xfrm>
                <a:off x="1937508" y="24952026"/>
                <a:ext cx="422433" cy="16463979"/>
              </a:xfrm>
              <a:custGeom>
                <a:avLst/>
                <a:gdLst>
                  <a:gd name="T0" fmla="*/ 0 w 151"/>
                  <a:gd name="T1" fmla="*/ 7859 h 7859"/>
                  <a:gd name="T2" fmla="*/ 0 w 151"/>
                  <a:gd name="T3" fmla="*/ 0 h 7859"/>
                  <a:gd name="T4" fmla="*/ 151 w 151"/>
                  <a:gd name="T5" fmla="*/ 0 h 7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1" h="7859">
                    <a:moveTo>
                      <a:pt x="0" y="7859"/>
                    </a:moveTo>
                    <a:lnTo>
                      <a:pt x="0" y="0"/>
                    </a:lnTo>
                    <a:lnTo>
                      <a:pt x="151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 type="non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7" name="오른쪽 대괄호 456"/>
              <p:cNvSpPr/>
              <p:nvPr/>
            </p:nvSpPr>
            <p:spPr>
              <a:xfrm>
                <a:off x="13993120" y="15637546"/>
                <a:ext cx="117696" cy="6139348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458" name="오른쪽 대괄호 457"/>
              <p:cNvSpPr/>
              <p:nvPr/>
            </p:nvSpPr>
            <p:spPr>
              <a:xfrm>
                <a:off x="13995094" y="21847512"/>
                <a:ext cx="115721" cy="20128595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469" name="직사각형 468"/>
              <p:cNvSpPr/>
              <p:nvPr/>
            </p:nvSpPr>
            <p:spPr>
              <a:xfrm>
                <a:off x="4890675" y="41465302"/>
                <a:ext cx="9099996" cy="127753"/>
              </a:xfrm>
              <a:prstGeom prst="rect">
                <a:avLst/>
              </a:prstGeom>
              <a:gradFill flip="none" rotWithShape="1">
                <a:gsLst>
                  <a:gs pos="0">
                    <a:srgbClr val="FFFF85"/>
                  </a:gs>
                  <a:gs pos="40000">
                    <a:srgbClr val="FFFFB3"/>
                  </a:gs>
                  <a:gs pos="74000">
                    <a:srgbClr val="FFFFD1"/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4883706" y="41583884"/>
                <a:ext cx="9097897" cy="39222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40000">
                    <a:schemeClr val="accent3">
                      <a:lumMod val="40000"/>
                      <a:lumOff val="60000"/>
                    </a:schemeClr>
                  </a:gs>
                  <a:gs pos="73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472" name="직사각형 471"/>
              <p:cNvSpPr/>
              <p:nvPr/>
            </p:nvSpPr>
            <p:spPr>
              <a:xfrm>
                <a:off x="4883706" y="41324493"/>
                <a:ext cx="9097897" cy="14081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40000">
                    <a:schemeClr val="accent3">
                      <a:lumMod val="40000"/>
                      <a:lumOff val="60000"/>
                    </a:schemeClr>
                  </a:gs>
                  <a:gs pos="73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4883706" y="40932431"/>
                <a:ext cx="9097897" cy="3964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chemeClr val="accent1">
                      <a:lumMod val="40000"/>
                      <a:lumOff val="60000"/>
                    </a:schemeClr>
                  </a:gs>
                  <a:gs pos="74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474" name="직사각형 473"/>
              <p:cNvSpPr/>
              <p:nvPr/>
            </p:nvSpPr>
            <p:spPr>
              <a:xfrm>
                <a:off x="4880804" y="40811891"/>
                <a:ext cx="9100800" cy="14081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40000">
                    <a:schemeClr val="accent3">
                      <a:lumMod val="40000"/>
                      <a:lumOff val="60000"/>
                    </a:schemeClr>
                  </a:gs>
                  <a:gs pos="73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4883706" y="40550844"/>
                <a:ext cx="9097897" cy="27197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chemeClr val="accent1">
                      <a:lumMod val="40000"/>
                      <a:lumOff val="60000"/>
                    </a:schemeClr>
                  </a:gs>
                  <a:gs pos="74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>
                <a:off x="4883706" y="38814167"/>
                <a:ext cx="9097897" cy="17369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40000">
                    <a:schemeClr val="accent3">
                      <a:lumMod val="40000"/>
                      <a:lumOff val="60000"/>
                    </a:schemeClr>
                  </a:gs>
                  <a:gs pos="70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4883706" y="38687326"/>
                <a:ext cx="9097897" cy="140811"/>
              </a:xfrm>
              <a:prstGeom prst="rect">
                <a:avLst/>
              </a:prstGeom>
              <a:gradFill flip="none" rotWithShape="1">
                <a:gsLst>
                  <a:gs pos="0">
                    <a:srgbClr val="FF9FFF"/>
                  </a:gs>
                  <a:gs pos="40000">
                    <a:srgbClr val="FFBDFF"/>
                  </a:gs>
                  <a:gs pos="74000">
                    <a:srgbClr val="FEE6F9"/>
                  </a:gs>
                  <a:gs pos="100000">
                    <a:schemeClr val="bg1">
                      <a:alpha val="57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/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060857" y="40747134"/>
                <a:ext cx="1428596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Scutellaria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2060099" y="41001481"/>
                <a:ext cx="1239442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err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Anaspis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1" name="TextBox 480"/>
              <p:cNvSpPr txBox="1"/>
              <p:nvPr/>
            </p:nvSpPr>
            <p:spPr>
              <a:xfrm>
                <a:off x="12060099" y="40544485"/>
                <a:ext cx="1239442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err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Anaspis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2" name="TextBox 481"/>
              <p:cNvSpPr txBox="1"/>
              <p:nvPr/>
            </p:nvSpPr>
            <p:spPr>
              <a:xfrm>
                <a:off x="12060099" y="38620052"/>
                <a:ext cx="1313181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err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Salazaria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3" name="TextBox 482"/>
              <p:cNvSpPr txBox="1"/>
              <p:nvPr/>
            </p:nvSpPr>
            <p:spPr>
              <a:xfrm>
                <a:off x="12055106" y="41246829"/>
                <a:ext cx="1428596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Scutellaria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4" name="TextBox 483"/>
              <p:cNvSpPr txBox="1"/>
              <p:nvPr/>
            </p:nvSpPr>
            <p:spPr>
              <a:xfrm>
                <a:off x="12060099" y="41379561"/>
                <a:ext cx="1455848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err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Salviifoliae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5" name="TextBox 484"/>
              <p:cNvSpPr txBox="1"/>
              <p:nvPr/>
            </p:nvSpPr>
            <p:spPr>
              <a:xfrm>
                <a:off x="12060099" y="41614954"/>
                <a:ext cx="1428596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Scutellaria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6" name="Rectangle 307"/>
              <p:cNvSpPr>
                <a:spLocks noChangeArrowheads="1"/>
              </p:cNvSpPr>
              <p:nvPr/>
            </p:nvSpPr>
            <p:spPr bwMode="auto">
              <a:xfrm>
                <a:off x="4899618" y="29831365"/>
                <a:ext cx="90249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lateriflora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7" name="Freeform 308"/>
              <p:cNvSpPr>
                <a:spLocks/>
              </p:cNvSpPr>
              <p:nvPr/>
            </p:nvSpPr>
            <p:spPr bwMode="auto">
              <a:xfrm>
                <a:off x="4116069" y="29911075"/>
                <a:ext cx="803642" cy="491815"/>
              </a:xfrm>
              <a:custGeom>
                <a:avLst/>
                <a:gdLst>
                  <a:gd name="T0" fmla="*/ 0 w 200"/>
                  <a:gd name="T1" fmla="*/ 537 h 537"/>
                  <a:gd name="T2" fmla="*/ 0 w 200"/>
                  <a:gd name="T3" fmla="*/ 0 h 537"/>
                  <a:gd name="T4" fmla="*/ 200 w 200"/>
                  <a:gd name="T5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37">
                    <a:moveTo>
                      <a:pt x="0" y="537"/>
                    </a:moveTo>
                    <a:lnTo>
                      <a:pt x="0" y="0"/>
                    </a:lnTo>
                    <a:lnTo>
                      <a:pt x="20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8" name="Rectangle 309"/>
              <p:cNvSpPr>
                <a:spLocks noChangeArrowheads="1"/>
              </p:cNvSpPr>
              <p:nvPr/>
            </p:nvSpPr>
            <p:spPr bwMode="auto">
              <a:xfrm>
                <a:off x="4843363" y="29956448"/>
                <a:ext cx="1040349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dependens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9" name="Freeform 310"/>
              <p:cNvSpPr>
                <a:spLocks/>
              </p:cNvSpPr>
              <p:nvPr/>
            </p:nvSpPr>
            <p:spPr bwMode="auto">
              <a:xfrm>
                <a:off x="4212506" y="30042959"/>
                <a:ext cx="650950" cy="63194"/>
              </a:xfrm>
              <a:custGeom>
                <a:avLst/>
                <a:gdLst>
                  <a:gd name="T0" fmla="*/ 0 w 162"/>
                  <a:gd name="T1" fmla="*/ 69 h 69"/>
                  <a:gd name="T2" fmla="*/ 0 w 162"/>
                  <a:gd name="T3" fmla="*/ 0 h 69"/>
                  <a:gd name="T4" fmla="*/ 162 w 162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2" h="69">
                    <a:moveTo>
                      <a:pt x="0" y="69"/>
                    </a:moveTo>
                    <a:lnTo>
                      <a:pt x="0" y="0"/>
                    </a:lnTo>
                    <a:lnTo>
                      <a:pt x="16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0" name="Rectangle 311"/>
              <p:cNvSpPr>
                <a:spLocks noChangeArrowheads="1"/>
              </p:cNvSpPr>
              <p:nvPr/>
            </p:nvSpPr>
            <p:spPr bwMode="auto">
              <a:xfrm>
                <a:off x="4791129" y="30088331"/>
                <a:ext cx="92172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tuberifera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1" name="Freeform 312"/>
              <p:cNvSpPr>
                <a:spLocks/>
              </p:cNvSpPr>
              <p:nvPr/>
            </p:nvSpPr>
            <p:spPr bwMode="auto">
              <a:xfrm>
                <a:off x="4212506" y="30111647"/>
                <a:ext cx="598715" cy="63194"/>
              </a:xfrm>
              <a:custGeom>
                <a:avLst/>
                <a:gdLst>
                  <a:gd name="T0" fmla="*/ 0 w 149"/>
                  <a:gd name="T1" fmla="*/ 0 h 69"/>
                  <a:gd name="T2" fmla="*/ 0 w 149"/>
                  <a:gd name="T3" fmla="*/ 69 h 69"/>
                  <a:gd name="T4" fmla="*/ 149 w 149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9" h="69">
                    <a:moveTo>
                      <a:pt x="0" y="0"/>
                    </a:moveTo>
                    <a:lnTo>
                      <a:pt x="0" y="69"/>
                    </a:lnTo>
                    <a:lnTo>
                      <a:pt x="149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2" name="Rectangle 313"/>
              <p:cNvSpPr>
                <a:spLocks noChangeArrowheads="1"/>
              </p:cNvSpPr>
              <p:nvPr/>
            </p:nvSpPr>
            <p:spPr bwMode="auto">
              <a:xfrm>
                <a:off x="4385288" y="30220214"/>
                <a:ext cx="894475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balearica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3" name="Freeform 314"/>
              <p:cNvSpPr>
                <a:spLocks/>
              </p:cNvSpPr>
              <p:nvPr/>
            </p:nvSpPr>
            <p:spPr bwMode="auto">
              <a:xfrm>
                <a:off x="4308943" y="30306725"/>
                <a:ext cx="96436" cy="63194"/>
              </a:xfrm>
              <a:custGeom>
                <a:avLst/>
                <a:gdLst>
                  <a:gd name="T0" fmla="*/ 0 w 24"/>
                  <a:gd name="T1" fmla="*/ 69 h 69"/>
                  <a:gd name="T2" fmla="*/ 0 w 24"/>
                  <a:gd name="T3" fmla="*/ 0 h 69"/>
                  <a:gd name="T4" fmla="*/ 24 w 24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9">
                    <a:moveTo>
                      <a:pt x="0" y="69"/>
                    </a:move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4" name="Rectangle 315"/>
              <p:cNvSpPr>
                <a:spLocks noChangeArrowheads="1"/>
              </p:cNvSpPr>
              <p:nvPr/>
            </p:nvSpPr>
            <p:spPr bwMode="auto">
              <a:xfrm>
                <a:off x="4959893" y="30352097"/>
                <a:ext cx="64280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minor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5" name="Freeform 316"/>
              <p:cNvSpPr>
                <a:spLocks/>
              </p:cNvSpPr>
              <p:nvPr/>
            </p:nvSpPr>
            <p:spPr bwMode="auto">
              <a:xfrm>
                <a:off x="4308943" y="30375414"/>
                <a:ext cx="671042" cy="63194"/>
              </a:xfrm>
              <a:custGeom>
                <a:avLst/>
                <a:gdLst>
                  <a:gd name="T0" fmla="*/ 0 w 167"/>
                  <a:gd name="T1" fmla="*/ 0 h 69"/>
                  <a:gd name="T2" fmla="*/ 0 w 167"/>
                  <a:gd name="T3" fmla="*/ 69 h 69"/>
                  <a:gd name="T4" fmla="*/ 167 w 167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7" h="69">
                    <a:moveTo>
                      <a:pt x="0" y="0"/>
                    </a:moveTo>
                    <a:lnTo>
                      <a:pt x="0" y="69"/>
                    </a:lnTo>
                    <a:lnTo>
                      <a:pt x="167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6" name="Freeform 317"/>
              <p:cNvSpPr>
                <a:spLocks/>
              </p:cNvSpPr>
              <p:nvPr/>
            </p:nvSpPr>
            <p:spPr bwMode="auto">
              <a:xfrm>
                <a:off x="4212506" y="30210560"/>
                <a:ext cx="96436" cy="162106"/>
              </a:xfrm>
              <a:custGeom>
                <a:avLst/>
                <a:gdLst>
                  <a:gd name="T0" fmla="*/ 0 w 24"/>
                  <a:gd name="T1" fmla="*/ 0 h 177"/>
                  <a:gd name="T2" fmla="*/ 0 w 24"/>
                  <a:gd name="T3" fmla="*/ 177 h 177"/>
                  <a:gd name="T4" fmla="*/ 24 w 24"/>
                  <a:gd name="T5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177">
                    <a:moveTo>
                      <a:pt x="0" y="0"/>
                    </a:moveTo>
                    <a:lnTo>
                      <a:pt x="0" y="177"/>
                    </a:lnTo>
                    <a:lnTo>
                      <a:pt x="24" y="17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7" name="Rectangle 318"/>
              <p:cNvSpPr>
                <a:spLocks noChangeArrowheads="1"/>
              </p:cNvSpPr>
              <p:nvPr/>
            </p:nvSpPr>
            <p:spPr bwMode="auto">
              <a:xfrm>
                <a:off x="4284834" y="30483982"/>
                <a:ext cx="955390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strigillosa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8" name="Freeform 319"/>
              <p:cNvSpPr>
                <a:spLocks/>
              </p:cNvSpPr>
              <p:nvPr/>
            </p:nvSpPr>
            <p:spPr bwMode="auto">
              <a:xfrm>
                <a:off x="4304923" y="30570492"/>
                <a:ext cx="0" cy="392903"/>
              </a:xfrm>
              <a:custGeom>
                <a:avLst/>
                <a:gdLst>
                  <a:gd name="T0" fmla="*/ 429 h 429"/>
                  <a:gd name="T1" fmla="*/ 0 h 429"/>
                  <a:gd name="T2" fmla="*/ 0 h 42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29">
                    <a:moveTo>
                      <a:pt x="0" y="429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99" name="Rectangle 320"/>
              <p:cNvSpPr>
                <a:spLocks noChangeArrowheads="1"/>
              </p:cNvSpPr>
              <p:nvPr/>
            </p:nvSpPr>
            <p:spPr bwMode="auto">
              <a:xfrm>
                <a:off x="4469671" y="30615865"/>
                <a:ext cx="1064394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galericulata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00" name="Freeform 321"/>
              <p:cNvSpPr>
                <a:spLocks/>
              </p:cNvSpPr>
              <p:nvPr/>
            </p:nvSpPr>
            <p:spPr bwMode="auto">
              <a:xfrm>
                <a:off x="4304923" y="30702375"/>
                <a:ext cx="184837" cy="96166"/>
              </a:xfrm>
              <a:custGeom>
                <a:avLst/>
                <a:gdLst>
                  <a:gd name="T0" fmla="*/ 0 w 46"/>
                  <a:gd name="T1" fmla="*/ 105 h 105"/>
                  <a:gd name="T2" fmla="*/ 0 w 46"/>
                  <a:gd name="T3" fmla="*/ 0 h 105"/>
                  <a:gd name="T4" fmla="*/ 46 w 46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105">
                    <a:moveTo>
                      <a:pt x="0" y="105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01" name="Rectangle 322"/>
              <p:cNvSpPr>
                <a:spLocks noChangeArrowheads="1"/>
              </p:cNvSpPr>
              <p:nvPr/>
            </p:nvSpPr>
            <p:spPr bwMode="auto">
              <a:xfrm>
                <a:off x="5156783" y="30747748"/>
                <a:ext cx="90088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guilielmii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02" name="Freeform 323"/>
              <p:cNvSpPr>
                <a:spLocks/>
              </p:cNvSpPr>
              <p:nvPr/>
            </p:nvSpPr>
            <p:spPr bwMode="auto">
              <a:xfrm>
                <a:off x="4521907" y="30834258"/>
                <a:ext cx="654969" cy="63194"/>
              </a:xfrm>
              <a:custGeom>
                <a:avLst/>
                <a:gdLst>
                  <a:gd name="T0" fmla="*/ 0 w 163"/>
                  <a:gd name="T1" fmla="*/ 69 h 69"/>
                  <a:gd name="T2" fmla="*/ 0 w 163"/>
                  <a:gd name="T3" fmla="*/ 0 h 69"/>
                  <a:gd name="T4" fmla="*/ 163 w 163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69">
                    <a:moveTo>
                      <a:pt x="0" y="69"/>
                    </a:moveTo>
                    <a:lnTo>
                      <a:pt x="0" y="0"/>
                    </a:lnTo>
                    <a:lnTo>
                      <a:pt x="16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03" name="Rectangle 324"/>
              <p:cNvSpPr>
                <a:spLocks noChangeArrowheads="1"/>
              </p:cNvSpPr>
              <p:nvPr/>
            </p:nvSpPr>
            <p:spPr bwMode="auto">
              <a:xfrm>
                <a:off x="4602271" y="30879630"/>
                <a:ext cx="75020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krasevi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04" name="Freeform 325"/>
              <p:cNvSpPr>
                <a:spLocks/>
              </p:cNvSpPr>
              <p:nvPr/>
            </p:nvSpPr>
            <p:spPr bwMode="auto">
              <a:xfrm>
                <a:off x="4521907" y="30902949"/>
                <a:ext cx="100456" cy="63194"/>
              </a:xfrm>
              <a:custGeom>
                <a:avLst/>
                <a:gdLst>
                  <a:gd name="T0" fmla="*/ 0 w 25"/>
                  <a:gd name="T1" fmla="*/ 0 h 69"/>
                  <a:gd name="T2" fmla="*/ 0 w 25"/>
                  <a:gd name="T3" fmla="*/ 69 h 69"/>
                  <a:gd name="T4" fmla="*/ 25 w 25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69">
                    <a:moveTo>
                      <a:pt x="0" y="0"/>
                    </a:moveTo>
                    <a:lnTo>
                      <a:pt x="0" y="69"/>
                    </a:lnTo>
                    <a:lnTo>
                      <a:pt x="25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05" name="Freeform 326"/>
              <p:cNvSpPr>
                <a:spLocks/>
              </p:cNvSpPr>
              <p:nvPr/>
            </p:nvSpPr>
            <p:spPr bwMode="auto">
              <a:xfrm>
                <a:off x="4304923" y="30804035"/>
                <a:ext cx="216984" cy="96166"/>
              </a:xfrm>
              <a:custGeom>
                <a:avLst/>
                <a:gdLst>
                  <a:gd name="T0" fmla="*/ 0 w 54"/>
                  <a:gd name="T1" fmla="*/ 0 h 105"/>
                  <a:gd name="T2" fmla="*/ 0 w 54"/>
                  <a:gd name="T3" fmla="*/ 105 h 105"/>
                  <a:gd name="T4" fmla="*/ 54 w 54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105">
                    <a:moveTo>
                      <a:pt x="0" y="0"/>
                    </a:moveTo>
                    <a:lnTo>
                      <a:pt x="0" y="105"/>
                    </a:lnTo>
                    <a:lnTo>
                      <a:pt x="54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06" name="Rectangle 327"/>
              <p:cNvSpPr>
                <a:spLocks noChangeArrowheads="1"/>
              </p:cNvSpPr>
              <p:nvPr/>
            </p:nvSpPr>
            <p:spPr bwMode="auto">
              <a:xfrm>
                <a:off x="4469671" y="31011515"/>
                <a:ext cx="81272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saxatilis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07" name="Freeform 328"/>
              <p:cNvSpPr>
                <a:spLocks/>
              </p:cNvSpPr>
              <p:nvPr/>
            </p:nvSpPr>
            <p:spPr bwMode="auto">
              <a:xfrm>
                <a:off x="4304923" y="30902949"/>
                <a:ext cx="184837" cy="195077"/>
              </a:xfrm>
              <a:custGeom>
                <a:avLst/>
                <a:gdLst>
                  <a:gd name="T0" fmla="*/ 0 w 46"/>
                  <a:gd name="T1" fmla="*/ 0 h 213"/>
                  <a:gd name="T2" fmla="*/ 0 w 46"/>
                  <a:gd name="T3" fmla="*/ 213 h 213"/>
                  <a:gd name="T4" fmla="*/ 46 w 46"/>
                  <a:gd name="T5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13">
                    <a:moveTo>
                      <a:pt x="0" y="0"/>
                    </a:moveTo>
                    <a:lnTo>
                      <a:pt x="0" y="213"/>
                    </a:lnTo>
                    <a:lnTo>
                      <a:pt x="46" y="213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08" name="Rectangle 329"/>
              <p:cNvSpPr>
                <a:spLocks noChangeArrowheads="1"/>
              </p:cNvSpPr>
              <p:nvPr/>
            </p:nvSpPr>
            <p:spPr bwMode="auto">
              <a:xfrm>
                <a:off x="4284834" y="31143398"/>
                <a:ext cx="104515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scordiifolia</a:t>
                </a:r>
                <a:r>
                  <a:rPr kumimoji="1" lang="en-US" altLang="ko-KR" sz="1250" i="1" u="none" strike="noStrike" cap="none" normalizeH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09" name="Freeform 330"/>
              <p:cNvSpPr>
                <a:spLocks/>
              </p:cNvSpPr>
              <p:nvPr/>
            </p:nvSpPr>
            <p:spPr bwMode="auto">
              <a:xfrm>
                <a:off x="4304923" y="31229909"/>
                <a:ext cx="0" cy="63194"/>
              </a:xfrm>
              <a:custGeom>
                <a:avLst/>
                <a:gdLst>
                  <a:gd name="T0" fmla="*/ 69 h 69"/>
                  <a:gd name="T1" fmla="*/ 0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10" name="Rectangle 331"/>
              <p:cNvSpPr>
                <a:spLocks noChangeArrowheads="1"/>
              </p:cNvSpPr>
              <p:nvPr/>
            </p:nvSpPr>
            <p:spPr bwMode="auto">
              <a:xfrm>
                <a:off x="4469671" y="31275281"/>
                <a:ext cx="105637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ochotensis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11" name="Freeform 332"/>
              <p:cNvSpPr>
                <a:spLocks/>
              </p:cNvSpPr>
              <p:nvPr/>
            </p:nvSpPr>
            <p:spPr bwMode="auto">
              <a:xfrm>
                <a:off x="4304923" y="31298597"/>
                <a:ext cx="184837" cy="63194"/>
              </a:xfrm>
              <a:custGeom>
                <a:avLst/>
                <a:gdLst>
                  <a:gd name="T0" fmla="*/ 0 w 46"/>
                  <a:gd name="T1" fmla="*/ 0 h 69"/>
                  <a:gd name="T2" fmla="*/ 0 w 46"/>
                  <a:gd name="T3" fmla="*/ 69 h 69"/>
                  <a:gd name="T4" fmla="*/ 46 w 46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69">
                    <a:moveTo>
                      <a:pt x="0" y="0"/>
                    </a:moveTo>
                    <a:lnTo>
                      <a:pt x="0" y="69"/>
                    </a:lnTo>
                    <a:lnTo>
                      <a:pt x="46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12" name="Rectangle 333"/>
              <p:cNvSpPr>
                <a:spLocks noChangeArrowheads="1"/>
              </p:cNvSpPr>
              <p:nvPr/>
            </p:nvSpPr>
            <p:spPr bwMode="auto">
              <a:xfrm>
                <a:off x="4405380" y="31407165"/>
                <a:ext cx="200215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regeliana </a:t>
                </a:r>
                <a:r>
                  <a:rPr kumimoji="1" lang="ko-KR" altLang="ko-KR" sz="125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var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ikonnikovii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13" name="Freeform 334"/>
              <p:cNvSpPr>
                <a:spLocks/>
              </p:cNvSpPr>
              <p:nvPr/>
            </p:nvSpPr>
            <p:spPr bwMode="auto">
              <a:xfrm>
                <a:off x="4425469" y="31493675"/>
                <a:ext cx="0" cy="63194"/>
              </a:xfrm>
              <a:custGeom>
                <a:avLst/>
                <a:gdLst>
                  <a:gd name="T0" fmla="*/ 69 h 69"/>
                  <a:gd name="T1" fmla="*/ 0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14" name="Rectangle 335"/>
              <p:cNvSpPr>
                <a:spLocks noChangeArrowheads="1"/>
              </p:cNvSpPr>
              <p:nvPr/>
            </p:nvSpPr>
            <p:spPr bwMode="auto">
              <a:xfrm>
                <a:off x="4650490" y="31539050"/>
                <a:ext cx="114294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moniliorhiza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15" name="Freeform 336"/>
              <p:cNvSpPr>
                <a:spLocks/>
              </p:cNvSpPr>
              <p:nvPr/>
            </p:nvSpPr>
            <p:spPr bwMode="auto">
              <a:xfrm>
                <a:off x="4425469" y="31562366"/>
                <a:ext cx="245112" cy="63194"/>
              </a:xfrm>
              <a:custGeom>
                <a:avLst/>
                <a:gdLst>
                  <a:gd name="T0" fmla="*/ 0 w 61"/>
                  <a:gd name="T1" fmla="*/ 0 h 69"/>
                  <a:gd name="T2" fmla="*/ 0 w 61"/>
                  <a:gd name="T3" fmla="*/ 69 h 69"/>
                  <a:gd name="T4" fmla="*/ 61 w 61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9">
                    <a:moveTo>
                      <a:pt x="0" y="0"/>
                    </a:moveTo>
                    <a:lnTo>
                      <a:pt x="0" y="69"/>
                    </a:lnTo>
                    <a:lnTo>
                      <a:pt x="61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16" name="Freeform 337"/>
              <p:cNvSpPr>
                <a:spLocks/>
              </p:cNvSpPr>
              <p:nvPr/>
            </p:nvSpPr>
            <p:spPr bwMode="auto">
              <a:xfrm>
                <a:off x="4304923" y="31067802"/>
                <a:ext cx="120546" cy="491815"/>
              </a:xfrm>
              <a:custGeom>
                <a:avLst/>
                <a:gdLst>
                  <a:gd name="T0" fmla="*/ 0 w 30"/>
                  <a:gd name="T1" fmla="*/ 0 h 537"/>
                  <a:gd name="T2" fmla="*/ 0 w 30"/>
                  <a:gd name="T3" fmla="*/ 537 h 537"/>
                  <a:gd name="T4" fmla="*/ 30 w 30"/>
                  <a:gd name="T5" fmla="*/ 537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537">
                    <a:moveTo>
                      <a:pt x="0" y="0"/>
                    </a:moveTo>
                    <a:lnTo>
                      <a:pt x="0" y="537"/>
                    </a:lnTo>
                    <a:lnTo>
                      <a:pt x="30" y="53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17" name="Line 338"/>
              <p:cNvSpPr>
                <a:spLocks noChangeShapeType="1"/>
              </p:cNvSpPr>
              <p:nvPr/>
            </p:nvSpPr>
            <p:spPr bwMode="auto">
              <a:xfrm>
                <a:off x="4304923" y="30570492"/>
                <a:ext cx="0" cy="491815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18" name="Freeform 339"/>
              <p:cNvSpPr>
                <a:spLocks/>
              </p:cNvSpPr>
              <p:nvPr/>
            </p:nvSpPr>
            <p:spPr bwMode="auto">
              <a:xfrm>
                <a:off x="4212506" y="30556753"/>
                <a:ext cx="92420" cy="508301"/>
              </a:xfrm>
              <a:custGeom>
                <a:avLst/>
                <a:gdLst>
                  <a:gd name="T0" fmla="*/ 0 w 23"/>
                  <a:gd name="T1" fmla="*/ 0 h 555"/>
                  <a:gd name="T2" fmla="*/ 0 w 23"/>
                  <a:gd name="T3" fmla="*/ 555 h 555"/>
                  <a:gd name="T4" fmla="*/ 23 w 23"/>
                  <a:gd name="T5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555">
                    <a:moveTo>
                      <a:pt x="0" y="0"/>
                    </a:moveTo>
                    <a:lnTo>
                      <a:pt x="0" y="555"/>
                    </a:lnTo>
                    <a:lnTo>
                      <a:pt x="23" y="55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19" name="Rectangle 340"/>
              <p:cNvSpPr>
                <a:spLocks noChangeArrowheads="1"/>
              </p:cNvSpPr>
              <p:nvPr/>
            </p:nvSpPr>
            <p:spPr bwMode="auto">
              <a:xfrm>
                <a:off x="4574145" y="31670932"/>
                <a:ext cx="8768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hastifolia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20" name="Freeform 341"/>
              <p:cNvSpPr>
                <a:spLocks/>
              </p:cNvSpPr>
              <p:nvPr/>
            </p:nvSpPr>
            <p:spPr bwMode="auto">
              <a:xfrm>
                <a:off x="4212506" y="30902949"/>
                <a:ext cx="381731" cy="854494"/>
              </a:xfrm>
              <a:custGeom>
                <a:avLst/>
                <a:gdLst>
                  <a:gd name="T0" fmla="*/ 0 w 95"/>
                  <a:gd name="T1" fmla="*/ 0 h 933"/>
                  <a:gd name="T2" fmla="*/ 0 w 95"/>
                  <a:gd name="T3" fmla="*/ 933 h 933"/>
                  <a:gd name="T4" fmla="*/ 95 w 95"/>
                  <a:gd name="T5" fmla="*/ 933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933">
                    <a:moveTo>
                      <a:pt x="0" y="0"/>
                    </a:moveTo>
                    <a:lnTo>
                      <a:pt x="0" y="933"/>
                    </a:lnTo>
                    <a:lnTo>
                      <a:pt x="95" y="933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21" name="Line 342"/>
              <p:cNvSpPr>
                <a:spLocks noChangeShapeType="1"/>
              </p:cNvSpPr>
              <p:nvPr/>
            </p:nvSpPr>
            <p:spPr bwMode="auto">
              <a:xfrm>
                <a:off x="4212506" y="30042959"/>
                <a:ext cx="0" cy="854494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22" name="Freeform 343"/>
              <p:cNvSpPr>
                <a:spLocks/>
              </p:cNvSpPr>
              <p:nvPr/>
            </p:nvSpPr>
            <p:spPr bwMode="auto">
              <a:xfrm>
                <a:off x="4116069" y="30408386"/>
                <a:ext cx="96436" cy="491815"/>
              </a:xfrm>
              <a:custGeom>
                <a:avLst/>
                <a:gdLst>
                  <a:gd name="T0" fmla="*/ 0 w 24"/>
                  <a:gd name="T1" fmla="*/ 0 h 537"/>
                  <a:gd name="T2" fmla="*/ 0 w 24"/>
                  <a:gd name="T3" fmla="*/ 537 h 537"/>
                  <a:gd name="T4" fmla="*/ 24 w 24"/>
                  <a:gd name="T5" fmla="*/ 537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537">
                    <a:moveTo>
                      <a:pt x="0" y="0"/>
                    </a:moveTo>
                    <a:lnTo>
                      <a:pt x="0" y="537"/>
                    </a:lnTo>
                    <a:lnTo>
                      <a:pt x="24" y="53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23" name="Freeform 344"/>
              <p:cNvSpPr>
                <a:spLocks/>
              </p:cNvSpPr>
              <p:nvPr/>
            </p:nvSpPr>
            <p:spPr bwMode="auto">
              <a:xfrm>
                <a:off x="4027668" y="30405639"/>
                <a:ext cx="88401" cy="3236639"/>
              </a:xfrm>
              <a:custGeom>
                <a:avLst/>
                <a:gdLst>
                  <a:gd name="T0" fmla="*/ 0 w 22"/>
                  <a:gd name="T1" fmla="*/ 3534 h 3534"/>
                  <a:gd name="T2" fmla="*/ 0 w 22"/>
                  <a:gd name="T3" fmla="*/ 0 h 3534"/>
                  <a:gd name="T4" fmla="*/ 22 w 22"/>
                  <a:gd name="T5" fmla="*/ 0 h 3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3534">
                    <a:moveTo>
                      <a:pt x="0" y="3534"/>
                    </a:moveTo>
                    <a:lnTo>
                      <a:pt x="0" y="0"/>
                    </a:lnTo>
                    <a:lnTo>
                      <a:pt x="2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24" name="Rectangle 345"/>
              <p:cNvSpPr>
                <a:spLocks noChangeArrowheads="1"/>
              </p:cNvSpPr>
              <p:nvPr/>
            </p:nvSpPr>
            <p:spPr bwMode="auto">
              <a:xfrm>
                <a:off x="5301439" y="31802815"/>
                <a:ext cx="132087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nummulariifolia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25" name="Freeform 346"/>
              <p:cNvSpPr>
                <a:spLocks/>
              </p:cNvSpPr>
              <p:nvPr/>
            </p:nvSpPr>
            <p:spPr bwMode="auto">
              <a:xfrm>
                <a:off x="4670581" y="31889326"/>
                <a:ext cx="650950" cy="96166"/>
              </a:xfrm>
              <a:custGeom>
                <a:avLst/>
                <a:gdLst>
                  <a:gd name="T0" fmla="*/ 0 w 162"/>
                  <a:gd name="T1" fmla="*/ 105 h 105"/>
                  <a:gd name="T2" fmla="*/ 0 w 162"/>
                  <a:gd name="T3" fmla="*/ 0 h 105"/>
                  <a:gd name="T4" fmla="*/ 162 w 162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2" h="105">
                    <a:moveTo>
                      <a:pt x="0" y="105"/>
                    </a:moveTo>
                    <a:lnTo>
                      <a:pt x="0" y="0"/>
                    </a:lnTo>
                    <a:lnTo>
                      <a:pt x="16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26" name="Rectangle 347"/>
              <p:cNvSpPr>
                <a:spLocks noChangeArrowheads="1"/>
              </p:cNvSpPr>
              <p:nvPr/>
            </p:nvSpPr>
            <p:spPr bwMode="auto">
              <a:xfrm>
                <a:off x="5554588" y="31934698"/>
                <a:ext cx="650819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mollis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27" name="Freeform 348"/>
              <p:cNvSpPr>
                <a:spLocks/>
              </p:cNvSpPr>
              <p:nvPr/>
            </p:nvSpPr>
            <p:spPr bwMode="auto">
              <a:xfrm>
                <a:off x="4859437" y="32021208"/>
                <a:ext cx="715241" cy="63194"/>
              </a:xfrm>
              <a:custGeom>
                <a:avLst/>
                <a:gdLst>
                  <a:gd name="T0" fmla="*/ 0 w 178"/>
                  <a:gd name="T1" fmla="*/ 69 h 69"/>
                  <a:gd name="T2" fmla="*/ 0 w 178"/>
                  <a:gd name="T3" fmla="*/ 0 h 69"/>
                  <a:gd name="T4" fmla="*/ 178 w 178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69">
                    <a:moveTo>
                      <a:pt x="0" y="69"/>
                    </a:moveTo>
                    <a:lnTo>
                      <a:pt x="0" y="0"/>
                    </a:lnTo>
                    <a:lnTo>
                      <a:pt x="178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28" name="Rectangle 349"/>
              <p:cNvSpPr>
                <a:spLocks noChangeArrowheads="1"/>
              </p:cNvSpPr>
              <p:nvPr/>
            </p:nvSpPr>
            <p:spPr bwMode="auto">
              <a:xfrm>
                <a:off x="6747995" y="32066581"/>
                <a:ext cx="74058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humilis</a:t>
                </a:r>
                <a:endParaRPr kumimoji="1" lang="ko-KR" altLang="ko-KR" sz="125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29" name="Freeform 350"/>
              <p:cNvSpPr>
                <a:spLocks/>
              </p:cNvSpPr>
              <p:nvPr/>
            </p:nvSpPr>
            <p:spPr bwMode="auto">
              <a:xfrm>
                <a:off x="4859437" y="32089899"/>
                <a:ext cx="1908650" cy="63194"/>
              </a:xfrm>
              <a:custGeom>
                <a:avLst/>
                <a:gdLst>
                  <a:gd name="T0" fmla="*/ 0 w 475"/>
                  <a:gd name="T1" fmla="*/ 0 h 69"/>
                  <a:gd name="T2" fmla="*/ 0 w 475"/>
                  <a:gd name="T3" fmla="*/ 69 h 69"/>
                  <a:gd name="T4" fmla="*/ 475 w 475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5" h="69">
                    <a:moveTo>
                      <a:pt x="0" y="0"/>
                    </a:moveTo>
                    <a:lnTo>
                      <a:pt x="0" y="69"/>
                    </a:lnTo>
                    <a:lnTo>
                      <a:pt x="475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30" name="Freeform 351"/>
              <p:cNvSpPr>
                <a:spLocks/>
              </p:cNvSpPr>
              <p:nvPr/>
            </p:nvSpPr>
            <p:spPr bwMode="auto">
              <a:xfrm>
                <a:off x="4670581" y="31990985"/>
                <a:ext cx="188857" cy="96166"/>
              </a:xfrm>
              <a:custGeom>
                <a:avLst/>
                <a:gdLst>
                  <a:gd name="T0" fmla="*/ 0 w 47"/>
                  <a:gd name="T1" fmla="*/ 0 h 105"/>
                  <a:gd name="T2" fmla="*/ 0 w 47"/>
                  <a:gd name="T3" fmla="*/ 105 h 105"/>
                  <a:gd name="T4" fmla="*/ 47 w 47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105">
                    <a:moveTo>
                      <a:pt x="0" y="0"/>
                    </a:moveTo>
                    <a:lnTo>
                      <a:pt x="0" y="105"/>
                    </a:lnTo>
                    <a:lnTo>
                      <a:pt x="47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31" name="Freeform 352"/>
              <p:cNvSpPr>
                <a:spLocks/>
              </p:cNvSpPr>
              <p:nvPr/>
            </p:nvSpPr>
            <p:spPr bwMode="auto">
              <a:xfrm>
                <a:off x="4485744" y="31988239"/>
                <a:ext cx="184837" cy="3030569"/>
              </a:xfrm>
              <a:custGeom>
                <a:avLst/>
                <a:gdLst>
                  <a:gd name="T0" fmla="*/ 0 w 46"/>
                  <a:gd name="T1" fmla="*/ 3309 h 3309"/>
                  <a:gd name="T2" fmla="*/ 0 w 46"/>
                  <a:gd name="T3" fmla="*/ 0 h 3309"/>
                  <a:gd name="T4" fmla="*/ 46 w 46"/>
                  <a:gd name="T5" fmla="*/ 0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09">
                    <a:moveTo>
                      <a:pt x="0" y="3309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32" name="Rectangle 353"/>
              <p:cNvSpPr>
                <a:spLocks noChangeArrowheads="1"/>
              </p:cNvSpPr>
              <p:nvPr/>
            </p:nvSpPr>
            <p:spPr bwMode="auto">
              <a:xfrm>
                <a:off x="6285903" y="32192256"/>
                <a:ext cx="232595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angustifolia </a:t>
                </a:r>
                <a:r>
                  <a:rPr kumimoji="1" lang="ko-KR" altLang="ko-KR" sz="1250" b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micrantha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33" name="Freeform 354"/>
              <p:cNvSpPr>
                <a:spLocks/>
              </p:cNvSpPr>
              <p:nvPr/>
            </p:nvSpPr>
            <p:spPr bwMode="auto">
              <a:xfrm>
                <a:off x="5417969" y="32284976"/>
                <a:ext cx="888026" cy="63194"/>
              </a:xfrm>
              <a:custGeom>
                <a:avLst/>
                <a:gdLst>
                  <a:gd name="T0" fmla="*/ 0 w 221"/>
                  <a:gd name="T1" fmla="*/ 69 h 69"/>
                  <a:gd name="T2" fmla="*/ 0 w 221"/>
                  <a:gd name="T3" fmla="*/ 0 h 69"/>
                  <a:gd name="T4" fmla="*/ 221 w 221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" h="69">
                    <a:moveTo>
                      <a:pt x="0" y="69"/>
                    </a:moveTo>
                    <a:lnTo>
                      <a:pt x="0" y="0"/>
                    </a:lnTo>
                    <a:lnTo>
                      <a:pt x="221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34" name="Rectangle 355"/>
              <p:cNvSpPr>
                <a:spLocks noChangeArrowheads="1"/>
              </p:cNvSpPr>
              <p:nvPr/>
            </p:nvSpPr>
            <p:spPr bwMode="auto">
              <a:xfrm>
                <a:off x="5397877" y="32324139"/>
                <a:ext cx="1056379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angustifolia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35" name="Freeform 356"/>
              <p:cNvSpPr>
                <a:spLocks/>
              </p:cNvSpPr>
              <p:nvPr/>
            </p:nvSpPr>
            <p:spPr bwMode="auto">
              <a:xfrm>
                <a:off x="5417969" y="32353664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36" name="Freeform 357"/>
              <p:cNvSpPr>
                <a:spLocks/>
              </p:cNvSpPr>
              <p:nvPr/>
            </p:nvSpPr>
            <p:spPr bwMode="auto">
              <a:xfrm>
                <a:off x="5044274" y="32350917"/>
                <a:ext cx="373695" cy="96166"/>
              </a:xfrm>
              <a:custGeom>
                <a:avLst/>
                <a:gdLst>
                  <a:gd name="T0" fmla="*/ 0 w 93"/>
                  <a:gd name="T1" fmla="*/ 105 h 105"/>
                  <a:gd name="T2" fmla="*/ 0 w 93"/>
                  <a:gd name="T3" fmla="*/ 0 h 105"/>
                  <a:gd name="T4" fmla="*/ 93 w 93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105">
                    <a:moveTo>
                      <a:pt x="0" y="105"/>
                    </a:moveTo>
                    <a:lnTo>
                      <a:pt x="0" y="0"/>
                    </a:lnTo>
                    <a:lnTo>
                      <a:pt x="9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37" name="Rectangle 358"/>
              <p:cNvSpPr>
                <a:spLocks noChangeArrowheads="1"/>
              </p:cNvSpPr>
              <p:nvPr/>
            </p:nvSpPr>
            <p:spPr bwMode="auto">
              <a:xfrm>
                <a:off x="5024184" y="32456023"/>
                <a:ext cx="60112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nana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38" name="Freeform 359"/>
              <p:cNvSpPr>
                <a:spLocks/>
              </p:cNvSpPr>
              <p:nvPr/>
            </p:nvSpPr>
            <p:spPr bwMode="auto">
              <a:xfrm>
                <a:off x="5044274" y="32452578"/>
                <a:ext cx="0" cy="96166"/>
              </a:xfrm>
              <a:custGeom>
                <a:avLst/>
                <a:gdLst>
                  <a:gd name="T0" fmla="*/ 0 h 105"/>
                  <a:gd name="T1" fmla="*/ 105 h 105"/>
                  <a:gd name="T2" fmla="*/ 105 h 10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05">
                    <a:moveTo>
                      <a:pt x="0" y="0"/>
                    </a:moveTo>
                    <a:lnTo>
                      <a:pt x="0" y="105"/>
                    </a:lnTo>
                    <a:lnTo>
                      <a:pt x="0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39" name="Freeform 360"/>
              <p:cNvSpPr>
                <a:spLocks/>
              </p:cNvSpPr>
              <p:nvPr/>
            </p:nvSpPr>
            <p:spPr bwMode="auto">
              <a:xfrm>
                <a:off x="4859437" y="32449831"/>
                <a:ext cx="184837" cy="228049"/>
              </a:xfrm>
              <a:custGeom>
                <a:avLst/>
                <a:gdLst>
                  <a:gd name="T0" fmla="*/ 0 w 46"/>
                  <a:gd name="T1" fmla="*/ 249 h 249"/>
                  <a:gd name="T2" fmla="*/ 0 w 46"/>
                  <a:gd name="T3" fmla="*/ 0 h 249"/>
                  <a:gd name="T4" fmla="*/ 46 w 46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49">
                    <a:moveTo>
                      <a:pt x="0" y="249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40" name="Rectangle 361"/>
              <p:cNvSpPr>
                <a:spLocks noChangeArrowheads="1"/>
              </p:cNvSpPr>
              <p:nvPr/>
            </p:nvSpPr>
            <p:spPr bwMode="auto">
              <a:xfrm>
                <a:off x="5574677" y="32594115"/>
                <a:ext cx="904095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bolanderi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41" name="Freeform 362"/>
              <p:cNvSpPr>
                <a:spLocks/>
              </p:cNvSpPr>
              <p:nvPr/>
            </p:nvSpPr>
            <p:spPr bwMode="auto">
              <a:xfrm>
                <a:off x="5040257" y="32680627"/>
                <a:ext cx="554513" cy="63194"/>
              </a:xfrm>
              <a:custGeom>
                <a:avLst/>
                <a:gdLst>
                  <a:gd name="T0" fmla="*/ 0 w 138"/>
                  <a:gd name="T1" fmla="*/ 69 h 69"/>
                  <a:gd name="T2" fmla="*/ 0 w 138"/>
                  <a:gd name="T3" fmla="*/ 0 h 69"/>
                  <a:gd name="T4" fmla="*/ 138 w 138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8" h="69">
                    <a:moveTo>
                      <a:pt x="0" y="69"/>
                    </a:moveTo>
                    <a:lnTo>
                      <a:pt x="0" y="0"/>
                    </a:lnTo>
                    <a:lnTo>
                      <a:pt x="138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42" name="Rectangle 363"/>
              <p:cNvSpPr>
                <a:spLocks noChangeArrowheads="1"/>
              </p:cNvSpPr>
              <p:nvPr/>
            </p:nvSpPr>
            <p:spPr bwMode="auto">
              <a:xfrm>
                <a:off x="5020164" y="32719790"/>
                <a:ext cx="151964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siphocampyloides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43" name="Freeform 364"/>
              <p:cNvSpPr>
                <a:spLocks/>
              </p:cNvSpPr>
              <p:nvPr/>
            </p:nvSpPr>
            <p:spPr bwMode="auto">
              <a:xfrm>
                <a:off x="5040257" y="32749316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44" name="Freeform 365"/>
              <p:cNvSpPr>
                <a:spLocks/>
              </p:cNvSpPr>
              <p:nvPr/>
            </p:nvSpPr>
            <p:spPr bwMode="auto">
              <a:xfrm>
                <a:off x="4947836" y="32746567"/>
                <a:ext cx="92420" cy="162106"/>
              </a:xfrm>
              <a:custGeom>
                <a:avLst/>
                <a:gdLst>
                  <a:gd name="T0" fmla="*/ 0 w 23"/>
                  <a:gd name="T1" fmla="*/ 177 h 177"/>
                  <a:gd name="T2" fmla="*/ 0 w 23"/>
                  <a:gd name="T3" fmla="*/ 0 h 177"/>
                  <a:gd name="T4" fmla="*/ 23 w 23"/>
                  <a:gd name="T5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77">
                    <a:moveTo>
                      <a:pt x="0" y="177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45" name="Rectangle 366"/>
              <p:cNvSpPr>
                <a:spLocks noChangeArrowheads="1"/>
              </p:cNvSpPr>
              <p:nvPr/>
            </p:nvSpPr>
            <p:spPr bwMode="auto">
              <a:xfrm>
                <a:off x="6338138" y="32851673"/>
                <a:ext cx="120706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antirrhinoides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46" name="Freeform 367"/>
              <p:cNvSpPr>
                <a:spLocks/>
              </p:cNvSpPr>
              <p:nvPr/>
            </p:nvSpPr>
            <p:spPr bwMode="auto">
              <a:xfrm>
                <a:off x="4947836" y="32944393"/>
                <a:ext cx="1410393" cy="63194"/>
              </a:xfrm>
              <a:custGeom>
                <a:avLst/>
                <a:gdLst>
                  <a:gd name="T0" fmla="*/ 0 w 351"/>
                  <a:gd name="T1" fmla="*/ 69 h 69"/>
                  <a:gd name="T2" fmla="*/ 0 w 351"/>
                  <a:gd name="T3" fmla="*/ 0 h 69"/>
                  <a:gd name="T4" fmla="*/ 351 w 351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1" h="69">
                    <a:moveTo>
                      <a:pt x="0" y="69"/>
                    </a:moveTo>
                    <a:lnTo>
                      <a:pt x="0" y="0"/>
                    </a:lnTo>
                    <a:lnTo>
                      <a:pt x="351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47" name="Rectangle 368"/>
              <p:cNvSpPr>
                <a:spLocks noChangeArrowheads="1"/>
              </p:cNvSpPr>
              <p:nvPr/>
            </p:nvSpPr>
            <p:spPr bwMode="auto">
              <a:xfrm>
                <a:off x="4927748" y="32983556"/>
                <a:ext cx="117339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franchetiana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48" name="Freeform 369"/>
              <p:cNvSpPr>
                <a:spLocks/>
              </p:cNvSpPr>
              <p:nvPr/>
            </p:nvSpPr>
            <p:spPr bwMode="auto">
              <a:xfrm>
                <a:off x="4947836" y="33013084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49" name="Line 370"/>
              <p:cNvSpPr>
                <a:spLocks noChangeShapeType="1"/>
              </p:cNvSpPr>
              <p:nvPr/>
            </p:nvSpPr>
            <p:spPr bwMode="auto">
              <a:xfrm>
                <a:off x="4947836" y="32914170"/>
                <a:ext cx="0" cy="162106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50" name="Freeform 371"/>
              <p:cNvSpPr>
                <a:spLocks/>
              </p:cNvSpPr>
              <p:nvPr/>
            </p:nvSpPr>
            <p:spPr bwMode="auto">
              <a:xfrm>
                <a:off x="4859437" y="32683373"/>
                <a:ext cx="88401" cy="228049"/>
              </a:xfrm>
              <a:custGeom>
                <a:avLst/>
                <a:gdLst>
                  <a:gd name="T0" fmla="*/ 0 w 22"/>
                  <a:gd name="T1" fmla="*/ 0 h 249"/>
                  <a:gd name="T2" fmla="*/ 0 w 22"/>
                  <a:gd name="T3" fmla="*/ 249 h 249"/>
                  <a:gd name="T4" fmla="*/ 22 w 2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49">
                    <a:moveTo>
                      <a:pt x="0" y="0"/>
                    </a:moveTo>
                    <a:lnTo>
                      <a:pt x="0" y="249"/>
                    </a:lnTo>
                    <a:lnTo>
                      <a:pt x="22" y="24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51" name="Freeform 372"/>
              <p:cNvSpPr>
                <a:spLocks/>
              </p:cNvSpPr>
              <p:nvPr/>
            </p:nvSpPr>
            <p:spPr bwMode="auto">
              <a:xfrm>
                <a:off x="4670581" y="32680627"/>
                <a:ext cx="188857" cy="401145"/>
              </a:xfrm>
              <a:custGeom>
                <a:avLst/>
                <a:gdLst>
                  <a:gd name="T0" fmla="*/ 0 w 47"/>
                  <a:gd name="T1" fmla="*/ 438 h 438"/>
                  <a:gd name="T2" fmla="*/ 0 w 47"/>
                  <a:gd name="T3" fmla="*/ 0 h 438"/>
                  <a:gd name="T4" fmla="*/ 47 w 47"/>
                  <a:gd name="T5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438">
                    <a:moveTo>
                      <a:pt x="0" y="438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52" name="Rectangle 373"/>
              <p:cNvSpPr>
                <a:spLocks noChangeArrowheads="1"/>
              </p:cNvSpPr>
              <p:nvPr/>
            </p:nvSpPr>
            <p:spPr bwMode="auto">
              <a:xfrm>
                <a:off x="5683170" y="33115439"/>
                <a:ext cx="81432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nervosa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53" name="Freeform 374"/>
              <p:cNvSpPr>
                <a:spLocks/>
              </p:cNvSpPr>
              <p:nvPr/>
            </p:nvSpPr>
            <p:spPr bwMode="auto">
              <a:xfrm>
                <a:off x="5128658" y="33208159"/>
                <a:ext cx="574605" cy="96166"/>
              </a:xfrm>
              <a:custGeom>
                <a:avLst/>
                <a:gdLst>
                  <a:gd name="T0" fmla="*/ 0 w 143"/>
                  <a:gd name="T1" fmla="*/ 105 h 105"/>
                  <a:gd name="T2" fmla="*/ 0 w 143"/>
                  <a:gd name="T3" fmla="*/ 0 h 105"/>
                  <a:gd name="T4" fmla="*/ 143 w 143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3" h="105">
                    <a:moveTo>
                      <a:pt x="0" y="105"/>
                    </a:moveTo>
                    <a:lnTo>
                      <a:pt x="0" y="0"/>
                    </a:lnTo>
                    <a:lnTo>
                      <a:pt x="14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54" name="Rectangle 375"/>
              <p:cNvSpPr>
                <a:spLocks noChangeArrowheads="1"/>
              </p:cNvSpPr>
              <p:nvPr/>
            </p:nvSpPr>
            <p:spPr bwMode="auto">
              <a:xfrm>
                <a:off x="5582714" y="33247324"/>
                <a:ext cx="171598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parvula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var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australis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55" name="Freeform 376"/>
              <p:cNvSpPr>
                <a:spLocks/>
              </p:cNvSpPr>
              <p:nvPr/>
            </p:nvSpPr>
            <p:spPr bwMode="auto">
              <a:xfrm>
                <a:off x="5502350" y="33340043"/>
                <a:ext cx="92420" cy="63194"/>
              </a:xfrm>
              <a:custGeom>
                <a:avLst/>
                <a:gdLst>
                  <a:gd name="T0" fmla="*/ 0 w 23"/>
                  <a:gd name="T1" fmla="*/ 69 h 69"/>
                  <a:gd name="T2" fmla="*/ 0 w 23"/>
                  <a:gd name="T3" fmla="*/ 0 h 69"/>
                  <a:gd name="T4" fmla="*/ 23 w 23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69">
                    <a:moveTo>
                      <a:pt x="0" y="69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56" name="Rectangle 377"/>
              <p:cNvSpPr>
                <a:spLocks noChangeArrowheads="1"/>
              </p:cNvSpPr>
              <p:nvPr/>
            </p:nvSpPr>
            <p:spPr bwMode="auto">
              <a:xfrm>
                <a:off x="5767551" y="33379206"/>
                <a:ext cx="769441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parvula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57" name="Freeform 378"/>
              <p:cNvSpPr>
                <a:spLocks/>
              </p:cNvSpPr>
              <p:nvPr/>
            </p:nvSpPr>
            <p:spPr bwMode="auto">
              <a:xfrm>
                <a:off x="5502350" y="33408732"/>
                <a:ext cx="277258" cy="63194"/>
              </a:xfrm>
              <a:custGeom>
                <a:avLst/>
                <a:gdLst>
                  <a:gd name="T0" fmla="*/ 0 w 69"/>
                  <a:gd name="T1" fmla="*/ 0 h 69"/>
                  <a:gd name="T2" fmla="*/ 0 w 69"/>
                  <a:gd name="T3" fmla="*/ 69 h 69"/>
                  <a:gd name="T4" fmla="*/ 69 w 69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69">
                    <a:moveTo>
                      <a:pt x="0" y="0"/>
                    </a:moveTo>
                    <a:lnTo>
                      <a:pt x="0" y="69"/>
                    </a:lnTo>
                    <a:lnTo>
                      <a:pt x="69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58" name="Freeform 379"/>
              <p:cNvSpPr>
                <a:spLocks/>
              </p:cNvSpPr>
              <p:nvPr/>
            </p:nvSpPr>
            <p:spPr bwMode="auto">
              <a:xfrm>
                <a:off x="5128658" y="33309820"/>
                <a:ext cx="373695" cy="96166"/>
              </a:xfrm>
              <a:custGeom>
                <a:avLst/>
                <a:gdLst>
                  <a:gd name="T0" fmla="*/ 0 w 93"/>
                  <a:gd name="T1" fmla="*/ 0 h 105"/>
                  <a:gd name="T2" fmla="*/ 0 w 93"/>
                  <a:gd name="T3" fmla="*/ 105 h 105"/>
                  <a:gd name="T4" fmla="*/ 93 w 93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105">
                    <a:moveTo>
                      <a:pt x="0" y="0"/>
                    </a:moveTo>
                    <a:lnTo>
                      <a:pt x="0" y="105"/>
                    </a:lnTo>
                    <a:lnTo>
                      <a:pt x="93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59" name="Freeform 380"/>
              <p:cNvSpPr>
                <a:spLocks/>
              </p:cNvSpPr>
              <p:nvPr/>
            </p:nvSpPr>
            <p:spPr bwMode="auto">
              <a:xfrm>
                <a:off x="4947836" y="33307073"/>
                <a:ext cx="180821" cy="178593"/>
              </a:xfrm>
              <a:custGeom>
                <a:avLst/>
                <a:gdLst>
                  <a:gd name="T0" fmla="*/ 0 w 45"/>
                  <a:gd name="T1" fmla="*/ 195 h 195"/>
                  <a:gd name="T2" fmla="*/ 0 w 45"/>
                  <a:gd name="T3" fmla="*/ 0 h 195"/>
                  <a:gd name="T4" fmla="*/ 45 w 45"/>
                  <a:gd name="T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95">
                    <a:moveTo>
                      <a:pt x="0" y="195"/>
                    </a:moveTo>
                    <a:lnTo>
                      <a:pt x="0" y="0"/>
                    </a:lnTo>
                    <a:lnTo>
                      <a:pt x="45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60" name="Rectangle 381"/>
              <p:cNvSpPr>
                <a:spLocks noChangeArrowheads="1"/>
              </p:cNvSpPr>
              <p:nvPr/>
            </p:nvSpPr>
            <p:spPr bwMode="auto">
              <a:xfrm>
                <a:off x="5333585" y="33511089"/>
                <a:ext cx="187230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ovata </a:t>
                </a:r>
                <a:r>
                  <a:rPr kumimoji="1" lang="ko-KR" altLang="ko-KR" sz="1250" b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bracteata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61" name="Freeform 382"/>
              <p:cNvSpPr>
                <a:spLocks/>
              </p:cNvSpPr>
              <p:nvPr/>
            </p:nvSpPr>
            <p:spPr bwMode="auto">
              <a:xfrm>
                <a:off x="5249204" y="33603810"/>
                <a:ext cx="104473" cy="63194"/>
              </a:xfrm>
              <a:custGeom>
                <a:avLst/>
                <a:gdLst>
                  <a:gd name="T0" fmla="*/ 0 w 26"/>
                  <a:gd name="T1" fmla="*/ 69 h 69"/>
                  <a:gd name="T2" fmla="*/ 0 w 26"/>
                  <a:gd name="T3" fmla="*/ 0 h 69"/>
                  <a:gd name="T4" fmla="*/ 26 w 26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69">
                    <a:moveTo>
                      <a:pt x="0" y="69"/>
                    </a:moveTo>
                    <a:lnTo>
                      <a:pt x="0" y="0"/>
                    </a:lnTo>
                    <a:lnTo>
                      <a:pt x="2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62" name="Rectangle 383"/>
              <p:cNvSpPr>
                <a:spLocks noChangeArrowheads="1"/>
              </p:cNvSpPr>
              <p:nvPr/>
            </p:nvSpPr>
            <p:spPr bwMode="auto">
              <a:xfrm>
                <a:off x="5229111" y="33642973"/>
                <a:ext cx="636394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ovata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63" name="Freeform 384"/>
              <p:cNvSpPr>
                <a:spLocks/>
              </p:cNvSpPr>
              <p:nvPr/>
            </p:nvSpPr>
            <p:spPr bwMode="auto">
              <a:xfrm>
                <a:off x="5249204" y="33672500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64" name="Freeform 385"/>
              <p:cNvSpPr>
                <a:spLocks/>
              </p:cNvSpPr>
              <p:nvPr/>
            </p:nvSpPr>
            <p:spPr bwMode="auto">
              <a:xfrm>
                <a:off x="4947836" y="33491159"/>
                <a:ext cx="301367" cy="178593"/>
              </a:xfrm>
              <a:custGeom>
                <a:avLst/>
                <a:gdLst>
                  <a:gd name="T0" fmla="*/ 0 w 75"/>
                  <a:gd name="T1" fmla="*/ 0 h 195"/>
                  <a:gd name="T2" fmla="*/ 0 w 75"/>
                  <a:gd name="T3" fmla="*/ 195 h 195"/>
                  <a:gd name="T4" fmla="*/ 75 w 75"/>
                  <a:gd name="T5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" h="195">
                    <a:moveTo>
                      <a:pt x="0" y="0"/>
                    </a:moveTo>
                    <a:lnTo>
                      <a:pt x="0" y="195"/>
                    </a:lnTo>
                    <a:lnTo>
                      <a:pt x="75" y="19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65" name="Freeform 386"/>
              <p:cNvSpPr>
                <a:spLocks/>
              </p:cNvSpPr>
              <p:nvPr/>
            </p:nvSpPr>
            <p:spPr bwMode="auto">
              <a:xfrm>
                <a:off x="4670581" y="33087267"/>
                <a:ext cx="277258" cy="401145"/>
              </a:xfrm>
              <a:custGeom>
                <a:avLst/>
                <a:gdLst>
                  <a:gd name="T0" fmla="*/ 0 w 69"/>
                  <a:gd name="T1" fmla="*/ 0 h 438"/>
                  <a:gd name="T2" fmla="*/ 0 w 69"/>
                  <a:gd name="T3" fmla="*/ 438 h 438"/>
                  <a:gd name="T4" fmla="*/ 69 w 69"/>
                  <a:gd name="T5" fmla="*/ 438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438">
                    <a:moveTo>
                      <a:pt x="0" y="0"/>
                    </a:moveTo>
                    <a:lnTo>
                      <a:pt x="0" y="438"/>
                    </a:lnTo>
                    <a:lnTo>
                      <a:pt x="69" y="438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66" name="Rectangle 387"/>
              <p:cNvSpPr>
                <a:spLocks noChangeArrowheads="1"/>
              </p:cNvSpPr>
              <p:nvPr/>
            </p:nvSpPr>
            <p:spPr bwMode="auto">
              <a:xfrm>
                <a:off x="5217058" y="33774858"/>
                <a:ext cx="91371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tuberosa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67" name="Freeform 388"/>
              <p:cNvSpPr>
                <a:spLocks/>
              </p:cNvSpPr>
              <p:nvPr/>
            </p:nvSpPr>
            <p:spPr bwMode="auto">
              <a:xfrm>
                <a:off x="4955873" y="33867578"/>
                <a:ext cx="281275" cy="96166"/>
              </a:xfrm>
              <a:custGeom>
                <a:avLst/>
                <a:gdLst>
                  <a:gd name="T0" fmla="*/ 0 w 70"/>
                  <a:gd name="T1" fmla="*/ 105 h 105"/>
                  <a:gd name="T2" fmla="*/ 0 w 70"/>
                  <a:gd name="T3" fmla="*/ 0 h 105"/>
                  <a:gd name="T4" fmla="*/ 70 w 70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105">
                    <a:moveTo>
                      <a:pt x="0" y="105"/>
                    </a:moveTo>
                    <a:lnTo>
                      <a:pt x="0" y="0"/>
                    </a:lnTo>
                    <a:lnTo>
                      <a:pt x="7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68" name="Rectangle 389"/>
              <p:cNvSpPr>
                <a:spLocks noChangeArrowheads="1"/>
              </p:cNvSpPr>
              <p:nvPr/>
            </p:nvSpPr>
            <p:spPr bwMode="auto">
              <a:xfrm>
                <a:off x="5128658" y="33909330"/>
                <a:ext cx="98424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sapphirina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69" name="Freeform 390"/>
              <p:cNvSpPr>
                <a:spLocks/>
              </p:cNvSpPr>
              <p:nvPr/>
            </p:nvSpPr>
            <p:spPr bwMode="auto">
              <a:xfrm>
                <a:off x="5052310" y="33999461"/>
                <a:ext cx="96436" cy="63194"/>
              </a:xfrm>
              <a:custGeom>
                <a:avLst/>
                <a:gdLst>
                  <a:gd name="T0" fmla="*/ 0 w 24"/>
                  <a:gd name="T1" fmla="*/ 69 h 69"/>
                  <a:gd name="T2" fmla="*/ 0 w 24"/>
                  <a:gd name="T3" fmla="*/ 0 h 69"/>
                  <a:gd name="T4" fmla="*/ 24 w 24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9">
                    <a:moveTo>
                      <a:pt x="0" y="69"/>
                    </a:move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70" name="Rectangle 391"/>
              <p:cNvSpPr>
                <a:spLocks noChangeArrowheads="1"/>
              </p:cNvSpPr>
              <p:nvPr/>
            </p:nvSpPr>
            <p:spPr bwMode="auto">
              <a:xfrm>
                <a:off x="5518423" y="34038624"/>
                <a:ext cx="254236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bolanderi </a:t>
                </a:r>
                <a:r>
                  <a:rPr kumimoji="1" lang="ko-KR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</a:t>
                </a:r>
                <a:r>
                  <a:rPr kumimoji="1" lang="en-US" altLang="ko-KR" sz="1250" b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austromontana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71" name="Freeform 392"/>
              <p:cNvSpPr>
                <a:spLocks/>
              </p:cNvSpPr>
              <p:nvPr/>
            </p:nvSpPr>
            <p:spPr bwMode="auto">
              <a:xfrm>
                <a:off x="5052310" y="34068149"/>
                <a:ext cx="486204" cy="63194"/>
              </a:xfrm>
              <a:custGeom>
                <a:avLst/>
                <a:gdLst>
                  <a:gd name="T0" fmla="*/ 0 w 121"/>
                  <a:gd name="T1" fmla="*/ 0 h 69"/>
                  <a:gd name="T2" fmla="*/ 0 w 121"/>
                  <a:gd name="T3" fmla="*/ 69 h 69"/>
                  <a:gd name="T4" fmla="*/ 121 w 121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1" h="69">
                    <a:moveTo>
                      <a:pt x="0" y="0"/>
                    </a:moveTo>
                    <a:lnTo>
                      <a:pt x="0" y="69"/>
                    </a:lnTo>
                    <a:lnTo>
                      <a:pt x="121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72" name="Freeform 393"/>
              <p:cNvSpPr>
                <a:spLocks/>
              </p:cNvSpPr>
              <p:nvPr/>
            </p:nvSpPr>
            <p:spPr bwMode="auto">
              <a:xfrm>
                <a:off x="4955873" y="33969237"/>
                <a:ext cx="96436" cy="96166"/>
              </a:xfrm>
              <a:custGeom>
                <a:avLst/>
                <a:gdLst>
                  <a:gd name="T0" fmla="*/ 0 w 24"/>
                  <a:gd name="T1" fmla="*/ 0 h 105"/>
                  <a:gd name="T2" fmla="*/ 0 w 24"/>
                  <a:gd name="T3" fmla="*/ 105 h 105"/>
                  <a:gd name="T4" fmla="*/ 24 w 24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105">
                    <a:moveTo>
                      <a:pt x="0" y="0"/>
                    </a:moveTo>
                    <a:lnTo>
                      <a:pt x="0" y="105"/>
                    </a:lnTo>
                    <a:lnTo>
                      <a:pt x="24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73" name="Freeform 394"/>
              <p:cNvSpPr>
                <a:spLocks/>
              </p:cNvSpPr>
              <p:nvPr/>
            </p:nvSpPr>
            <p:spPr bwMode="auto">
              <a:xfrm>
                <a:off x="4670581" y="33326305"/>
                <a:ext cx="285295" cy="640184"/>
              </a:xfrm>
              <a:custGeom>
                <a:avLst/>
                <a:gdLst>
                  <a:gd name="T0" fmla="*/ 0 w 71"/>
                  <a:gd name="T1" fmla="*/ 0 h 699"/>
                  <a:gd name="T2" fmla="*/ 0 w 71"/>
                  <a:gd name="T3" fmla="*/ 699 h 699"/>
                  <a:gd name="T4" fmla="*/ 71 w 71"/>
                  <a:gd name="T5" fmla="*/ 699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699">
                    <a:moveTo>
                      <a:pt x="0" y="0"/>
                    </a:moveTo>
                    <a:lnTo>
                      <a:pt x="0" y="699"/>
                    </a:lnTo>
                    <a:lnTo>
                      <a:pt x="71" y="69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74" name="Line 395"/>
              <p:cNvSpPr>
                <a:spLocks noChangeShapeType="1"/>
              </p:cNvSpPr>
              <p:nvPr/>
            </p:nvSpPr>
            <p:spPr bwMode="auto">
              <a:xfrm>
                <a:off x="4670581" y="32680627"/>
                <a:ext cx="0" cy="640184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75" name="Freeform 396"/>
              <p:cNvSpPr>
                <a:spLocks/>
              </p:cNvSpPr>
              <p:nvPr/>
            </p:nvSpPr>
            <p:spPr bwMode="auto">
              <a:xfrm>
                <a:off x="4485744" y="33323557"/>
                <a:ext cx="184837" cy="1357300"/>
              </a:xfrm>
              <a:custGeom>
                <a:avLst/>
                <a:gdLst>
                  <a:gd name="T0" fmla="*/ 0 w 46"/>
                  <a:gd name="T1" fmla="*/ 1482 h 1482"/>
                  <a:gd name="T2" fmla="*/ 0 w 46"/>
                  <a:gd name="T3" fmla="*/ 0 h 1482"/>
                  <a:gd name="T4" fmla="*/ 46 w 46"/>
                  <a:gd name="T5" fmla="*/ 0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1482">
                    <a:moveTo>
                      <a:pt x="0" y="1482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76" name="Rectangle 397"/>
              <p:cNvSpPr>
                <a:spLocks noChangeArrowheads="1"/>
              </p:cNvSpPr>
              <p:nvPr/>
            </p:nvSpPr>
            <p:spPr bwMode="auto">
              <a:xfrm>
                <a:off x="4758982" y="34176716"/>
                <a:ext cx="788676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barbata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77" name="Freeform 398"/>
              <p:cNvSpPr>
                <a:spLocks/>
              </p:cNvSpPr>
              <p:nvPr/>
            </p:nvSpPr>
            <p:spPr bwMode="auto">
              <a:xfrm>
                <a:off x="4666563" y="34263226"/>
                <a:ext cx="96436" cy="63194"/>
              </a:xfrm>
              <a:custGeom>
                <a:avLst/>
                <a:gdLst>
                  <a:gd name="T0" fmla="*/ 0 w 24"/>
                  <a:gd name="T1" fmla="*/ 69 h 69"/>
                  <a:gd name="T2" fmla="*/ 0 w 24"/>
                  <a:gd name="T3" fmla="*/ 0 h 69"/>
                  <a:gd name="T4" fmla="*/ 24 w 24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9">
                    <a:moveTo>
                      <a:pt x="0" y="69"/>
                    </a:move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78" name="Rectangle 399"/>
              <p:cNvSpPr>
                <a:spLocks noChangeArrowheads="1"/>
              </p:cNvSpPr>
              <p:nvPr/>
            </p:nvSpPr>
            <p:spPr bwMode="auto">
              <a:xfrm>
                <a:off x="5156783" y="34308599"/>
                <a:ext cx="831959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javanica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79" name="Freeform 400"/>
              <p:cNvSpPr>
                <a:spLocks/>
              </p:cNvSpPr>
              <p:nvPr/>
            </p:nvSpPr>
            <p:spPr bwMode="auto">
              <a:xfrm>
                <a:off x="4666563" y="34331917"/>
                <a:ext cx="494241" cy="63194"/>
              </a:xfrm>
              <a:custGeom>
                <a:avLst/>
                <a:gdLst>
                  <a:gd name="T0" fmla="*/ 0 w 123"/>
                  <a:gd name="T1" fmla="*/ 0 h 69"/>
                  <a:gd name="T2" fmla="*/ 0 w 123"/>
                  <a:gd name="T3" fmla="*/ 69 h 69"/>
                  <a:gd name="T4" fmla="*/ 123 w 123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3" h="69">
                    <a:moveTo>
                      <a:pt x="0" y="0"/>
                    </a:moveTo>
                    <a:lnTo>
                      <a:pt x="0" y="69"/>
                    </a:lnTo>
                    <a:lnTo>
                      <a:pt x="123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0" name="Rectangle 401"/>
              <p:cNvSpPr>
                <a:spLocks noChangeArrowheads="1"/>
              </p:cNvSpPr>
              <p:nvPr/>
            </p:nvSpPr>
            <p:spPr bwMode="auto">
              <a:xfrm>
                <a:off x="4859437" y="34440483"/>
                <a:ext cx="108042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tsusimensis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1" name="Freeform 402"/>
              <p:cNvSpPr>
                <a:spLocks/>
              </p:cNvSpPr>
              <p:nvPr/>
            </p:nvSpPr>
            <p:spPr bwMode="auto">
              <a:xfrm>
                <a:off x="4666563" y="34397857"/>
                <a:ext cx="196894" cy="129135"/>
              </a:xfrm>
              <a:custGeom>
                <a:avLst/>
                <a:gdLst>
                  <a:gd name="T0" fmla="*/ 0 w 49"/>
                  <a:gd name="T1" fmla="*/ 0 h 141"/>
                  <a:gd name="T2" fmla="*/ 0 w 49"/>
                  <a:gd name="T3" fmla="*/ 141 h 141"/>
                  <a:gd name="T4" fmla="*/ 49 w 49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49" y="141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2" name="Rectangle 403"/>
              <p:cNvSpPr>
                <a:spLocks noChangeArrowheads="1"/>
              </p:cNvSpPr>
              <p:nvPr/>
            </p:nvSpPr>
            <p:spPr bwMode="auto">
              <a:xfrm>
                <a:off x="4939801" y="34572366"/>
                <a:ext cx="1645450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indica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var</a:t>
                </a:r>
                <a:r>
                  <a:rPr kumimoji="1" lang="en-US" altLang="ko-KR" sz="1250" b="0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coccinea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3" name="Freeform 404"/>
              <p:cNvSpPr>
                <a:spLocks/>
              </p:cNvSpPr>
              <p:nvPr/>
            </p:nvSpPr>
            <p:spPr bwMode="auto">
              <a:xfrm>
                <a:off x="4666563" y="34463799"/>
                <a:ext cx="277258" cy="195077"/>
              </a:xfrm>
              <a:custGeom>
                <a:avLst/>
                <a:gdLst>
                  <a:gd name="T0" fmla="*/ 0 w 69"/>
                  <a:gd name="T1" fmla="*/ 0 h 213"/>
                  <a:gd name="T2" fmla="*/ 0 w 69"/>
                  <a:gd name="T3" fmla="*/ 213 h 213"/>
                  <a:gd name="T4" fmla="*/ 69 w 69"/>
                  <a:gd name="T5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213">
                    <a:moveTo>
                      <a:pt x="0" y="0"/>
                    </a:moveTo>
                    <a:lnTo>
                      <a:pt x="0" y="213"/>
                    </a:lnTo>
                    <a:lnTo>
                      <a:pt x="69" y="213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4" name="Rectangle 405"/>
              <p:cNvSpPr>
                <a:spLocks noChangeArrowheads="1"/>
              </p:cNvSpPr>
              <p:nvPr/>
            </p:nvSpPr>
            <p:spPr bwMode="auto">
              <a:xfrm>
                <a:off x="4742909" y="34704249"/>
                <a:ext cx="70692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indica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5" name="Freeform 406"/>
              <p:cNvSpPr>
                <a:spLocks/>
              </p:cNvSpPr>
              <p:nvPr/>
            </p:nvSpPr>
            <p:spPr bwMode="auto">
              <a:xfrm>
                <a:off x="4666563" y="34529741"/>
                <a:ext cx="88401" cy="261020"/>
              </a:xfrm>
              <a:custGeom>
                <a:avLst/>
                <a:gdLst>
                  <a:gd name="T0" fmla="*/ 0 w 22"/>
                  <a:gd name="T1" fmla="*/ 0 h 285"/>
                  <a:gd name="T2" fmla="*/ 0 w 22"/>
                  <a:gd name="T3" fmla="*/ 285 h 285"/>
                  <a:gd name="T4" fmla="*/ 22 w 22"/>
                  <a:gd name="T5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85">
                    <a:moveTo>
                      <a:pt x="0" y="0"/>
                    </a:moveTo>
                    <a:lnTo>
                      <a:pt x="0" y="285"/>
                    </a:lnTo>
                    <a:lnTo>
                      <a:pt x="22" y="28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6" name="Line 408"/>
              <p:cNvSpPr>
                <a:spLocks noChangeShapeType="1"/>
              </p:cNvSpPr>
              <p:nvPr/>
            </p:nvSpPr>
            <p:spPr bwMode="auto">
              <a:xfrm>
                <a:off x="4666563" y="34263226"/>
                <a:ext cx="0" cy="261020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7" name="Freeform 409"/>
              <p:cNvSpPr>
                <a:spLocks/>
              </p:cNvSpPr>
              <p:nvPr/>
            </p:nvSpPr>
            <p:spPr bwMode="auto">
              <a:xfrm>
                <a:off x="4574145" y="34526992"/>
                <a:ext cx="92420" cy="1513911"/>
              </a:xfrm>
              <a:custGeom>
                <a:avLst/>
                <a:gdLst>
                  <a:gd name="T0" fmla="*/ 0 w 23"/>
                  <a:gd name="T1" fmla="*/ 1653 h 1653"/>
                  <a:gd name="T2" fmla="*/ 0 w 23"/>
                  <a:gd name="T3" fmla="*/ 0 h 1653"/>
                  <a:gd name="T4" fmla="*/ 23 w 23"/>
                  <a:gd name="T5" fmla="*/ 0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653">
                    <a:moveTo>
                      <a:pt x="0" y="1653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8" name="Rectangle 410"/>
              <p:cNvSpPr>
                <a:spLocks noChangeArrowheads="1"/>
              </p:cNvSpPr>
              <p:nvPr/>
            </p:nvSpPr>
            <p:spPr bwMode="auto">
              <a:xfrm>
                <a:off x="4767019" y="34836133"/>
                <a:ext cx="97302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sessilifolia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89" name="Freeform 411"/>
              <p:cNvSpPr>
                <a:spLocks/>
              </p:cNvSpPr>
              <p:nvPr/>
            </p:nvSpPr>
            <p:spPr bwMode="auto">
              <a:xfrm>
                <a:off x="4574145" y="34922643"/>
                <a:ext cx="204930" cy="112651"/>
              </a:xfrm>
              <a:custGeom>
                <a:avLst/>
                <a:gdLst>
                  <a:gd name="T0" fmla="*/ 0 w 51"/>
                  <a:gd name="T1" fmla="*/ 123 h 123"/>
                  <a:gd name="T2" fmla="*/ 0 w 51"/>
                  <a:gd name="T3" fmla="*/ 0 h 123"/>
                  <a:gd name="T4" fmla="*/ 51 w 51"/>
                  <a:gd name="T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23">
                    <a:moveTo>
                      <a:pt x="0" y="123"/>
                    </a:moveTo>
                    <a:lnTo>
                      <a:pt x="0" y="0"/>
                    </a:lnTo>
                    <a:lnTo>
                      <a:pt x="51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90" name="Rectangle 412"/>
              <p:cNvSpPr>
                <a:spLocks noChangeArrowheads="1"/>
              </p:cNvSpPr>
              <p:nvPr/>
            </p:nvSpPr>
            <p:spPr bwMode="auto">
              <a:xfrm>
                <a:off x="4851400" y="34968016"/>
                <a:ext cx="83997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discolor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91" name="Freeform 413"/>
              <p:cNvSpPr>
                <a:spLocks/>
              </p:cNvSpPr>
              <p:nvPr/>
            </p:nvSpPr>
            <p:spPr bwMode="auto">
              <a:xfrm>
                <a:off x="4666563" y="35054526"/>
                <a:ext cx="196894" cy="96166"/>
              </a:xfrm>
              <a:custGeom>
                <a:avLst/>
                <a:gdLst>
                  <a:gd name="T0" fmla="*/ 0 w 49"/>
                  <a:gd name="T1" fmla="*/ 105 h 105"/>
                  <a:gd name="T2" fmla="*/ 0 w 49"/>
                  <a:gd name="T3" fmla="*/ 0 h 105"/>
                  <a:gd name="T4" fmla="*/ 49 w 49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105">
                    <a:moveTo>
                      <a:pt x="0" y="105"/>
                    </a:move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92" name="Rectangle 414"/>
              <p:cNvSpPr>
                <a:spLocks noChangeArrowheads="1"/>
              </p:cNvSpPr>
              <p:nvPr/>
            </p:nvSpPr>
            <p:spPr bwMode="auto">
              <a:xfrm>
                <a:off x="4839347" y="35099898"/>
                <a:ext cx="77905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repens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93" name="Freeform 415"/>
              <p:cNvSpPr>
                <a:spLocks/>
              </p:cNvSpPr>
              <p:nvPr/>
            </p:nvSpPr>
            <p:spPr bwMode="auto">
              <a:xfrm>
                <a:off x="4851400" y="35186409"/>
                <a:ext cx="0" cy="63194"/>
              </a:xfrm>
              <a:custGeom>
                <a:avLst/>
                <a:gdLst>
                  <a:gd name="T0" fmla="*/ 69 h 69"/>
                  <a:gd name="T1" fmla="*/ 0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94" name="Rectangle 416"/>
              <p:cNvSpPr>
                <a:spLocks noChangeArrowheads="1"/>
              </p:cNvSpPr>
              <p:nvPr/>
            </p:nvSpPr>
            <p:spPr bwMode="auto">
              <a:xfrm>
                <a:off x="5136695" y="35231781"/>
                <a:ext cx="93134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scandens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95" name="Freeform 417"/>
              <p:cNvSpPr>
                <a:spLocks/>
              </p:cNvSpPr>
              <p:nvPr/>
            </p:nvSpPr>
            <p:spPr bwMode="auto">
              <a:xfrm>
                <a:off x="4851400" y="35255099"/>
                <a:ext cx="297348" cy="63194"/>
              </a:xfrm>
              <a:custGeom>
                <a:avLst/>
                <a:gdLst>
                  <a:gd name="T0" fmla="*/ 0 w 74"/>
                  <a:gd name="T1" fmla="*/ 0 h 69"/>
                  <a:gd name="T2" fmla="*/ 0 w 74"/>
                  <a:gd name="T3" fmla="*/ 69 h 69"/>
                  <a:gd name="T4" fmla="*/ 74 w 7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69">
                    <a:moveTo>
                      <a:pt x="0" y="0"/>
                    </a:moveTo>
                    <a:lnTo>
                      <a:pt x="0" y="69"/>
                    </a:lnTo>
                    <a:lnTo>
                      <a:pt x="74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96" name="Freeform 418"/>
              <p:cNvSpPr>
                <a:spLocks/>
              </p:cNvSpPr>
              <p:nvPr/>
            </p:nvSpPr>
            <p:spPr bwMode="auto">
              <a:xfrm>
                <a:off x="4666563" y="35156185"/>
                <a:ext cx="184837" cy="96166"/>
              </a:xfrm>
              <a:custGeom>
                <a:avLst/>
                <a:gdLst>
                  <a:gd name="T0" fmla="*/ 0 w 46"/>
                  <a:gd name="T1" fmla="*/ 0 h 105"/>
                  <a:gd name="T2" fmla="*/ 0 w 46"/>
                  <a:gd name="T3" fmla="*/ 105 h 105"/>
                  <a:gd name="T4" fmla="*/ 46 w 46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105">
                    <a:moveTo>
                      <a:pt x="0" y="0"/>
                    </a:moveTo>
                    <a:lnTo>
                      <a:pt x="0" y="105"/>
                    </a:lnTo>
                    <a:lnTo>
                      <a:pt x="46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97" name="Freeform 419"/>
              <p:cNvSpPr>
                <a:spLocks/>
              </p:cNvSpPr>
              <p:nvPr/>
            </p:nvSpPr>
            <p:spPr bwMode="auto">
              <a:xfrm>
                <a:off x="4574145" y="35040789"/>
                <a:ext cx="92420" cy="112651"/>
              </a:xfrm>
              <a:custGeom>
                <a:avLst/>
                <a:gdLst>
                  <a:gd name="T0" fmla="*/ 0 w 23"/>
                  <a:gd name="T1" fmla="*/ 0 h 123"/>
                  <a:gd name="T2" fmla="*/ 0 w 23"/>
                  <a:gd name="T3" fmla="*/ 123 h 123"/>
                  <a:gd name="T4" fmla="*/ 23 w 23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23">
                    <a:moveTo>
                      <a:pt x="0" y="0"/>
                    </a:moveTo>
                    <a:lnTo>
                      <a:pt x="0" y="123"/>
                    </a:lnTo>
                    <a:lnTo>
                      <a:pt x="23" y="123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98" name="Rectangle 420"/>
              <p:cNvSpPr>
                <a:spLocks noChangeArrowheads="1"/>
              </p:cNvSpPr>
              <p:nvPr/>
            </p:nvSpPr>
            <p:spPr bwMode="auto">
              <a:xfrm>
                <a:off x="5040257" y="35363666"/>
                <a:ext cx="89447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calcarata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99" name="Freeform 421"/>
              <p:cNvSpPr>
                <a:spLocks/>
              </p:cNvSpPr>
              <p:nvPr/>
            </p:nvSpPr>
            <p:spPr bwMode="auto">
              <a:xfrm>
                <a:off x="4574145" y="35450176"/>
                <a:ext cx="478169" cy="186834"/>
              </a:xfrm>
              <a:custGeom>
                <a:avLst/>
                <a:gdLst>
                  <a:gd name="T0" fmla="*/ 0 w 119"/>
                  <a:gd name="T1" fmla="*/ 204 h 204"/>
                  <a:gd name="T2" fmla="*/ 0 w 119"/>
                  <a:gd name="T3" fmla="*/ 0 h 204"/>
                  <a:gd name="T4" fmla="*/ 119 w 119"/>
                  <a:gd name="T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9" h="204">
                    <a:moveTo>
                      <a:pt x="0" y="204"/>
                    </a:moveTo>
                    <a:lnTo>
                      <a:pt x="0" y="0"/>
                    </a:lnTo>
                    <a:lnTo>
                      <a:pt x="11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00" name="Rectangle 422"/>
              <p:cNvSpPr>
                <a:spLocks noChangeArrowheads="1"/>
              </p:cNvSpPr>
              <p:nvPr/>
            </p:nvSpPr>
            <p:spPr bwMode="auto">
              <a:xfrm>
                <a:off x="5421985" y="35489339"/>
                <a:ext cx="125354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quadrilobulata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01" name="Freeform 423"/>
              <p:cNvSpPr>
                <a:spLocks/>
              </p:cNvSpPr>
              <p:nvPr/>
            </p:nvSpPr>
            <p:spPr bwMode="auto">
              <a:xfrm>
                <a:off x="4943820" y="35582059"/>
                <a:ext cx="482185" cy="63194"/>
              </a:xfrm>
              <a:custGeom>
                <a:avLst/>
                <a:gdLst>
                  <a:gd name="T0" fmla="*/ 0 w 120"/>
                  <a:gd name="T1" fmla="*/ 69 h 69"/>
                  <a:gd name="T2" fmla="*/ 0 w 120"/>
                  <a:gd name="T3" fmla="*/ 0 h 69"/>
                  <a:gd name="T4" fmla="*/ 120 w 120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" h="69">
                    <a:moveTo>
                      <a:pt x="0" y="69"/>
                    </a:moveTo>
                    <a:lnTo>
                      <a:pt x="0" y="0"/>
                    </a:lnTo>
                    <a:lnTo>
                      <a:pt x="12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02" name="Rectangle 424"/>
              <p:cNvSpPr>
                <a:spLocks noChangeArrowheads="1"/>
              </p:cNvSpPr>
              <p:nvPr/>
            </p:nvSpPr>
            <p:spPr bwMode="auto">
              <a:xfrm>
                <a:off x="5212922" y="35627432"/>
                <a:ext cx="116538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pseudotenax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03" name="Freeform 425"/>
              <p:cNvSpPr>
                <a:spLocks/>
              </p:cNvSpPr>
              <p:nvPr/>
            </p:nvSpPr>
            <p:spPr bwMode="auto">
              <a:xfrm>
                <a:off x="4943820" y="35650748"/>
                <a:ext cx="277258" cy="63194"/>
              </a:xfrm>
              <a:custGeom>
                <a:avLst/>
                <a:gdLst>
                  <a:gd name="T0" fmla="*/ 0 w 69"/>
                  <a:gd name="T1" fmla="*/ 0 h 69"/>
                  <a:gd name="T2" fmla="*/ 0 w 69"/>
                  <a:gd name="T3" fmla="*/ 69 h 69"/>
                  <a:gd name="T4" fmla="*/ 69 w 69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69">
                    <a:moveTo>
                      <a:pt x="0" y="0"/>
                    </a:moveTo>
                    <a:lnTo>
                      <a:pt x="0" y="69"/>
                    </a:lnTo>
                    <a:lnTo>
                      <a:pt x="69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04" name="Freeform 426"/>
              <p:cNvSpPr>
                <a:spLocks/>
              </p:cNvSpPr>
              <p:nvPr/>
            </p:nvSpPr>
            <p:spPr bwMode="auto">
              <a:xfrm>
                <a:off x="4618343" y="35648002"/>
                <a:ext cx="325476" cy="178593"/>
              </a:xfrm>
              <a:custGeom>
                <a:avLst/>
                <a:gdLst>
                  <a:gd name="T0" fmla="*/ 0 w 81"/>
                  <a:gd name="T1" fmla="*/ 195 h 195"/>
                  <a:gd name="T2" fmla="*/ 0 w 81"/>
                  <a:gd name="T3" fmla="*/ 0 h 195"/>
                  <a:gd name="T4" fmla="*/ 81 w 81"/>
                  <a:gd name="T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95">
                    <a:moveTo>
                      <a:pt x="0" y="195"/>
                    </a:moveTo>
                    <a:lnTo>
                      <a:pt x="0" y="0"/>
                    </a:lnTo>
                    <a:lnTo>
                      <a:pt x="81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05" name="Rectangle 427"/>
              <p:cNvSpPr>
                <a:spLocks noChangeArrowheads="1"/>
              </p:cNvSpPr>
              <p:nvPr/>
            </p:nvSpPr>
            <p:spPr bwMode="auto">
              <a:xfrm>
                <a:off x="5020164" y="35759315"/>
                <a:ext cx="83035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amabilis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06" name="Freeform 428"/>
              <p:cNvSpPr>
                <a:spLocks/>
              </p:cNvSpPr>
              <p:nvPr/>
            </p:nvSpPr>
            <p:spPr bwMode="auto">
              <a:xfrm>
                <a:off x="4895602" y="35845826"/>
                <a:ext cx="144656" cy="162106"/>
              </a:xfrm>
              <a:custGeom>
                <a:avLst/>
                <a:gdLst>
                  <a:gd name="T0" fmla="*/ 0 w 36"/>
                  <a:gd name="T1" fmla="*/ 177 h 177"/>
                  <a:gd name="T2" fmla="*/ 0 w 36"/>
                  <a:gd name="T3" fmla="*/ 0 h 177"/>
                  <a:gd name="T4" fmla="*/ 36 w 36"/>
                  <a:gd name="T5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7">
                    <a:moveTo>
                      <a:pt x="0" y="177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07" name="Rectangle 429"/>
              <p:cNvSpPr>
                <a:spLocks noChangeArrowheads="1"/>
              </p:cNvSpPr>
              <p:nvPr/>
            </p:nvSpPr>
            <p:spPr bwMode="auto">
              <a:xfrm>
                <a:off x="6117137" y="35891199"/>
                <a:ext cx="77745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insignis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08" name="Freeform 430"/>
              <p:cNvSpPr>
                <a:spLocks/>
              </p:cNvSpPr>
              <p:nvPr/>
            </p:nvSpPr>
            <p:spPr bwMode="auto">
              <a:xfrm>
                <a:off x="4895602" y="35977711"/>
                <a:ext cx="1241628" cy="96166"/>
              </a:xfrm>
              <a:custGeom>
                <a:avLst/>
                <a:gdLst>
                  <a:gd name="T0" fmla="*/ 0 w 309"/>
                  <a:gd name="T1" fmla="*/ 105 h 105"/>
                  <a:gd name="T2" fmla="*/ 0 w 309"/>
                  <a:gd name="T3" fmla="*/ 0 h 105"/>
                  <a:gd name="T4" fmla="*/ 309 w 309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9" h="105">
                    <a:moveTo>
                      <a:pt x="0" y="105"/>
                    </a:moveTo>
                    <a:lnTo>
                      <a:pt x="0" y="0"/>
                    </a:lnTo>
                    <a:lnTo>
                      <a:pt x="30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09" name="Rectangle 431"/>
              <p:cNvSpPr>
                <a:spLocks noChangeArrowheads="1"/>
              </p:cNvSpPr>
              <p:nvPr/>
            </p:nvSpPr>
            <p:spPr bwMode="auto">
              <a:xfrm>
                <a:off x="5381804" y="36023083"/>
                <a:ext cx="118141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laeteviolacea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0" name="Freeform 432"/>
              <p:cNvSpPr>
                <a:spLocks/>
              </p:cNvSpPr>
              <p:nvPr/>
            </p:nvSpPr>
            <p:spPr bwMode="auto">
              <a:xfrm>
                <a:off x="5200986" y="36109594"/>
                <a:ext cx="200910" cy="63194"/>
              </a:xfrm>
              <a:custGeom>
                <a:avLst/>
                <a:gdLst>
                  <a:gd name="T0" fmla="*/ 0 w 50"/>
                  <a:gd name="T1" fmla="*/ 69 h 69"/>
                  <a:gd name="T2" fmla="*/ 0 w 50"/>
                  <a:gd name="T3" fmla="*/ 0 h 69"/>
                  <a:gd name="T4" fmla="*/ 50 w 50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69">
                    <a:moveTo>
                      <a:pt x="0" y="69"/>
                    </a:moveTo>
                    <a:lnTo>
                      <a:pt x="0" y="0"/>
                    </a:lnTo>
                    <a:lnTo>
                      <a:pt x="5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1" name="Rectangle 433"/>
              <p:cNvSpPr>
                <a:spLocks noChangeArrowheads="1"/>
              </p:cNvSpPr>
              <p:nvPr/>
            </p:nvSpPr>
            <p:spPr bwMode="auto">
              <a:xfrm>
                <a:off x="5385823" y="36154966"/>
                <a:ext cx="230749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laeteviolacea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var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maekawae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2" name="Freeform 434"/>
              <p:cNvSpPr>
                <a:spLocks/>
              </p:cNvSpPr>
              <p:nvPr/>
            </p:nvSpPr>
            <p:spPr bwMode="auto">
              <a:xfrm>
                <a:off x="5200986" y="36178282"/>
                <a:ext cx="204930" cy="63194"/>
              </a:xfrm>
              <a:custGeom>
                <a:avLst/>
                <a:gdLst>
                  <a:gd name="T0" fmla="*/ 0 w 51"/>
                  <a:gd name="T1" fmla="*/ 0 h 69"/>
                  <a:gd name="T2" fmla="*/ 0 w 51"/>
                  <a:gd name="T3" fmla="*/ 69 h 69"/>
                  <a:gd name="T4" fmla="*/ 51 w 51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69">
                    <a:moveTo>
                      <a:pt x="0" y="0"/>
                    </a:moveTo>
                    <a:lnTo>
                      <a:pt x="0" y="69"/>
                    </a:lnTo>
                    <a:lnTo>
                      <a:pt x="51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3" name="Freeform 435"/>
              <p:cNvSpPr>
                <a:spLocks/>
              </p:cNvSpPr>
              <p:nvPr/>
            </p:nvSpPr>
            <p:spPr bwMode="auto">
              <a:xfrm>
                <a:off x="4895602" y="36079370"/>
                <a:ext cx="305383" cy="96166"/>
              </a:xfrm>
              <a:custGeom>
                <a:avLst/>
                <a:gdLst>
                  <a:gd name="T0" fmla="*/ 0 w 76"/>
                  <a:gd name="T1" fmla="*/ 0 h 105"/>
                  <a:gd name="T2" fmla="*/ 0 w 76"/>
                  <a:gd name="T3" fmla="*/ 105 h 105"/>
                  <a:gd name="T4" fmla="*/ 76 w 76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5">
                    <a:moveTo>
                      <a:pt x="0" y="0"/>
                    </a:moveTo>
                    <a:lnTo>
                      <a:pt x="0" y="105"/>
                    </a:lnTo>
                    <a:lnTo>
                      <a:pt x="76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4" name="Line 436"/>
              <p:cNvSpPr>
                <a:spLocks noChangeShapeType="1"/>
              </p:cNvSpPr>
              <p:nvPr/>
            </p:nvSpPr>
            <p:spPr bwMode="auto">
              <a:xfrm>
                <a:off x="4895602" y="36013427"/>
                <a:ext cx="0" cy="162106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5" name="Freeform 437"/>
              <p:cNvSpPr>
                <a:spLocks/>
              </p:cNvSpPr>
              <p:nvPr/>
            </p:nvSpPr>
            <p:spPr bwMode="auto">
              <a:xfrm>
                <a:off x="4618343" y="35832089"/>
                <a:ext cx="277258" cy="178593"/>
              </a:xfrm>
              <a:custGeom>
                <a:avLst/>
                <a:gdLst>
                  <a:gd name="T0" fmla="*/ 0 w 69"/>
                  <a:gd name="T1" fmla="*/ 0 h 195"/>
                  <a:gd name="T2" fmla="*/ 0 w 69"/>
                  <a:gd name="T3" fmla="*/ 195 h 195"/>
                  <a:gd name="T4" fmla="*/ 69 w 69"/>
                  <a:gd name="T5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195">
                    <a:moveTo>
                      <a:pt x="0" y="0"/>
                    </a:moveTo>
                    <a:lnTo>
                      <a:pt x="0" y="195"/>
                    </a:lnTo>
                    <a:lnTo>
                      <a:pt x="69" y="19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6" name="Freeform 438"/>
              <p:cNvSpPr>
                <a:spLocks/>
              </p:cNvSpPr>
              <p:nvPr/>
            </p:nvSpPr>
            <p:spPr bwMode="auto">
              <a:xfrm>
                <a:off x="4574145" y="35642506"/>
                <a:ext cx="44201" cy="186834"/>
              </a:xfrm>
              <a:custGeom>
                <a:avLst/>
                <a:gdLst>
                  <a:gd name="T0" fmla="*/ 0 w 11"/>
                  <a:gd name="T1" fmla="*/ 0 h 204"/>
                  <a:gd name="T2" fmla="*/ 0 w 11"/>
                  <a:gd name="T3" fmla="*/ 204 h 204"/>
                  <a:gd name="T4" fmla="*/ 11 w 11"/>
                  <a:gd name="T5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04">
                    <a:moveTo>
                      <a:pt x="0" y="0"/>
                    </a:moveTo>
                    <a:lnTo>
                      <a:pt x="0" y="204"/>
                    </a:lnTo>
                    <a:lnTo>
                      <a:pt x="11" y="204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7" name="Rectangle 439"/>
              <p:cNvSpPr>
                <a:spLocks noChangeArrowheads="1"/>
              </p:cNvSpPr>
              <p:nvPr/>
            </p:nvSpPr>
            <p:spPr bwMode="auto">
              <a:xfrm>
                <a:off x="4843363" y="36286849"/>
                <a:ext cx="123591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rubropunctata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8" name="Freeform 440"/>
              <p:cNvSpPr>
                <a:spLocks/>
              </p:cNvSpPr>
              <p:nvPr/>
            </p:nvSpPr>
            <p:spPr bwMode="auto">
              <a:xfrm>
                <a:off x="4666563" y="36373359"/>
                <a:ext cx="196894" cy="129135"/>
              </a:xfrm>
              <a:custGeom>
                <a:avLst/>
                <a:gdLst>
                  <a:gd name="T0" fmla="*/ 0 w 49"/>
                  <a:gd name="T1" fmla="*/ 141 h 141"/>
                  <a:gd name="T2" fmla="*/ 0 w 49"/>
                  <a:gd name="T3" fmla="*/ 0 h 141"/>
                  <a:gd name="T4" fmla="*/ 49 w 49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141">
                    <a:moveTo>
                      <a:pt x="0" y="141"/>
                    </a:move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9" name="Rectangle 441"/>
              <p:cNvSpPr>
                <a:spLocks noChangeArrowheads="1"/>
              </p:cNvSpPr>
              <p:nvPr/>
            </p:nvSpPr>
            <p:spPr bwMode="auto">
              <a:xfrm>
                <a:off x="5108565" y="36418732"/>
                <a:ext cx="108042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muramatsui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0" name="Freeform 442"/>
              <p:cNvSpPr>
                <a:spLocks/>
              </p:cNvSpPr>
              <p:nvPr/>
            </p:nvSpPr>
            <p:spPr bwMode="auto">
              <a:xfrm>
                <a:off x="4851400" y="36505244"/>
                <a:ext cx="277258" cy="129135"/>
              </a:xfrm>
              <a:custGeom>
                <a:avLst/>
                <a:gdLst>
                  <a:gd name="T0" fmla="*/ 0 w 69"/>
                  <a:gd name="T1" fmla="*/ 141 h 141"/>
                  <a:gd name="T2" fmla="*/ 0 w 69"/>
                  <a:gd name="T3" fmla="*/ 0 h 141"/>
                  <a:gd name="T4" fmla="*/ 69 w 69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141">
                    <a:moveTo>
                      <a:pt x="0" y="141"/>
                    </a:moveTo>
                    <a:lnTo>
                      <a:pt x="0" y="0"/>
                    </a:lnTo>
                    <a:lnTo>
                      <a:pt x="6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1" name="Rectangle 443"/>
              <p:cNvSpPr>
                <a:spLocks noChangeArrowheads="1"/>
              </p:cNvSpPr>
              <p:nvPr/>
            </p:nvSpPr>
            <p:spPr bwMode="auto">
              <a:xfrm>
                <a:off x="4831310" y="36550616"/>
                <a:ext cx="10996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brachyspica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2" name="Freeform 444"/>
              <p:cNvSpPr>
                <a:spLocks/>
              </p:cNvSpPr>
              <p:nvPr/>
            </p:nvSpPr>
            <p:spPr bwMode="auto">
              <a:xfrm>
                <a:off x="4851400" y="36637127"/>
                <a:ext cx="0" cy="63194"/>
              </a:xfrm>
              <a:custGeom>
                <a:avLst/>
                <a:gdLst>
                  <a:gd name="T0" fmla="*/ 69 h 69"/>
                  <a:gd name="T1" fmla="*/ 0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3" name="Rectangle 445"/>
              <p:cNvSpPr>
                <a:spLocks noChangeArrowheads="1"/>
              </p:cNvSpPr>
              <p:nvPr/>
            </p:nvSpPr>
            <p:spPr bwMode="auto">
              <a:xfrm>
                <a:off x="5024184" y="36682499"/>
                <a:ext cx="896078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longituba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4" name="Freeform 446"/>
              <p:cNvSpPr>
                <a:spLocks/>
              </p:cNvSpPr>
              <p:nvPr/>
            </p:nvSpPr>
            <p:spPr bwMode="auto">
              <a:xfrm>
                <a:off x="4851400" y="36705815"/>
                <a:ext cx="192874" cy="63194"/>
              </a:xfrm>
              <a:custGeom>
                <a:avLst/>
                <a:gdLst>
                  <a:gd name="T0" fmla="*/ 0 w 48"/>
                  <a:gd name="T1" fmla="*/ 0 h 69"/>
                  <a:gd name="T2" fmla="*/ 0 w 48"/>
                  <a:gd name="T3" fmla="*/ 69 h 69"/>
                  <a:gd name="T4" fmla="*/ 48 w 4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69">
                    <a:moveTo>
                      <a:pt x="0" y="0"/>
                    </a:moveTo>
                    <a:lnTo>
                      <a:pt x="0" y="69"/>
                    </a:lnTo>
                    <a:lnTo>
                      <a:pt x="48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5" name="Line 447"/>
              <p:cNvSpPr>
                <a:spLocks noChangeShapeType="1"/>
              </p:cNvSpPr>
              <p:nvPr/>
            </p:nvSpPr>
            <p:spPr bwMode="auto">
              <a:xfrm>
                <a:off x="4851400" y="36639874"/>
                <a:ext cx="0" cy="129135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6" name="Freeform 448"/>
              <p:cNvSpPr>
                <a:spLocks/>
              </p:cNvSpPr>
              <p:nvPr/>
            </p:nvSpPr>
            <p:spPr bwMode="auto">
              <a:xfrm>
                <a:off x="4666563" y="36507990"/>
                <a:ext cx="184837" cy="129135"/>
              </a:xfrm>
              <a:custGeom>
                <a:avLst/>
                <a:gdLst>
                  <a:gd name="T0" fmla="*/ 0 w 46"/>
                  <a:gd name="T1" fmla="*/ 0 h 141"/>
                  <a:gd name="T2" fmla="*/ 0 w 46"/>
                  <a:gd name="T3" fmla="*/ 141 h 141"/>
                  <a:gd name="T4" fmla="*/ 46 w 46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141">
                    <a:moveTo>
                      <a:pt x="0" y="0"/>
                    </a:moveTo>
                    <a:lnTo>
                      <a:pt x="0" y="141"/>
                    </a:lnTo>
                    <a:lnTo>
                      <a:pt x="46" y="141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7" name="Freeform 449"/>
              <p:cNvSpPr>
                <a:spLocks/>
              </p:cNvSpPr>
              <p:nvPr/>
            </p:nvSpPr>
            <p:spPr bwMode="auto">
              <a:xfrm>
                <a:off x="4574145" y="36505244"/>
                <a:ext cx="92420" cy="524786"/>
              </a:xfrm>
              <a:custGeom>
                <a:avLst/>
                <a:gdLst>
                  <a:gd name="T0" fmla="*/ 0 w 23"/>
                  <a:gd name="T1" fmla="*/ 573 h 573"/>
                  <a:gd name="T2" fmla="*/ 0 w 23"/>
                  <a:gd name="T3" fmla="*/ 0 h 573"/>
                  <a:gd name="T4" fmla="*/ 23 w 23"/>
                  <a:gd name="T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573">
                    <a:moveTo>
                      <a:pt x="0" y="573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8" name="Rectangle 450"/>
              <p:cNvSpPr>
                <a:spLocks noChangeArrowheads="1"/>
              </p:cNvSpPr>
              <p:nvPr/>
            </p:nvSpPr>
            <p:spPr bwMode="auto">
              <a:xfrm>
                <a:off x="5241168" y="36814382"/>
                <a:ext cx="160858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 indica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var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parvifolia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9" name="Freeform 451"/>
              <p:cNvSpPr>
                <a:spLocks/>
              </p:cNvSpPr>
              <p:nvPr/>
            </p:nvSpPr>
            <p:spPr bwMode="auto">
              <a:xfrm>
                <a:off x="4574145" y="36900892"/>
                <a:ext cx="671042" cy="129135"/>
              </a:xfrm>
              <a:custGeom>
                <a:avLst/>
                <a:gdLst>
                  <a:gd name="T0" fmla="*/ 0 w 167"/>
                  <a:gd name="T1" fmla="*/ 141 h 141"/>
                  <a:gd name="T2" fmla="*/ 0 w 167"/>
                  <a:gd name="T3" fmla="*/ 0 h 141"/>
                  <a:gd name="T4" fmla="*/ 167 w 167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7" h="141">
                    <a:moveTo>
                      <a:pt x="0" y="141"/>
                    </a:moveTo>
                    <a:lnTo>
                      <a:pt x="0" y="0"/>
                    </a:lnTo>
                    <a:lnTo>
                      <a:pt x="167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0" name="Rectangle 452"/>
              <p:cNvSpPr>
                <a:spLocks noChangeArrowheads="1"/>
              </p:cNvSpPr>
              <p:nvPr/>
            </p:nvSpPr>
            <p:spPr bwMode="auto">
              <a:xfrm>
                <a:off x="5277331" y="36946265"/>
                <a:ext cx="63639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tenax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453"/>
              <p:cNvSpPr>
                <a:spLocks/>
              </p:cNvSpPr>
              <p:nvPr/>
            </p:nvSpPr>
            <p:spPr bwMode="auto">
              <a:xfrm>
                <a:off x="4574145" y="37032776"/>
                <a:ext cx="707204" cy="63194"/>
              </a:xfrm>
              <a:custGeom>
                <a:avLst/>
                <a:gdLst>
                  <a:gd name="T0" fmla="*/ 0 w 176"/>
                  <a:gd name="T1" fmla="*/ 69 h 69"/>
                  <a:gd name="T2" fmla="*/ 0 w 176"/>
                  <a:gd name="T3" fmla="*/ 0 h 69"/>
                  <a:gd name="T4" fmla="*/ 176 w 176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69">
                    <a:moveTo>
                      <a:pt x="0" y="69"/>
                    </a:moveTo>
                    <a:lnTo>
                      <a:pt x="0" y="0"/>
                    </a:lnTo>
                    <a:lnTo>
                      <a:pt x="17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2" name="Rectangle 454"/>
              <p:cNvSpPr>
                <a:spLocks noChangeArrowheads="1"/>
              </p:cNvSpPr>
              <p:nvPr/>
            </p:nvSpPr>
            <p:spPr bwMode="auto">
              <a:xfrm>
                <a:off x="4762999" y="37078150"/>
                <a:ext cx="131446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bambusetorum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3" name="Freeform 455"/>
              <p:cNvSpPr>
                <a:spLocks/>
              </p:cNvSpPr>
              <p:nvPr/>
            </p:nvSpPr>
            <p:spPr bwMode="auto">
              <a:xfrm>
                <a:off x="4574145" y="37101466"/>
                <a:ext cx="192874" cy="63194"/>
              </a:xfrm>
              <a:custGeom>
                <a:avLst/>
                <a:gdLst>
                  <a:gd name="T0" fmla="*/ 0 w 48"/>
                  <a:gd name="T1" fmla="*/ 0 h 69"/>
                  <a:gd name="T2" fmla="*/ 0 w 48"/>
                  <a:gd name="T3" fmla="*/ 69 h 69"/>
                  <a:gd name="T4" fmla="*/ 48 w 4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69">
                    <a:moveTo>
                      <a:pt x="0" y="0"/>
                    </a:moveTo>
                    <a:lnTo>
                      <a:pt x="0" y="69"/>
                    </a:lnTo>
                    <a:lnTo>
                      <a:pt x="48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4" name="Rectangle 456"/>
              <p:cNvSpPr>
                <a:spLocks noChangeArrowheads="1"/>
              </p:cNvSpPr>
              <p:nvPr/>
            </p:nvSpPr>
            <p:spPr bwMode="auto">
              <a:xfrm>
                <a:off x="5072402" y="37210033"/>
                <a:ext cx="120706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weishanensis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5" name="Freeform 457"/>
              <p:cNvSpPr>
                <a:spLocks/>
              </p:cNvSpPr>
              <p:nvPr/>
            </p:nvSpPr>
            <p:spPr bwMode="auto">
              <a:xfrm>
                <a:off x="4574145" y="37101466"/>
                <a:ext cx="502277" cy="195077"/>
              </a:xfrm>
              <a:custGeom>
                <a:avLst/>
                <a:gdLst>
                  <a:gd name="T0" fmla="*/ 0 w 125"/>
                  <a:gd name="T1" fmla="*/ 0 h 213"/>
                  <a:gd name="T2" fmla="*/ 0 w 125"/>
                  <a:gd name="T3" fmla="*/ 213 h 213"/>
                  <a:gd name="T4" fmla="*/ 125 w 125"/>
                  <a:gd name="T5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" h="213">
                    <a:moveTo>
                      <a:pt x="0" y="0"/>
                    </a:moveTo>
                    <a:lnTo>
                      <a:pt x="0" y="213"/>
                    </a:lnTo>
                    <a:lnTo>
                      <a:pt x="125" y="213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6" name="Rectangle 458"/>
              <p:cNvSpPr>
                <a:spLocks noChangeArrowheads="1"/>
              </p:cNvSpPr>
              <p:nvPr/>
            </p:nvSpPr>
            <p:spPr bwMode="auto">
              <a:xfrm>
                <a:off x="4666563" y="37341916"/>
                <a:ext cx="194040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javanica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var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sumatrana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7" name="Freeform 459"/>
              <p:cNvSpPr>
                <a:spLocks/>
              </p:cNvSpPr>
              <p:nvPr/>
            </p:nvSpPr>
            <p:spPr bwMode="auto">
              <a:xfrm>
                <a:off x="4574145" y="37167409"/>
                <a:ext cx="96436" cy="261020"/>
              </a:xfrm>
              <a:custGeom>
                <a:avLst/>
                <a:gdLst>
                  <a:gd name="T0" fmla="*/ 0 w 24"/>
                  <a:gd name="T1" fmla="*/ 0 h 285"/>
                  <a:gd name="T2" fmla="*/ 0 w 24"/>
                  <a:gd name="T3" fmla="*/ 285 h 285"/>
                  <a:gd name="T4" fmla="*/ 24 w 24"/>
                  <a:gd name="T5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285">
                    <a:moveTo>
                      <a:pt x="0" y="0"/>
                    </a:moveTo>
                    <a:lnTo>
                      <a:pt x="0" y="285"/>
                    </a:lnTo>
                    <a:lnTo>
                      <a:pt x="24" y="28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8" name="Rectangle 460"/>
              <p:cNvSpPr>
                <a:spLocks noChangeArrowheads="1"/>
              </p:cNvSpPr>
              <p:nvPr/>
            </p:nvSpPr>
            <p:spPr bwMode="auto">
              <a:xfrm>
                <a:off x="5076420" y="37473799"/>
                <a:ext cx="119103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yunnanensis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9" name="Freeform 461"/>
              <p:cNvSpPr>
                <a:spLocks/>
              </p:cNvSpPr>
              <p:nvPr/>
            </p:nvSpPr>
            <p:spPr bwMode="auto">
              <a:xfrm>
                <a:off x="4574145" y="37233349"/>
                <a:ext cx="506294" cy="326961"/>
              </a:xfrm>
              <a:custGeom>
                <a:avLst/>
                <a:gdLst>
                  <a:gd name="T0" fmla="*/ 0 w 126"/>
                  <a:gd name="T1" fmla="*/ 0 h 357"/>
                  <a:gd name="T2" fmla="*/ 0 w 126"/>
                  <a:gd name="T3" fmla="*/ 357 h 357"/>
                  <a:gd name="T4" fmla="*/ 126 w 126"/>
                  <a:gd name="T5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6" h="357">
                    <a:moveTo>
                      <a:pt x="0" y="0"/>
                    </a:moveTo>
                    <a:lnTo>
                      <a:pt x="0" y="357"/>
                    </a:lnTo>
                    <a:lnTo>
                      <a:pt x="126" y="35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0" name="Line 462"/>
              <p:cNvSpPr>
                <a:spLocks noChangeShapeType="1"/>
              </p:cNvSpPr>
              <p:nvPr/>
            </p:nvSpPr>
            <p:spPr bwMode="auto">
              <a:xfrm>
                <a:off x="4574145" y="36046398"/>
                <a:ext cx="0" cy="1513911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1" name="Freeform 463"/>
              <p:cNvSpPr>
                <a:spLocks/>
              </p:cNvSpPr>
              <p:nvPr/>
            </p:nvSpPr>
            <p:spPr bwMode="auto">
              <a:xfrm>
                <a:off x="4485744" y="34686350"/>
                <a:ext cx="88401" cy="1357300"/>
              </a:xfrm>
              <a:custGeom>
                <a:avLst/>
                <a:gdLst>
                  <a:gd name="T0" fmla="*/ 0 w 22"/>
                  <a:gd name="T1" fmla="*/ 0 h 1482"/>
                  <a:gd name="T2" fmla="*/ 0 w 22"/>
                  <a:gd name="T3" fmla="*/ 1482 h 1482"/>
                  <a:gd name="T4" fmla="*/ 22 w 22"/>
                  <a:gd name="T5" fmla="*/ 148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1482">
                    <a:moveTo>
                      <a:pt x="0" y="0"/>
                    </a:moveTo>
                    <a:lnTo>
                      <a:pt x="0" y="1482"/>
                    </a:lnTo>
                    <a:lnTo>
                      <a:pt x="22" y="1482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2" name="Rectangle 464"/>
              <p:cNvSpPr>
                <a:spLocks noChangeArrowheads="1"/>
              </p:cNvSpPr>
              <p:nvPr/>
            </p:nvSpPr>
            <p:spPr bwMode="auto">
              <a:xfrm>
                <a:off x="5116602" y="37605682"/>
                <a:ext cx="100187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shikokiana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3" name="Freeform 465"/>
              <p:cNvSpPr>
                <a:spLocks/>
              </p:cNvSpPr>
              <p:nvPr/>
            </p:nvSpPr>
            <p:spPr bwMode="auto">
              <a:xfrm>
                <a:off x="4943820" y="37692194"/>
                <a:ext cx="192874" cy="63194"/>
              </a:xfrm>
              <a:custGeom>
                <a:avLst/>
                <a:gdLst>
                  <a:gd name="T0" fmla="*/ 0 w 48"/>
                  <a:gd name="T1" fmla="*/ 69 h 69"/>
                  <a:gd name="T2" fmla="*/ 0 w 48"/>
                  <a:gd name="T3" fmla="*/ 0 h 69"/>
                  <a:gd name="T4" fmla="*/ 48 w 48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69">
                    <a:moveTo>
                      <a:pt x="0" y="69"/>
                    </a:move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4" name="Rectangle 466"/>
              <p:cNvSpPr>
                <a:spLocks noChangeArrowheads="1"/>
              </p:cNvSpPr>
              <p:nvPr/>
            </p:nvSpPr>
            <p:spPr bwMode="auto">
              <a:xfrm>
                <a:off x="5482260" y="37737567"/>
                <a:ext cx="193078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pekinensis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var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transitra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5" name="Freeform 467"/>
              <p:cNvSpPr>
                <a:spLocks/>
              </p:cNvSpPr>
              <p:nvPr/>
            </p:nvSpPr>
            <p:spPr bwMode="auto">
              <a:xfrm>
                <a:off x="4943820" y="37760883"/>
                <a:ext cx="558532" cy="63194"/>
              </a:xfrm>
              <a:custGeom>
                <a:avLst/>
                <a:gdLst>
                  <a:gd name="T0" fmla="*/ 0 w 139"/>
                  <a:gd name="T1" fmla="*/ 0 h 69"/>
                  <a:gd name="T2" fmla="*/ 0 w 139"/>
                  <a:gd name="T3" fmla="*/ 69 h 69"/>
                  <a:gd name="T4" fmla="*/ 139 w 139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9" h="69">
                    <a:moveTo>
                      <a:pt x="0" y="0"/>
                    </a:moveTo>
                    <a:lnTo>
                      <a:pt x="0" y="69"/>
                    </a:lnTo>
                    <a:lnTo>
                      <a:pt x="139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6" name="Freeform 468"/>
              <p:cNvSpPr>
                <a:spLocks/>
              </p:cNvSpPr>
              <p:nvPr/>
            </p:nvSpPr>
            <p:spPr bwMode="auto">
              <a:xfrm>
                <a:off x="4851400" y="37758135"/>
                <a:ext cx="92420" cy="293989"/>
              </a:xfrm>
              <a:custGeom>
                <a:avLst/>
                <a:gdLst>
                  <a:gd name="T0" fmla="*/ 0 w 23"/>
                  <a:gd name="T1" fmla="*/ 321 h 321"/>
                  <a:gd name="T2" fmla="*/ 0 w 23"/>
                  <a:gd name="T3" fmla="*/ 0 h 321"/>
                  <a:gd name="T4" fmla="*/ 23 w 23"/>
                  <a:gd name="T5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321">
                    <a:moveTo>
                      <a:pt x="0" y="321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7" name="Rectangle 469"/>
              <p:cNvSpPr>
                <a:spLocks noChangeArrowheads="1"/>
              </p:cNvSpPr>
              <p:nvPr/>
            </p:nvSpPr>
            <p:spPr bwMode="auto">
              <a:xfrm>
                <a:off x="5020164" y="37869450"/>
                <a:ext cx="210871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 pekinensis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var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ussuriensis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8" name="Freeform 470"/>
              <p:cNvSpPr>
                <a:spLocks/>
              </p:cNvSpPr>
              <p:nvPr/>
            </p:nvSpPr>
            <p:spPr bwMode="auto">
              <a:xfrm>
                <a:off x="4851400" y="37955960"/>
                <a:ext cx="188857" cy="63194"/>
              </a:xfrm>
              <a:custGeom>
                <a:avLst/>
                <a:gdLst>
                  <a:gd name="T0" fmla="*/ 0 w 47"/>
                  <a:gd name="T1" fmla="*/ 69 h 69"/>
                  <a:gd name="T2" fmla="*/ 0 w 47"/>
                  <a:gd name="T3" fmla="*/ 0 h 69"/>
                  <a:gd name="T4" fmla="*/ 47 w 47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69">
                    <a:moveTo>
                      <a:pt x="0" y="69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9" name="Rectangle 471"/>
              <p:cNvSpPr>
                <a:spLocks noChangeArrowheads="1"/>
              </p:cNvSpPr>
              <p:nvPr/>
            </p:nvSpPr>
            <p:spPr bwMode="auto">
              <a:xfrm>
                <a:off x="4831310" y="38001332"/>
                <a:ext cx="95699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yezoensis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0" name="Freeform 472"/>
              <p:cNvSpPr>
                <a:spLocks/>
              </p:cNvSpPr>
              <p:nvPr/>
            </p:nvSpPr>
            <p:spPr bwMode="auto">
              <a:xfrm>
                <a:off x="4851400" y="38024650"/>
                <a:ext cx="0" cy="63194"/>
              </a:xfrm>
              <a:custGeom>
                <a:avLst/>
                <a:gdLst>
                  <a:gd name="T0" fmla="*/ 0 h 69"/>
                  <a:gd name="T1" fmla="*/ 69 h 69"/>
                  <a:gd name="T2" fmla="*/ 69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0"/>
                    </a:moveTo>
                    <a:lnTo>
                      <a:pt x="0" y="69"/>
                    </a:lnTo>
                    <a:lnTo>
                      <a:pt x="0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1" name="Rectangle 473"/>
              <p:cNvSpPr>
                <a:spLocks noChangeArrowheads="1"/>
              </p:cNvSpPr>
              <p:nvPr/>
            </p:nvSpPr>
            <p:spPr bwMode="auto">
              <a:xfrm>
                <a:off x="4927748" y="38133215"/>
                <a:ext cx="904095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regeliana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2" name="Freeform 474"/>
              <p:cNvSpPr>
                <a:spLocks/>
              </p:cNvSpPr>
              <p:nvPr/>
            </p:nvSpPr>
            <p:spPr bwMode="auto">
              <a:xfrm>
                <a:off x="4851400" y="38219727"/>
                <a:ext cx="96436" cy="63194"/>
              </a:xfrm>
              <a:custGeom>
                <a:avLst/>
                <a:gdLst>
                  <a:gd name="T0" fmla="*/ 0 w 24"/>
                  <a:gd name="T1" fmla="*/ 69 h 69"/>
                  <a:gd name="T2" fmla="*/ 0 w 24"/>
                  <a:gd name="T3" fmla="*/ 0 h 69"/>
                  <a:gd name="T4" fmla="*/ 24 w 24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9">
                    <a:moveTo>
                      <a:pt x="0" y="69"/>
                    </a:move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3" name="Rectangle 475"/>
              <p:cNvSpPr>
                <a:spLocks noChangeArrowheads="1"/>
              </p:cNvSpPr>
              <p:nvPr/>
            </p:nvSpPr>
            <p:spPr bwMode="auto">
              <a:xfrm>
                <a:off x="4927748" y="38265100"/>
                <a:ext cx="191154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pekinensis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var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maxima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4" name="Freeform 476"/>
              <p:cNvSpPr>
                <a:spLocks/>
              </p:cNvSpPr>
              <p:nvPr/>
            </p:nvSpPr>
            <p:spPr bwMode="auto">
              <a:xfrm>
                <a:off x="4851400" y="38288416"/>
                <a:ext cx="96436" cy="63194"/>
              </a:xfrm>
              <a:custGeom>
                <a:avLst/>
                <a:gdLst>
                  <a:gd name="T0" fmla="*/ 0 w 24"/>
                  <a:gd name="T1" fmla="*/ 0 h 69"/>
                  <a:gd name="T2" fmla="*/ 0 w 24"/>
                  <a:gd name="T3" fmla="*/ 69 h 69"/>
                  <a:gd name="T4" fmla="*/ 24 w 2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9">
                    <a:moveTo>
                      <a:pt x="0" y="0"/>
                    </a:moveTo>
                    <a:lnTo>
                      <a:pt x="0" y="69"/>
                    </a:lnTo>
                    <a:lnTo>
                      <a:pt x="24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5" name="Line 477"/>
              <p:cNvSpPr>
                <a:spLocks noChangeShapeType="1"/>
              </p:cNvSpPr>
              <p:nvPr/>
            </p:nvSpPr>
            <p:spPr bwMode="auto">
              <a:xfrm>
                <a:off x="4851400" y="38057619"/>
                <a:ext cx="0" cy="293989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6" name="Freeform 478"/>
              <p:cNvSpPr>
                <a:spLocks/>
              </p:cNvSpPr>
              <p:nvPr/>
            </p:nvSpPr>
            <p:spPr bwMode="auto">
              <a:xfrm>
                <a:off x="4485744" y="35691962"/>
                <a:ext cx="365658" cy="2362909"/>
              </a:xfrm>
              <a:custGeom>
                <a:avLst/>
                <a:gdLst>
                  <a:gd name="T0" fmla="*/ 0 w 91"/>
                  <a:gd name="T1" fmla="*/ 0 h 2580"/>
                  <a:gd name="T2" fmla="*/ 0 w 91"/>
                  <a:gd name="T3" fmla="*/ 2580 h 2580"/>
                  <a:gd name="T4" fmla="*/ 91 w 91"/>
                  <a:gd name="T5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2580">
                    <a:moveTo>
                      <a:pt x="0" y="0"/>
                    </a:moveTo>
                    <a:lnTo>
                      <a:pt x="0" y="2580"/>
                    </a:lnTo>
                    <a:lnTo>
                      <a:pt x="91" y="258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7" name="Line 479"/>
              <p:cNvSpPr>
                <a:spLocks noChangeShapeType="1"/>
              </p:cNvSpPr>
              <p:nvPr/>
            </p:nvSpPr>
            <p:spPr bwMode="auto">
              <a:xfrm>
                <a:off x="4485744" y="35024303"/>
                <a:ext cx="0" cy="3030569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8" name="Freeform 480"/>
              <p:cNvSpPr>
                <a:spLocks/>
              </p:cNvSpPr>
              <p:nvPr/>
            </p:nvSpPr>
            <p:spPr bwMode="auto">
              <a:xfrm>
                <a:off x="4116069" y="35021555"/>
                <a:ext cx="369676" cy="1860105"/>
              </a:xfrm>
              <a:custGeom>
                <a:avLst/>
                <a:gdLst>
                  <a:gd name="T0" fmla="*/ 0 w 92"/>
                  <a:gd name="T1" fmla="*/ 2031 h 2031"/>
                  <a:gd name="T2" fmla="*/ 0 w 92"/>
                  <a:gd name="T3" fmla="*/ 0 h 2031"/>
                  <a:gd name="T4" fmla="*/ 92 w 92"/>
                  <a:gd name="T5" fmla="*/ 0 h 2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2031">
                    <a:moveTo>
                      <a:pt x="0" y="2031"/>
                    </a:moveTo>
                    <a:lnTo>
                      <a:pt x="0" y="0"/>
                    </a:lnTo>
                    <a:lnTo>
                      <a:pt x="9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9" name="Rectangle 481"/>
              <p:cNvSpPr>
                <a:spLocks noChangeArrowheads="1"/>
              </p:cNvSpPr>
              <p:nvPr/>
            </p:nvSpPr>
            <p:spPr bwMode="auto">
              <a:xfrm>
                <a:off x="6285903" y="38396984"/>
                <a:ext cx="94737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racemosa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0" name="Freeform 482"/>
              <p:cNvSpPr>
                <a:spLocks/>
              </p:cNvSpPr>
              <p:nvPr/>
            </p:nvSpPr>
            <p:spPr bwMode="auto">
              <a:xfrm>
                <a:off x="6113118" y="38483494"/>
                <a:ext cx="184837" cy="63194"/>
              </a:xfrm>
              <a:custGeom>
                <a:avLst/>
                <a:gdLst>
                  <a:gd name="T0" fmla="*/ 0 w 46"/>
                  <a:gd name="T1" fmla="*/ 69 h 69"/>
                  <a:gd name="T2" fmla="*/ 0 w 46"/>
                  <a:gd name="T3" fmla="*/ 0 h 69"/>
                  <a:gd name="T4" fmla="*/ 46 w 46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69">
                    <a:moveTo>
                      <a:pt x="0" y="69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1" name="Rectangle 483"/>
              <p:cNvSpPr>
                <a:spLocks noChangeArrowheads="1"/>
              </p:cNvSpPr>
              <p:nvPr/>
            </p:nvSpPr>
            <p:spPr bwMode="auto">
              <a:xfrm>
                <a:off x="6297956" y="38528867"/>
                <a:ext cx="87684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platensis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2" name="Freeform 484"/>
              <p:cNvSpPr>
                <a:spLocks/>
              </p:cNvSpPr>
              <p:nvPr/>
            </p:nvSpPr>
            <p:spPr bwMode="auto">
              <a:xfrm>
                <a:off x="6113118" y="38552183"/>
                <a:ext cx="196894" cy="63194"/>
              </a:xfrm>
              <a:custGeom>
                <a:avLst/>
                <a:gdLst>
                  <a:gd name="T0" fmla="*/ 0 w 49"/>
                  <a:gd name="T1" fmla="*/ 0 h 69"/>
                  <a:gd name="T2" fmla="*/ 0 w 49"/>
                  <a:gd name="T3" fmla="*/ 69 h 69"/>
                  <a:gd name="T4" fmla="*/ 49 w 49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9">
                    <a:moveTo>
                      <a:pt x="0" y="0"/>
                    </a:moveTo>
                    <a:lnTo>
                      <a:pt x="0" y="69"/>
                    </a:lnTo>
                    <a:lnTo>
                      <a:pt x="49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3" name="Freeform 485"/>
              <p:cNvSpPr>
                <a:spLocks/>
              </p:cNvSpPr>
              <p:nvPr/>
            </p:nvSpPr>
            <p:spPr bwMode="auto">
              <a:xfrm>
                <a:off x="4116069" y="38549436"/>
                <a:ext cx="1997051" cy="96166"/>
              </a:xfrm>
              <a:custGeom>
                <a:avLst/>
                <a:gdLst>
                  <a:gd name="T0" fmla="*/ 0 w 497"/>
                  <a:gd name="T1" fmla="*/ 105 h 105"/>
                  <a:gd name="T2" fmla="*/ 0 w 497"/>
                  <a:gd name="T3" fmla="*/ 0 h 105"/>
                  <a:gd name="T4" fmla="*/ 497 w 497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7" h="105">
                    <a:moveTo>
                      <a:pt x="0" y="105"/>
                    </a:moveTo>
                    <a:lnTo>
                      <a:pt x="0" y="0"/>
                    </a:lnTo>
                    <a:lnTo>
                      <a:pt x="497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4" name="Rectangle 486"/>
              <p:cNvSpPr>
                <a:spLocks noChangeArrowheads="1"/>
              </p:cNvSpPr>
              <p:nvPr/>
            </p:nvSpPr>
            <p:spPr bwMode="auto">
              <a:xfrm>
                <a:off x="4880541" y="38661097"/>
                <a:ext cx="92974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mexicana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5" name="Freeform 487"/>
              <p:cNvSpPr>
                <a:spLocks/>
              </p:cNvSpPr>
              <p:nvPr/>
            </p:nvSpPr>
            <p:spPr bwMode="auto">
              <a:xfrm>
                <a:off x="4116069" y="38651096"/>
                <a:ext cx="767479" cy="96166"/>
              </a:xfrm>
              <a:custGeom>
                <a:avLst/>
                <a:gdLst>
                  <a:gd name="T0" fmla="*/ 0 w 191"/>
                  <a:gd name="T1" fmla="*/ 0 h 105"/>
                  <a:gd name="T2" fmla="*/ 0 w 191"/>
                  <a:gd name="T3" fmla="*/ 105 h 105"/>
                  <a:gd name="T4" fmla="*/ 191 w 191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1" h="105">
                    <a:moveTo>
                      <a:pt x="0" y="0"/>
                    </a:moveTo>
                    <a:lnTo>
                      <a:pt x="0" y="105"/>
                    </a:lnTo>
                    <a:lnTo>
                      <a:pt x="191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6" name="Line 488"/>
              <p:cNvSpPr>
                <a:spLocks noChangeShapeType="1"/>
              </p:cNvSpPr>
              <p:nvPr/>
            </p:nvSpPr>
            <p:spPr bwMode="auto">
              <a:xfrm>
                <a:off x="4116069" y="36887156"/>
                <a:ext cx="0" cy="1860105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7" name="Freeform 489"/>
              <p:cNvSpPr>
                <a:spLocks/>
              </p:cNvSpPr>
              <p:nvPr/>
            </p:nvSpPr>
            <p:spPr bwMode="auto">
              <a:xfrm>
                <a:off x="4027668" y="33647770"/>
                <a:ext cx="88401" cy="3236639"/>
              </a:xfrm>
              <a:custGeom>
                <a:avLst/>
                <a:gdLst>
                  <a:gd name="T0" fmla="*/ 0 w 22"/>
                  <a:gd name="T1" fmla="*/ 0 h 3534"/>
                  <a:gd name="T2" fmla="*/ 0 w 22"/>
                  <a:gd name="T3" fmla="*/ 3534 h 3534"/>
                  <a:gd name="T4" fmla="*/ 22 w 22"/>
                  <a:gd name="T5" fmla="*/ 3534 h 3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3534">
                    <a:moveTo>
                      <a:pt x="0" y="0"/>
                    </a:moveTo>
                    <a:lnTo>
                      <a:pt x="0" y="3534"/>
                    </a:lnTo>
                    <a:lnTo>
                      <a:pt x="22" y="3534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8" name="Freeform 490"/>
              <p:cNvSpPr>
                <a:spLocks/>
              </p:cNvSpPr>
              <p:nvPr/>
            </p:nvSpPr>
            <p:spPr bwMode="auto">
              <a:xfrm>
                <a:off x="3465810" y="29421140"/>
                <a:ext cx="561859" cy="4223883"/>
              </a:xfrm>
              <a:custGeom>
                <a:avLst/>
                <a:gdLst>
                  <a:gd name="T0" fmla="*/ 0 w 92"/>
                  <a:gd name="T1" fmla="*/ 0 h 2838"/>
                  <a:gd name="T2" fmla="*/ 0 w 92"/>
                  <a:gd name="T3" fmla="*/ 2838 h 2838"/>
                  <a:gd name="T4" fmla="*/ 92 w 92"/>
                  <a:gd name="T5" fmla="*/ 2838 h 2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2838">
                    <a:moveTo>
                      <a:pt x="0" y="0"/>
                    </a:moveTo>
                    <a:lnTo>
                      <a:pt x="0" y="2838"/>
                    </a:lnTo>
                    <a:lnTo>
                      <a:pt x="92" y="2838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9" name="Freeform 491"/>
              <p:cNvSpPr>
                <a:spLocks/>
              </p:cNvSpPr>
              <p:nvPr/>
            </p:nvSpPr>
            <p:spPr bwMode="auto">
              <a:xfrm>
                <a:off x="2714406" y="29512995"/>
                <a:ext cx="747387" cy="1530076"/>
              </a:xfrm>
              <a:custGeom>
                <a:avLst/>
                <a:gdLst>
                  <a:gd name="T0" fmla="*/ 0 w 187"/>
                  <a:gd name="T1" fmla="*/ 0 h 3078"/>
                  <a:gd name="T2" fmla="*/ 0 w 187"/>
                  <a:gd name="T3" fmla="*/ 3078 h 3078"/>
                  <a:gd name="T4" fmla="*/ 187 w 187"/>
                  <a:gd name="T5" fmla="*/ 3078 h 3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7" h="3078">
                    <a:moveTo>
                      <a:pt x="0" y="0"/>
                    </a:moveTo>
                    <a:lnTo>
                      <a:pt x="0" y="3078"/>
                    </a:lnTo>
                    <a:lnTo>
                      <a:pt x="187" y="3078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70" name="Freeform 562"/>
              <p:cNvSpPr>
                <a:spLocks/>
              </p:cNvSpPr>
              <p:nvPr/>
            </p:nvSpPr>
            <p:spPr bwMode="auto">
              <a:xfrm>
                <a:off x="972472" y="32173599"/>
                <a:ext cx="959482" cy="4942879"/>
              </a:xfrm>
              <a:custGeom>
                <a:avLst/>
                <a:gdLst>
                  <a:gd name="T0" fmla="*/ 0 w 1029"/>
                  <a:gd name="T1" fmla="*/ 5397 h 5397"/>
                  <a:gd name="T2" fmla="*/ 0 w 1029"/>
                  <a:gd name="T3" fmla="*/ 0 h 5397"/>
                  <a:gd name="T4" fmla="*/ 1029 w 1029"/>
                  <a:gd name="T5" fmla="*/ 0 h 5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29" h="5397">
                    <a:moveTo>
                      <a:pt x="0" y="5397"/>
                    </a:moveTo>
                    <a:lnTo>
                      <a:pt x="0" y="0"/>
                    </a:lnTo>
                    <a:lnTo>
                      <a:pt x="1029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71" name="Rectangle 563"/>
              <p:cNvSpPr>
                <a:spLocks noChangeArrowheads="1"/>
              </p:cNvSpPr>
              <p:nvPr/>
            </p:nvSpPr>
            <p:spPr bwMode="auto">
              <a:xfrm>
                <a:off x="7813239" y="41982007"/>
                <a:ext cx="174246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Holmskioldia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sanguinea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72" name="Freeform 564"/>
              <p:cNvSpPr>
                <a:spLocks/>
              </p:cNvSpPr>
              <p:nvPr/>
            </p:nvSpPr>
            <p:spPr bwMode="auto">
              <a:xfrm>
                <a:off x="972470" y="37121974"/>
                <a:ext cx="6838203" cy="4943794"/>
              </a:xfrm>
              <a:custGeom>
                <a:avLst/>
                <a:gdLst>
                  <a:gd name="T0" fmla="*/ 0 w 1029"/>
                  <a:gd name="T1" fmla="*/ 0 h 5398"/>
                  <a:gd name="T2" fmla="*/ 0 w 1029"/>
                  <a:gd name="T3" fmla="*/ 5398 h 5398"/>
                  <a:gd name="T4" fmla="*/ 1029 w 1029"/>
                  <a:gd name="T5" fmla="*/ 5398 h 5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29" h="5398">
                    <a:moveTo>
                      <a:pt x="0" y="0"/>
                    </a:moveTo>
                    <a:lnTo>
                      <a:pt x="0" y="5398"/>
                    </a:lnTo>
                    <a:lnTo>
                      <a:pt x="1029" y="5398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73" name="Line 565"/>
              <p:cNvSpPr>
                <a:spLocks noChangeShapeType="1"/>
              </p:cNvSpPr>
              <p:nvPr/>
            </p:nvSpPr>
            <p:spPr bwMode="auto">
              <a:xfrm>
                <a:off x="369741" y="37119226"/>
                <a:ext cx="602731" cy="0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74" name="Rectangle 614"/>
              <p:cNvSpPr>
                <a:spLocks noChangeArrowheads="1"/>
              </p:cNvSpPr>
              <p:nvPr/>
            </p:nvSpPr>
            <p:spPr bwMode="auto">
              <a:xfrm>
                <a:off x="4141791" y="30359122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78</a:t>
                </a:r>
              </a:p>
            </p:txBody>
          </p:sp>
          <p:sp>
            <p:nvSpPr>
              <p:cNvPr id="675" name="Rectangle 616"/>
              <p:cNvSpPr>
                <a:spLocks noChangeArrowheads="1"/>
              </p:cNvSpPr>
              <p:nvPr/>
            </p:nvSpPr>
            <p:spPr bwMode="auto">
              <a:xfrm>
                <a:off x="4233350" y="31541293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77</a:t>
                </a:r>
              </a:p>
            </p:txBody>
          </p:sp>
          <p:sp>
            <p:nvSpPr>
              <p:cNvPr id="676" name="Rectangle 620"/>
              <p:cNvSpPr>
                <a:spLocks noChangeArrowheads="1"/>
              </p:cNvSpPr>
              <p:nvPr/>
            </p:nvSpPr>
            <p:spPr bwMode="auto">
              <a:xfrm>
                <a:off x="4663488" y="32069986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74</a:t>
                </a:r>
              </a:p>
            </p:txBody>
          </p:sp>
          <p:sp>
            <p:nvSpPr>
              <p:cNvPr id="677" name="Rectangle 627"/>
              <p:cNvSpPr>
                <a:spLocks noChangeArrowheads="1"/>
              </p:cNvSpPr>
              <p:nvPr/>
            </p:nvSpPr>
            <p:spPr bwMode="auto">
              <a:xfrm>
                <a:off x="5312299" y="33386439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99</a:t>
                </a:r>
              </a:p>
            </p:txBody>
          </p:sp>
          <p:sp>
            <p:nvSpPr>
              <p:cNvPr id="678" name="Rectangle 629"/>
              <p:cNvSpPr>
                <a:spLocks noChangeArrowheads="1"/>
              </p:cNvSpPr>
              <p:nvPr/>
            </p:nvSpPr>
            <p:spPr bwMode="auto">
              <a:xfrm>
                <a:off x="5045618" y="33646728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99</a:t>
                </a:r>
              </a:p>
            </p:txBody>
          </p:sp>
          <p:sp>
            <p:nvSpPr>
              <p:cNvPr id="679" name="Rectangle 631"/>
              <p:cNvSpPr>
                <a:spLocks noChangeArrowheads="1"/>
              </p:cNvSpPr>
              <p:nvPr/>
            </p:nvSpPr>
            <p:spPr bwMode="auto">
              <a:xfrm>
                <a:off x="4859077" y="34051883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95</a:t>
                </a:r>
              </a:p>
            </p:txBody>
          </p:sp>
          <p:sp>
            <p:nvSpPr>
              <p:cNvPr id="680" name="Rectangle 632"/>
              <p:cNvSpPr>
                <a:spLocks noChangeArrowheads="1"/>
              </p:cNvSpPr>
              <p:nvPr/>
            </p:nvSpPr>
            <p:spPr bwMode="auto">
              <a:xfrm>
                <a:off x="4746537" y="33954913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97</a:t>
                </a:r>
              </a:p>
            </p:txBody>
          </p:sp>
          <p:sp>
            <p:nvSpPr>
              <p:cNvPr id="681" name="Rectangle 635"/>
              <p:cNvSpPr>
                <a:spLocks noChangeArrowheads="1"/>
              </p:cNvSpPr>
              <p:nvPr/>
            </p:nvSpPr>
            <p:spPr bwMode="auto">
              <a:xfrm>
                <a:off x="4655327" y="35234633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89</a:t>
                </a:r>
              </a:p>
            </p:txBody>
          </p:sp>
          <p:sp>
            <p:nvSpPr>
              <p:cNvPr id="682" name="Rectangle 637"/>
              <p:cNvSpPr>
                <a:spLocks noChangeArrowheads="1"/>
              </p:cNvSpPr>
              <p:nvPr/>
            </p:nvSpPr>
            <p:spPr bwMode="auto">
              <a:xfrm>
                <a:off x="4757745" y="35477995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97</a:t>
                </a:r>
              </a:p>
            </p:txBody>
          </p:sp>
          <p:sp>
            <p:nvSpPr>
              <p:cNvPr id="683" name="Rectangle 638"/>
              <p:cNvSpPr>
                <a:spLocks noChangeArrowheads="1"/>
              </p:cNvSpPr>
              <p:nvPr/>
            </p:nvSpPr>
            <p:spPr bwMode="auto">
              <a:xfrm>
                <a:off x="5006457" y="36158822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93</a:t>
                </a:r>
              </a:p>
            </p:txBody>
          </p:sp>
          <p:sp>
            <p:nvSpPr>
              <p:cNvPr id="684" name="Rectangle 639"/>
              <p:cNvSpPr>
                <a:spLocks noChangeArrowheads="1"/>
              </p:cNvSpPr>
              <p:nvPr/>
            </p:nvSpPr>
            <p:spPr bwMode="auto">
              <a:xfrm>
                <a:off x="4700095" y="35992963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75</a:t>
                </a:r>
              </a:p>
            </p:txBody>
          </p:sp>
          <p:sp>
            <p:nvSpPr>
              <p:cNvPr id="685" name="Rectangle 641"/>
              <p:cNvSpPr>
                <a:spLocks noChangeArrowheads="1"/>
              </p:cNvSpPr>
              <p:nvPr/>
            </p:nvSpPr>
            <p:spPr bwMode="auto">
              <a:xfrm flipH="1">
                <a:off x="4656487" y="36625159"/>
                <a:ext cx="21339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75</a:t>
                </a:r>
              </a:p>
            </p:txBody>
          </p:sp>
          <p:sp>
            <p:nvSpPr>
              <p:cNvPr id="686" name="Rectangle 645"/>
              <p:cNvSpPr>
                <a:spLocks noChangeArrowheads="1"/>
              </p:cNvSpPr>
              <p:nvPr/>
            </p:nvSpPr>
            <p:spPr bwMode="auto">
              <a:xfrm>
                <a:off x="4653540" y="38037155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96</a:t>
                </a:r>
              </a:p>
            </p:txBody>
          </p:sp>
          <p:sp>
            <p:nvSpPr>
              <p:cNvPr id="687" name="Rectangle 646"/>
              <p:cNvSpPr>
                <a:spLocks noChangeArrowheads="1"/>
              </p:cNvSpPr>
              <p:nvPr/>
            </p:nvSpPr>
            <p:spPr bwMode="auto">
              <a:xfrm>
                <a:off x="4289120" y="34851489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88</a:t>
                </a:r>
              </a:p>
            </p:txBody>
          </p:sp>
          <p:sp>
            <p:nvSpPr>
              <p:cNvPr id="688" name="Rectangle 647"/>
              <p:cNvSpPr>
                <a:spLocks noChangeArrowheads="1"/>
              </p:cNvSpPr>
              <p:nvPr/>
            </p:nvSpPr>
            <p:spPr bwMode="auto">
              <a:xfrm>
                <a:off x="5819505" y="38523600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89" name="Rectangle 649"/>
              <p:cNvSpPr>
                <a:spLocks noChangeArrowheads="1"/>
              </p:cNvSpPr>
              <p:nvPr/>
            </p:nvSpPr>
            <p:spPr bwMode="auto">
              <a:xfrm>
                <a:off x="3832389" y="33647152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91</a:t>
                </a:r>
              </a:p>
            </p:txBody>
          </p:sp>
          <p:sp>
            <p:nvSpPr>
              <p:cNvPr id="690" name="Rectangle 650"/>
              <p:cNvSpPr>
                <a:spLocks noChangeArrowheads="1"/>
              </p:cNvSpPr>
              <p:nvPr/>
            </p:nvSpPr>
            <p:spPr bwMode="auto">
              <a:xfrm>
                <a:off x="3268660" y="31055174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99</a:t>
                </a:r>
              </a:p>
            </p:txBody>
          </p:sp>
          <p:sp>
            <p:nvSpPr>
              <p:cNvPr id="691" name="Line 686"/>
              <p:cNvSpPr>
                <a:spLocks noChangeShapeType="1"/>
              </p:cNvSpPr>
              <p:nvPr/>
            </p:nvSpPr>
            <p:spPr bwMode="auto">
              <a:xfrm>
                <a:off x="972470" y="42204216"/>
                <a:ext cx="1233591" cy="0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92" name="Line 687"/>
              <p:cNvSpPr>
                <a:spLocks noChangeShapeType="1"/>
              </p:cNvSpPr>
              <p:nvPr/>
            </p:nvSpPr>
            <p:spPr bwMode="auto">
              <a:xfrm>
                <a:off x="972470" y="42182235"/>
                <a:ext cx="0" cy="43960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93" name="Line 688"/>
              <p:cNvSpPr>
                <a:spLocks noChangeShapeType="1"/>
              </p:cNvSpPr>
              <p:nvPr/>
            </p:nvSpPr>
            <p:spPr bwMode="auto">
              <a:xfrm>
                <a:off x="2206062" y="42182235"/>
                <a:ext cx="0" cy="43960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94" name="Rectangle 689"/>
              <p:cNvSpPr>
                <a:spLocks noChangeArrowheads="1"/>
              </p:cNvSpPr>
              <p:nvPr/>
            </p:nvSpPr>
            <p:spPr bwMode="auto">
              <a:xfrm>
                <a:off x="1433052" y="42208752"/>
                <a:ext cx="31418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0.01</a:t>
                </a:r>
              </a:p>
            </p:txBody>
          </p:sp>
          <p:sp>
            <p:nvSpPr>
              <p:cNvPr id="695" name="TextBox 694"/>
              <p:cNvSpPr txBox="1"/>
              <p:nvPr/>
            </p:nvSpPr>
            <p:spPr>
              <a:xfrm>
                <a:off x="14068546" y="31664214"/>
                <a:ext cx="99899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err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Subgen</a:t>
                </a:r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 </a:t>
                </a:r>
              </a:p>
              <a:p>
                <a:r>
                  <a:rPr lang="en-US" altLang="ko-KR" sz="1250" b="1" i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Scutellaria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96" name="Rectangle 494"/>
              <p:cNvSpPr>
                <a:spLocks noChangeArrowheads="1"/>
              </p:cNvSpPr>
              <p:nvPr/>
            </p:nvSpPr>
            <p:spPr bwMode="auto">
              <a:xfrm>
                <a:off x="5374517" y="38868871"/>
                <a:ext cx="119103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porphyrantha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97" name="Freeform 495"/>
              <p:cNvSpPr>
                <a:spLocks/>
              </p:cNvSpPr>
              <p:nvPr/>
            </p:nvSpPr>
            <p:spPr bwMode="auto">
              <a:xfrm>
                <a:off x="5412160" y="38974403"/>
                <a:ext cx="0" cy="60940"/>
              </a:xfrm>
              <a:custGeom>
                <a:avLst/>
                <a:gdLst>
                  <a:gd name="T0" fmla="*/ 69 h 69"/>
                  <a:gd name="T1" fmla="*/ 0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98" name="Rectangle 496"/>
              <p:cNvSpPr>
                <a:spLocks noChangeArrowheads="1"/>
              </p:cNvSpPr>
              <p:nvPr/>
            </p:nvSpPr>
            <p:spPr bwMode="auto">
              <a:xfrm>
                <a:off x="5774352" y="39001798"/>
                <a:ext cx="76944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arabica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99" name="Freeform 497"/>
              <p:cNvSpPr>
                <a:spLocks/>
              </p:cNvSpPr>
              <p:nvPr/>
            </p:nvSpPr>
            <p:spPr bwMode="auto">
              <a:xfrm>
                <a:off x="5412160" y="39040643"/>
                <a:ext cx="377711" cy="60940"/>
              </a:xfrm>
              <a:custGeom>
                <a:avLst/>
                <a:gdLst>
                  <a:gd name="T0" fmla="*/ 0 w 94"/>
                  <a:gd name="T1" fmla="*/ 0 h 69"/>
                  <a:gd name="T2" fmla="*/ 0 w 94"/>
                  <a:gd name="T3" fmla="*/ 69 h 69"/>
                  <a:gd name="T4" fmla="*/ 94 w 9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" h="69">
                    <a:moveTo>
                      <a:pt x="0" y="0"/>
                    </a:moveTo>
                    <a:lnTo>
                      <a:pt x="0" y="69"/>
                    </a:lnTo>
                    <a:lnTo>
                      <a:pt x="94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00" name="Rectangle 498"/>
              <p:cNvSpPr>
                <a:spLocks noChangeArrowheads="1"/>
              </p:cNvSpPr>
              <p:nvPr/>
            </p:nvSpPr>
            <p:spPr bwMode="auto">
              <a:xfrm>
                <a:off x="5798461" y="39128978"/>
                <a:ext cx="9393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columnae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01" name="Freeform 499"/>
              <p:cNvSpPr>
                <a:spLocks/>
              </p:cNvSpPr>
              <p:nvPr/>
            </p:nvSpPr>
            <p:spPr bwMode="auto">
              <a:xfrm>
                <a:off x="5412160" y="39104230"/>
                <a:ext cx="401821" cy="124529"/>
              </a:xfrm>
              <a:custGeom>
                <a:avLst/>
                <a:gdLst>
                  <a:gd name="T0" fmla="*/ 0 w 100"/>
                  <a:gd name="T1" fmla="*/ 0 h 141"/>
                  <a:gd name="T2" fmla="*/ 0 w 100"/>
                  <a:gd name="T3" fmla="*/ 141 h 141"/>
                  <a:gd name="T4" fmla="*/ 100 w 100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" h="141">
                    <a:moveTo>
                      <a:pt x="0" y="0"/>
                    </a:moveTo>
                    <a:lnTo>
                      <a:pt x="0" y="141"/>
                    </a:lnTo>
                    <a:lnTo>
                      <a:pt x="100" y="141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02" name="Rectangle 500"/>
              <p:cNvSpPr>
                <a:spLocks noChangeArrowheads="1"/>
              </p:cNvSpPr>
              <p:nvPr/>
            </p:nvSpPr>
            <p:spPr bwMode="auto">
              <a:xfrm>
                <a:off x="6156082" y="39256158"/>
                <a:ext cx="94897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rubicunda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03" name="Freeform 501"/>
              <p:cNvSpPr>
                <a:spLocks/>
              </p:cNvSpPr>
              <p:nvPr/>
            </p:nvSpPr>
            <p:spPr bwMode="auto">
              <a:xfrm>
                <a:off x="5500561" y="39355939"/>
                <a:ext cx="671042" cy="60940"/>
              </a:xfrm>
              <a:custGeom>
                <a:avLst/>
                <a:gdLst>
                  <a:gd name="T0" fmla="*/ 0 w 167"/>
                  <a:gd name="T1" fmla="*/ 69 h 69"/>
                  <a:gd name="T2" fmla="*/ 0 w 167"/>
                  <a:gd name="T3" fmla="*/ 0 h 69"/>
                  <a:gd name="T4" fmla="*/ 167 w 167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7" h="69">
                    <a:moveTo>
                      <a:pt x="0" y="69"/>
                    </a:moveTo>
                    <a:lnTo>
                      <a:pt x="0" y="0"/>
                    </a:lnTo>
                    <a:lnTo>
                      <a:pt x="167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04" name="Rectangle 502"/>
              <p:cNvSpPr>
                <a:spLocks noChangeArrowheads="1"/>
              </p:cNvSpPr>
              <p:nvPr/>
            </p:nvSpPr>
            <p:spPr bwMode="auto">
              <a:xfrm>
                <a:off x="5662394" y="39377585"/>
                <a:ext cx="181620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albida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subsp</a:t>
                </a:r>
                <a:r>
                  <a:rPr kumimoji="1" lang="en-US" altLang="ko-KR" sz="1250" b="0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colchica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05" name="Freeform 503"/>
              <p:cNvSpPr>
                <a:spLocks/>
              </p:cNvSpPr>
              <p:nvPr/>
            </p:nvSpPr>
            <p:spPr bwMode="auto">
              <a:xfrm>
                <a:off x="5500561" y="39422179"/>
                <a:ext cx="188857" cy="60940"/>
              </a:xfrm>
              <a:custGeom>
                <a:avLst/>
                <a:gdLst>
                  <a:gd name="T0" fmla="*/ 0 w 47"/>
                  <a:gd name="T1" fmla="*/ 0 h 69"/>
                  <a:gd name="T2" fmla="*/ 0 w 47"/>
                  <a:gd name="T3" fmla="*/ 69 h 69"/>
                  <a:gd name="T4" fmla="*/ 47 w 47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69">
                    <a:moveTo>
                      <a:pt x="0" y="0"/>
                    </a:moveTo>
                    <a:lnTo>
                      <a:pt x="0" y="69"/>
                    </a:lnTo>
                    <a:lnTo>
                      <a:pt x="47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06" name="Rectangle 504"/>
              <p:cNvSpPr>
                <a:spLocks noChangeArrowheads="1"/>
              </p:cNvSpPr>
              <p:nvPr/>
            </p:nvSpPr>
            <p:spPr bwMode="auto">
              <a:xfrm>
                <a:off x="5858733" y="39510516"/>
                <a:ext cx="2069477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250" i="1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albida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c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ondensata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07" name="Freeform 505"/>
              <p:cNvSpPr>
                <a:spLocks/>
              </p:cNvSpPr>
              <p:nvPr/>
            </p:nvSpPr>
            <p:spPr bwMode="auto">
              <a:xfrm>
                <a:off x="5500561" y="39485767"/>
                <a:ext cx="373695" cy="124529"/>
              </a:xfrm>
              <a:custGeom>
                <a:avLst/>
                <a:gdLst>
                  <a:gd name="T0" fmla="*/ 0 w 93"/>
                  <a:gd name="T1" fmla="*/ 0 h 141"/>
                  <a:gd name="T2" fmla="*/ 0 w 93"/>
                  <a:gd name="T3" fmla="*/ 141 h 141"/>
                  <a:gd name="T4" fmla="*/ 93 w 93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141">
                    <a:moveTo>
                      <a:pt x="0" y="0"/>
                    </a:moveTo>
                    <a:lnTo>
                      <a:pt x="0" y="141"/>
                    </a:lnTo>
                    <a:lnTo>
                      <a:pt x="93" y="141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08" name="Line 506"/>
              <p:cNvSpPr>
                <a:spLocks noChangeShapeType="1"/>
              </p:cNvSpPr>
              <p:nvPr/>
            </p:nvSpPr>
            <p:spPr bwMode="auto">
              <a:xfrm>
                <a:off x="5500561" y="39355939"/>
                <a:ext cx="0" cy="124529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09" name="Freeform 507"/>
              <p:cNvSpPr>
                <a:spLocks/>
              </p:cNvSpPr>
              <p:nvPr/>
            </p:nvSpPr>
            <p:spPr bwMode="auto">
              <a:xfrm>
                <a:off x="5412160" y="39483119"/>
                <a:ext cx="88401" cy="124529"/>
              </a:xfrm>
              <a:custGeom>
                <a:avLst/>
                <a:gdLst>
                  <a:gd name="T0" fmla="*/ 0 w 22"/>
                  <a:gd name="T1" fmla="*/ 141 h 141"/>
                  <a:gd name="T2" fmla="*/ 0 w 22"/>
                  <a:gd name="T3" fmla="*/ 0 h 141"/>
                  <a:gd name="T4" fmla="*/ 22 w 22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141">
                    <a:moveTo>
                      <a:pt x="0" y="141"/>
                    </a:moveTo>
                    <a:lnTo>
                      <a:pt x="0" y="0"/>
                    </a:lnTo>
                    <a:lnTo>
                      <a:pt x="2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10" name="Rectangle 508"/>
              <p:cNvSpPr>
                <a:spLocks noChangeArrowheads="1"/>
              </p:cNvSpPr>
              <p:nvPr/>
            </p:nvSpPr>
            <p:spPr bwMode="auto">
              <a:xfrm>
                <a:off x="5581478" y="39637696"/>
                <a:ext cx="264014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brevibracteata </a:t>
                </a:r>
                <a:r>
                  <a:rPr kumimoji="1" lang="ko-KR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subsp</a:t>
                </a:r>
                <a:r>
                  <a:rPr kumimoji="1" lang="en-US" altLang="ko-KR" sz="1250" b="0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subvelutina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11" name="Freeform 509"/>
              <p:cNvSpPr>
                <a:spLocks/>
              </p:cNvSpPr>
              <p:nvPr/>
            </p:nvSpPr>
            <p:spPr bwMode="auto">
              <a:xfrm>
                <a:off x="5412160" y="39612947"/>
                <a:ext cx="184837" cy="124529"/>
              </a:xfrm>
              <a:custGeom>
                <a:avLst/>
                <a:gdLst>
                  <a:gd name="T0" fmla="*/ 0 w 46"/>
                  <a:gd name="T1" fmla="*/ 0 h 141"/>
                  <a:gd name="T2" fmla="*/ 0 w 46"/>
                  <a:gd name="T3" fmla="*/ 141 h 141"/>
                  <a:gd name="T4" fmla="*/ 46 w 46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141">
                    <a:moveTo>
                      <a:pt x="0" y="0"/>
                    </a:moveTo>
                    <a:lnTo>
                      <a:pt x="0" y="141"/>
                    </a:lnTo>
                    <a:lnTo>
                      <a:pt x="46" y="141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12" name="Rectangle 510"/>
              <p:cNvSpPr>
                <a:spLocks noChangeArrowheads="1"/>
              </p:cNvSpPr>
              <p:nvPr/>
            </p:nvSpPr>
            <p:spPr bwMode="auto">
              <a:xfrm>
                <a:off x="5673896" y="39764873"/>
                <a:ext cx="71493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sieberi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13" name="Freeform 511"/>
              <p:cNvSpPr>
                <a:spLocks/>
              </p:cNvSpPr>
              <p:nvPr/>
            </p:nvSpPr>
            <p:spPr bwMode="auto">
              <a:xfrm>
                <a:off x="5596997" y="39864656"/>
                <a:ext cx="92420" cy="60940"/>
              </a:xfrm>
              <a:custGeom>
                <a:avLst/>
                <a:gdLst>
                  <a:gd name="T0" fmla="*/ 0 w 23"/>
                  <a:gd name="T1" fmla="*/ 69 h 69"/>
                  <a:gd name="T2" fmla="*/ 0 w 23"/>
                  <a:gd name="T3" fmla="*/ 0 h 69"/>
                  <a:gd name="T4" fmla="*/ 23 w 23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69">
                    <a:moveTo>
                      <a:pt x="0" y="69"/>
                    </a:moveTo>
                    <a:lnTo>
                      <a:pt x="0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14" name="Rectangle 512"/>
              <p:cNvSpPr>
                <a:spLocks noChangeArrowheads="1"/>
              </p:cNvSpPr>
              <p:nvPr/>
            </p:nvSpPr>
            <p:spPr bwMode="auto">
              <a:xfrm>
                <a:off x="5685952" y="39892053"/>
                <a:ext cx="55463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hirta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15" name="Freeform 513"/>
              <p:cNvSpPr>
                <a:spLocks/>
              </p:cNvSpPr>
              <p:nvPr/>
            </p:nvSpPr>
            <p:spPr bwMode="auto">
              <a:xfrm>
                <a:off x="5596997" y="39930896"/>
                <a:ext cx="104473" cy="60940"/>
              </a:xfrm>
              <a:custGeom>
                <a:avLst/>
                <a:gdLst>
                  <a:gd name="T0" fmla="*/ 0 w 26"/>
                  <a:gd name="T1" fmla="*/ 0 h 69"/>
                  <a:gd name="T2" fmla="*/ 0 w 26"/>
                  <a:gd name="T3" fmla="*/ 69 h 69"/>
                  <a:gd name="T4" fmla="*/ 26 w 26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69">
                    <a:moveTo>
                      <a:pt x="0" y="0"/>
                    </a:moveTo>
                    <a:lnTo>
                      <a:pt x="0" y="69"/>
                    </a:lnTo>
                    <a:lnTo>
                      <a:pt x="26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16" name="Freeform 514"/>
              <p:cNvSpPr>
                <a:spLocks/>
              </p:cNvSpPr>
              <p:nvPr/>
            </p:nvSpPr>
            <p:spPr bwMode="auto">
              <a:xfrm>
                <a:off x="5412160" y="39928245"/>
                <a:ext cx="184837" cy="124529"/>
              </a:xfrm>
              <a:custGeom>
                <a:avLst/>
                <a:gdLst>
                  <a:gd name="T0" fmla="*/ 0 w 46"/>
                  <a:gd name="T1" fmla="*/ 141 h 141"/>
                  <a:gd name="T2" fmla="*/ 0 w 46"/>
                  <a:gd name="T3" fmla="*/ 0 h 141"/>
                  <a:gd name="T4" fmla="*/ 46 w 46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141">
                    <a:moveTo>
                      <a:pt x="0" y="141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17" name="Rectangle 515"/>
              <p:cNvSpPr>
                <a:spLocks noChangeArrowheads="1"/>
              </p:cNvSpPr>
              <p:nvPr/>
            </p:nvSpPr>
            <p:spPr bwMode="auto">
              <a:xfrm>
                <a:off x="5770333" y="40019232"/>
                <a:ext cx="88485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sibthorpii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18" name="Freeform 516"/>
              <p:cNvSpPr>
                <a:spLocks/>
              </p:cNvSpPr>
              <p:nvPr/>
            </p:nvSpPr>
            <p:spPr bwMode="auto">
              <a:xfrm>
                <a:off x="5689418" y="40119014"/>
                <a:ext cx="96436" cy="60940"/>
              </a:xfrm>
              <a:custGeom>
                <a:avLst/>
                <a:gdLst>
                  <a:gd name="T0" fmla="*/ 0 w 24"/>
                  <a:gd name="T1" fmla="*/ 69 h 69"/>
                  <a:gd name="T2" fmla="*/ 0 w 24"/>
                  <a:gd name="T3" fmla="*/ 0 h 69"/>
                  <a:gd name="T4" fmla="*/ 24 w 24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9">
                    <a:moveTo>
                      <a:pt x="0" y="69"/>
                    </a:move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19" name="Rectangle 517"/>
              <p:cNvSpPr>
                <a:spLocks noChangeArrowheads="1"/>
              </p:cNvSpPr>
              <p:nvPr/>
            </p:nvSpPr>
            <p:spPr bwMode="auto">
              <a:xfrm>
                <a:off x="5774352" y="40146411"/>
                <a:ext cx="67005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cypria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0" name="Freeform 518"/>
              <p:cNvSpPr>
                <a:spLocks/>
              </p:cNvSpPr>
              <p:nvPr/>
            </p:nvSpPr>
            <p:spPr bwMode="auto">
              <a:xfrm>
                <a:off x="5689418" y="40185254"/>
                <a:ext cx="100456" cy="60940"/>
              </a:xfrm>
              <a:custGeom>
                <a:avLst/>
                <a:gdLst>
                  <a:gd name="T0" fmla="*/ 0 w 25"/>
                  <a:gd name="T1" fmla="*/ 0 h 69"/>
                  <a:gd name="T2" fmla="*/ 0 w 25"/>
                  <a:gd name="T3" fmla="*/ 69 h 69"/>
                  <a:gd name="T4" fmla="*/ 25 w 25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69">
                    <a:moveTo>
                      <a:pt x="0" y="0"/>
                    </a:moveTo>
                    <a:lnTo>
                      <a:pt x="0" y="69"/>
                    </a:lnTo>
                    <a:lnTo>
                      <a:pt x="25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1" name="Freeform 519"/>
              <p:cNvSpPr>
                <a:spLocks/>
              </p:cNvSpPr>
              <p:nvPr/>
            </p:nvSpPr>
            <p:spPr bwMode="auto">
              <a:xfrm>
                <a:off x="5412160" y="40058074"/>
                <a:ext cx="277258" cy="124529"/>
              </a:xfrm>
              <a:custGeom>
                <a:avLst/>
                <a:gdLst>
                  <a:gd name="T0" fmla="*/ 0 w 69"/>
                  <a:gd name="T1" fmla="*/ 0 h 141"/>
                  <a:gd name="T2" fmla="*/ 0 w 69"/>
                  <a:gd name="T3" fmla="*/ 141 h 141"/>
                  <a:gd name="T4" fmla="*/ 69 w 69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69" y="141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2" name="Line 520"/>
              <p:cNvSpPr>
                <a:spLocks noChangeShapeType="1"/>
              </p:cNvSpPr>
              <p:nvPr/>
            </p:nvSpPr>
            <p:spPr bwMode="auto">
              <a:xfrm>
                <a:off x="5412160" y="38974403"/>
                <a:ext cx="0" cy="601452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3" name="Line 521"/>
              <p:cNvSpPr>
                <a:spLocks noChangeShapeType="1"/>
              </p:cNvSpPr>
              <p:nvPr/>
            </p:nvSpPr>
            <p:spPr bwMode="auto">
              <a:xfrm>
                <a:off x="5412160" y="39581153"/>
                <a:ext cx="0" cy="601452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4" name="Freeform 522"/>
              <p:cNvSpPr>
                <a:spLocks/>
              </p:cNvSpPr>
              <p:nvPr/>
            </p:nvSpPr>
            <p:spPr bwMode="auto">
              <a:xfrm>
                <a:off x="5150978" y="39578502"/>
                <a:ext cx="261185" cy="574071"/>
              </a:xfrm>
              <a:custGeom>
                <a:avLst/>
                <a:gdLst>
                  <a:gd name="T0" fmla="*/ 0 w 65"/>
                  <a:gd name="T1" fmla="*/ 650 h 650"/>
                  <a:gd name="T2" fmla="*/ 0 w 65"/>
                  <a:gd name="T3" fmla="*/ 0 h 650"/>
                  <a:gd name="T4" fmla="*/ 65 w 65"/>
                  <a:gd name="T5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650">
                    <a:moveTo>
                      <a:pt x="0" y="650"/>
                    </a:moveTo>
                    <a:lnTo>
                      <a:pt x="0" y="0"/>
                    </a:lnTo>
                    <a:lnTo>
                      <a:pt x="65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5" name="Rectangle 523"/>
              <p:cNvSpPr>
                <a:spLocks noChangeArrowheads="1"/>
              </p:cNvSpPr>
              <p:nvPr/>
            </p:nvSpPr>
            <p:spPr bwMode="auto">
              <a:xfrm>
                <a:off x="6336903" y="40264812"/>
                <a:ext cx="86562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altissima</a:t>
                </a:r>
                <a:endParaRPr kumimoji="1" lang="ko-KR" altLang="ko-KR" sz="1250" b="1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6" name="Freeform 524"/>
              <p:cNvSpPr>
                <a:spLocks/>
              </p:cNvSpPr>
              <p:nvPr/>
            </p:nvSpPr>
            <p:spPr bwMode="auto">
              <a:xfrm>
                <a:off x="5862199" y="40373374"/>
                <a:ext cx="490222" cy="60940"/>
              </a:xfrm>
              <a:custGeom>
                <a:avLst/>
                <a:gdLst>
                  <a:gd name="T0" fmla="*/ 0 w 122"/>
                  <a:gd name="T1" fmla="*/ 69 h 69"/>
                  <a:gd name="T2" fmla="*/ 0 w 122"/>
                  <a:gd name="T3" fmla="*/ 0 h 69"/>
                  <a:gd name="T4" fmla="*/ 122 w 122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69">
                    <a:moveTo>
                      <a:pt x="0" y="69"/>
                    </a:moveTo>
                    <a:lnTo>
                      <a:pt x="0" y="0"/>
                    </a:lnTo>
                    <a:lnTo>
                      <a:pt x="12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7" name="Rectangle 525"/>
              <p:cNvSpPr>
                <a:spLocks noChangeArrowheads="1"/>
              </p:cNvSpPr>
              <p:nvPr/>
            </p:nvSpPr>
            <p:spPr bwMode="auto">
              <a:xfrm>
                <a:off x="6222659" y="40386242"/>
                <a:ext cx="100187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tournefortii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8" name="Freeform 526"/>
              <p:cNvSpPr>
                <a:spLocks/>
              </p:cNvSpPr>
              <p:nvPr/>
            </p:nvSpPr>
            <p:spPr bwMode="auto">
              <a:xfrm>
                <a:off x="5862199" y="40439611"/>
                <a:ext cx="381731" cy="60940"/>
              </a:xfrm>
              <a:custGeom>
                <a:avLst/>
                <a:gdLst>
                  <a:gd name="T0" fmla="*/ 0 w 95"/>
                  <a:gd name="T1" fmla="*/ 0 h 69"/>
                  <a:gd name="T2" fmla="*/ 0 w 95"/>
                  <a:gd name="T3" fmla="*/ 69 h 69"/>
                  <a:gd name="T4" fmla="*/ 95 w 95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69">
                    <a:moveTo>
                      <a:pt x="0" y="0"/>
                    </a:moveTo>
                    <a:lnTo>
                      <a:pt x="0" y="69"/>
                    </a:lnTo>
                    <a:lnTo>
                      <a:pt x="95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9" name="Freeform 527"/>
              <p:cNvSpPr>
                <a:spLocks/>
              </p:cNvSpPr>
              <p:nvPr/>
            </p:nvSpPr>
            <p:spPr bwMode="auto">
              <a:xfrm>
                <a:off x="5327779" y="40436961"/>
                <a:ext cx="534423" cy="291451"/>
              </a:xfrm>
              <a:custGeom>
                <a:avLst/>
                <a:gdLst>
                  <a:gd name="T0" fmla="*/ 0 w 133"/>
                  <a:gd name="T1" fmla="*/ 330 h 330"/>
                  <a:gd name="T2" fmla="*/ 0 w 133"/>
                  <a:gd name="T3" fmla="*/ 0 h 330"/>
                  <a:gd name="T4" fmla="*/ 133 w 133"/>
                  <a:gd name="T5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3" h="330">
                    <a:moveTo>
                      <a:pt x="0" y="330"/>
                    </a:moveTo>
                    <a:lnTo>
                      <a:pt x="0" y="0"/>
                    </a:lnTo>
                    <a:lnTo>
                      <a:pt x="13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30" name="Rectangle 528"/>
              <p:cNvSpPr>
                <a:spLocks noChangeArrowheads="1"/>
              </p:cNvSpPr>
              <p:nvPr/>
            </p:nvSpPr>
            <p:spPr bwMode="auto">
              <a:xfrm>
                <a:off x="7154331" y="40519170"/>
                <a:ext cx="101951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nuristanica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31" name="Freeform 529"/>
              <p:cNvSpPr>
                <a:spLocks/>
              </p:cNvSpPr>
              <p:nvPr/>
            </p:nvSpPr>
            <p:spPr bwMode="auto">
              <a:xfrm>
                <a:off x="6995335" y="40627730"/>
                <a:ext cx="168764" cy="60940"/>
              </a:xfrm>
              <a:custGeom>
                <a:avLst/>
                <a:gdLst>
                  <a:gd name="T0" fmla="*/ 0 w 42"/>
                  <a:gd name="T1" fmla="*/ 69 h 69"/>
                  <a:gd name="T2" fmla="*/ 0 w 42"/>
                  <a:gd name="T3" fmla="*/ 0 h 69"/>
                  <a:gd name="T4" fmla="*/ 42 w 42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69">
                    <a:moveTo>
                      <a:pt x="0" y="69"/>
                    </a:moveTo>
                    <a:lnTo>
                      <a:pt x="0" y="0"/>
                    </a:lnTo>
                    <a:lnTo>
                      <a:pt x="42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32" name="Rectangle 530"/>
              <p:cNvSpPr>
                <a:spLocks noChangeArrowheads="1"/>
              </p:cNvSpPr>
              <p:nvPr/>
            </p:nvSpPr>
            <p:spPr bwMode="auto">
              <a:xfrm>
                <a:off x="7475788" y="40646350"/>
                <a:ext cx="851195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petiolata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33" name="Freeform 531"/>
              <p:cNvSpPr>
                <a:spLocks/>
              </p:cNvSpPr>
              <p:nvPr/>
            </p:nvSpPr>
            <p:spPr bwMode="auto">
              <a:xfrm>
                <a:off x="6995335" y="40693970"/>
                <a:ext cx="490222" cy="60940"/>
              </a:xfrm>
              <a:custGeom>
                <a:avLst/>
                <a:gdLst>
                  <a:gd name="T0" fmla="*/ 0 w 122"/>
                  <a:gd name="T1" fmla="*/ 0 h 69"/>
                  <a:gd name="T2" fmla="*/ 0 w 122"/>
                  <a:gd name="T3" fmla="*/ 69 h 69"/>
                  <a:gd name="T4" fmla="*/ 122 w 122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69">
                    <a:moveTo>
                      <a:pt x="0" y="0"/>
                    </a:moveTo>
                    <a:lnTo>
                      <a:pt x="0" y="69"/>
                    </a:lnTo>
                    <a:lnTo>
                      <a:pt x="122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34" name="Freeform 532"/>
              <p:cNvSpPr>
                <a:spLocks/>
              </p:cNvSpPr>
              <p:nvPr/>
            </p:nvSpPr>
            <p:spPr bwMode="auto">
              <a:xfrm>
                <a:off x="5584944" y="40691320"/>
                <a:ext cx="1410393" cy="92734"/>
              </a:xfrm>
              <a:custGeom>
                <a:avLst/>
                <a:gdLst>
                  <a:gd name="T0" fmla="*/ 0 w 351"/>
                  <a:gd name="T1" fmla="*/ 105 h 105"/>
                  <a:gd name="T2" fmla="*/ 0 w 351"/>
                  <a:gd name="T3" fmla="*/ 0 h 105"/>
                  <a:gd name="T4" fmla="*/ 351 w 351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1" h="105">
                    <a:moveTo>
                      <a:pt x="0" y="105"/>
                    </a:moveTo>
                    <a:lnTo>
                      <a:pt x="0" y="0"/>
                    </a:lnTo>
                    <a:lnTo>
                      <a:pt x="351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35" name="Rectangle 533"/>
              <p:cNvSpPr>
                <a:spLocks noChangeArrowheads="1"/>
              </p:cNvSpPr>
              <p:nvPr/>
            </p:nvSpPr>
            <p:spPr bwMode="auto">
              <a:xfrm>
                <a:off x="6634615" y="40786707"/>
                <a:ext cx="724557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grossa</a:t>
                </a:r>
                <a:endParaRPr kumimoji="1" lang="ko-KR" altLang="ko-KR" sz="1250" b="1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36" name="Freeform 534"/>
              <p:cNvSpPr>
                <a:spLocks/>
              </p:cNvSpPr>
              <p:nvPr/>
            </p:nvSpPr>
            <p:spPr bwMode="auto">
              <a:xfrm>
                <a:off x="5584944" y="40789354"/>
                <a:ext cx="1084917" cy="92734"/>
              </a:xfrm>
              <a:custGeom>
                <a:avLst/>
                <a:gdLst>
                  <a:gd name="T0" fmla="*/ 0 w 270"/>
                  <a:gd name="T1" fmla="*/ 0 h 105"/>
                  <a:gd name="T2" fmla="*/ 0 w 270"/>
                  <a:gd name="T3" fmla="*/ 105 h 105"/>
                  <a:gd name="T4" fmla="*/ 270 w 270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" h="105">
                    <a:moveTo>
                      <a:pt x="0" y="0"/>
                    </a:moveTo>
                    <a:lnTo>
                      <a:pt x="0" y="105"/>
                    </a:lnTo>
                    <a:lnTo>
                      <a:pt x="270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37" name="Freeform 535"/>
              <p:cNvSpPr>
                <a:spLocks/>
              </p:cNvSpPr>
              <p:nvPr/>
            </p:nvSpPr>
            <p:spPr bwMode="auto">
              <a:xfrm>
                <a:off x="5448325" y="40786704"/>
                <a:ext cx="136619" cy="140427"/>
              </a:xfrm>
              <a:custGeom>
                <a:avLst/>
                <a:gdLst>
                  <a:gd name="T0" fmla="*/ 0 w 34"/>
                  <a:gd name="T1" fmla="*/ 159 h 159"/>
                  <a:gd name="T2" fmla="*/ 0 w 34"/>
                  <a:gd name="T3" fmla="*/ 0 h 159"/>
                  <a:gd name="T4" fmla="*/ 34 w 34"/>
                  <a:gd name="T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159">
                    <a:moveTo>
                      <a:pt x="0" y="159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38" name="Rectangle 536"/>
              <p:cNvSpPr>
                <a:spLocks noChangeArrowheads="1"/>
              </p:cNvSpPr>
              <p:nvPr/>
            </p:nvSpPr>
            <p:spPr bwMode="auto">
              <a:xfrm>
                <a:off x="5782319" y="40908347"/>
                <a:ext cx="796693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dirty="0" err="1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velutina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39" name="Freeform 537"/>
              <p:cNvSpPr>
                <a:spLocks/>
              </p:cNvSpPr>
              <p:nvPr/>
            </p:nvSpPr>
            <p:spPr bwMode="auto">
              <a:xfrm>
                <a:off x="5822017" y="41009267"/>
                <a:ext cx="0" cy="60940"/>
              </a:xfrm>
              <a:custGeom>
                <a:avLst/>
                <a:gdLst>
                  <a:gd name="T0" fmla="*/ 69 h 69"/>
                  <a:gd name="T1" fmla="*/ 0 h 69"/>
                  <a:gd name="T2" fmla="*/ 0 h 6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9">
                    <a:moveTo>
                      <a:pt x="0" y="69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0" name="Rectangle 538"/>
              <p:cNvSpPr>
                <a:spLocks noChangeArrowheads="1"/>
              </p:cNvSpPr>
              <p:nvPr/>
            </p:nvSpPr>
            <p:spPr bwMode="auto">
              <a:xfrm>
                <a:off x="5884784" y="41033638"/>
                <a:ext cx="87524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hissarica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1" name="Freeform 539"/>
              <p:cNvSpPr>
                <a:spLocks/>
              </p:cNvSpPr>
              <p:nvPr/>
            </p:nvSpPr>
            <p:spPr bwMode="auto">
              <a:xfrm>
                <a:off x="5822017" y="41075507"/>
                <a:ext cx="96436" cy="60940"/>
              </a:xfrm>
              <a:custGeom>
                <a:avLst/>
                <a:gdLst>
                  <a:gd name="T0" fmla="*/ 0 w 24"/>
                  <a:gd name="T1" fmla="*/ 0 h 69"/>
                  <a:gd name="T2" fmla="*/ 0 w 24"/>
                  <a:gd name="T3" fmla="*/ 69 h 69"/>
                  <a:gd name="T4" fmla="*/ 24 w 2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69">
                    <a:moveTo>
                      <a:pt x="0" y="0"/>
                    </a:moveTo>
                    <a:lnTo>
                      <a:pt x="0" y="69"/>
                    </a:lnTo>
                    <a:lnTo>
                      <a:pt x="24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2" name="Freeform 540"/>
              <p:cNvSpPr>
                <a:spLocks/>
              </p:cNvSpPr>
              <p:nvPr/>
            </p:nvSpPr>
            <p:spPr bwMode="auto">
              <a:xfrm>
                <a:off x="5448325" y="40932429"/>
                <a:ext cx="373695" cy="140427"/>
              </a:xfrm>
              <a:custGeom>
                <a:avLst/>
                <a:gdLst>
                  <a:gd name="T0" fmla="*/ 0 w 93"/>
                  <a:gd name="T1" fmla="*/ 0 h 159"/>
                  <a:gd name="T2" fmla="*/ 0 w 93"/>
                  <a:gd name="T3" fmla="*/ 159 h 159"/>
                  <a:gd name="T4" fmla="*/ 93 w 93"/>
                  <a:gd name="T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159">
                    <a:moveTo>
                      <a:pt x="0" y="0"/>
                    </a:moveTo>
                    <a:lnTo>
                      <a:pt x="0" y="159"/>
                    </a:lnTo>
                    <a:lnTo>
                      <a:pt x="93" y="15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3" name="Rectangle 541"/>
              <p:cNvSpPr>
                <a:spLocks noChangeArrowheads="1"/>
              </p:cNvSpPr>
              <p:nvPr/>
            </p:nvSpPr>
            <p:spPr bwMode="auto">
              <a:xfrm>
                <a:off x="6728608" y="41148736"/>
                <a:ext cx="689291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ariana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4" name="Freeform 542"/>
              <p:cNvSpPr>
                <a:spLocks/>
              </p:cNvSpPr>
              <p:nvPr/>
            </p:nvSpPr>
            <p:spPr bwMode="auto">
              <a:xfrm>
                <a:off x="5448325" y="41027814"/>
                <a:ext cx="1313956" cy="235811"/>
              </a:xfrm>
              <a:custGeom>
                <a:avLst/>
                <a:gdLst>
                  <a:gd name="T0" fmla="*/ 0 w 327"/>
                  <a:gd name="T1" fmla="*/ 0 h 267"/>
                  <a:gd name="T2" fmla="*/ 0 w 327"/>
                  <a:gd name="T3" fmla="*/ 267 h 267"/>
                  <a:gd name="T4" fmla="*/ 327 w 327"/>
                  <a:gd name="T5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7" h="267">
                    <a:moveTo>
                      <a:pt x="0" y="0"/>
                    </a:moveTo>
                    <a:lnTo>
                      <a:pt x="0" y="267"/>
                    </a:lnTo>
                    <a:lnTo>
                      <a:pt x="327" y="26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5" name="Line 543"/>
              <p:cNvSpPr>
                <a:spLocks noChangeShapeType="1"/>
              </p:cNvSpPr>
              <p:nvPr/>
            </p:nvSpPr>
            <p:spPr bwMode="auto">
              <a:xfrm>
                <a:off x="5448325" y="40786704"/>
                <a:ext cx="0" cy="235811"/>
              </a:xfrm>
              <a:prstGeom prst="line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6" name="Freeform 544"/>
              <p:cNvSpPr>
                <a:spLocks/>
              </p:cNvSpPr>
              <p:nvPr/>
            </p:nvSpPr>
            <p:spPr bwMode="auto">
              <a:xfrm>
                <a:off x="5327779" y="40733712"/>
                <a:ext cx="120546" cy="291451"/>
              </a:xfrm>
              <a:custGeom>
                <a:avLst/>
                <a:gdLst>
                  <a:gd name="T0" fmla="*/ 0 w 30"/>
                  <a:gd name="T1" fmla="*/ 0 h 330"/>
                  <a:gd name="T2" fmla="*/ 0 w 30"/>
                  <a:gd name="T3" fmla="*/ 330 h 330"/>
                  <a:gd name="T4" fmla="*/ 30 w 30"/>
                  <a:gd name="T5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330">
                    <a:moveTo>
                      <a:pt x="0" y="0"/>
                    </a:moveTo>
                    <a:lnTo>
                      <a:pt x="0" y="330"/>
                    </a:lnTo>
                    <a:lnTo>
                      <a:pt x="30" y="33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7" name="Freeform 545"/>
              <p:cNvSpPr>
                <a:spLocks/>
              </p:cNvSpPr>
              <p:nvPr/>
            </p:nvSpPr>
            <p:spPr bwMode="auto">
              <a:xfrm>
                <a:off x="5150978" y="40157874"/>
                <a:ext cx="176801" cy="573189"/>
              </a:xfrm>
              <a:custGeom>
                <a:avLst/>
                <a:gdLst>
                  <a:gd name="T0" fmla="*/ 0 w 44"/>
                  <a:gd name="T1" fmla="*/ 0 h 649"/>
                  <a:gd name="T2" fmla="*/ 0 w 44"/>
                  <a:gd name="T3" fmla="*/ 649 h 649"/>
                  <a:gd name="T4" fmla="*/ 44 w 44"/>
                  <a:gd name="T5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649">
                    <a:moveTo>
                      <a:pt x="0" y="0"/>
                    </a:moveTo>
                    <a:lnTo>
                      <a:pt x="0" y="649"/>
                    </a:lnTo>
                    <a:lnTo>
                      <a:pt x="44" y="64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8" name="Freeform 546"/>
              <p:cNvSpPr>
                <a:spLocks/>
              </p:cNvSpPr>
              <p:nvPr/>
            </p:nvSpPr>
            <p:spPr bwMode="auto">
              <a:xfrm>
                <a:off x="4102224" y="40155224"/>
                <a:ext cx="1048754" cy="614700"/>
              </a:xfrm>
              <a:custGeom>
                <a:avLst/>
                <a:gdLst>
                  <a:gd name="T0" fmla="*/ 0 w 261"/>
                  <a:gd name="T1" fmla="*/ 696 h 696"/>
                  <a:gd name="T2" fmla="*/ 0 w 261"/>
                  <a:gd name="T3" fmla="*/ 0 h 696"/>
                  <a:gd name="T4" fmla="*/ 261 w 261"/>
                  <a:gd name="T5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" h="696">
                    <a:moveTo>
                      <a:pt x="0" y="696"/>
                    </a:moveTo>
                    <a:lnTo>
                      <a:pt x="0" y="0"/>
                    </a:lnTo>
                    <a:lnTo>
                      <a:pt x="261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49" name="Rectangle 547"/>
              <p:cNvSpPr>
                <a:spLocks noChangeArrowheads="1"/>
              </p:cNvSpPr>
              <p:nvPr/>
            </p:nvSpPr>
            <p:spPr bwMode="auto">
              <a:xfrm>
                <a:off x="5414652" y="41300079"/>
                <a:ext cx="89447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utriculata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50" name="Freeform 548"/>
              <p:cNvSpPr>
                <a:spLocks/>
              </p:cNvSpPr>
              <p:nvPr/>
            </p:nvSpPr>
            <p:spPr bwMode="auto">
              <a:xfrm>
                <a:off x="4102224" y="40775223"/>
                <a:ext cx="1346102" cy="615582"/>
              </a:xfrm>
              <a:custGeom>
                <a:avLst/>
                <a:gdLst>
                  <a:gd name="T0" fmla="*/ 0 w 335"/>
                  <a:gd name="T1" fmla="*/ 0 h 697"/>
                  <a:gd name="T2" fmla="*/ 0 w 335"/>
                  <a:gd name="T3" fmla="*/ 697 h 697"/>
                  <a:gd name="T4" fmla="*/ 335 w 335"/>
                  <a:gd name="T5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5" h="697">
                    <a:moveTo>
                      <a:pt x="0" y="0"/>
                    </a:moveTo>
                    <a:lnTo>
                      <a:pt x="0" y="697"/>
                    </a:lnTo>
                    <a:lnTo>
                      <a:pt x="335" y="697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51" name="Freeform 549"/>
              <p:cNvSpPr>
                <a:spLocks/>
              </p:cNvSpPr>
              <p:nvPr/>
            </p:nvSpPr>
            <p:spPr bwMode="auto">
              <a:xfrm>
                <a:off x="3415110" y="40772574"/>
                <a:ext cx="687116" cy="369172"/>
              </a:xfrm>
              <a:custGeom>
                <a:avLst/>
                <a:gdLst>
                  <a:gd name="T0" fmla="*/ 0 w 171"/>
                  <a:gd name="T1" fmla="*/ 418 h 418"/>
                  <a:gd name="T2" fmla="*/ 0 w 171"/>
                  <a:gd name="T3" fmla="*/ 0 h 418"/>
                  <a:gd name="T4" fmla="*/ 171 w 171"/>
                  <a:gd name="T5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1" h="418">
                    <a:moveTo>
                      <a:pt x="0" y="418"/>
                    </a:moveTo>
                    <a:lnTo>
                      <a:pt x="0" y="0"/>
                    </a:lnTo>
                    <a:lnTo>
                      <a:pt x="171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52" name="Rectangle 550"/>
              <p:cNvSpPr>
                <a:spLocks noChangeArrowheads="1"/>
              </p:cNvSpPr>
              <p:nvPr/>
            </p:nvSpPr>
            <p:spPr bwMode="auto">
              <a:xfrm>
                <a:off x="5185616" y="41427256"/>
                <a:ext cx="1118896" cy="1923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heterophylla</a:t>
                </a:r>
                <a:endParaRPr kumimoji="1" lang="ko-KR" altLang="ko-KR" sz="125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53" name="Freeform 551"/>
              <p:cNvSpPr>
                <a:spLocks/>
              </p:cNvSpPr>
              <p:nvPr/>
            </p:nvSpPr>
            <p:spPr bwMode="auto">
              <a:xfrm>
                <a:off x="3415110" y="41147044"/>
                <a:ext cx="1804177" cy="370939"/>
              </a:xfrm>
              <a:custGeom>
                <a:avLst/>
                <a:gdLst>
                  <a:gd name="T0" fmla="*/ 0 w 449"/>
                  <a:gd name="T1" fmla="*/ 0 h 420"/>
                  <a:gd name="T2" fmla="*/ 0 w 449"/>
                  <a:gd name="T3" fmla="*/ 420 h 420"/>
                  <a:gd name="T4" fmla="*/ 449 w 449"/>
                  <a:gd name="T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9" h="420">
                    <a:moveTo>
                      <a:pt x="0" y="0"/>
                    </a:moveTo>
                    <a:lnTo>
                      <a:pt x="0" y="420"/>
                    </a:lnTo>
                    <a:lnTo>
                      <a:pt x="449" y="42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54" name="Freeform 552"/>
              <p:cNvSpPr>
                <a:spLocks/>
              </p:cNvSpPr>
              <p:nvPr/>
            </p:nvSpPr>
            <p:spPr bwMode="auto">
              <a:xfrm>
                <a:off x="2880688" y="41144397"/>
                <a:ext cx="534423" cy="295869"/>
              </a:xfrm>
              <a:custGeom>
                <a:avLst/>
                <a:gdLst>
                  <a:gd name="T0" fmla="*/ 0 w 133"/>
                  <a:gd name="T1" fmla="*/ 335 h 335"/>
                  <a:gd name="T2" fmla="*/ 0 w 133"/>
                  <a:gd name="T3" fmla="*/ 0 h 335"/>
                  <a:gd name="T4" fmla="*/ 133 w 133"/>
                  <a:gd name="T5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3" h="335">
                    <a:moveTo>
                      <a:pt x="0" y="335"/>
                    </a:moveTo>
                    <a:lnTo>
                      <a:pt x="0" y="0"/>
                    </a:lnTo>
                    <a:lnTo>
                      <a:pt x="133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55" name="Rectangle 553"/>
              <p:cNvSpPr>
                <a:spLocks noChangeArrowheads="1"/>
              </p:cNvSpPr>
              <p:nvPr/>
            </p:nvSpPr>
            <p:spPr bwMode="auto">
              <a:xfrm>
                <a:off x="5937018" y="41564262"/>
                <a:ext cx="121668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purpurascens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56" name="Freeform 554"/>
              <p:cNvSpPr>
                <a:spLocks/>
              </p:cNvSpPr>
              <p:nvPr/>
            </p:nvSpPr>
            <p:spPr bwMode="auto">
              <a:xfrm>
                <a:off x="3423147" y="41645162"/>
                <a:ext cx="2547545" cy="92734"/>
              </a:xfrm>
              <a:custGeom>
                <a:avLst/>
                <a:gdLst>
                  <a:gd name="T0" fmla="*/ 0 w 634"/>
                  <a:gd name="T1" fmla="*/ 105 h 105"/>
                  <a:gd name="T2" fmla="*/ 0 w 634"/>
                  <a:gd name="T3" fmla="*/ 0 h 105"/>
                  <a:gd name="T4" fmla="*/ 634 w 634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34" h="105">
                    <a:moveTo>
                      <a:pt x="0" y="105"/>
                    </a:moveTo>
                    <a:lnTo>
                      <a:pt x="0" y="0"/>
                    </a:lnTo>
                    <a:lnTo>
                      <a:pt x="634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57" name="Rectangle 555"/>
              <p:cNvSpPr>
                <a:spLocks noChangeArrowheads="1"/>
              </p:cNvSpPr>
              <p:nvPr/>
            </p:nvSpPr>
            <p:spPr bwMode="auto">
              <a:xfrm>
                <a:off x="4016315" y="41681616"/>
                <a:ext cx="81593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oblonga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58" name="Freeform 556"/>
              <p:cNvSpPr>
                <a:spLocks/>
              </p:cNvSpPr>
              <p:nvPr/>
            </p:nvSpPr>
            <p:spPr bwMode="auto">
              <a:xfrm>
                <a:off x="3579856" y="41772342"/>
                <a:ext cx="470132" cy="60940"/>
              </a:xfrm>
              <a:custGeom>
                <a:avLst/>
                <a:gdLst>
                  <a:gd name="T0" fmla="*/ 0 w 117"/>
                  <a:gd name="T1" fmla="*/ 69 h 69"/>
                  <a:gd name="T2" fmla="*/ 0 w 117"/>
                  <a:gd name="T3" fmla="*/ 0 h 69"/>
                  <a:gd name="T4" fmla="*/ 117 w 117"/>
                  <a:gd name="T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69">
                    <a:moveTo>
                      <a:pt x="0" y="69"/>
                    </a:moveTo>
                    <a:lnTo>
                      <a:pt x="0" y="0"/>
                    </a:lnTo>
                    <a:lnTo>
                      <a:pt x="117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59" name="Rectangle 557"/>
              <p:cNvSpPr>
                <a:spLocks noChangeArrowheads="1"/>
              </p:cNvSpPr>
              <p:nvPr/>
            </p:nvSpPr>
            <p:spPr bwMode="auto">
              <a:xfrm>
                <a:off x="4152933" y="41808795"/>
                <a:ext cx="85921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1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</a:t>
                </a:r>
                <a:r>
                  <a:rPr kumimoji="1" lang="en-US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.</a:t>
                </a:r>
                <a:r>
                  <a:rPr kumimoji="1" lang="ko-KR" altLang="ko-KR" sz="1250" b="0" i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 floridana</a:t>
                </a:r>
                <a:endParaRPr kumimoji="1" lang="ko-KR" altLang="ko-KR" sz="1250" b="0" i="1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60" name="Freeform 558"/>
              <p:cNvSpPr>
                <a:spLocks/>
              </p:cNvSpPr>
              <p:nvPr/>
            </p:nvSpPr>
            <p:spPr bwMode="auto">
              <a:xfrm>
                <a:off x="3579856" y="41838582"/>
                <a:ext cx="606751" cy="60940"/>
              </a:xfrm>
              <a:custGeom>
                <a:avLst/>
                <a:gdLst>
                  <a:gd name="T0" fmla="*/ 0 w 151"/>
                  <a:gd name="T1" fmla="*/ 0 h 69"/>
                  <a:gd name="T2" fmla="*/ 0 w 151"/>
                  <a:gd name="T3" fmla="*/ 69 h 69"/>
                  <a:gd name="T4" fmla="*/ 151 w 151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1" h="69">
                    <a:moveTo>
                      <a:pt x="0" y="0"/>
                    </a:moveTo>
                    <a:lnTo>
                      <a:pt x="0" y="69"/>
                    </a:lnTo>
                    <a:lnTo>
                      <a:pt x="151" y="69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61" name="Freeform 559"/>
              <p:cNvSpPr>
                <a:spLocks/>
              </p:cNvSpPr>
              <p:nvPr/>
            </p:nvSpPr>
            <p:spPr bwMode="auto">
              <a:xfrm>
                <a:off x="3423147" y="41743196"/>
                <a:ext cx="156711" cy="92734"/>
              </a:xfrm>
              <a:custGeom>
                <a:avLst/>
                <a:gdLst>
                  <a:gd name="T0" fmla="*/ 0 w 39"/>
                  <a:gd name="T1" fmla="*/ 0 h 105"/>
                  <a:gd name="T2" fmla="*/ 0 w 39"/>
                  <a:gd name="T3" fmla="*/ 105 h 105"/>
                  <a:gd name="T4" fmla="*/ 39 w 39"/>
                  <a:gd name="T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05">
                    <a:moveTo>
                      <a:pt x="0" y="0"/>
                    </a:moveTo>
                    <a:lnTo>
                      <a:pt x="0" y="105"/>
                    </a:lnTo>
                    <a:lnTo>
                      <a:pt x="39" y="105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62" name="Freeform 560"/>
              <p:cNvSpPr>
                <a:spLocks/>
              </p:cNvSpPr>
              <p:nvPr/>
            </p:nvSpPr>
            <p:spPr bwMode="auto">
              <a:xfrm>
                <a:off x="2880688" y="41445563"/>
                <a:ext cx="542460" cy="294985"/>
              </a:xfrm>
              <a:custGeom>
                <a:avLst/>
                <a:gdLst>
                  <a:gd name="T0" fmla="*/ 0 w 135"/>
                  <a:gd name="T1" fmla="*/ 0 h 334"/>
                  <a:gd name="T2" fmla="*/ 0 w 135"/>
                  <a:gd name="T3" fmla="*/ 334 h 334"/>
                  <a:gd name="T4" fmla="*/ 135 w 135"/>
                  <a:gd name="T5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5" h="334">
                    <a:moveTo>
                      <a:pt x="0" y="0"/>
                    </a:moveTo>
                    <a:lnTo>
                      <a:pt x="0" y="334"/>
                    </a:lnTo>
                    <a:lnTo>
                      <a:pt x="135" y="334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63" name="Rectangle 566"/>
              <p:cNvSpPr>
                <a:spLocks noChangeArrowheads="1"/>
              </p:cNvSpPr>
              <p:nvPr/>
            </p:nvSpPr>
            <p:spPr bwMode="auto">
              <a:xfrm>
                <a:off x="3296425" y="41813260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764" name="Rectangle 567"/>
              <p:cNvSpPr>
                <a:spLocks noChangeArrowheads="1"/>
              </p:cNvSpPr>
              <p:nvPr/>
            </p:nvSpPr>
            <p:spPr bwMode="auto">
              <a:xfrm>
                <a:off x="3226725" y="41569037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76</a:t>
                </a:r>
              </a:p>
            </p:txBody>
          </p:sp>
          <p:sp>
            <p:nvSpPr>
              <p:cNvPr id="765" name="Rectangle 568"/>
              <p:cNvSpPr>
                <a:spLocks noChangeArrowheads="1"/>
              </p:cNvSpPr>
              <p:nvPr/>
            </p:nvSpPr>
            <p:spPr bwMode="auto">
              <a:xfrm>
                <a:off x="5631604" y="40902780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99</a:t>
                </a:r>
              </a:p>
            </p:txBody>
          </p:sp>
          <p:sp>
            <p:nvSpPr>
              <p:cNvPr id="766" name="Rectangle 569"/>
              <p:cNvSpPr>
                <a:spLocks noChangeArrowheads="1"/>
              </p:cNvSpPr>
              <p:nvPr/>
            </p:nvSpPr>
            <p:spPr bwMode="auto">
              <a:xfrm>
                <a:off x="6707763" y="40520033"/>
                <a:ext cx="26930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767" name="Rectangle 570"/>
              <p:cNvSpPr>
                <a:spLocks noChangeArrowheads="1"/>
              </p:cNvSpPr>
              <p:nvPr/>
            </p:nvSpPr>
            <p:spPr bwMode="auto">
              <a:xfrm>
                <a:off x="5387172" y="40614942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77</a:t>
                </a:r>
              </a:p>
            </p:txBody>
          </p:sp>
          <p:sp>
            <p:nvSpPr>
              <p:cNvPr id="768" name="Rectangle 572"/>
              <p:cNvSpPr>
                <a:spLocks noChangeArrowheads="1"/>
              </p:cNvSpPr>
              <p:nvPr/>
            </p:nvSpPr>
            <p:spPr bwMode="auto">
              <a:xfrm>
                <a:off x="5660027" y="40266188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96</a:t>
                </a:r>
              </a:p>
            </p:txBody>
          </p:sp>
          <p:sp>
            <p:nvSpPr>
              <p:cNvPr id="769" name="Rectangle 574"/>
              <p:cNvSpPr>
                <a:spLocks noChangeArrowheads="1"/>
              </p:cNvSpPr>
              <p:nvPr/>
            </p:nvSpPr>
            <p:spPr bwMode="auto">
              <a:xfrm>
                <a:off x="5500029" y="40161294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96</a:t>
                </a:r>
              </a:p>
            </p:txBody>
          </p:sp>
          <p:sp>
            <p:nvSpPr>
              <p:cNvPr id="770" name="Rectangle 575"/>
              <p:cNvSpPr>
                <a:spLocks noChangeArrowheads="1"/>
              </p:cNvSpPr>
              <p:nvPr/>
            </p:nvSpPr>
            <p:spPr bwMode="auto">
              <a:xfrm>
                <a:off x="5415299" y="39755249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72</a:t>
                </a:r>
              </a:p>
            </p:txBody>
          </p:sp>
          <p:sp>
            <p:nvSpPr>
              <p:cNvPr id="771" name="Rectangle 577"/>
              <p:cNvSpPr>
                <a:spLocks noChangeArrowheads="1"/>
              </p:cNvSpPr>
              <p:nvPr/>
            </p:nvSpPr>
            <p:spPr bwMode="auto">
              <a:xfrm>
                <a:off x="5218367" y="39404128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75</a:t>
                </a:r>
              </a:p>
            </p:txBody>
          </p:sp>
          <p:sp>
            <p:nvSpPr>
              <p:cNvPr id="772" name="Rectangle 578"/>
              <p:cNvSpPr>
                <a:spLocks noChangeArrowheads="1"/>
              </p:cNvSpPr>
              <p:nvPr/>
            </p:nvSpPr>
            <p:spPr bwMode="auto">
              <a:xfrm>
                <a:off x="4961180" y="40143520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95</a:t>
                </a:r>
              </a:p>
            </p:txBody>
          </p:sp>
          <p:sp>
            <p:nvSpPr>
              <p:cNvPr id="773" name="Rectangle 579"/>
              <p:cNvSpPr>
                <a:spLocks noChangeArrowheads="1"/>
              </p:cNvSpPr>
              <p:nvPr/>
            </p:nvSpPr>
            <p:spPr bwMode="auto">
              <a:xfrm>
                <a:off x="3909294" y="40761117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70</a:t>
                </a:r>
              </a:p>
            </p:txBody>
          </p:sp>
          <p:sp>
            <p:nvSpPr>
              <p:cNvPr id="774" name="Rectangle 580"/>
              <p:cNvSpPr>
                <a:spLocks noChangeArrowheads="1"/>
              </p:cNvSpPr>
              <p:nvPr/>
            </p:nvSpPr>
            <p:spPr bwMode="auto">
              <a:xfrm>
                <a:off x="3218132" y="41129611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95</a:t>
                </a:r>
              </a:p>
            </p:txBody>
          </p:sp>
          <p:sp>
            <p:nvSpPr>
              <p:cNvPr id="775" name="Rectangle 581"/>
              <p:cNvSpPr>
                <a:spLocks noChangeArrowheads="1"/>
              </p:cNvSpPr>
              <p:nvPr/>
            </p:nvSpPr>
            <p:spPr bwMode="auto">
              <a:xfrm>
                <a:off x="2681208" y="41431842"/>
                <a:ext cx="17953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125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76</a:t>
                </a:r>
              </a:p>
            </p:txBody>
          </p:sp>
          <p:sp>
            <p:nvSpPr>
              <p:cNvPr id="776" name="TextBox 775"/>
              <p:cNvSpPr txBox="1"/>
              <p:nvPr/>
            </p:nvSpPr>
            <p:spPr>
              <a:xfrm>
                <a:off x="12060099" y="32920757"/>
                <a:ext cx="1428596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Scutellaria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77" name="TextBox 776"/>
              <p:cNvSpPr txBox="1"/>
              <p:nvPr/>
            </p:nvSpPr>
            <p:spPr>
              <a:xfrm>
                <a:off x="12060099" y="39540287"/>
                <a:ext cx="1428596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50" b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Sect. </a:t>
                </a:r>
                <a:r>
                  <a:rPr lang="en-US" altLang="ko-KR" sz="1250" b="1" i="1" dirty="0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Scutellaria</a:t>
                </a:r>
                <a:endParaRPr lang="ko-KR" altLang="en-US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78" name="직사각형 777"/>
              <p:cNvSpPr/>
              <p:nvPr/>
            </p:nvSpPr>
            <p:spPr>
              <a:xfrm>
                <a:off x="12059302" y="41926223"/>
                <a:ext cx="914033" cy="284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ko-KR" sz="1250" b="1" dirty="0" err="1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Outgroup</a:t>
                </a:r>
                <a:endParaRPr lang="ko-KR" altLang="en-US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780" name="직선 연결선 779"/>
              <p:cNvCxnSpPr/>
              <p:nvPr/>
            </p:nvCxnSpPr>
            <p:spPr>
              <a:xfrm>
                <a:off x="1946393" y="41424468"/>
                <a:ext cx="943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6"/>
              <p:cNvSpPr>
                <a:spLocks noChangeArrowheads="1"/>
              </p:cNvSpPr>
              <p:nvPr/>
            </p:nvSpPr>
            <p:spPr bwMode="auto">
              <a:xfrm>
                <a:off x="10021436" y="29831523"/>
                <a:ext cx="136206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LATERIFLORA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2" name="Rectangle 6"/>
              <p:cNvSpPr>
                <a:spLocks noChangeArrowheads="1"/>
              </p:cNvSpPr>
              <p:nvPr/>
            </p:nvSpPr>
            <p:spPr bwMode="auto">
              <a:xfrm>
                <a:off x="10021436" y="29956448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GALERICULATA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3" name="Rectangle 6"/>
              <p:cNvSpPr>
                <a:spLocks noChangeArrowheads="1"/>
              </p:cNvSpPr>
              <p:nvPr/>
            </p:nvSpPr>
            <p:spPr bwMode="auto">
              <a:xfrm>
                <a:off x="10021436" y="30088331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4" name="Rectangle 6"/>
              <p:cNvSpPr>
                <a:spLocks noChangeArrowheads="1"/>
              </p:cNvSpPr>
              <p:nvPr/>
            </p:nvSpPr>
            <p:spPr bwMode="auto">
              <a:xfrm>
                <a:off x="10021436" y="30220214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BALEARICA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5" name="Rectangle 6"/>
              <p:cNvSpPr>
                <a:spLocks noChangeArrowheads="1"/>
              </p:cNvSpPr>
              <p:nvPr/>
            </p:nvSpPr>
            <p:spPr bwMode="auto">
              <a:xfrm>
                <a:off x="10021436" y="30352097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GALERICULATA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6" name="Rectangle 6"/>
              <p:cNvSpPr>
                <a:spLocks noChangeArrowheads="1"/>
              </p:cNvSpPr>
              <p:nvPr/>
            </p:nvSpPr>
            <p:spPr bwMode="auto">
              <a:xfrm>
                <a:off x="10021436" y="30484663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STRIGILLOSA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7" name="Rectangle 6"/>
              <p:cNvSpPr>
                <a:spLocks noChangeArrowheads="1"/>
              </p:cNvSpPr>
              <p:nvPr/>
            </p:nvSpPr>
            <p:spPr bwMode="auto">
              <a:xfrm>
                <a:off x="10021436" y="3061586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GALERICULATA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8" name="Rectangle 6"/>
              <p:cNvSpPr>
                <a:spLocks noChangeArrowheads="1"/>
              </p:cNvSpPr>
              <p:nvPr/>
            </p:nvSpPr>
            <p:spPr bwMode="auto">
              <a:xfrm>
                <a:off x="10021436" y="30747748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GUILIELMII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9" name="Rectangle 6"/>
              <p:cNvSpPr>
                <a:spLocks noChangeArrowheads="1"/>
              </p:cNvSpPr>
              <p:nvPr/>
            </p:nvSpPr>
            <p:spPr bwMode="auto">
              <a:xfrm>
                <a:off x="10021436" y="30879630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0" name="Rectangle 6"/>
              <p:cNvSpPr>
                <a:spLocks noChangeArrowheads="1"/>
              </p:cNvSpPr>
              <p:nvPr/>
            </p:nvSpPr>
            <p:spPr bwMode="auto">
              <a:xfrm>
                <a:off x="10021436" y="3101151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OVATA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1" name="Rectangle 6"/>
              <p:cNvSpPr>
                <a:spLocks noChangeArrowheads="1"/>
              </p:cNvSpPr>
              <p:nvPr/>
            </p:nvSpPr>
            <p:spPr bwMode="auto">
              <a:xfrm>
                <a:off x="10021436" y="31143398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STRIGILLOSA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2" name="Rectangle 6"/>
              <p:cNvSpPr>
                <a:spLocks noChangeArrowheads="1"/>
              </p:cNvSpPr>
              <p:nvPr/>
            </p:nvSpPr>
            <p:spPr bwMode="auto">
              <a:xfrm>
                <a:off x="10021436" y="31275281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3" name="Rectangle 6"/>
              <p:cNvSpPr>
                <a:spLocks noChangeArrowheads="1"/>
              </p:cNvSpPr>
              <p:nvPr/>
            </p:nvSpPr>
            <p:spPr bwMode="auto">
              <a:xfrm>
                <a:off x="10021436" y="3140716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STRIGILLOSA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4" name="Rectangle 6"/>
              <p:cNvSpPr>
                <a:spLocks noChangeArrowheads="1"/>
              </p:cNvSpPr>
              <p:nvPr/>
            </p:nvSpPr>
            <p:spPr bwMode="auto">
              <a:xfrm>
                <a:off x="10021436" y="31539050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STRIGILLOSA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5" name="Rectangle 6"/>
              <p:cNvSpPr>
                <a:spLocks noChangeArrowheads="1"/>
              </p:cNvSpPr>
              <p:nvPr/>
            </p:nvSpPr>
            <p:spPr bwMode="auto">
              <a:xfrm>
                <a:off x="10021436" y="31670932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HASTIFOLIA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6" name="Rectangle 6"/>
              <p:cNvSpPr>
                <a:spLocks noChangeArrowheads="1"/>
              </p:cNvSpPr>
              <p:nvPr/>
            </p:nvSpPr>
            <p:spPr bwMode="auto">
              <a:xfrm>
                <a:off x="10021436" y="3180281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NUMMULARIIFOLIA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7" name="Rectangle 6"/>
              <p:cNvSpPr>
                <a:spLocks noChangeArrowheads="1"/>
              </p:cNvSpPr>
              <p:nvPr/>
            </p:nvSpPr>
            <p:spPr bwMode="auto">
              <a:xfrm>
                <a:off x="10021436" y="31934698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HUMILIS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8" name="Rectangle 6"/>
              <p:cNvSpPr>
                <a:spLocks noChangeArrowheads="1"/>
              </p:cNvSpPr>
              <p:nvPr/>
            </p:nvSpPr>
            <p:spPr bwMode="auto">
              <a:xfrm>
                <a:off x="10021436" y="32066581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HUMILIS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99" name="Rectangle 6"/>
              <p:cNvSpPr>
                <a:spLocks noChangeArrowheads="1"/>
              </p:cNvSpPr>
              <p:nvPr/>
            </p:nvSpPr>
            <p:spPr bwMode="auto">
              <a:xfrm>
                <a:off x="10021436" y="32192256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ANGUSTIFOLIA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00" name="Rectangle 6"/>
              <p:cNvSpPr>
                <a:spLocks noChangeArrowheads="1"/>
              </p:cNvSpPr>
              <p:nvPr/>
            </p:nvSpPr>
            <p:spPr bwMode="auto">
              <a:xfrm>
                <a:off x="10021436" y="32324139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ANGUSTIFOLIA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01" name="Rectangle 6"/>
              <p:cNvSpPr>
                <a:spLocks noChangeArrowheads="1"/>
              </p:cNvSpPr>
              <p:nvPr/>
            </p:nvSpPr>
            <p:spPr bwMode="auto">
              <a:xfrm>
                <a:off x="10021436" y="32456023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ANGUSTIFOLIA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02" name="Rectangle 6"/>
              <p:cNvSpPr>
                <a:spLocks noChangeArrowheads="1"/>
              </p:cNvSpPr>
              <p:nvPr/>
            </p:nvSpPr>
            <p:spPr bwMode="auto">
              <a:xfrm>
                <a:off x="10021436" y="3259411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ANGUSTIFOLIA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03" name="Rectangle 6"/>
              <p:cNvSpPr>
                <a:spLocks noChangeArrowheads="1"/>
              </p:cNvSpPr>
              <p:nvPr/>
            </p:nvSpPr>
            <p:spPr bwMode="auto">
              <a:xfrm>
                <a:off x="10021436" y="32719790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ANGUSTIFOLIA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04" name="Rectangle 6"/>
              <p:cNvSpPr>
                <a:spLocks noChangeArrowheads="1"/>
              </p:cNvSpPr>
              <p:nvPr/>
            </p:nvSpPr>
            <p:spPr bwMode="auto">
              <a:xfrm>
                <a:off x="10021436" y="32851673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ANGUSTIFOLIA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05" name="Rectangle 6"/>
              <p:cNvSpPr>
                <a:spLocks noChangeArrowheads="1"/>
              </p:cNvSpPr>
              <p:nvPr/>
            </p:nvSpPr>
            <p:spPr bwMode="auto">
              <a:xfrm>
                <a:off x="10021436" y="32983556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REPENS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806" name="그룹 805"/>
              <p:cNvGrpSpPr/>
              <p:nvPr/>
            </p:nvGrpSpPr>
            <p:grpSpPr>
              <a:xfrm>
                <a:off x="10021436" y="33175448"/>
                <a:ext cx="1467841" cy="331005"/>
                <a:chOff x="4170947" y="4537440"/>
                <a:chExt cx="579909" cy="169251"/>
              </a:xfrm>
            </p:grpSpPr>
            <p:sp>
              <p:nvSpPr>
                <p:cNvPr id="868" name="오른쪽 중괄호 867"/>
                <p:cNvSpPr/>
                <p:nvPr/>
              </p:nvSpPr>
              <p:spPr>
                <a:xfrm>
                  <a:off x="4170947" y="4537440"/>
                  <a:ext cx="18062" cy="169251"/>
                </a:xfrm>
                <a:prstGeom prst="righ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5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9" name="Rectangle 6"/>
                <p:cNvSpPr>
                  <a:spLocks noChangeArrowheads="1"/>
                </p:cNvSpPr>
                <p:nvPr/>
              </p:nvSpPr>
              <p:spPr bwMode="auto">
                <a:xfrm>
                  <a:off x="4212738" y="4575899"/>
                  <a:ext cx="538118" cy="98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굴림" pitchFamily="50" charset="-127"/>
                    </a:defRPr>
                  </a:lvl9pPr>
                </a:lstStyle>
                <a:p>
                  <a:pPr lvl="0"/>
                  <a:r>
                    <a:rPr kumimoji="1" lang="en-US" altLang="ko-KR" sz="1250" b="1" u="none" strike="noStrike" cap="none" normalizeH="0" baseline="0" dirty="0" smtClean="0">
                      <a:ln>
                        <a:noFill/>
                      </a:ln>
                      <a:effectLst/>
                      <a:latin typeface="Arial" panose="020B0604020202020204" pitchFamily="34" charset="0"/>
                      <a:ea typeface="Arial Unicode MS" panose="020B0604020202020204" pitchFamily="50" charset="-127"/>
                      <a:cs typeface="Arial" panose="020B0604020202020204" pitchFamily="34" charset="0"/>
                    </a:rPr>
                    <a:t>PARVULA</a:t>
                  </a:r>
                  <a:endParaRPr kumimoji="1" lang="ko-KR" altLang="ko-KR" sz="125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7" name="Rectangle 6"/>
              <p:cNvSpPr>
                <a:spLocks noChangeArrowheads="1"/>
              </p:cNvSpPr>
              <p:nvPr/>
            </p:nvSpPr>
            <p:spPr bwMode="auto">
              <a:xfrm>
                <a:off x="10021436" y="33511088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OVATA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08" name="Rectangle 6"/>
              <p:cNvSpPr>
                <a:spLocks noChangeArrowheads="1"/>
              </p:cNvSpPr>
              <p:nvPr/>
            </p:nvSpPr>
            <p:spPr bwMode="auto">
              <a:xfrm>
                <a:off x="10021436" y="33642973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OVATA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09" name="Rectangle 6"/>
              <p:cNvSpPr>
                <a:spLocks noChangeArrowheads="1"/>
              </p:cNvSpPr>
              <p:nvPr/>
            </p:nvSpPr>
            <p:spPr bwMode="auto">
              <a:xfrm>
                <a:off x="10021436" y="33773547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TUBEROSA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10" name="Rectangle 6"/>
              <p:cNvSpPr>
                <a:spLocks noChangeArrowheads="1"/>
              </p:cNvSpPr>
              <p:nvPr/>
            </p:nvSpPr>
            <p:spPr bwMode="auto">
              <a:xfrm>
                <a:off x="10021436" y="33909330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11" name="Rectangle 6"/>
              <p:cNvSpPr>
                <a:spLocks noChangeArrowheads="1"/>
              </p:cNvSpPr>
              <p:nvPr/>
            </p:nvSpPr>
            <p:spPr bwMode="auto">
              <a:xfrm>
                <a:off x="10021436" y="34038624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ANGUSTIFOLIA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12" name="Rectangle 6"/>
              <p:cNvSpPr>
                <a:spLocks noChangeArrowheads="1"/>
              </p:cNvSpPr>
              <p:nvPr/>
            </p:nvSpPr>
            <p:spPr bwMode="auto">
              <a:xfrm>
                <a:off x="10021436" y="34176716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GALERICULATA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13" name="Rectangle 6"/>
              <p:cNvSpPr>
                <a:spLocks noChangeArrowheads="1"/>
              </p:cNvSpPr>
              <p:nvPr/>
            </p:nvSpPr>
            <p:spPr bwMode="auto">
              <a:xfrm>
                <a:off x="10021436" y="34308599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HUMILIS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14" name="Rectangle 6"/>
              <p:cNvSpPr>
                <a:spLocks noChangeArrowheads="1"/>
              </p:cNvSpPr>
              <p:nvPr/>
            </p:nvSpPr>
            <p:spPr bwMode="auto">
              <a:xfrm>
                <a:off x="10021436" y="34440483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15" name="Rectangle 6"/>
              <p:cNvSpPr>
                <a:spLocks noChangeArrowheads="1"/>
              </p:cNvSpPr>
              <p:nvPr/>
            </p:nvSpPr>
            <p:spPr bwMode="auto">
              <a:xfrm>
                <a:off x="10021436" y="34572366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VIOLACEA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16" name="Rectangle 6"/>
              <p:cNvSpPr>
                <a:spLocks noChangeArrowheads="1"/>
              </p:cNvSpPr>
              <p:nvPr/>
            </p:nvSpPr>
            <p:spPr bwMode="auto">
              <a:xfrm>
                <a:off x="10021436" y="34704249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VIOLACEA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17" name="Rectangle 6"/>
              <p:cNvSpPr>
                <a:spLocks noChangeArrowheads="1"/>
              </p:cNvSpPr>
              <p:nvPr/>
            </p:nvSpPr>
            <p:spPr bwMode="auto">
              <a:xfrm>
                <a:off x="10021436" y="34836133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REPENS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18" name="Rectangle 6"/>
              <p:cNvSpPr>
                <a:spLocks noChangeArrowheads="1"/>
              </p:cNvSpPr>
              <p:nvPr/>
            </p:nvSpPr>
            <p:spPr bwMode="auto">
              <a:xfrm>
                <a:off x="10021436" y="34968016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DISCOLOR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19" name="Rectangle 6"/>
              <p:cNvSpPr>
                <a:spLocks noChangeArrowheads="1"/>
              </p:cNvSpPr>
              <p:nvPr/>
            </p:nvSpPr>
            <p:spPr bwMode="auto">
              <a:xfrm>
                <a:off x="10021436" y="35099898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REPENS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0" name="Rectangle 6"/>
              <p:cNvSpPr>
                <a:spLocks noChangeArrowheads="1"/>
              </p:cNvSpPr>
              <p:nvPr/>
            </p:nvSpPr>
            <p:spPr bwMode="auto">
              <a:xfrm>
                <a:off x="10021436" y="35231781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REPENS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1" name="Rectangle 6"/>
              <p:cNvSpPr>
                <a:spLocks noChangeArrowheads="1"/>
              </p:cNvSpPr>
              <p:nvPr/>
            </p:nvSpPr>
            <p:spPr bwMode="auto">
              <a:xfrm>
                <a:off x="10021436" y="35363666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2" name="Rectangle 6"/>
              <p:cNvSpPr>
                <a:spLocks noChangeArrowheads="1"/>
              </p:cNvSpPr>
              <p:nvPr/>
            </p:nvSpPr>
            <p:spPr bwMode="auto">
              <a:xfrm>
                <a:off x="10021436" y="35489339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3" name="Rectangle 6"/>
              <p:cNvSpPr>
                <a:spLocks noChangeArrowheads="1"/>
              </p:cNvSpPr>
              <p:nvPr/>
            </p:nvSpPr>
            <p:spPr bwMode="auto">
              <a:xfrm>
                <a:off x="10021436" y="35627432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4" name="Rectangle 6"/>
              <p:cNvSpPr>
                <a:spLocks noChangeArrowheads="1"/>
              </p:cNvSpPr>
              <p:nvPr/>
            </p:nvSpPr>
            <p:spPr bwMode="auto">
              <a:xfrm>
                <a:off x="10021436" y="3575931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5" name="Rectangle 6"/>
              <p:cNvSpPr>
                <a:spLocks noChangeArrowheads="1"/>
              </p:cNvSpPr>
              <p:nvPr/>
            </p:nvSpPr>
            <p:spPr bwMode="auto">
              <a:xfrm>
                <a:off x="10021436" y="35891199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6" name="Rectangle 6"/>
              <p:cNvSpPr>
                <a:spLocks noChangeArrowheads="1"/>
              </p:cNvSpPr>
              <p:nvPr/>
            </p:nvSpPr>
            <p:spPr bwMode="auto">
              <a:xfrm>
                <a:off x="10021436" y="36023083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7" name="Rectangle 6"/>
              <p:cNvSpPr>
                <a:spLocks noChangeArrowheads="1"/>
              </p:cNvSpPr>
              <p:nvPr/>
            </p:nvSpPr>
            <p:spPr bwMode="auto">
              <a:xfrm>
                <a:off x="10021436" y="36154966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8" name="Rectangle 6"/>
              <p:cNvSpPr>
                <a:spLocks noChangeArrowheads="1"/>
              </p:cNvSpPr>
              <p:nvPr/>
            </p:nvSpPr>
            <p:spPr bwMode="auto">
              <a:xfrm>
                <a:off x="10021436" y="36286849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9" name="Rectangle 6"/>
              <p:cNvSpPr>
                <a:spLocks noChangeArrowheads="1"/>
              </p:cNvSpPr>
              <p:nvPr/>
            </p:nvSpPr>
            <p:spPr bwMode="auto">
              <a:xfrm>
                <a:off x="10021436" y="36418732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0" name="Rectangle 6"/>
              <p:cNvSpPr>
                <a:spLocks noChangeArrowheads="1"/>
              </p:cNvSpPr>
              <p:nvPr/>
            </p:nvSpPr>
            <p:spPr bwMode="auto">
              <a:xfrm>
                <a:off x="10021436" y="36550616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1" name="Rectangle 6"/>
              <p:cNvSpPr>
                <a:spLocks noChangeArrowheads="1"/>
              </p:cNvSpPr>
              <p:nvPr/>
            </p:nvSpPr>
            <p:spPr bwMode="auto">
              <a:xfrm>
                <a:off x="10021436" y="36682499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LONGITUBA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2" name="Rectangle 6"/>
              <p:cNvSpPr>
                <a:spLocks noChangeArrowheads="1"/>
              </p:cNvSpPr>
              <p:nvPr/>
            </p:nvSpPr>
            <p:spPr bwMode="auto">
              <a:xfrm>
                <a:off x="10021436" y="36814382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VIOLACEA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3" name="Rectangle 6"/>
              <p:cNvSpPr>
                <a:spLocks noChangeArrowheads="1"/>
              </p:cNvSpPr>
              <p:nvPr/>
            </p:nvSpPr>
            <p:spPr bwMode="auto">
              <a:xfrm>
                <a:off x="10021436" y="3694626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4" name="Rectangle 6"/>
              <p:cNvSpPr>
                <a:spLocks noChangeArrowheads="1"/>
              </p:cNvSpPr>
              <p:nvPr/>
            </p:nvSpPr>
            <p:spPr bwMode="auto">
              <a:xfrm>
                <a:off x="10021436" y="37078150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5" name="Rectangle 6"/>
              <p:cNvSpPr>
                <a:spLocks noChangeArrowheads="1"/>
              </p:cNvSpPr>
              <p:nvPr/>
            </p:nvSpPr>
            <p:spPr bwMode="auto">
              <a:xfrm>
                <a:off x="10021436" y="37210033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6" name="Rectangle 6"/>
              <p:cNvSpPr>
                <a:spLocks noChangeArrowheads="1"/>
              </p:cNvSpPr>
              <p:nvPr/>
            </p:nvSpPr>
            <p:spPr bwMode="auto">
              <a:xfrm>
                <a:off x="10021436" y="37341916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HUMILIS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7" name="Rectangle 6"/>
              <p:cNvSpPr>
                <a:spLocks noChangeArrowheads="1"/>
              </p:cNvSpPr>
              <p:nvPr/>
            </p:nvSpPr>
            <p:spPr bwMode="auto">
              <a:xfrm>
                <a:off x="10021436" y="37473799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YUNNANENSIS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8" name="Rectangle 6"/>
              <p:cNvSpPr>
                <a:spLocks noChangeArrowheads="1"/>
              </p:cNvSpPr>
              <p:nvPr/>
            </p:nvSpPr>
            <p:spPr bwMode="auto">
              <a:xfrm>
                <a:off x="10021436" y="37605682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39" name="Rectangle 6"/>
              <p:cNvSpPr>
                <a:spLocks noChangeArrowheads="1"/>
              </p:cNvSpPr>
              <p:nvPr/>
            </p:nvSpPr>
            <p:spPr bwMode="auto">
              <a:xfrm>
                <a:off x="10021436" y="37737567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0" name="Rectangle 6"/>
              <p:cNvSpPr>
                <a:spLocks noChangeArrowheads="1"/>
              </p:cNvSpPr>
              <p:nvPr/>
            </p:nvSpPr>
            <p:spPr bwMode="auto">
              <a:xfrm>
                <a:off x="10021436" y="37869450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1" name="Rectangle 6"/>
              <p:cNvSpPr>
                <a:spLocks noChangeArrowheads="1"/>
              </p:cNvSpPr>
              <p:nvPr/>
            </p:nvSpPr>
            <p:spPr bwMode="auto">
              <a:xfrm>
                <a:off x="10021436" y="38001332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2" name="Rectangle 6"/>
              <p:cNvSpPr>
                <a:spLocks noChangeArrowheads="1"/>
              </p:cNvSpPr>
              <p:nvPr/>
            </p:nvSpPr>
            <p:spPr bwMode="auto">
              <a:xfrm>
                <a:off x="10021436" y="3813321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STRIGILLOSA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3" name="Rectangle 6"/>
              <p:cNvSpPr>
                <a:spLocks noChangeArrowheads="1"/>
              </p:cNvSpPr>
              <p:nvPr/>
            </p:nvSpPr>
            <p:spPr bwMode="auto">
              <a:xfrm>
                <a:off x="10021436" y="38265100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4" name="Rectangle 6"/>
              <p:cNvSpPr>
                <a:spLocks noChangeArrowheads="1"/>
              </p:cNvSpPr>
              <p:nvPr/>
            </p:nvSpPr>
            <p:spPr bwMode="auto">
              <a:xfrm>
                <a:off x="10021436" y="38396984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RACEMOSA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5" name="Rectangle 6"/>
              <p:cNvSpPr>
                <a:spLocks noChangeArrowheads="1"/>
              </p:cNvSpPr>
              <p:nvPr/>
            </p:nvSpPr>
            <p:spPr bwMode="auto">
              <a:xfrm>
                <a:off x="10021436" y="38518286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6" name="Rectangle 6"/>
              <p:cNvSpPr>
                <a:spLocks noChangeArrowheads="1"/>
              </p:cNvSpPr>
              <p:nvPr/>
            </p:nvSpPr>
            <p:spPr bwMode="auto">
              <a:xfrm>
                <a:off x="10021436" y="38967292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ALBIDA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7" name="Rectangle 6"/>
              <p:cNvSpPr>
                <a:spLocks noChangeArrowheads="1"/>
              </p:cNvSpPr>
              <p:nvPr/>
            </p:nvSpPr>
            <p:spPr bwMode="auto">
              <a:xfrm>
                <a:off x="10021436" y="39094472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8" name="Rectangle 6"/>
              <p:cNvSpPr>
                <a:spLocks noChangeArrowheads="1"/>
              </p:cNvSpPr>
              <p:nvPr/>
            </p:nvSpPr>
            <p:spPr bwMode="auto">
              <a:xfrm>
                <a:off x="10021436" y="39221652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ALBIDA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9" name="Rectangle 6"/>
              <p:cNvSpPr>
                <a:spLocks noChangeArrowheads="1"/>
              </p:cNvSpPr>
              <p:nvPr/>
            </p:nvSpPr>
            <p:spPr bwMode="auto">
              <a:xfrm>
                <a:off x="10021436" y="3884011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0" name="Rectangle 6"/>
              <p:cNvSpPr>
                <a:spLocks noChangeArrowheads="1"/>
              </p:cNvSpPr>
              <p:nvPr/>
            </p:nvSpPr>
            <p:spPr bwMode="auto">
              <a:xfrm>
                <a:off x="10021436" y="39348830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1" name="Rectangle 6"/>
              <p:cNvSpPr>
                <a:spLocks noChangeArrowheads="1"/>
              </p:cNvSpPr>
              <p:nvPr/>
            </p:nvSpPr>
            <p:spPr bwMode="auto">
              <a:xfrm>
                <a:off x="10021436" y="39476010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ALBIDA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2" name="Rectangle 6"/>
              <p:cNvSpPr>
                <a:spLocks noChangeArrowheads="1"/>
              </p:cNvSpPr>
              <p:nvPr/>
            </p:nvSpPr>
            <p:spPr bwMode="auto">
              <a:xfrm>
                <a:off x="10021436" y="39603190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3" name="Rectangle 6"/>
              <p:cNvSpPr>
                <a:spLocks noChangeArrowheads="1"/>
              </p:cNvSpPr>
              <p:nvPr/>
            </p:nvSpPr>
            <p:spPr bwMode="auto">
              <a:xfrm>
                <a:off x="10021436" y="39730367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ALBIDA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4" name="Rectangle 6"/>
              <p:cNvSpPr>
                <a:spLocks noChangeArrowheads="1"/>
              </p:cNvSpPr>
              <p:nvPr/>
            </p:nvSpPr>
            <p:spPr bwMode="auto">
              <a:xfrm>
                <a:off x="10021436" y="39857547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5" name="Rectangle 6"/>
              <p:cNvSpPr>
                <a:spLocks noChangeArrowheads="1"/>
              </p:cNvSpPr>
              <p:nvPr/>
            </p:nvSpPr>
            <p:spPr bwMode="auto">
              <a:xfrm>
                <a:off x="10021436" y="39984726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6" name="Rectangle 6"/>
              <p:cNvSpPr>
                <a:spLocks noChangeArrowheads="1"/>
              </p:cNvSpPr>
              <p:nvPr/>
            </p:nvSpPr>
            <p:spPr bwMode="auto">
              <a:xfrm>
                <a:off x="10021436" y="4011190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7" name="Rectangle 6"/>
              <p:cNvSpPr>
                <a:spLocks noChangeArrowheads="1"/>
              </p:cNvSpPr>
              <p:nvPr/>
            </p:nvSpPr>
            <p:spPr bwMode="auto">
              <a:xfrm>
                <a:off x="10021436" y="40242388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ALBIDA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8" name="Rectangle 6"/>
              <p:cNvSpPr>
                <a:spLocks noChangeArrowheads="1"/>
              </p:cNvSpPr>
              <p:nvPr/>
            </p:nvSpPr>
            <p:spPr bwMode="auto">
              <a:xfrm>
                <a:off x="10021436" y="40369568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ALBIDA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9" name="Rectangle 6"/>
              <p:cNvSpPr>
                <a:spLocks noChangeArrowheads="1"/>
              </p:cNvSpPr>
              <p:nvPr/>
            </p:nvSpPr>
            <p:spPr bwMode="auto">
              <a:xfrm>
                <a:off x="10021436" y="40791364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ALBIDA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60" name="Rectangle 6"/>
              <p:cNvSpPr>
                <a:spLocks noChangeArrowheads="1"/>
              </p:cNvSpPr>
              <p:nvPr/>
            </p:nvSpPr>
            <p:spPr bwMode="auto">
              <a:xfrm>
                <a:off x="10021436" y="41294962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dirty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UTRICULATA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61" name="Rectangle 6"/>
              <p:cNvSpPr>
                <a:spLocks noChangeArrowheads="1"/>
              </p:cNvSpPr>
              <p:nvPr/>
            </p:nvSpPr>
            <p:spPr bwMode="auto">
              <a:xfrm>
                <a:off x="10021436" y="4155397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smtClean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ULIGINOSA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62" name="Rectangle 6"/>
              <p:cNvSpPr>
                <a:spLocks noChangeArrowheads="1"/>
              </p:cNvSpPr>
              <p:nvPr/>
            </p:nvSpPr>
            <p:spPr bwMode="auto">
              <a:xfrm>
                <a:off x="10021436" y="41675865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63" name="Rectangle 6"/>
              <p:cNvSpPr>
                <a:spLocks noChangeArrowheads="1"/>
              </p:cNvSpPr>
              <p:nvPr/>
            </p:nvSpPr>
            <p:spPr bwMode="auto">
              <a:xfrm>
                <a:off x="10021436" y="41803044"/>
                <a:ext cx="200619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kumimoji="1" lang="en-US" altLang="ko-KR" sz="1250" b="1" u="none" strike="noStrike" cap="none" normalizeH="0" baseline="0" smtClean="0">
                    <a:ln>
                      <a:noFill/>
                    </a:ln>
                    <a:effectLst/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Q</a:t>
                </a:r>
                <a:endParaRPr kumimoji="1" lang="ko-KR" altLang="ko-KR" sz="1250" b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75" name="타원 874"/>
              <p:cNvSpPr/>
              <p:nvPr/>
            </p:nvSpPr>
            <p:spPr>
              <a:xfrm>
                <a:off x="3339197" y="22738735"/>
                <a:ext cx="404669" cy="38279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6" name="타원 875"/>
              <p:cNvSpPr/>
              <p:nvPr/>
            </p:nvSpPr>
            <p:spPr>
              <a:xfrm>
                <a:off x="3650023" y="22017694"/>
                <a:ext cx="403199" cy="38279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7" name="타원 876"/>
              <p:cNvSpPr/>
              <p:nvPr/>
            </p:nvSpPr>
            <p:spPr>
              <a:xfrm>
                <a:off x="3825614" y="17650544"/>
                <a:ext cx="401330" cy="38279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8" name="타원 877"/>
              <p:cNvSpPr/>
              <p:nvPr/>
            </p:nvSpPr>
            <p:spPr>
              <a:xfrm>
                <a:off x="2225616" y="40987458"/>
                <a:ext cx="403199" cy="38279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ko-KR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2" name="타원 891"/>
            <p:cNvSpPr/>
            <p:nvPr/>
          </p:nvSpPr>
          <p:spPr>
            <a:xfrm>
              <a:off x="2878164" y="30644299"/>
              <a:ext cx="403538" cy="382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3" name="직선 연결선 892"/>
            <p:cNvCxnSpPr/>
            <p:nvPr/>
          </p:nvCxnSpPr>
          <p:spPr>
            <a:xfrm>
              <a:off x="2681419" y="31109584"/>
              <a:ext cx="75892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6" name="직선 연결선 1765"/>
            <p:cNvCxnSpPr/>
            <p:nvPr/>
          </p:nvCxnSpPr>
          <p:spPr>
            <a:xfrm>
              <a:off x="2685955" y="25488751"/>
              <a:ext cx="198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직사각형 354"/>
            <p:cNvSpPr/>
            <p:nvPr/>
          </p:nvSpPr>
          <p:spPr>
            <a:xfrm>
              <a:off x="3742260" y="23068799"/>
              <a:ext cx="7848872" cy="54774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3" name="직사각형 1772"/>
            <p:cNvSpPr/>
            <p:nvPr/>
          </p:nvSpPr>
          <p:spPr>
            <a:xfrm>
              <a:off x="4894388" y="38943104"/>
              <a:ext cx="6696744" cy="2088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4" name="직사각형 1773"/>
            <p:cNvSpPr/>
            <p:nvPr/>
          </p:nvSpPr>
          <p:spPr>
            <a:xfrm>
              <a:off x="5054734" y="33226266"/>
              <a:ext cx="6536398" cy="396000"/>
            </a:xfrm>
            <a:prstGeom prst="rect">
              <a:avLst/>
            </a:prstGeom>
            <a:noFill/>
            <a:ln w="25400">
              <a:solidFill>
                <a:srgbClr val="F1900F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5" name="직사각형 1774"/>
            <p:cNvSpPr/>
            <p:nvPr/>
          </p:nvSpPr>
          <p:spPr>
            <a:xfrm>
              <a:off x="4174306" y="28491543"/>
              <a:ext cx="7416826" cy="1453822"/>
            </a:xfrm>
            <a:prstGeom prst="rect">
              <a:avLst/>
            </a:prstGeom>
            <a:noFill/>
            <a:ln w="25400">
              <a:solidFill>
                <a:srgbClr val="F1900F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7" name="직사각형 1776"/>
            <p:cNvSpPr/>
            <p:nvPr/>
          </p:nvSpPr>
          <p:spPr>
            <a:xfrm>
              <a:off x="4622685" y="27675722"/>
              <a:ext cx="6968447" cy="757764"/>
            </a:xfrm>
            <a:prstGeom prst="rect">
              <a:avLst/>
            </a:prstGeom>
            <a:noFill/>
            <a:ln w="25400">
              <a:solidFill>
                <a:srgbClr val="F1900F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83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4144</Words>
  <Application>Microsoft Office PowerPoint</Application>
  <PresentationFormat>사용자 지정</PresentationFormat>
  <Paragraphs>918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 Unicode MS</vt:lpstr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94</cp:revision>
  <dcterms:created xsi:type="dcterms:W3CDTF">2020-01-23T02:09:33Z</dcterms:created>
  <dcterms:modified xsi:type="dcterms:W3CDTF">2020-02-06T10:29:00Z</dcterms:modified>
</cp:coreProperties>
</file>