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08F"/>
    <a:srgbClr val="A8F391"/>
    <a:srgbClr val="F4C3AA"/>
    <a:srgbClr val="EDB3F3"/>
    <a:srgbClr val="C3B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45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D53A-D582-425D-937A-A21EDD8B9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027E1-79A5-4A82-B9A7-6075DE5D3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3CE43-25F4-4729-96F5-DBF79505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C519-CF40-4B49-B6BD-7B365C55F44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C2212-5584-48DB-8891-90E66C70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6C2C9-B87E-4463-BB6B-EFD3239B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E091-1E6C-4E69-9FAB-747A697C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3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8C1F-715F-4E6F-B17E-4048D9F6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8AC72-2C2D-4AC3-92DE-A541091BE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CA9BA-FA3C-4E23-9209-BA9ADFD2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C519-CF40-4B49-B6BD-7B365C55F44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6B7AC-CB32-494B-97E1-6100CCBA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E9A9F-1CEE-446C-AB4E-AF59DB576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E091-1E6C-4E69-9FAB-747A697C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4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1A1635-968D-4B01-A247-12AF5A4ABA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97E44-A1EF-4B38-8498-86A202845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C76A5-1954-4E91-A797-3B9A7BB3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C519-CF40-4B49-B6BD-7B365C55F44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EA391-BF08-47A4-8DAD-C5864EAD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6C926-6613-4AB6-A762-EECE1255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E091-1E6C-4E69-9FAB-747A697C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1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7965-0D2E-4128-9FAF-27F4A09D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4B0FF-425A-4F24-8493-C413C4B5F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0B24A-6F5F-44E4-9A5A-9F5F9B191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C519-CF40-4B49-B6BD-7B365C55F44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D48FE-A600-4BCE-B2CA-3402D946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86204-E54B-4759-9702-36B95F17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E091-1E6C-4E69-9FAB-747A697C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2F71-55A9-4076-936D-055F8FED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8375F-619F-4FA6-9EE0-C7936BCF9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2C453-C715-4852-A7F6-6EC74641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C519-CF40-4B49-B6BD-7B365C55F44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F0BA9-9791-4680-A810-8E6FE9BC4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42B39-83ED-47E8-8A7C-C1D676D7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E091-1E6C-4E69-9FAB-747A697C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1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93FF-F1B5-41F3-BAEB-C3CDBA79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F4038-4119-4F6A-A1AF-8CD507714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DD10D-C918-4823-8EAF-40DB714C0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DF914-C0F4-4494-B5AF-34E021F4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C519-CF40-4B49-B6BD-7B365C55F44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2065D-EFBD-49E2-8335-2EEA8045A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86066-8857-4CAA-A91F-EC14E3E3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E091-1E6C-4E69-9FAB-747A697C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7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822D-FEAF-4295-8848-24C92BFA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F07AF-0100-4B15-97EB-8FE47C626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18044-06B5-4786-85F7-F861CBA52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4EE3B-FF8B-4ED7-8221-537CB70E6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A5F72-BB40-4671-B879-784E1B6BC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6BBFE3-83E0-4BCD-ABF7-223E29ADC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C519-CF40-4B49-B6BD-7B365C55F44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08F0B-70C0-4ACC-8097-F7A11331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34F989-BA36-42F3-B92F-AEC4CEFC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E091-1E6C-4E69-9FAB-747A697C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0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C93D-9D0F-4AB1-AB36-F1A00678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344293-F472-420E-BC15-74C1618DA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C519-CF40-4B49-B6BD-7B365C55F44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6EDDFB-E31C-4014-8B6D-BE4C2806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E9233-3A1C-403F-82E3-86BD2ACA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E091-1E6C-4E69-9FAB-747A697C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7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F4CB1-3EAE-4B81-9AB2-91C73C6E0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C519-CF40-4B49-B6BD-7B365C55F44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A160D8-3A35-44EC-A2B0-34E8B30A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EB7C2-CE00-45FE-82E0-DBCC345E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E091-1E6C-4E69-9FAB-747A697C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6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6C51-3501-4A27-8798-824E64EA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A6F6F-3443-4A22-AFA4-47BDF4966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F8D52-2828-49D9-B89F-3FDB64D09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DED72-D4F8-47AF-B486-691E0D9A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C519-CF40-4B49-B6BD-7B365C55F44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CF20C-CED5-45EC-B79C-577FE211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E4E9B-DE87-4DF9-BF4C-652B5B81D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E091-1E6C-4E69-9FAB-747A697C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1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2A53-3353-4502-A183-266D2E1E3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DA938-A833-47E7-966C-B3B760E6E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EBFEE-491C-431F-AB0B-BA689BD11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3078E-4CDB-4D46-BCD6-B977F5C1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C519-CF40-4B49-B6BD-7B365C55F44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59C37-8640-441A-BF8F-1B8FCEB1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76524-3668-4C9C-86E3-006B9DFD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E091-1E6C-4E69-9FAB-747A697C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8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C36FF7-CCC7-4EE1-BDAC-1FE22DC3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F458E-4E32-464E-A713-D5F4B3DE1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DBFE7-3701-432F-9950-491F4B150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C519-CF40-4B49-B6BD-7B365C55F44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FE5B4-6AF4-4967-B3C7-D81BBB872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5FD3E-EA81-43FF-BCF8-C647A2D90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5E091-1E6C-4E69-9FAB-747A697C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7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F5F7A6-7F1C-4768-A740-1D3DCBA94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390933"/>
              </p:ext>
            </p:extLst>
          </p:nvPr>
        </p:nvGraphicFramePr>
        <p:xfrm>
          <a:off x="513733" y="652973"/>
          <a:ext cx="11164533" cy="575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339">
                  <a:extLst>
                    <a:ext uri="{9D8B030D-6E8A-4147-A177-3AD203B41FA5}">
                      <a16:colId xmlns:a16="http://schemas.microsoft.com/office/drawing/2014/main" val="2029667026"/>
                    </a:ext>
                  </a:extLst>
                </a:gridCol>
                <a:gridCol w="2842135">
                  <a:extLst>
                    <a:ext uri="{9D8B030D-6E8A-4147-A177-3AD203B41FA5}">
                      <a16:colId xmlns:a16="http://schemas.microsoft.com/office/drawing/2014/main" val="2119709971"/>
                    </a:ext>
                  </a:extLst>
                </a:gridCol>
                <a:gridCol w="2453469">
                  <a:extLst>
                    <a:ext uri="{9D8B030D-6E8A-4147-A177-3AD203B41FA5}">
                      <a16:colId xmlns:a16="http://schemas.microsoft.com/office/drawing/2014/main" val="1474592217"/>
                    </a:ext>
                  </a:extLst>
                </a:gridCol>
                <a:gridCol w="3062590">
                  <a:extLst>
                    <a:ext uri="{9D8B030D-6E8A-4147-A177-3AD203B41FA5}">
                      <a16:colId xmlns:a16="http://schemas.microsoft.com/office/drawing/2014/main" val="776672612"/>
                    </a:ext>
                  </a:extLst>
                </a:gridCol>
              </a:tblGrid>
              <a:tr h="390774">
                <a:tc rowSpan="2"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 genome size 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Gbp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Chromosome number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268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Measured in this study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Published previously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Published previously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12249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 baicalensis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3B8F2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3B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 (Xu et al., 2020)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3B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2n = 18 (Xu et al., 2020)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3B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3783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C8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C8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0.41 (Zhao et al., 2019)</a:t>
                      </a:r>
                    </a:p>
                  </a:txBody>
                  <a:tcPr>
                    <a:solidFill>
                      <a:srgbClr val="C3B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2n = 18 (Zhao et al., 2019)</a:t>
                      </a:r>
                    </a:p>
                  </a:txBody>
                  <a:tcPr>
                    <a:solidFill>
                      <a:srgbClr val="C3B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306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C8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C8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0.41 (Cole et al., 2008)</a:t>
                      </a:r>
                    </a:p>
                  </a:txBody>
                  <a:tcPr>
                    <a:solidFill>
                      <a:srgbClr val="C3B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C3B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627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 </a:t>
                      </a:r>
                      <a:r>
                        <a:rPr lang="en-US" sz="1600" b="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havanensis</a:t>
                      </a:r>
                      <a:endParaRPr lang="en-US" sz="16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DB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0.37</a:t>
                      </a:r>
                    </a:p>
                  </a:txBody>
                  <a:tcPr>
                    <a:solidFill>
                      <a:srgbClr val="EDB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DB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DB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276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 arenicola</a:t>
                      </a:r>
                    </a:p>
                  </a:txBody>
                  <a:tcPr>
                    <a:solidFill>
                      <a:srgbClr val="F1B0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</a:t>
                      </a:r>
                    </a:p>
                  </a:txBody>
                  <a:tcPr>
                    <a:solidFill>
                      <a:srgbClr val="F1B08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1B08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1B0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082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 </a:t>
                      </a:r>
                      <a:r>
                        <a:rPr lang="en-US" sz="16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dependens</a:t>
                      </a:r>
                      <a:endParaRPr lang="en-US" sz="16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1B0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</a:t>
                      </a:r>
                    </a:p>
                  </a:txBody>
                  <a:tcPr>
                    <a:solidFill>
                      <a:srgbClr val="F1B08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1B08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1B0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872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 </a:t>
                      </a:r>
                      <a:r>
                        <a:rPr lang="en-US" sz="16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strigillosa</a:t>
                      </a:r>
                      <a:endParaRPr lang="en-US" sz="16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1B0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n.d.</a:t>
                      </a:r>
                    </a:p>
                  </a:txBody>
                  <a:tcPr>
                    <a:solidFill>
                      <a:srgbClr val="F1B0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 (Lee &amp; Kim, 2017)</a:t>
                      </a:r>
                    </a:p>
                  </a:txBody>
                  <a:tcPr>
                    <a:solidFill>
                      <a:srgbClr val="F1B0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1B0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365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 barbata</a:t>
                      </a:r>
                    </a:p>
                  </a:txBody>
                  <a:tcPr>
                    <a:solidFill>
                      <a:srgbClr val="F1B0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0.52</a:t>
                      </a:r>
                    </a:p>
                  </a:txBody>
                  <a:tcPr>
                    <a:solidFill>
                      <a:srgbClr val="F1B0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0.35 (Xu et al., 2020)</a:t>
                      </a:r>
                    </a:p>
                  </a:txBody>
                  <a:tcPr>
                    <a:solidFill>
                      <a:srgbClr val="F1B0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2n = 26 (Xu et al., 2020)</a:t>
                      </a:r>
                    </a:p>
                  </a:txBody>
                  <a:tcPr>
                    <a:solidFill>
                      <a:srgbClr val="F1B0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193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 </a:t>
                      </a:r>
                      <a:r>
                        <a:rPr lang="en-US" sz="16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</a:t>
                      </a:r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var. coccinea</a:t>
                      </a:r>
                    </a:p>
                  </a:txBody>
                  <a:tcPr>
                    <a:solidFill>
                      <a:srgbClr val="F1B0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n.d.</a:t>
                      </a:r>
                    </a:p>
                  </a:txBody>
                  <a:tcPr>
                    <a:solidFill>
                      <a:srgbClr val="F1B0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 (Lee &amp; Kim, 2017)</a:t>
                      </a:r>
                    </a:p>
                  </a:txBody>
                  <a:tcPr>
                    <a:solidFill>
                      <a:srgbClr val="F1B0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1B0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311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 insignis</a:t>
                      </a:r>
                    </a:p>
                  </a:txBody>
                  <a:tcPr>
                    <a:solidFill>
                      <a:srgbClr val="F1B0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n.d.</a:t>
                      </a:r>
                    </a:p>
                  </a:txBody>
                  <a:tcPr>
                    <a:solidFill>
                      <a:srgbClr val="F1B0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0.46 (Lee &amp; Kim, 2017)</a:t>
                      </a:r>
                    </a:p>
                  </a:txBody>
                  <a:tcPr>
                    <a:solidFill>
                      <a:srgbClr val="F1B0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1B0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413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 racemosa</a:t>
                      </a:r>
                    </a:p>
                  </a:txBody>
                  <a:tcPr>
                    <a:solidFill>
                      <a:srgbClr val="F1B0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</a:t>
                      </a:r>
                    </a:p>
                  </a:txBody>
                  <a:tcPr>
                    <a:solidFill>
                      <a:srgbClr val="F1B0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0.37 (Cole et al., 2008)</a:t>
                      </a:r>
                    </a:p>
                  </a:txBody>
                  <a:tcPr>
                    <a:solidFill>
                      <a:srgbClr val="F1B0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2n = 18 (Cole et al., 2008)</a:t>
                      </a:r>
                    </a:p>
                  </a:txBody>
                  <a:tcPr>
                    <a:solidFill>
                      <a:srgbClr val="F1B0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321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 </a:t>
                      </a:r>
                      <a:r>
                        <a:rPr lang="en-US" sz="16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tournefortii</a:t>
                      </a:r>
                      <a:endParaRPr lang="en-US" sz="16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A8F3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0.39</a:t>
                      </a:r>
                    </a:p>
                  </a:txBody>
                  <a:tcPr>
                    <a:solidFill>
                      <a:srgbClr val="A8F39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A8F39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A8F3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235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 </a:t>
                      </a:r>
                      <a:r>
                        <a:rPr lang="en-US" sz="16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altissima</a:t>
                      </a:r>
                      <a:endParaRPr lang="en-US" sz="16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A8F3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0.39</a:t>
                      </a:r>
                    </a:p>
                  </a:txBody>
                  <a:tcPr>
                    <a:solidFill>
                      <a:srgbClr val="A8F39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A8F39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A8F3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293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 </a:t>
                      </a:r>
                      <a:r>
                        <a:rPr lang="en-US" sz="16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leonardii</a:t>
                      </a:r>
                      <a:endParaRPr lang="en-US" sz="16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048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 </a:t>
                      </a:r>
                      <a:r>
                        <a:rPr lang="en-US" sz="16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pekenensis</a:t>
                      </a:r>
                      <a:endParaRPr lang="en-US" sz="16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0.45 (Lee &amp; Kim, 2017)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3283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617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193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Askey</dc:creator>
  <cp:lastModifiedBy> </cp:lastModifiedBy>
  <cp:revision>3</cp:revision>
  <dcterms:created xsi:type="dcterms:W3CDTF">2020-07-14T17:44:37Z</dcterms:created>
  <dcterms:modified xsi:type="dcterms:W3CDTF">2020-07-16T06:34:55Z</dcterms:modified>
</cp:coreProperties>
</file>