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2" r:id="rId3"/>
    <p:sldId id="263" r:id="rId4"/>
    <p:sldId id="264" r:id="rId5"/>
    <p:sldId id="265" r:id="rId6"/>
    <p:sldId id="266" r:id="rId7"/>
    <p:sldId id="267" r:id="rId8"/>
    <p:sldId id="268" r:id="rId9"/>
    <p:sldId id="269" r:id="rId10"/>
    <p:sldId id="256" r:id="rId11"/>
    <p:sldId id="257" r:id="rId12"/>
    <p:sldId id="270" r:id="rId13"/>
    <p:sldId id="258" r:id="rId14"/>
    <p:sldId id="271" r:id="rId15"/>
    <p:sldId id="274" r:id="rId16"/>
    <p:sldId id="261" r:id="rId17"/>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92"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67" autoAdjust="0"/>
    <p:restoredTop sz="94660"/>
  </p:normalViewPr>
  <p:slideViewPr>
    <p:cSldViewPr snapToGrid="0" showGuides="1">
      <p:cViewPr varScale="1">
        <p:scale>
          <a:sx n="79" d="100"/>
          <a:sy n="79" d="100"/>
        </p:scale>
        <p:origin x="3072" y="114"/>
      </p:cViewPr>
      <p:guideLst>
        <p:guide orient="horz" pos="3192"/>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497863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1752995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109044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988311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35A656-45FC-4BC5-B599-2BD02740AE99}"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3586429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5A656-45FC-4BC5-B599-2BD02740AE99}"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323017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35A656-45FC-4BC5-B599-2BD02740AE99}" type="datetimeFigureOut">
              <a:rPr lang="en-US" smtClean="0"/>
              <a:t>6/3/2021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3416809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35A656-45FC-4BC5-B599-2BD02740AE99}" type="datetimeFigureOut">
              <a:rPr lang="en-US" smtClean="0"/>
              <a:t>6/3/2021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20709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35A656-45FC-4BC5-B599-2BD02740AE99}" type="datetimeFigureOut">
              <a:rPr lang="en-US" smtClean="0"/>
              <a:t>6/3/2021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982776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5F35A656-45FC-4BC5-B599-2BD02740AE99}"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52939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5F35A656-45FC-4BC5-B599-2BD02740AE99}"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029011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5F35A656-45FC-4BC5-B599-2BD02740AE99}" type="datetimeFigureOut">
              <a:rPr lang="en-US" smtClean="0"/>
              <a:t>6/3/2021</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1CD4F3A0-A297-486B-81B1-2702C0DB0D21}" type="slidenum">
              <a:rPr lang="en-US" smtClean="0"/>
              <a:t>‹#›</a:t>
            </a:fld>
            <a:endParaRPr lang="en-US"/>
          </a:p>
        </p:txBody>
      </p:sp>
    </p:spTree>
    <p:extLst>
      <p:ext uri="{BB962C8B-B14F-4D97-AF65-F5344CB8AC3E}">
        <p14:creationId xmlns:p14="http://schemas.microsoft.com/office/powerpoint/2010/main" val="227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image" Target="../media/image18.emf"/></Relationships>
</file>

<file path=ppt/slides/_rels/slide1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text, application, email&#10;&#10;Description automatically generated">
            <a:extLst>
              <a:ext uri="{FF2B5EF4-FFF2-40B4-BE49-F238E27FC236}">
                <a16:creationId xmlns:a16="http://schemas.microsoft.com/office/drawing/2014/main" id="{0990ED78-B176-4016-8642-F623BC7E42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88" y="1516369"/>
            <a:ext cx="7050024" cy="1595260"/>
          </a:xfrm>
          <a:prstGeom prst="rect">
            <a:avLst/>
          </a:prstGeom>
        </p:spPr>
      </p:pic>
      <p:pic>
        <p:nvPicPr>
          <p:cNvPr id="9" name="Picture 8" descr="Timeline&#10;&#10;Description automatically generated with medium confidence">
            <a:extLst>
              <a:ext uri="{FF2B5EF4-FFF2-40B4-BE49-F238E27FC236}">
                <a16:creationId xmlns:a16="http://schemas.microsoft.com/office/drawing/2014/main" id="{79FB9A29-FCFB-44DA-8ACE-EE249775C777}"/>
              </a:ext>
            </a:extLst>
          </p:cNvPr>
          <p:cNvPicPr>
            <a:picLocks noChangeAspect="1"/>
          </p:cNvPicPr>
          <p:nvPr/>
        </p:nvPicPr>
        <p:blipFill rotWithShape="1">
          <a:blip r:embed="rId3">
            <a:extLst>
              <a:ext uri="{28A0092B-C50C-407E-A947-70E740481C1C}">
                <a14:useLocalDpi xmlns:a14="http://schemas.microsoft.com/office/drawing/2010/main" val="0"/>
              </a:ext>
            </a:extLst>
          </a:blip>
          <a:srcRect l="7843" r="8235" b="10559"/>
          <a:stretch/>
        </p:blipFill>
        <p:spPr>
          <a:xfrm>
            <a:off x="58121" y="3835689"/>
            <a:ext cx="7656157" cy="4040343"/>
          </a:xfrm>
          <a:prstGeom prst="rect">
            <a:avLst/>
          </a:prstGeom>
        </p:spPr>
      </p:pic>
    </p:spTree>
    <p:extLst>
      <p:ext uri="{BB962C8B-B14F-4D97-AF65-F5344CB8AC3E}">
        <p14:creationId xmlns:p14="http://schemas.microsoft.com/office/powerpoint/2010/main" val="614629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859F78-A237-4F2A-BB90-6A9B2A860E1F}"/>
              </a:ext>
            </a:extLst>
          </p:cNvPr>
          <p:cNvSpPr txBox="1"/>
          <p:nvPr/>
        </p:nvSpPr>
        <p:spPr>
          <a:xfrm>
            <a:off x="0" y="9350514"/>
            <a:ext cx="7772400" cy="707886"/>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1. </a:t>
            </a:r>
            <a:r>
              <a:rPr lang="en-US" sz="1000" dirty="0">
                <a:latin typeface="Arial" panose="020B0604020202020204" pitchFamily="34" charset="0"/>
                <a:cs typeface="Arial" panose="020B0604020202020204" pitchFamily="34" charset="0"/>
              </a:rPr>
              <a:t>Proposed 4´-hydroxyflavone and 4´-deoxyflavone pathway. Structures of glycosylated metabolites are not shown to save space but are included in Appendix S1. Enzyme names in blue are specific isoforms that have been identified in </a:t>
            </a:r>
            <a:r>
              <a:rPr lang="en-US" sz="1000" i="1" dirty="0">
                <a:latin typeface="Arial" panose="020B0604020202020204" pitchFamily="34" charset="0"/>
                <a:cs typeface="Arial" panose="020B0604020202020204" pitchFamily="34" charset="0"/>
              </a:rPr>
              <a:t>S. baicalensis</a:t>
            </a:r>
            <a:r>
              <a:rPr lang="en-US" sz="1000" dirty="0">
                <a:latin typeface="Arial" panose="020B0604020202020204" pitchFamily="34" charset="0"/>
                <a:cs typeface="Arial" panose="020B0604020202020204" pitchFamily="34" charset="0"/>
              </a:rPr>
              <a:t>, and enzyme names in black are general names. Metabolites that were quantified have names in bold and are numbered to match the labeling of Figure 2.</a:t>
            </a:r>
            <a:endParaRPr lang="en-US" sz="1000" b="1" dirty="0">
              <a:latin typeface="Arial" panose="020B0604020202020204" pitchFamily="34" charset="0"/>
              <a:cs typeface="Arial" panose="020B0604020202020204" pitchFamily="34" charset="0"/>
            </a:endParaRPr>
          </a:p>
        </p:txBody>
      </p:sp>
      <p:pic>
        <p:nvPicPr>
          <p:cNvPr id="7" name="Picture 6" descr="A picture containing schematic&#10;&#10;Description automatically generated">
            <a:extLst>
              <a:ext uri="{FF2B5EF4-FFF2-40B4-BE49-F238E27FC236}">
                <a16:creationId xmlns:a16="http://schemas.microsoft.com/office/drawing/2014/main" id="{95E4CEED-5F86-4F39-8A5F-BE3E24CD3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40" y="879738"/>
            <a:ext cx="7559720" cy="7584642"/>
          </a:xfrm>
          <a:prstGeom prst="rect">
            <a:avLst/>
          </a:prstGeom>
        </p:spPr>
      </p:pic>
    </p:spTree>
    <p:extLst>
      <p:ext uri="{BB962C8B-B14F-4D97-AF65-F5344CB8AC3E}">
        <p14:creationId xmlns:p14="http://schemas.microsoft.com/office/powerpoint/2010/main" val="424363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C069843F-F3EC-4D9E-B62C-8919B8BB7A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025" y="217308"/>
            <a:ext cx="7320349" cy="9087330"/>
          </a:xfrm>
          <a:prstGeom prst="rect">
            <a:avLst/>
          </a:prstGeom>
        </p:spPr>
      </p:pic>
      <p:sp>
        <p:nvSpPr>
          <p:cNvPr id="3" name="TextBox 2">
            <a:extLst>
              <a:ext uri="{FF2B5EF4-FFF2-40B4-BE49-F238E27FC236}">
                <a16:creationId xmlns:a16="http://schemas.microsoft.com/office/drawing/2014/main" id="{BEBB9F44-7400-4E53-B728-59FC3F0BA686}"/>
              </a:ext>
            </a:extLst>
          </p:cNvPr>
          <p:cNvSpPr txBox="1"/>
          <p:nvPr/>
        </p:nvSpPr>
        <p:spPr>
          <a:xfrm>
            <a:off x="-1" y="9504402"/>
            <a:ext cx="7772400" cy="553998"/>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2. </a:t>
            </a:r>
            <a:r>
              <a:rPr lang="en-US" sz="1000" dirty="0">
                <a:latin typeface="Arial" panose="020B0604020202020204" pitchFamily="34" charset="0"/>
                <a:cs typeface="Arial" panose="020B0604020202020204" pitchFamily="34" charset="0"/>
              </a:rPr>
              <a:t>Organ-specific metabolite data collected from 9 </a:t>
            </a:r>
            <a:r>
              <a:rPr lang="en-US" sz="1000" i="1" dirty="0">
                <a:latin typeface="Arial" panose="020B0604020202020204" pitchFamily="34" charset="0"/>
                <a:cs typeface="Arial" panose="020B0604020202020204" pitchFamily="34" charset="0"/>
              </a:rPr>
              <a:t>Scutellaria </a:t>
            </a:r>
            <a:r>
              <a:rPr lang="en-US" sz="1000" dirty="0">
                <a:latin typeface="Arial" panose="020B0604020202020204" pitchFamily="34" charset="0"/>
                <a:cs typeface="Arial" panose="020B0604020202020204" pitchFamily="34" charset="0"/>
              </a:rPr>
              <a:t>species via High Performance Liquid Chromatography (HPLC). Samples were taken in biological triplicate, and the average concentration of each metabolite calculated. Metabolites are numbered to match their order of occurrence in the flavone pathway, shown in Figure 1.</a:t>
            </a:r>
            <a:endParaRPr lang="en-US"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3929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740564-6F65-49C5-866F-F955781CD6CA}"/>
              </a:ext>
            </a:extLst>
          </p:cNvPr>
          <p:cNvPicPr>
            <a:picLocks noChangeAspect="1"/>
          </p:cNvPicPr>
          <p:nvPr/>
        </p:nvPicPr>
        <p:blipFill>
          <a:blip r:embed="rId2"/>
          <a:stretch>
            <a:fillRect/>
          </a:stretch>
        </p:blipFill>
        <p:spPr>
          <a:xfrm>
            <a:off x="1195387" y="519493"/>
            <a:ext cx="5381625" cy="2171700"/>
          </a:xfrm>
          <a:prstGeom prst="rect">
            <a:avLst/>
          </a:prstGeom>
        </p:spPr>
      </p:pic>
      <p:pic>
        <p:nvPicPr>
          <p:cNvPr id="5" name="Picture 4">
            <a:extLst>
              <a:ext uri="{FF2B5EF4-FFF2-40B4-BE49-F238E27FC236}">
                <a16:creationId xmlns:a16="http://schemas.microsoft.com/office/drawing/2014/main" id="{D6A215DC-83DF-43EB-A48B-5E77CED0EF89}"/>
              </a:ext>
            </a:extLst>
          </p:cNvPr>
          <p:cNvPicPr>
            <a:picLocks noChangeAspect="1"/>
          </p:cNvPicPr>
          <p:nvPr/>
        </p:nvPicPr>
        <p:blipFill>
          <a:blip r:embed="rId3"/>
          <a:stretch>
            <a:fillRect/>
          </a:stretch>
        </p:blipFill>
        <p:spPr>
          <a:xfrm>
            <a:off x="1195387" y="2809494"/>
            <a:ext cx="5381625" cy="2171700"/>
          </a:xfrm>
          <a:prstGeom prst="rect">
            <a:avLst/>
          </a:prstGeom>
        </p:spPr>
      </p:pic>
      <p:pic>
        <p:nvPicPr>
          <p:cNvPr id="6" name="Picture 5">
            <a:extLst>
              <a:ext uri="{FF2B5EF4-FFF2-40B4-BE49-F238E27FC236}">
                <a16:creationId xmlns:a16="http://schemas.microsoft.com/office/drawing/2014/main" id="{5D0873C2-1632-40D3-B61D-AF617D9FA211}"/>
              </a:ext>
            </a:extLst>
          </p:cNvPr>
          <p:cNvPicPr>
            <a:picLocks noChangeAspect="1"/>
          </p:cNvPicPr>
          <p:nvPr/>
        </p:nvPicPr>
        <p:blipFill>
          <a:blip r:embed="rId4"/>
          <a:stretch>
            <a:fillRect/>
          </a:stretch>
        </p:blipFill>
        <p:spPr>
          <a:xfrm>
            <a:off x="1195386" y="7504938"/>
            <a:ext cx="5381625" cy="2162175"/>
          </a:xfrm>
          <a:prstGeom prst="rect">
            <a:avLst/>
          </a:prstGeom>
        </p:spPr>
      </p:pic>
      <p:pic>
        <p:nvPicPr>
          <p:cNvPr id="7" name="Picture 6">
            <a:extLst>
              <a:ext uri="{FF2B5EF4-FFF2-40B4-BE49-F238E27FC236}">
                <a16:creationId xmlns:a16="http://schemas.microsoft.com/office/drawing/2014/main" id="{328DD50E-1055-4C2B-BD03-531CD22435EB}"/>
              </a:ext>
            </a:extLst>
          </p:cNvPr>
          <p:cNvPicPr>
            <a:picLocks noChangeAspect="1"/>
          </p:cNvPicPr>
          <p:nvPr/>
        </p:nvPicPr>
        <p:blipFill>
          <a:blip r:embed="rId5"/>
          <a:stretch>
            <a:fillRect/>
          </a:stretch>
        </p:blipFill>
        <p:spPr>
          <a:xfrm>
            <a:off x="1195387" y="5180266"/>
            <a:ext cx="5381625" cy="2162175"/>
          </a:xfrm>
          <a:prstGeom prst="rect">
            <a:avLst/>
          </a:prstGeom>
        </p:spPr>
      </p:pic>
      <p:sp>
        <p:nvSpPr>
          <p:cNvPr id="8" name="TextBox 7">
            <a:extLst>
              <a:ext uri="{FF2B5EF4-FFF2-40B4-BE49-F238E27FC236}">
                <a16:creationId xmlns:a16="http://schemas.microsoft.com/office/drawing/2014/main" id="{DABDCD24-613A-430A-B229-6148CF385E49}"/>
              </a:ext>
            </a:extLst>
          </p:cNvPr>
          <p:cNvSpPr txBox="1"/>
          <p:nvPr/>
        </p:nvSpPr>
        <p:spPr>
          <a:xfrm>
            <a:off x="926592" y="292608"/>
            <a:ext cx="1961691" cy="276999"/>
          </a:xfrm>
          <a:prstGeom prst="rect">
            <a:avLst/>
          </a:prstGeom>
          <a:noFill/>
        </p:spPr>
        <p:txBody>
          <a:bodyPr wrap="none" rtlCol="0">
            <a:spAutoFit/>
          </a:bodyPr>
          <a:lstStyle/>
          <a:p>
            <a:r>
              <a:rPr lang="en-US" sz="1200" dirty="0"/>
              <a:t>S. </a:t>
            </a:r>
            <a:r>
              <a:rPr lang="en-US" sz="1200" dirty="0" err="1"/>
              <a:t>baicalensis</a:t>
            </a:r>
            <a:r>
              <a:rPr lang="en-US" sz="1200" dirty="0"/>
              <a:t> roots (</a:t>
            </a:r>
            <a:r>
              <a:rPr lang="en-US" sz="1200" dirty="0" err="1"/>
              <a:t>Costine</a:t>
            </a:r>
            <a:r>
              <a:rPr lang="en-US" sz="1200" dirty="0"/>
              <a:t>)</a:t>
            </a:r>
          </a:p>
        </p:txBody>
      </p:sp>
      <p:sp>
        <p:nvSpPr>
          <p:cNvPr id="9" name="TextBox 8">
            <a:extLst>
              <a:ext uri="{FF2B5EF4-FFF2-40B4-BE49-F238E27FC236}">
                <a16:creationId xmlns:a16="http://schemas.microsoft.com/office/drawing/2014/main" id="{FA417DB9-4AE1-4F1F-BFB5-C6C16EF37069}"/>
              </a:ext>
            </a:extLst>
          </p:cNvPr>
          <p:cNvSpPr txBox="1"/>
          <p:nvPr/>
        </p:nvSpPr>
        <p:spPr>
          <a:xfrm>
            <a:off x="926592" y="2557509"/>
            <a:ext cx="2024272" cy="276999"/>
          </a:xfrm>
          <a:prstGeom prst="rect">
            <a:avLst/>
          </a:prstGeom>
          <a:noFill/>
        </p:spPr>
        <p:txBody>
          <a:bodyPr wrap="none" rtlCol="0">
            <a:spAutoFit/>
          </a:bodyPr>
          <a:lstStyle/>
          <a:p>
            <a:r>
              <a:rPr lang="en-US" sz="1200" dirty="0"/>
              <a:t>S. </a:t>
            </a:r>
            <a:r>
              <a:rPr lang="en-US" sz="1200" dirty="0" err="1"/>
              <a:t>baicalensis</a:t>
            </a:r>
            <a:r>
              <a:rPr lang="en-US" sz="1200" dirty="0"/>
              <a:t> leaves (</a:t>
            </a:r>
            <a:r>
              <a:rPr lang="en-US" sz="1200" dirty="0" err="1"/>
              <a:t>Costine</a:t>
            </a:r>
            <a:r>
              <a:rPr lang="en-US" sz="1200" dirty="0"/>
              <a:t>)</a:t>
            </a:r>
          </a:p>
        </p:txBody>
      </p:sp>
      <p:sp>
        <p:nvSpPr>
          <p:cNvPr id="10" name="TextBox 9">
            <a:extLst>
              <a:ext uri="{FF2B5EF4-FFF2-40B4-BE49-F238E27FC236}">
                <a16:creationId xmlns:a16="http://schemas.microsoft.com/office/drawing/2014/main" id="{71B7DE84-B259-484B-91F2-4ED4993B6126}"/>
              </a:ext>
            </a:extLst>
          </p:cNvPr>
          <p:cNvSpPr txBox="1"/>
          <p:nvPr/>
        </p:nvSpPr>
        <p:spPr>
          <a:xfrm>
            <a:off x="926592" y="4955333"/>
            <a:ext cx="1235338" cy="276999"/>
          </a:xfrm>
          <a:prstGeom prst="rect">
            <a:avLst/>
          </a:prstGeom>
          <a:noFill/>
        </p:spPr>
        <p:txBody>
          <a:bodyPr wrap="none" rtlCol="0">
            <a:spAutoFit/>
          </a:bodyPr>
          <a:lstStyle/>
          <a:p>
            <a:r>
              <a:rPr lang="en-US" sz="1200" dirty="0"/>
              <a:t>S. </a:t>
            </a:r>
            <a:r>
              <a:rPr lang="en-US" sz="1200" dirty="0" err="1"/>
              <a:t>barbata</a:t>
            </a:r>
            <a:r>
              <a:rPr lang="en-US" sz="1200" dirty="0"/>
              <a:t> leaves</a:t>
            </a:r>
          </a:p>
        </p:txBody>
      </p:sp>
      <p:sp>
        <p:nvSpPr>
          <p:cNvPr id="11" name="TextBox 10">
            <a:extLst>
              <a:ext uri="{FF2B5EF4-FFF2-40B4-BE49-F238E27FC236}">
                <a16:creationId xmlns:a16="http://schemas.microsoft.com/office/drawing/2014/main" id="{B4079DE8-EDF1-43A7-B000-AA6945E8D856}"/>
              </a:ext>
            </a:extLst>
          </p:cNvPr>
          <p:cNvSpPr txBox="1"/>
          <p:nvPr/>
        </p:nvSpPr>
        <p:spPr>
          <a:xfrm>
            <a:off x="926592" y="7280005"/>
            <a:ext cx="1358898" cy="276999"/>
          </a:xfrm>
          <a:prstGeom prst="rect">
            <a:avLst/>
          </a:prstGeom>
          <a:noFill/>
        </p:spPr>
        <p:txBody>
          <a:bodyPr wrap="none" rtlCol="0">
            <a:spAutoFit/>
          </a:bodyPr>
          <a:lstStyle/>
          <a:p>
            <a:r>
              <a:rPr lang="en-US" sz="1200" dirty="0"/>
              <a:t>S. </a:t>
            </a:r>
            <a:r>
              <a:rPr lang="en-US" sz="1200" dirty="0" err="1"/>
              <a:t>racemosa</a:t>
            </a:r>
            <a:r>
              <a:rPr lang="en-US" sz="1200" dirty="0"/>
              <a:t> leaves</a:t>
            </a:r>
          </a:p>
        </p:txBody>
      </p:sp>
    </p:spTree>
    <p:extLst>
      <p:ext uri="{BB962C8B-B14F-4D97-AF65-F5344CB8AC3E}">
        <p14:creationId xmlns:p14="http://schemas.microsoft.com/office/powerpoint/2010/main" val="2672693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 name="Picture 191">
            <a:extLst>
              <a:ext uri="{FF2B5EF4-FFF2-40B4-BE49-F238E27FC236}">
                <a16:creationId xmlns:a16="http://schemas.microsoft.com/office/drawing/2014/main" id="{77AC2341-11E7-4D3E-A0DA-4C045AFD644E}"/>
              </a:ext>
            </a:extLst>
          </p:cNvPr>
          <p:cNvPicPr>
            <a:picLocks noChangeAspect="1"/>
          </p:cNvPicPr>
          <p:nvPr/>
        </p:nvPicPr>
        <p:blipFill>
          <a:blip r:embed="rId2"/>
          <a:stretch>
            <a:fillRect/>
          </a:stretch>
        </p:blipFill>
        <p:spPr>
          <a:xfrm>
            <a:off x="392847" y="3725668"/>
            <a:ext cx="4529949" cy="2694921"/>
          </a:xfrm>
          <a:prstGeom prst="rect">
            <a:avLst/>
          </a:prstGeom>
        </p:spPr>
      </p:pic>
      <p:grpSp>
        <p:nvGrpSpPr>
          <p:cNvPr id="193" name="Group 195">
            <a:extLst>
              <a:ext uri="{FF2B5EF4-FFF2-40B4-BE49-F238E27FC236}">
                <a16:creationId xmlns:a16="http://schemas.microsoft.com/office/drawing/2014/main" id="{DCF0834F-3CC3-4922-A296-5067F6917CF0}"/>
              </a:ext>
            </a:extLst>
          </p:cNvPr>
          <p:cNvGrpSpPr>
            <a:grpSpLocks noChangeAspect="1"/>
          </p:cNvGrpSpPr>
          <p:nvPr/>
        </p:nvGrpSpPr>
        <p:grpSpPr bwMode="auto">
          <a:xfrm>
            <a:off x="4961151" y="3707938"/>
            <a:ext cx="2634345" cy="2712651"/>
            <a:chOff x="3150" y="4168"/>
            <a:chExt cx="1783" cy="1836"/>
          </a:xfrm>
        </p:grpSpPr>
        <p:sp>
          <p:nvSpPr>
            <p:cNvPr id="194" name="AutoShape 194">
              <a:extLst>
                <a:ext uri="{FF2B5EF4-FFF2-40B4-BE49-F238E27FC236}">
                  <a16:creationId xmlns:a16="http://schemas.microsoft.com/office/drawing/2014/main" id="{19000238-A1EA-4753-99F7-42B5674C5144}"/>
                </a:ext>
              </a:extLst>
            </p:cNvPr>
            <p:cNvSpPr>
              <a:spLocks noChangeAspect="1" noChangeArrowheads="1" noTextEdit="1"/>
            </p:cNvSpPr>
            <p:nvPr/>
          </p:nvSpPr>
          <p:spPr bwMode="auto">
            <a:xfrm>
              <a:off x="3150" y="4168"/>
              <a:ext cx="1746" cy="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Line 196">
              <a:extLst>
                <a:ext uri="{FF2B5EF4-FFF2-40B4-BE49-F238E27FC236}">
                  <a16:creationId xmlns:a16="http://schemas.microsoft.com/office/drawing/2014/main" id="{A56513F7-0D6D-4DB4-BA88-EA4F5581521E}"/>
                </a:ext>
              </a:extLst>
            </p:cNvPr>
            <p:cNvSpPr>
              <a:spLocks noChangeShapeType="1"/>
            </p:cNvSpPr>
            <p:nvPr/>
          </p:nvSpPr>
          <p:spPr bwMode="auto">
            <a:xfrm>
              <a:off x="3336" y="5891"/>
              <a:ext cx="1503"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Line 197">
              <a:extLst>
                <a:ext uri="{FF2B5EF4-FFF2-40B4-BE49-F238E27FC236}">
                  <a16:creationId xmlns:a16="http://schemas.microsoft.com/office/drawing/2014/main" id="{6E18A674-9F53-413D-91A6-8149FEB1A34D}"/>
                </a:ext>
              </a:extLst>
            </p:cNvPr>
            <p:cNvSpPr>
              <a:spLocks noChangeShapeType="1"/>
            </p:cNvSpPr>
            <p:nvPr/>
          </p:nvSpPr>
          <p:spPr bwMode="auto">
            <a:xfrm>
              <a:off x="3336" y="5891"/>
              <a:ext cx="0" cy="2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Rectangle 198">
              <a:extLst>
                <a:ext uri="{FF2B5EF4-FFF2-40B4-BE49-F238E27FC236}">
                  <a16:creationId xmlns:a16="http://schemas.microsoft.com/office/drawing/2014/main" id="{01657684-A176-4506-B222-6D4333517553}"/>
                </a:ext>
              </a:extLst>
            </p:cNvPr>
            <p:cNvSpPr>
              <a:spLocks noChangeArrowheads="1"/>
            </p:cNvSpPr>
            <p:nvPr/>
          </p:nvSpPr>
          <p:spPr bwMode="auto">
            <a:xfrm>
              <a:off x="3276" y="5914"/>
              <a:ext cx="15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200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8" name="Line 199">
              <a:extLst>
                <a:ext uri="{FF2B5EF4-FFF2-40B4-BE49-F238E27FC236}">
                  <a16:creationId xmlns:a16="http://schemas.microsoft.com/office/drawing/2014/main" id="{2E3D7E94-3F9A-4EF3-B85A-FFD2243D845C}"/>
                </a:ext>
              </a:extLst>
            </p:cNvPr>
            <p:cNvSpPr>
              <a:spLocks noChangeShapeType="1"/>
            </p:cNvSpPr>
            <p:nvPr/>
          </p:nvSpPr>
          <p:spPr bwMode="auto">
            <a:xfrm>
              <a:off x="3336" y="5891"/>
              <a:ext cx="0" cy="2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Line 200">
              <a:extLst>
                <a:ext uri="{FF2B5EF4-FFF2-40B4-BE49-F238E27FC236}">
                  <a16:creationId xmlns:a16="http://schemas.microsoft.com/office/drawing/2014/main" id="{F679C44B-B2DB-411F-A564-EF548C244D66}"/>
                </a:ext>
              </a:extLst>
            </p:cNvPr>
            <p:cNvSpPr>
              <a:spLocks noChangeShapeType="1"/>
            </p:cNvSpPr>
            <p:nvPr/>
          </p:nvSpPr>
          <p:spPr bwMode="auto">
            <a:xfrm>
              <a:off x="3462" y="5891"/>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Line 201">
              <a:extLst>
                <a:ext uri="{FF2B5EF4-FFF2-40B4-BE49-F238E27FC236}">
                  <a16:creationId xmlns:a16="http://schemas.microsoft.com/office/drawing/2014/main" id="{EF58BB38-58D0-4EAA-827E-ED3C37D510D7}"/>
                </a:ext>
              </a:extLst>
            </p:cNvPr>
            <p:cNvSpPr>
              <a:spLocks noChangeShapeType="1"/>
            </p:cNvSpPr>
            <p:nvPr/>
          </p:nvSpPr>
          <p:spPr bwMode="auto">
            <a:xfrm>
              <a:off x="3586" y="5891"/>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Line 202">
              <a:extLst>
                <a:ext uri="{FF2B5EF4-FFF2-40B4-BE49-F238E27FC236}">
                  <a16:creationId xmlns:a16="http://schemas.microsoft.com/office/drawing/2014/main" id="{E32A83FA-40FF-4F21-84C2-4E446091BF33}"/>
                </a:ext>
              </a:extLst>
            </p:cNvPr>
            <p:cNvSpPr>
              <a:spLocks noChangeShapeType="1"/>
            </p:cNvSpPr>
            <p:nvPr/>
          </p:nvSpPr>
          <p:spPr bwMode="auto">
            <a:xfrm>
              <a:off x="3712" y="5891"/>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Line 203">
              <a:extLst>
                <a:ext uri="{FF2B5EF4-FFF2-40B4-BE49-F238E27FC236}">
                  <a16:creationId xmlns:a16="http://schemas.microsoft.com/office/drawing/2014/main" id="{7136BEE6-CD4F-4A6D-8864-0736B7FAD7C1}"/>
                </a:ext>
              </a:extLst>
            </p:cNvPr>
            <p:cNvSpPr>
              <a:spLocks noChangeShapeType="1"/>
            </p:cNvSpPr>
            <p:nvPr/>
          </p:nvSpPr>
          <p:spPr bwMode="auto">
            <a:xfrm>
              <a:off x="3837" y="5891"/>
              <a:ext cx="0" cy="2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Rectangle 204">
              <a:extLst>
                <a:ext uri="{FF2B5EF4-FFF2-40B4-BE49-F238E27FC236}">
                  <a16:creationId xmlns:a16="http://schemas.microsoft.com/office/drawing/2014/main" id="{8E30FF05-D525-4F17-9BA2-DB05F8531CF5}"/>
                </a:ext>
              </a:extLst>
            </p:cNvPr>
            <p:cNvSpPr>
              <a:spLocks noChangeArrowheads="1"/>
            </p:cNvSpPr>
            <p:nvPr/>
          </p:nvSpPr>
          <p:spPr bwMode="auto">
            <a:xfrm>
              <a:off x="3776" y="5914"/>
              <a:ext cx="15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300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4" name="Line 205">
              <a:extLst>
                <a:ext uri="{FF2B5EF4-FFF2-40B4-BE49-F238E27FC236}">
                  <a16:creationId xmlns:a16="http://schemas.microsoft.com/office/drawing/2014/main" id="{904A53B0-EC63-49E4-B9DE-E67D82D666C3}"/>
                </a:ext>
              </a:extLst>
            </p:cNvPr>
            <p:cNvSpPr>
              <a:spLocks noChangeShapeType="1"/>
            </p:cNvSpPr>
            <p:nvPr/>
          </p:nvSpPr>
          <p:spPr bwMode="auto">
            <a:xfrm>
              <a:off x="3962" y="5891"/>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Line 206">
              <a:extLst>
                <a:ext uri="{FF2B5EF4-FFF2-40B4-BE49-F238E27FC236}">
                  <a16:creationId xmlns:a16="http://schemas.microsoft.com/office/drawing/2014/main" id="{EF8794B9-F144-4879-8CE4-66E5ADF40C06}"/>
                </a:ext>
              </a:extLst>
            </p:cNvPr>
            <p:cNvSpPr>
              <a:spLocks noChangeShapeType="1"/>
            </p:cNvSpPr>
            <p:nvPr/>
          </p:nvSpPr>
          <p:spPr bwMode="auto">
            <a:xfrm>
              <a:off x="4088" y="5891"/>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Line 207">
              <a:extLst>
                <a:ext uri="{FF2B5EF4-FFF2-40B4-BE49-F238E27FC236}">
                  <a16:creationId xmlns:a16="http://schemas.microsoft.com/office/drawing/2014/main" id="{244958E9-0C99-4C55-B2DA-2E4335921C16}"/>
                </a:ext>
              </a:extLst>
            </p:cNvPr>
            <p:cNvSpPr>
              <a:spLocks noChangeShapeType="1"/>
            </p:cNvSpPr>
            <p:nvPr/>
          </p:nvSpPr>
          <p:spPr bwMode="auto">
            <a:xfrm>
              <a:off x="4213" y="5891"/>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Line 208">
              <a:extLst>
                <a:ext uri="{FF2B5EF4-FFF2-40B4-BE49-F238E27FC236}">
                  <a16:creationId xmlns:a16="http://schemas.microsoft.com/office/drawing/2014/main" id="{6BD6C923-4AF6-4443-AB2C-C41B7979B7B5}"/>
                </a:ext>
              </a:extLst>
            </p:cNvPr>
            <p:cNvSpPr>
              <a:spLocks noChangeShapeType="1"/>
            </p:cNvSpPr>
            <p:nvPr/>
          </p:nvSpPr>
          <p:spPr bwMode="auto">
            <a:xfrm>
              <a:off x="4338" y="5891"/>
              <a:ext cx="0" cy="2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Rectangle 209">
              <a:extLst>
                <a:ext uri="{FF2B5EF4-FFF2-40B4-BE49-F238E27FC236}">
                  <a16:creationId xmlns:a16="http://schemas.microsoft.com/office/drawing/2014/main" id="{E009C0BF-15AC-42F9-91ED-1C630CDC5342}"/>
                </a:ext>
              </a:extLst>
            </p:cNvPr>
            <p:cNvSpPr>
              <a:spLocks noChangeArrowheads="1"/>
            </p:cNvSpPr>
            <p:nvPr/>
          </p:nvSpPr>
          <p:spPr bwMode="auto">
            <a:xfrm>
              <a:off x="4282" y="5914"/>
              <a:ext cx="15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400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9" name="Line 210">
              <a:extLst>
                <a:ext uri="{FF2B5EF4-FFF2-40B4-BE49-F238E27FC236}">
                  <a16:creationId xmlns:a16="http://schemas.microsoft.com/office/drawing/2014/main" id="{664EF3D1-881A-4286-B7F1-9E2E9F888225}"/>
                </a:ext>
              </a:extLst>
            </p:cNvPr>
            <p:cNvSpPr>
              <a:spLocks noChangeShapeType="1"/>
            </p:cNvSpPr>
            <p:nvPr/>
          </p:nvSpPr>
          <p:spPr bwMode="auto">
            <a:xfrm>
              <a:off x="4464" y="5891"/>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 name="Line 211">
              <a:extLst>
                <a:ext uri="{FF2B5EF4-FFF2-40B4-BE49-F238E27FC236}">
                  <a16:creationId xmlns:a16="http://schemas.microsoft.com/office/drawing/2014/main" id="{28475618-9A87-4DA1-82CC-766A17DE6CDE}"/>
                </a:ext>
              </a:extLst>
            </p:cNvPr>
            <p:cNvSpPr>
              <a:spLocks noChangeShapeType="1"/>
            </p:cNvSpPr>
            <p:nvPr/>
          </p:nvSpPr>
          <p:spPr bwMode="auto">
            <a:xfrm>
              <a:off x="4589" y="5891"/>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Line 212">
              <a:extLst>
                <a:ext uri="{FF2B5EF4-FFF2-40B4-BE49-F238E27FC236}">
                  <a16:creationId xmlns:a16="http://schemas.microsoft.com/office/drawing/2014/main" id="{FA466993-AB2B-4BE7-A383-524D1E192580}"/>
                </a:ext>
              </a:extLst>
            </p:cNvPr>
            <p:cNvSpPr>
              <a:spLocks noChangeShapeType="1"/>
            </p:cNvSpPr>
            <p:nvPr/>
          </p:nvSpPr>
          <p:spPr bwMode="auto">
            <a:xfrm>
              <a:off x="4714" y="5891"/>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Line 213">
              <a:extLst>
                <a:ext uri="{FF2B5EF4-FFF2-40B4-BE49-F238E27FC236}">
                  <a16:creationId xmlns:a16="http://schemas.microsoft.com/office/drawing/2014/main" id="{2E843E5D-E434-4FC5-B133-AFFC9C802E48}"/>
                </a:ext>
              </a:extLst>
            </p:cNvPr>
            <p:cNvSpPr>
              <a:spLocks noChangeShapeType="1"/>
            </p:cNvSpPr>
            <p:nvPr/>
          </p:nvSpPr>
          <p:spPr bwMode="auto">
            <a:xfrm>
              <a:off x="4839" y="5891"/>
              <a:ext cx="0" cy="2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Rectangle 214">
              <a:extLst>
                <a:ext uri="{FF2B5EF4-FFF2-40B4-BE49-F238E27FC236}">
                  <a16:creationId xmlns:a16="http://schemas.microsoft.com/office/drawing/2014/main" id="{DF0F7B6B-59AF-4D92-B335-9FAC37DA8CC1}"/>
                </a:ext>
              </a:extLst>
            </p:cNvPr>
            <p:cNvSpPr>
              <a:spLocks noChangeArrowheads="1"/>
            </p:cNvSpPr>
            <p:nvPr/>
          </p:nvSpPr>
          <p:spPr bwMode="auto">
            <a:xfrm>
              <a:off x="4782" y="5914"/>
              <a:ext cx="15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500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4" name="Line 215">
              <a:extLst>
                <a:ext uri="{FF2B5EF4-FFF2-40B4-BE49-F238E27FC236}">
                  <a16:creationId xmlns:a16="http://schemas.microsoft.com/office/drawing/2014/main" id="{C682599E-2036-4FD6-A117-3F9915984314}"/>
                </a:ext>
              </a:extLst>
            </p:cNvPr>
            <p:cNvSpPr>
              <a:spLocks noChangeShapeType="1"/>
            </p:cNvSpPr>
            <p:nvPr/>
          </p:nvSpPr>
          <p:spPr bwMode="auto">
            <a:xfrm>
              <a:off x="3313" y="4212"/>
              <a:ext cx="0" cy="1656"/>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Line 216">
              <a:extLst>
                <a:ext uri="{FF2B5EF4-FFF2-40B4-BE49-F238E27FC236}">
                  <a16:creationId xmlns:a16="http://schemas.microsoft.com/office/drawing/2014/main" id="{5157EB2C-8E84-4819-97FA-22CC0049A90C}"/>
                </a:ext>
              </a:extLst>
            </p:cNvPr>
            <p:cNvSpPr>
              <a:spLocks noChangeShapeType="1"/>
            </p:cNvSpPr>
            <p:nvPr/>
          </p:nvSpPr>
          <p:spPr bwMode="auto">
            <a:xfrm flipH="1">
              <a:off x="3285" y="5868"/>
              <a:ext cx="28"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Rectangle 217">
              <a:extLst>
                <a:ext uri="{FF2B5EF4-FFF2-40B4-BE49-F238E27FC236}">
                  <a16:creationId xmlns:a16="http://schemas.microsoft.com/office/drawing/2014/main" id="{D2B64E55-7D19-4322-A174-492EC68E4D21}"/>
                </a:ext>
              </a:extLst>
            </p:cNvPr>
            <p:cNvSpPr>
              <a:spLocks noChangeArrowheads="1"/>
            </p:cNvSpPr>
            <p:nvPr/>
          </p:nvSpPr>
          <p:spPr bwMode="auto">
            <a:xfrm>
              <a:off x="3174" y="5824"/>
              <a:ext cx="13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-10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7" name="Line 218">
              <a:extLst>
                <a:ext uri="{FF2B5EF4-FFF2-40B4-BE49-F238E27FC236}">
                  <a16:creationId xmlns:a16="http://schemas.microsoft.com/office/drawing/2014/main" id="{1C71D3E4-CCB1-4F86-995B-0CC573D24479}"/>
                </a:ext>
              </a:extLst>
            </p:cNvPr>
            <p:cNvSpPr>
              <a:spLocks noChangeShapeType="1"/>
            </p:cNvSpPr>
            <p:nvPr/>
          </p:nvSpPr>
          <p:spPr bwMode="auto">
            <a:xfrm flipH="1">
              <a:off x="3296" y="5868"/>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Line 219">
              <a:extLst>
                <a:ext uri="{FF2B5EF4-FFF2-40B4-BE49-F238E27FC236}">
                  <a16:creationId xmlns:a16="http://schemas.microsoft.com/office/drawing/2014/main" id="{965F0E30-BA24-402E-AC04-72D911BDFCA0}"/>
                </a:ext>
              </a:extLst>
            </p:cNvPr>
            <p:cNvSpPr>
              <a:spLocks noChangeShapeType="1"/>
            </p:cNvSpPr>
            <p:nvPr/>
          </p:nvSpPr>
          <p:spPr bwMode="auto">
            <a:xfrm flipH="1">
              <a:off x="3296" y="5793"/>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Line 220">
              <a:extLst>
                <a:ext uri="{FF2B5EF4-FFF2-40B4-BE49-F238E27FC236}">
                  <a16:creationId xmlns:a16="http://schemas.microsoft.com/office/drawing/2014/main" id="{0B45AD64-FDB7-43A2-9EB6-08BEFC8A46F8}"/>
                </a:ext>
              </a:extLst>
            </p:cNvPr>
            <p:cNvSpPr>
              <a:spLocks noChangeShapeType="1"/>
            </p:cNvSpPr>
            <p:nvPr/>
          </p:nvSpPr>
          <p:spPr bwMode="auto">
            <a:xfrm flipH="1">
              <a:off x="3285" y="5718"/>
              <a:ext cx="28"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Rectangle 221">
              <a:extLst>
                <a:ext uri="{FF2B5EF4-FFF2-40B4-BE49-F238E27FC236}">
                  <a16:creationId xmlns:a16="http://schemas.microsoft.com/office/drawing/2014/main" id="{2185FC72-A644-4FA6-97A4-68E2AC474EA2}"/>
                </a:ext>
              </a:extLst>
            </p:cNvPr>
            <p:cNvSpPr>
              <a:spLocks noChangeArrowheads="1"/>
            </p:cNvSpPr>
            <p:nvPr/>
          </p:nvSpPr>
          <p:spPr bwMode="auto">
            <a:xfrm>
              <a:off x="3234" y="5673"/>
              <a:ext cx="7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1" name="Line 222">
              <a:extLst>
                <a:ext uri="{FF2B5EF4-FFF2-40B4-BE49-F238E27FC236}">
                  <a16:creationId xmlns:a16="http://schemas.microsoft.com/office/drawing/2014/main" id="{FE1AF22F-6C1B-4BDE-93C6-2603A7C97F6B}"/>
                </a:ext>
              </a:extLst>
            </p:cNvPr>
            <p:cNvSpPr>
              <a:spLocks noChangeShapeType="1"/>
            </p:cNvSpPr>
            <p:nvPr/>
          </p:nvSpPr>
          <p:spPr bwMode="auto">
            <a:xfrm flipH="1">
              <a:off x="3296" y="5643"/>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 name="Line 223">
              <a:extLst>
                <a:ext uri="{FF2B5EF4-FFF2-40B4-BE49-F238E27FC236}">
                  <a16:creationId xmlns:a16="http://schemas.microsoft.com/office/drawing/2014/main" id="{0C62C72A-9FA7-4B20-85E5-B8421EFA6985}"/>
                </a:ext>
              </a:extLst>
            </p:cNvPr>
            <p:cNvSpPr>
              <a:spLocks noChangeShapeType="1"/>
            </p:cNvSpPr>
            <p:nvPr/>
          </p:nvSpPr>
          <p:spPr bwMode="auto">
            <a:xfrm flipH="1">
              <a:off x="3296" y="5567"/>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Line 224">
              <a:extLst>
                <a:ext uri="{FF2B5EF4-FFF2-40B4-BE49-F238E27FC236}">
                  <a16:creationId xmlns:a16="http://schemas.microsoft.com/office/drawing/2014/main" id="{149BD60D-703A-42F1-9E7E-0FEA86678011}"/>
                </a:ext>
              </a:extLst>
            </p:cNvPr>
            <p:cNvSpPr>
              <a:spLocks noChangeShapeType="1"/>
            </p:cNvSpPr>
            <p:nvPr/>
          </p:nvSpPr>
          <p:spPr bwMode="auto">
            <a:xfrm flipH="1">
              <a:off x="3296" y="5492"/>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Line 225">
              <a:extLst>
                <a:ext uri="{FF2B5EF4-FFF2-40B4-BE49-F238E27FC236}">
                  <a16:creationId xmlns:a16="http://schemas.microsoft.com/office/drawing/2014/main" id="{7D96580D-0773-4E19-AB7B-C4255E31AB31}"/>
                </a:ext>
              </a:extLst>
            </p:cNvPr>
            <p:cNvSpPr>
              <a:spLocks noChangeShapeType="1"/>
            </p:cNvSpPr>
            <p:nvPr/>
          </p:nvSpPr>
          <p:spPr bwMode="auto">
            <a:xfrm flipH="1">
              <a:off x="3285" y="5416"/>
              <a:ext cx="28"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 name="Rectangle 226">
              <a:extLst>
                <a:ext uri="{FF2B5EF4-FFF2-40B4-BE49-F238E27FC236}">
                  <a16:creationId xmlns:a16="http://schemas.microsoft.com/office/drawing/2014/main" id="{7AD61FB1-F5B6-43E5-806A-DF5F69B5E46F}"/>
                </a:ext>
              </a:extLst>
            </p:cNvPr>
            <p:cNvSpPr>
              <a:spLocks noChangeArrowheads="1"/>
            </p:cNvSpPr>
            <p:nvPr/>
          </p:nvSpPr>
          <p:spPr bwMode="auto">
            <a:xfrm>
              <a:off x="3198" y="5372"/>
              <a:ext cx="10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20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6" name="Line 227">
              <a:extLst>
                <a:ext uri="{FF2B5EF4-FFF2-40B4-BE49-F238E27FC236}">
                  <a16:creationId xmlns:a16="http://schemas.microsoft.com/office/drawing/2014/main" id="{8DDAB983-74A1-415C-9885-097F33CDEA9F}"/>
                </a:ext>
              </a:extLst>
            </p:cNvPr>
            <p:cNvSpPr>
              <a:spLocks noChangeShapeType="1"/>
            </p:cNvSpPr>
            <p:nvPr/>
          </p:nvSpPr>
          <p:spPr bwMode="auto">
            <a:xfrm flipH="1">
              <a:off x="3296" y="5341"/>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Line 228">
              <a:extLst>
                <a:ext uri="{FF2B5EF4-FFF2-40B4-BE49-F238E27FC236}">
                  <a16:creationId xmlns:a16="http://schemas.microsoft.com/office/drawing/2014/main" id="{6220B7B3-0860-4143-8D39-FABD2F7650EE}"/>
                </a:ext>
              </a:extLst>
            </p:cNvPr>
            <p:cNvSpPr>
              <a:spLocks noChangeShapeType="1"/>
            </p:cNvSpPr>
            <p:nvPr/>
          </p:nvSpPr>
          <p:spPr bwMode="auto">
            <a:xfrm flipH="1">
              <a:off x="3296" y="5266"/>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 name="Line 229">
              <a:extLst>
                <a:ext uri="{FF2B5EF4-FFF2-40B4-BE49-F238E27FC236}">
                  <a16:creationId xmlns:a16="http://schemas.microsoft.com/office/drawing/2014/main" id="{4DEB74C5-0013-41C5-8753-02A1B76A3AC7}"/>
                </a:ext>
              </a:extLst>
            </p:cNvPr>
            <p:cNvSpPr>
              <a:spLocks noChangeShapeType="1"/>
            </p:cNvSpPr>
            <p:nvPr/>
          </p:nvSpPr>
          <p:spPr bwMode="auto">
            <a:xfrm flipH="1">
              <a:off x="3296" y="5191"/>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Line 230">
              <a:extLst>
                <a:ext uri="{FF2B5EF4-FFF2-40B4-BE49-F238E27FC236}">
                  <a16:creationId xmlns:a16="http://schemas.microsoft.com/office/drawing/2014/main" id="{A505D7D5-0568-448B-AA92-432AB66B12BB}"/>
                </a:ext>
              </a:extLst>
            </p:cNvPr>
            <p:cNvSpPr>
              <a:spLocks noChangeShapeType="1"/>
            </p:cNvSpPr>
            <p:nvPr/>
          </p:nvSpPr>
          <p:spPr bwMode="auto">
            <a:xfrm flipH="1">
              <a:off x="3285" y="5115"/>
              <a:ext cx="28"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Rectangle 231">
              <a:extLst>
                <a:ext uri="{FF2B5EF4-FFF2-40B4-BE49-F238E27FC236}">
                  <a16:creationId xmlns:a16="http://schemas.microsoft.com/office/drawing/2014/main" id="{B221BA89-9057-4079-A855-2D098C761034}"/>
                </a:ext>
              </a:extLst>
            </p:cNvPr>
            <p:cNvSpPr>
              <a:spLocks noChangeArrowheads="1"/>
            </p:cNvSpPr>
            <p:nvPr/>
          </p:nvSpPr>
          <p:spPr bwMode="auto">
            <a:xfrm>
              <a:off x="3198" y="5071"/>
              <a:ext cx="10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40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1" name="Line 232">
              <a:extLst>
                <a:ext uri="{FF2B5EF4-FFF2-40B4-BE49-F238E27FC236}">
                  <a16:creationId xmlns:a16="http://schemas.microsoft.com/office/drawing/2014/main" id="{65084F33-1A33-453F-9EA1-7B8BA6E70CF3}"/>
                </a:ext>
              </a:extLst>
            </p:cNvPr>
            <p:cNvSpPr>
              <a:spLocks noChangeShapeType="1"/>
            </p:cNvSpPr>
            <p:nvPr/>
          </p:nvSpPr>
          <p:spPr bwMode="auto">
            <a:xfrm flipH="1">
              <a:off x="3296" y="5040"/>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Line 233">
              <a:extLst>
                <a:ext uri="{FF2B5EF4-FFF2-40B4-BE49-F238E27FC236}">
                  <a16:creationId xmlns:a16="http://schemas.microsoft.com/office/drawing/2014/main" id="{A2CE5C6B-B5CE-4D4B-8163-6EB4EB52ACA1}"/>
                </a:ext>
              </a:extLst>
            </p:cNvPr>
            <p:cNvSpPr>
              <a:spLocks noChangeShapeType="1"/>
            </p:cNvSpPr>
            <p:nvPr/>
          </p:nvSpPr>
          <p:spPr bwMode="auto">
            <a:xfrm flipH="1">
              <a:off x="3296" y="4965"/>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Line 234">
              <a:extLst>
                <a:ext uri="{FF2B5EF4-FFF2-40B4-BE49-F238E27FC236}">
                  <a16:creationId xmlns:a16="http://schemas.microsoft.com/office/drawing/2014/main" id="{2E94B461-7E4E-4FD3-85B7-8D4F7E4B850B}"/>
                </a:ext>
              </a:extLst>
            </p:cNvPr>
            <p:cNvSpPr>
              <a:spLocks noChangeShapeType="1"/>
            </p:cNvSpPr>
            <p:nvPr/>
          </p:nvSpPr>
          <p:spPr bwMode="auto">
            <a:xfrm flipH="1">
              <a:off x="3296" y="4890"/>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Line 235">
              <a:extLst>
                <a:ext uri="{FF2B5EF4-FFF2-40B4-BE49-F238E27FC236}">
                  <a16:creationId xmlns:a16="http://schemas.microsoft.com/office/drawing/2014/main" id="{112E76F1-D527-4CA6-83DA-EEE5AF3DBC34}"/>
                </a:ext>
              </a:extLst>
            </p:cNvPr>
            <p:cNvSpPr>
              <a:spLocks noChangeShapeType="1"/>
            </p:cNvSpPr>
            <p:nvPr/>
          </p:nvSpPr>
          <p:spPr bwMode="auto">
            <a:xfrm flipH="1">
              <a:off x="3285" y="4814"/>
              <a:ext cx="28"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Rectangle 236">
              <a:extLst>
                <a:ext uri="{FF2B5EF4-FFF2-40B4-BE49-F238E27FC236}">
                  <a16:creationId xmlns:a16="http://schemas.microsoft.com/office/drawing/2014/main" id="{00261E6D-091D-4C4A-A55A-4078A1CCC2DE}"/>
                </a:ext>
              </a:extLst>
            </p:cNvPr>
            <p:cNvSpPr>
              <a:spLocks noChangeArrowheads="1"/>
            </p:cNvSpPr>
            <p:nvPr/>
          </p:nvSpPr>
          <p:spPr bwMode="auto">
            <a:xfrm>
              <a:off x="3198" y="4770"/>
              <a:ext cx="10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6" name="Line 237">
              <a:extLst>
                <a:ext uri="{FF2B5EF4-FFF2-40B4-BE49-F238E27FC236}">
                  <a16:creationId xmlns:a16="http://schemas.microsoft.com/office/drawing/2014/main" id="{58A67FC3-1167-4553-BA21-62AF80704AA7}"/>
                </a:ext>
              </a:extLst>
            </p:cNvPr>
            <p:cNvSpPr>
              <a:spLocks noChangeShapeType="1"/>
            </p:cNvSpPr>
            <p:nvPr/>
          </p:nvSpPr>
          <p:spPr bwMode="auto">
            <a:xfrm flipH="1">
              <a:off x="3296" y="4739"/>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Line 238">
              <a:extLst>
                <a:ext uri="{FF2B5EF4-FFF2-40B4-BE49-F238E27FC236}">
                  <a16:creationId xmlns:a16="http://schemas.microsoft.com/office/drawing/2014/main" id="{954088B1-0E3A-4D26-8653-150DDA41682D}"/>
                </a:ext>
              </a:extLst>
            </p:cNvPr>
            <p:cNvSpPr>
              <a:spLocks noChangeShapeType="1"/>
            </p:cNvSpPr>
            <p:nvPr/>
          </p:nvSpPr>
          <p:spPr bwMode="auto">
            <a:xfrm flipH="1">
              <a:off x="3296" y="4664"/>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Line 239">
              <a:extLst>
                <a:ext uri="{FF2B5EF4-FFF2-40B4-BE49-F238E27FC236}">
                  <a16:creationId xmlns:a16="http://schemas.microsoft.com/office/drawing/2014/main" id="{4F345FB4-8F25-4976-AEC3-4D68B640FA98}"/>
                </a:ext>
              </a:extLst>
            </p:cNvPr>
            <p:cNvSpPr>
              <a:spLocks noChangeShapeType="1"/>
            </p:cNvSpPr>
            <p:nvPr/>
          </p:nvSpPr>
          <p:spPr bwMode="auto">
            <a:xfrm flipH="1">
              <a:off x="3296" y="4589"/>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Line 240">
              <a:extLst>
                <a:ext uri="{FF2B5EF4-FFF2-40B4-BE49-F238E27FC236}">
                  <a16:creationId xmlns:a16="http://schemas.microsoft.com/office/drawing/2014/main" id="{F6AB2A76-8DE3-4833-A7F3-C7EE0649DEF9}"/>
                </a:ext>
              </a:extLst>
            </p:cNvPr>
            <p:cNvSpPr>
              <a:spLocks noChangeShapeType="1"/>
            </p:cNvSpPr>
            <p:nvPr/>
          </p:nvSpPr>
          <p:spPr bwMode="auto">
            <a:xfrm flipH="1">
              <a:off x="3285" y="4513"/>
              <a:ext cx="28"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 name="Rectangle 241">
              <a:extLst>
                <a:ext uri="{FF2B5EF4-FFF2-40B4-BE49-F238E27FC236}">
                  <a16:creationId xmlns:a16="http://schemas.microsoft.com/office/drawing/2014/main" id="{B3CC5D91-988F-47A9-9BF0-3E88B27EBF91}"/>
                </a:ext>
              </a:extLst>
            </p:cNvPr>
            <p:cNvSpPr>
              <a:spLocks noChangeArrowheads="1"/>
            </p:cNvSpPr>
            <p:nvPr/>
          </p:nvSpPr>
          <p:spPr bwMode="auto">
            <a:xfrm>
              <a:off x="3198" y="4469"/>
              <a:ext cx="10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80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1" name="Line 242">
              <a:extLst>
                <a:ext uri="{FF2B5EF4-FFF2-40B4-BE49-F238E27FC236}">
                  <a16:creationId xmlns:a16="http://schemas.microsoft.com/office/drawing/2014/main" id="{EAA388DF-02C6-477B-9633-13EAA8089319}"/>
                </a:ext>
              </a:extLst>
            </p:cNvPr>
            <p:cNvSpPr>
              <a:spLocks noChangeShapeType="1"/>
            </p:cNvSpPr>
            <p:nvPr/>
          </p:nvSpPr>
          <p:spPr bwMode="auto">
            <a:xfrm flipH="1">
              <a:off x="3296" y="4438"/>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 name="Line 243">
              <a:extLst>
                <a:ext uri="{FF2B5EF4-FFF2-40B4-BE49-F238E27FC236}">
                  <a16:creationId xmlns:a16="http://schemas.microsoft.com/office/drawing/2014/main" id="{EEF796D9-2D2A-450A-B425-7401A6B6A1A0}"/>
                </a:ext>
              </a:extLst>
            </p:cNvPr>
            <p:cNvSpPr>
              <a:spLocks noChangeShapeType="1"/>
            </p:cNvSpPr>
            <p:nvPr/>
          </p:nvSpPr>
          <p:spPr bwMode="auto">
            <a:xfrm flipH="1">
              <a:off x="3296" y="4363"/>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 name="Line 244">
              <a:extLst>
                <a:ext uri="{FF2B5EF4-FFF2-40B4-BE49-F238E27FC236}">
                  <a16:creationId xmlns:a16="http://schemas.microsoft.com/office/drawing/2014/main" id="{6DA8C360-4CCD-40FE-A2B4-0D29523F87B0}"/>
                </a:ext>
              </a:extLst>
            </p:cNvPr>
            <p:cNvSpPr>
              <a:spLocks noChangeShapeType="1"/>
            </p:cNvSpPr>
            <p:nvPr/>
          </p:nvSpPr>
          <p:spPr bwMode="auto">
            <a:xfrm flipH="1">
              <a:off x="3296" y="4287"/>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 name="Line 245">
              <a:extLst>
                <a:ext uri="{FF2B5EF4-FFF2-40B4-BE49-F238E27FC236}">
                  <a16:creationId xmlns:a16="http://schemas.microsoft.com/office/drawing/2014/main" id="{D1B1793F-1B3E-4189-8670-821E86A78DC8}"/>
                </a:ext>
              </a:extLst>
            </p:cNvPr>
            <p:cNvSpPr>
              <a:spLocks noChangeShapeType="1"/>
            </p:cNvSpPr>
            <p:nvPr/>
          </p:nvSpPr>
          <p:spPr bwMode="auto">
            <a:xfrm flipH="1">
              <a:off x="3285" y="4212"/>
              <a:ext cx="28"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 name="Rectangle 246">
              <a:extLst>
                <a:ext uri="{FF2B5EF4-FFF2-40B4-BE49-F238E27FC236}">
                  <a16:creationId xmlns:a16="http://schemas.microsoft.com/office/drawing/2014/main" id="{051FE5A1-4341-43F9-B7DB-ED2157656924}"/>
                </a:ext>
              </a:extLst>
            </p:cNvPr>
            <p:cNvSpPr>
              <a:spLocks noChangeArrowheads="1"/>
            </p:cNvSpPr>
            <p:nvPr/>
          </p:nvSpPr>
          <p:spPr bwMode="auto">
            <a:xfrm>
              <a:off x="3162" y="4168"/>
              <a:ext cx="15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100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6" name="Rectangle 247">
              <a:extLst>
                <a:ext uri="{FF2B5EF4-FFF2-40B4-BE49-F238E27FC236}">
                  <a16:creationId xmlns:a16="http://schemas.microsoft.com/office/drawing/2014/main" id="{43487C5B-0BF4-46EC-8B63-90CBECC2D891}"/>
                </a:ext>
              </a:extLst>
            </p:cNvPr>
            <p:cNvSpPr>
              <a:spLocks noChangeArrowheads="1"/>
            </p:cNvSpPr>
            <p:nvPr/>
          </p:nvSpPr>
          <p:spPr bwMode="auto">
            <a:xfrm>
              <a:off x="3336" y="4212"/>
              <a:ext cx="1503" cy="16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248">
              <a:extLst>
                <a:ext uri="{FF2B5EF4-FFF2-40B4-BE49-F238E27FC236}">
                  <a16:creationId xmlns:a16="http://schemas.microsoft.com/office/drawing/2014/main" id="{D6107BF0-69FA-4B0A-973F-97DAB25713AA}"/>
                </a:ext>
              </a:extLst>
            </p:cNvPr>
            <p:cNvSpPr>
              <a:spLocks/>
            </p:cNvSpPr>
            <p:nvPr/>
          </p:nvSpPr>
          <p:spPr bwMode="auto">
            <a:xfrm>
              <a:off x="3336" y="4382"/>
              <a:ext cx="1499" cy="1336"/>
            </a:xfrm>
            <a:custGeom>
              <a:avLst/>
              <a:gdLst>
                <a:gd name="T0" fmla="*/ 18 w 1499"/>
                <a:gd name="T1" fmla="*/ 87 h 1336"/>
                <a:gd name="T2" fmla="*/ 42 w 1499"/>
                <a:gd name="T3" fmla="*/ 230 h 1336"/>
                <a:gd name="T4" fmla="*/ 66 w 1499"/>
                <a:gd name="T5" fmla="*/ 373 h 1336"/>
                <a:gd name="T6" fmla="*/ 91 w 1499"/>
                <a:gd name="T7" fmla="*/ 450 h 1336"/>
                <a:gd name="T8" fmla="*/ 115 w 1499"/>
                <a:gd name="T9" fmla="*/ 499 h 1336"/>
                <a:gd name="T10" fmla="*/ 139 w 1499"/>
                <a:gd name="T11" fmla="*/ 619 h 1336"/>
                <a:gd name="T12" fmla="*/ 163 w 1499"/>
                <a:gd name="T13" fmla="*/ 746 h 1336"/>
                <a:gd name="T14" fmla="*/ 187 w 1499"/>
                <a:gd name="T15" fmla="*/ 827 h 1336"/>
                <a:gd name="T16" fmla="*/ 211 w 1499"/>
                <a:gd name="T17" fmla="*/ 889 h 1336"/>
                <a:gd name="T18" fmla="*/ 235 w 1499"/>
                <a:gd name="T19" fmla="*/ 941 h 1336"/>
                <a:gd name="T20" fmla="*/ 259 w 1499"/>
                <a:gd name="T21" fmla="*/ 918 h 1336"/>
                <a:gd name="T22" fmla="*/ 283 w 1499"/>
                <a:gd name="T23" fmla="*/ 828 h 1336"/>
                <a:gd name="T24" fmla="*/ 307 w 1499"/>
                <a:gd name="T25" fmla="*/ 726 h 1336"/>
                <a:gd name="T26" fmla="*/ 331 w 1499"/>
                <a:gd name="T27" fmla="*/ 636 h 1336"/>
                <a:gd name="T28" fmla="*/ 355 w 1499"/>
                <a:gd name="T29" fmla="*/ 591 h 1336"/>
                <a:gd name="T30" fmla="*/ 380 w 1499"/>
                <a:gd name="T31" fmla="*/ 665 h 1336"/>
                <a:gd name="T32" fmla="*/ 404 w 1499"/>
                <a:gd name="T33" fmla="*/ 774 h 1336"/>
                <a:gd name="T34" fmla="*/ 428 w 1499"/>
                <a:gd name="T35" fmla="*/ 812 h 1336"/>
                <a:gd name="T36" fmla="*/ 452 w 1499"/>
                <a:gd name="T37" fmla="*/ 804 h 1336"/>
                <a:gd name="T38" fmla="*/ 476 w 1499"/>
                <a:gd name="T39" fmla="*/ 795 h 1336"/>
                <a:gd name="T40" fmla="*/ 500 w 1499"/>
                <a:gd name="T41" fmla="*/ 792 h 1336"/>
                <a:gd name="T42" fmla="*/ 524 w 1499"/>
                <a:gd name="T43" fmla="*/ 791 h 1336"/>
                <a:gd name="T44" fmla="*/ 548 w 1499"/>
                <a:gd name="T45" fmla="*/ 765 h 1336"/>
                <a:gd name="T46" fmla="*/ 572 w 1499"/>
                <a:gd name="T47" fmla="*/ 709 h 1336"/>
                <a:gd name="T48" fmla="*/ 596 w 1499"/>
                <a:gd name="T49" fmla="*/ 649 h 1336"/>
                <a:gd name="T50" fmla="*/ 620 w 1499"/>
                <a:gd name="T51" fmla="*/ 607 h 1336"/>
                <a:gd name="T52" fmla="*/ 644 w 1499"/>
                <a:gd name="T53" fmla="*/ 587 h 1336"/>
                <a:gd name="T54" fmla="*/ 669 w 1499"/>
                <a:gd name="T55" fmla="*/ 583 h 1336"/>
                <a:gd name="T56" fmla="*/ 693 w 1499"/>
                <a:gd name="T57" fmla="*/ 589 h 1336"/>
                <a:gd name="T58" fmla="*/ 717 w 1499"/>
                <a:gd name="T59" fmla="*/ 600 h 1336"/>
                <a:gd name="T60" fmla="*/ 741 w 1499"/>
                <a:gd name="T61" fmla="*/ 624 h 1336"/>
                <a:gd name="T62" fmla="*/ 765 w 1499"/>
                <a:gd name="T63" fmla="*/ 660 h 1336"/>
                <a:gd name="T64" fmla="*/ 789 w 1499"/>
                <a:gd name="T65" fmla="*/ 717 h 1336"/>
                <a:gd name="T66" fmla="*/ 813 w 1499"/>
                <a:gd name="T67" fmla="*/ 793 h 1336"/>
                <a:gd name="T68" fmla="*/ 837 w 1499"/>
                <a:gd name="T69" fmla="*/ 882 h 1336"/>
                <a:gd name="T70" fmla="*/ 861 w 1499"/>
                <a:gd name="T71" fmla="*/ 964 h 1336"/>
                <a:gd name="T72" fmla="*/ 885 w 1499"/>
                <a:gd name="T73" fmla="*/ 1040 h 1336"/>
                <a:gd name="T74" fmla="*/ 909 w 1499"/>
                <a:gd name="T75" fmla="*/ 1099 h 1336"/>
                <a:gd name="T76" fmla="*/ 933 w 1499"/>
                <a:gd name="T77" fmla="*/ 1194 h 1336"/>
                <a:gd name="T78" fmla="*/ 958 w 1499"/>
                <a:gd name="T79" fmla="*/ 1247 h 1336"/>
                <a:gd name="T80" fmla="*/ 982 w 1499"/>
                <a:gd name="T81" fmla="*/ 1278 h 1336"/>
                <a:gd name="T82" fmla="*/ 1006 w 1499"/>
                <a:gd name="T83" fmla="*/ 1299 h 1336"/>
                <a:gd name="T84" fmla="*/ 1030 w 1499"/>
                <a:gd name="T85" fmla="*/ 1311 h 1336"/>
                <a:gd name="T86" fmla="*/ 1054 w 1499"/>
                <a:gd name="T87" fmla="*/ 1320 h 1336"/>
                <a:gd name="T88" fmla="*/ 1078 w 1499"/>
                <a:gd name="T89" fmla="*/ 1326 h 1336"/>
                <a:gd name="T90" fmla="*/ 1102 w 1499"/>
                <a:gd name="T91" fmla="*/ 1329 h 1336"/>
                <a:gd name="T92" fmla="*/ 1126 w 1499"/>
                <a:gd name="T93" fmla="*/ 1332 h 1336"/>
                <a:gd name="T94" fmla="*/ 1150 w 1499"/>
                <a:gd name="T95" fmla="*/ 1332 h 1336"/>
                <a:gd name="T96" fmla="*/ 1174 w 1499"/>
                <a:gd name="T97" fmla="*/ 1333 h 1336"/>
                <a:gd name="T98" fmla="*/ 1198 w 1499"/>
                <a:gd name="T99" fmla="*/ 1334 h 1336"/>
                <a:gd name="T100" fmla="*/ 1222 w 1499"/>
                <a:gd name="T101" fmla="*/ 1335 h 1336"/>
                <a:gd name="T102" fmla="*/ 1247 w 1499"/>
                <a:gd name="T103" fmla="*/ 1335 h 1336"/>
                <a:gd name="T104" fmla="*/ 1271 w 1499"/>
                <a:gd name="T105" fmla="*/ 1335 h 1336"/>
                <a:gd name="T106" fmla="*/ 1295 w 1499"/>
                <a:gd name="T107" fmla="*/ 1335 h 1336"/>
                <a:gd name="T108" fmla="*/ 1319 w 1499"/>
                <a:gd name="T109" fmla="*/ 1335 h 1336"/>
                <a:gd name="T110" fmla="*/ 1343 w 1499"/>
                <a:gd name="T111" fmla="*/ 1336 h 1336"/>
                <a:gd name="T112" fmla="*/ 1367 w 1499"/>
                <a:gd name="T113" fmla="*/ 1336 h 1336"/>
                <a:gd name="T114" fmla="*/ 1391 w 1499"/>
                <a:gd name="T115" fmla="*/ 1335 h 1336"/>
                <a:gd name="T116" fmla="*/ 1415 w 1499"/>
                <a:gd name="T117" fmla="*/ 1335 h 1336"/>
                <a:gd name="T118" fmla="*/ 1439 w 1499"/>
                <a:gd name="T119" fmla="*/ 1336 h 1336"/>
                <a:gd name="T120" fmla="*/ 1463 w 1499"/>
                <a:gd name="T121" fmla="*/ 1335 h 1336"/>
                <a:gd name="T122" fmla="*/ 1487 w 1499"/>
                <a:gd name="T123" fmla="*/ 1335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99" h="1336">
                  <a:moveTo>
                    <a:pt x="0" y="0"/>
                  </a:moveTo>
                  <a:lnTo>
                    <a:pt x="6" y="28"/>
                  </a:lnTo>
                  <a:lnTo>
                    <a:pt x="12" y="52"/>
                  </a:lnTo>
                  <a:lnTo>
                    <a:pt x="18" y="87"/>
                  </a:lnTo>
                  <a:lnTo>
                    <a:pt x="24" y="117"/>
                  </a:lnTo>
                  <a:lnTo>
                    <a:pt x="30" y="153"/>
                  </a:lnTo>
                  <a:lnTo>
                    <a:pt x="36" y="191"/>
                  </a:lnTo>
                  <a:lnTo>
                    <a:pt x="42" y="230"/>
                  </a:lnTo>
                  <a:lnTo>
                    <a:pt x="48" y="265"/>
                  </a:lnTo>
                  <a:lnTo>
                    <a:pt x="54" y="306"/>
                  </a:lnTo>
                  <a:lnTo>
                    <a:pt x="60" y="344"/>
                  </a:lnTo>
                  <a:lnTo>
                    <a:pt x="66" y="373"/>
                  </a:lnTo>
                  <a:lnTo>
                    <a:pt x="73" y="402"/>
                  </a:lnTo>
                  <a:lnTo>
                    <a:pt x="79" y="423"/>
                  </a:lnTo>
                  <a:lnTo>
                    <a:pt x="85" y="440"/>
                  </a:lnTo>
                  <a:lnTo>
                    <a:pt x="91" y="450"/>
                  </a:lnTo>
                  <a:lnTo>
                    <a:pt x="97" y="458"/>
                  </a:lnTo>
                  <a:lnTo>
                    <a:pt x="103" y="470"/>
                  </a:lnTo>
                  <a:lnTo>
                    <a:pt x="109" y="482"/>
                  </a:lnTo>
                  <a:lnTo>
                    <a:pt x="115" y="499"/>
                  </a:lnTo>
                  <a:lnTo>
                    <a:pt x="121" y="522"/>
                  </a:lnTo>
                  <a:lnTo>
                    <a:pt x="127" y="553"/>
                  </a:lnTo>
                  <a:lnTo>
                    <a:pt x="133" y="583"/>
                  </a:lnTo>
                  <a:lnTo>
                    <a:pt x="139" y="619"/>
                  </a:lnTo>
                  <a:lnTo>
                    <a:pt x="145" y="653"/>
                  </a:lnTo>
                  <a:lnTo>
                    <a:pt x="151" y="686"/>
                  </a:lnTo>
                  <a:lnTo>
                    <a:pt x="157" y="717"/>
                  </a:lnTo>
                  <a:lnTo>
                    <a:pt x="163" y="746"/>
                  </a:lnTo>
                  <a:lnTo>
                    <a:pt x="169" y="770"/>
                  </a:lnTo>
                  <a:lnTo>
                    <a:pt x="175" y="792"/>
                  </a:lnTo>
                  <a:lnTo>
                    <a:pt x="181" y="811"/>
                  </a:lnTo>
                  <a:lnTo>
                    <a:pt x="187" y="827"/>
                  </a:lnTo>
                  <a:lnTo>
                    <a:pt x="193" y="843"/>
                  </a:lnTo>
                  <a:lnTo>
                    <a:pt x="199" y="858"/>
                  </a:lnTo>
                  <a:lnTo>
                    <a:pt x="205" y="873"/>
                  </a:lnTo>
                  <a:lnTo>
                    <a:pt x="211" y="889"/>
                  </a:lnTo>
                  <a:lnTo>
                    <a:pt x="217" y="905"/>
                  </a:lnTo>
                  <a:lnTo>
                    <a:pt x="223" y="919"/>
                  </a:lnTo>
                  <a:lnTo>
                    <a:pt x="229" y="933"/>
                  </a:lnTo>
                  <a:lnTo>
                    <a:pt x="235" y="941"/>
                  </a:lnTo>
                  <a:lnTo>
                    <a:pt x="241" y="944"/>
                  </a:lnTo>
                  <a:lnTo>
                    <a:pt x="247" y="941"/>
                  </a:lnTo>
                  <a:lnTo>
                    <a:pt x="253" y="932"/>
                  </a:lnTo>
                  <a:lnTo>
                    <a:pt x="259" y="918"/>
                  </a:lnTo>
                  <a:lnTo>
                    <a:pt x="265" y="900"/>
                  </a:lnTo>
                  <a:lnTo>
                    <a:pt x="271" y="878"/>
                  </a:lnTo>
                  <a:lnTo>
                    <a:pt x="277" y="853"/>
                  </a:lnTo>
                  <a:lnTo>
                    <a:pt x="283" y="828"/>
                  </a:lnTo>
                  <a:lnTo>
                    <a:pt x="289" y="802"/>
                  </a:lnTo>
                  <a:lnTo>
                    <a:pt x="295" y="776"/>
                  </a:lnTo>
                  <a:lnTo>
                    <a:pt x="301" y="750"/>
                  </a:lnTo>
                  <a:lnTo>
                    <a:pt x="307" y="726"/>
                  </a:lnTo>
                  <a:lnTo>
                    <a:pt x="313" y="702"/>
                  </a:lnTo>
                  <a:lnTo>
                    <a:pt x="319" y="679"/>
                  </a:lnTo>
                  <a:lnTo>
                    <a:pt x="325" y="657"/>
                  </a:lnTo>
                  <a:lnTo>
                    <a:pt x="331" y="636"/>
                  </a:lnTo>
                  <a:lnTo>
                    <a:pt x="337" y="617"/>
                  </a:lnTo>
                  <a:lnTo>
                    <a:pt x="343" y="603"/>
                  </a:lnTo>
                  <a:lnTo>
                    <a:pt x="349" y="593"/>
                  </a:lnTo>
                  <a:lnTo>
                    <a:pt x="355" y="591"/>
                  </a:lnTo>
                  <a:lnTo>
                    <a:pt x="361" y="598"/>
                  </a:lnTo>
                  <a:lnTo>
                    <a:pt x="368" y="612"/>
                  </a:lnTo>
                  <a:lnTo>
                    <a:pt x="374" y="636"/>
                  </a:lnTo>
                  <a:lnTo>
                    <a:pt x="380" y="665"/>
                  </a:lnTo>
                  <a:lnTo>
                    <a:pt x="386" y="695"/>
                  </a:lnTo>
                  <a:lnTo>
                    <a:pt x="392" y="726"/>
                  </a:lnTo>
                  <a:lnTo>
                    <a:pt x="398" y="753"/>
                  </a:lnTo>
                  <a:lnTo>
                    <a:pt x="404" y="774"/>
                  </a:lnTo>
                  <a:lnTo>
                    <a:pt x="410" y="791"/>
                  </a:lnTo>
                  <a:lnTo>
                    <a:pt x="416" y="802"/>
                  </a:lnTo>
                  <a:lnTo>
                    <a:pt x="422" y="808"/>
                  </a:lnTo>
                  <a:lnTo>
                    <a:pt x="428" y="812"/>
                  </a:lnTo>
                  <a:lnTo>
                    <a:pt x="434" y="811"/>
                  </a:lnTo>
                  <a:lnTo>
                    <a:pt x="440" y="810"/>
                  </a:lnTo>
                  <a:lnTo>
                    <a:pt x="446" y="808"/>
                  </a:lnTo>
                  <a:lnTo>
                    <a:pt x="452" y="804"/>
                  </a:lnTo>
                  <a:lnTo>
                    <a:pt x="458" y="802"/>
                  </a:lnTo>
                  <a:lnTo>
                    <a:pt x="464" y="799"/>
                  </a:lnTo>
                  <a:lnTo>
                    <a:pt x="470" y="797"/>
                  </a:lnTo>
                  <a:lnTo>
                    <a:pt x="476" y="795"/>
                  </a:lnTo>
                  <a:lnTo>
                    <a:pt x="482" y="793"/>
                  </a:lnTo>
                  <a:lnTo>
                    <a:pt x="488" y="792"/>
                  </a:lnTo>
                  <a:lnTo>
                    <a:pt x="494" y="792"/>
                  </a:lnTo>
                  <a:lnTo>
                    <a:pt x="500" y="792"/>
                  </a:lnTo>
                  <a:lnTo>
                    <a:pt x="506" y="793"/>
                  </a:lnTo>
                  <a:lnTo>
                    <a:pt x="512" y="792"/>
                  </a:lnTo>
                  <a:lnTo>
                    <a:pt x="518" y="792"/>
                  </a:lnTo>
                  <a:lnTo>
                    <a:pt x="524" y="791"/>
                  </a:lnTo>
                  <a:lnTo>
                    <a:pt x="530" y="787"/>
                  </a:lnTo>
                  <a:lnTo>
                    <a:pt x="536" y="782"/>
                  </a:lnTo>
                  <a:lnTo>
                    <a:pt x="542" y="775"/>
                  </a:lnTo>
                  <a:lnTo>
                    <a:pt x="548" y="765"/>
                  </a:lnTo>
                  <a:lnTo>
                    <a:pt x="554" y="753"/>
                  </a:lnTo>
                  <a:lnTo>
                    <a:pt x="560" y="739"/>
                  </a:lnTo>
                  <a:lnTo>
                    <a:pt x="566" y="724"/>
                  </a:lnTo>
                  <a:lnTo>
                    <a:pt x="572" y="709"/>
                  </a:lnTo>
                  <a:lnTo>
                    <a:pt x="578" y="693"/>
                  </a:lnTo>
                  <a:lnTo>
                    <a:pt x="584" y="678"/>
                  </a:lnTo>
                  <a:lnTo>
                    <a:pt x="590" y="663"/>
                  </a:lnTo>
                  <a:lnTo>
                    <a:pt x="596" y="649"/>
                  </a:lnTo>
                  <a:lnTo>
                    <a:pt x="602" y="638"/>
                  </a:lnTo>
                  <a:lnTo>
                    <a:pt x="608" y="627"/>
                  </a:lnTo>
                  <a:lnTo>
                    <a:pt x="614" y="616"/>
                  </a:lnTo>
                  <a:lnTo>
                    <a:pt x="620" y="607"/>
                  </a:lnTo>
                  <a:lnTo>
                    <a:pt x="626" y="601"/>
                  </a:lnTo>
                  <a:lnTo>
                    <a:pt x="632" y="595"/>
                  </a:lnTo>
                  <a:lnTo>
                    <a:pt x="638" y="590"/>
                  </a:lnTo>
                  <a:lnTo>
                    <a:pt x="644" y="587"/>
                  </a:lnTo>
                  <a:lnTo>
                    <a:pt x="650" y="585"/>
                  </a:lnTo>
                  <a:lnTo>
                    <a:pt x="657" y="584"/>
                  </a:lnTo>
                  <a:lnTo>
                    <a:pt x="663" y="584"/>
                  </a:lnTo>
                  <a:lnTo>
                    <a:pt x="669" y="583"/>
                  </a:lnTo>
                  <a:lnTo>
                    <a:pt x="675" y="585"/>
                  </a:lnTo>
                  <a:lnTo>
                    <a:pt x="681" y="585"/>
                  </a:lnTo>
                  <a:lnTo>
                    <a:pt x="687" y="587"/>
                  </a:lnTo>
                  <a:lnTo>
                    <a:pt x="693" y="589"/>
                  </a:lnTo>
                  <a:lnTo>
                    <a:pt x="699" y="591"/>
                  </a:lnTo>
                  <a:lnTo>
                    <a:pt x="705" y="593"/>
                  </a:lnTo>
                  <a:lnTo>
                    <a:pt x="711" y="597"/>
                  </a:lnTo>
                  <a:lnTo>
                    <a:pt x="717" y="600"/>
                  </a:lnTo>
                  <a:lnTo>
                    <a:pt x="723" y="605"/>
                  </a:lnTo>
                  <a:lnTo>
                    <a:pt x="729" y="612"/>
                  </a:lnTo>
                  <a:lnTo>
                    <a:pt x="735" y="618"/>
                  </a:lnTo>
                  <a:lnTo>
                    <a:pt x="741" y="624"/>
                  </a:lnTo>
                  <a:lnTo>
                    <a:pt x="747" y="633"/>
                  </a:lnTo>
                  <a:lnTo>
                    <a:pt x="753" y="639"/>
                  </a:lnTo>
                  <a:lnTo>
                    <a:pt x="759" y="649"/>
                  </a:lnTo>
                  <a:lnTo>
                    <a:pt x="765" y="660"/>
                  </a:lnTo>
                  <a:lnTo>
                    <a:pt x="771" y="672"/>
                  </a:lnTo>
                  <a:lnTo>
                    <a:pt x="777" y="686"/>
                  </a:lnTo>
                  <a:lnTo>
                    <a:pt x="783" y="701"/>
                  </a:lnTo>
                  <a:lnTo>
                    <a:pt x="789" y="717"/>
                  </a:lnTo>
                  <a:lnTo>
                    <a:pt x="795" y="735"/>
                  </a:lnTo>
                  <a:lnTo>
                    <a:pt x="801" y="753"/>
                  </a:lnTo>
                  <a:lnTo>
                    <a:pt x="807" y="773"/>
                  </a:lnTo>
                  <a:lnTo>
                    <a:pt x="813" y="793"/>
                  </a:lnTo>
                  <a:lnTo>
                    <a:pt x="819" y="816"/>
                  </a:lnTo>
                  <a:lnTo>
                    <a:pt x="825" y="837"/>
                  </a:lnTo>
                  <a:lnTo>
                    <a:pt x="831" y="861"/>
                  </a:lnTo>
                  <a:lnTo>
                    <a:pt x="837" y="882"/>
                  </a:lnTo>
                  <a:lnTo>
                    <a:pt x="843" y="893"/>
                  </a:lnTo>
                  <a:lnTo>
                    <a:pt x="849" y="903"/>
                  </a:lnTo>
                  <a:lnTo>
                    <a:pt x="855" y="930"/>
                  </a:lnTo>
                  <a:lnTo>
                    <a:pt x="861" y="964"/>
                  </a:lnTo>
                  <a:lnTo>
                    <a:pt x="867" y="993"/>
                  </a:lnTo>
                  <a:lnTo>
                    <a:pt x="873" y="1014"/>
                  </a:lnTo>
                  <a:lnTo>
                    <a:pt x="879" y="1028"/>
                  </a:lnTo>
                  <a:lnTo>
                    <a:pt x="885" y="1040"/>
                  </a:lnTo>
                  <a:lnTo>
                    <a:pt x="891" y="1053"/>
                  </a:lnTo>
                  <a:lnTo>
                    <a:pt x="897" y="1067"/>
                  </a:lnTo>
                  <a:lnTo>
                    <a:pt x="903" y="1082"/>
                  </a:lnTo>
                  <a:lnTo>
                    <a:pt x="909" y="1099"/>
                  </a:lnTo>
                  <a:lnTo>
                    <a:pt x="915" y="1118"/>
                  </a:lnTo>
                  <a:lnTo>
                    <a:pt x="921" y="1141"/>
                  </a:lnTo>
                  <a:lnTo>
                    <a:pt x="927" y="1166"/>
                  </a:lnTo>
                  <a:lnTo>
                    <a:pt x="933" y="1194"/>
                  </a:lnTo>
                  <a:lnTo>
                    <a:pt x="939" y="1213"/>
                  </a:lnTo>
                  <a:lnTo>
                    <a:pt x="945" y="1227"/>
                  </a:lnTo>
                  <a:lnTo>
                    <a:pt x="952" y="1238"/>
                  </a:lnTo>
                  <a:lnTo>
                    <a:pt x="958" y="1247"/>
                  </a:lnTo>
                  <a:lnTo>
                    <a:pt x="964" y="1256"/>
                  </a:lnTo>
                  <a:lnTo>
                    <a:pt x="970" y="1264"/>
                  </a:lnTo>
                  <a:lnTo>
                    <a:pt x="976" y="1271"/>
                  </a:lnTo>
                  <a:lnTo>
                    <a:pt x="982" y="1278"/>
                  </a:lnTo>
                  <a:lnTo>
                    <a:pt x="988" y="1284"/>
                  </a:lnTo>
                  <a:lnTo>
                    <a:pt x="994" y="1289"/>
                  </a:lnTo>
                  <a:lnTo>
                    <a:pt x="1000" y="1294"/>
                  </a:lnTo>
                  <a:lnTo>
                    <a:pt x="1006" y="1299"/>
                  </a:lnTo>
                  <a:lnTo>
                    <a:pt x="1012" y="1302"/>
                  </a:lnTo>
                  <a:lnTo>
                    <a:pt x="1018" y="1306"/>
                  </a:lnTo>
                  <a:lnTo>
                    <a:pt x="1024" y="1309"/>
                  </a:lnTo>
                  <a:lnTo>
                    <a:pt x="1030" y="1311"/>
                  </a:lnTo>
                  <a:lnTo>
                    <a:pt x="1036" y="1314"/>
                  </a:lnTo>
                  <a:lnTo>
                    <a:pt x="1042" y="1316"/>
                  </a:lnTo>
                  <a:lnTo>
                    <a:pt x="1048" y="1318"/>
                  </a:lnTo>
                  <a:lnTo>
                    <a:pt x="1054" y="1320"/>
                  </a:lnTo>
                  <a:lnTo>
                    <a:pt x="1060" y="1322"/>
                  </a:lnTo>
                  <a:lnTo>
                    <a:pt x="1066" y="1323"/>
                  </a:lnTo>
                  <a:lnTo>
                    <a:pt x="1072" y="1325"/>
                  </a:lnTo>
                  <a:lnTo>
                    <a:pt x="1078" y="1326"/>
                  </a:lnTo>
                  <a:lnTo>
                    <a:pt x="1084" y="1326"/>
                  </a:lnTo>
                  <a:lnTo>
                    <a:pt x="1090" y="1328"/>
                  </a:lnTo>
                  <a:lnTo>
                    <a:pt x="1096" y="1329"/>
                  </a:lnTo>
                  <a:lnTo>
                    <a:pt x="1102" y="1329"/>
                  </a:lnTo>
                  <a:lnTo>
                    <a:pt x="1108" y="1330"/>
                  </a:lnTo>
                  <a:lnTo>
                    <a:pt x="1114" y="1330"/>
                  </a:lnTo>
                  <a:lnTo>
                    <a:pt x="1120" y="1331"/>
                  </a:lnTo>
                  <a:lnTo>
                    <a:pt x="1126" y="1332"/>
                  </a:lnTo>
                  <a:lnTo>
                    <a:pt x="1132" y="1332"/>
                  </a:lnTo>
                  <a:lnTo>
                    <a:pt x="1138" y="1332"/>
                  </a:lnTo>
                  <a:lnTo>
                    <a:pt x="1144" y="1332"/>
                  </a:lnTo>
                  <a:lnTo>
                    <a:pt x="1150" y="1332"/>
                  </a:lnTo>
                  <a:lnTo>
                    <a:pt x="1156" y="1333"/>
                  </a:lnTo>
                  <a:lnTo>
                    <a:pt x="1162" y="1334"/>
                  </a:lnTo>
                  <a:lnTo>
                    <a:pt x="1168" y="1334"/>
                  </a:lnTo>
                  <a:lnTo>
                    <a:pt x="1174" y="1333"/>
                  </a:lnTo>
                  <a:lnTo>
                    <a:pt x="1180" y="1334"/>
                  </a:lnTo>
                  <a:lnTo>
                    <a:pt x="1186" y="1335"/>
                  </a:lnTo>
                  <a:lnTo>
                    <a:pt x="1192" y="1334"/>
                  </a:lnTo>
                  <a:lnTo>
                    <a:pt x="1198" y="1334"/>
                  </a:lnTo>
                  <a:lnTo>
                    <a:pt x="1204" y="1334"/>
                  </a:lnTo>
                  <a:lnTo>
                    <a:pt x="1210" y="1335"/>
                  </a:lnTo>
                  <a:lnTo>
                    <a:pt x="1216" y="1335"/>
                  </a:lnTo>
                  <a:lnTo>
                    <a:pt x="1222" y="1335"/>
                  </a:lnTo>
                  <a:lnTo>
                    <a:pt x="1228" y="1335"/>
                  </a:lnTo>
                  <a:lnTo>
                    <a:pt x="1234" y="1335"/>
                  </a:lnTo>
                  <a:lnTo>
                    <a:pt x="1241" y="1335"/>
                  </a:lnTo>
                  <a:lnTo>
                    <a:pt x="1247" y="1335"/>
                  </a:lnTo>
                  <a:lnTo>
                    <a:pt x="1253" y="1335"/>
                  </a:lnTo>
                  <a:lnTo>
                    <a:pt x="1259" y="1335"/>
                  </a:lnTo>
                  <a:lnTo>
                    <a:pt x="1265" y="1334"/>
                  </a:lnTo>
                  <a:lnTo>
                    <a:pt x="1271" y="1335"/>
                  </a:lnTo>
                  <a:lnTo>
                    <a:pt x="1277" y="1335"/>
                  </a:lnTo>
                  <a:lnTo>
                    <a:pt x="1283" y="1335"/>
                  </a:lnTo>
                  <a:lnTo>
                    <a:pt x="1289" y="1335"/>
                  </a:lnTo>
                  <a:lnTo>
                    <a:pt x="1295" y="1335"/>
                  </a:lnTo>
                  <a:lnTo>
                    <a:pt x="1301" y="1335"/>
                  </a:lnTo>
                  <a:lnTo>
                    <a:pt x="1307" y="1335"/>
                  </a:lnTo>
                  <a:lnTo>
                    <a:pt x="1313" y="1336"/>
                  </a:lnTo>
                  <a:lnTo>
                    <a:pt x="1319" y="1335"/>
                  </a:lnTo>
                  <a:lnTo>
                    <a:pt x="1325" y="1335"/>
                  </a:lnTo>
                  <a:lnTo>
                    <a:pt x="1331" y="1335"/>
                  </a:lnTo>
                  <a:lnTo>
                    <a:pt x="1337" y="1335"/>
                  </a:lnTo>
                  <a:lnTo>
                    <a:pt x="1343" y="1336"/>
                  </a:lnTo>
                  <a:lnTo>
                    <a:pt x="1349" y="1335"/>
                  </a:lnTo>
                  <a:lnTo>
                    <a:pt x="1355" y="1336"/>
                  </a:lnTo>
                  <a:lnTo>
                    <a:pt x="1361" y="1335"/>
                  </a:lnTo>
                  <a:lnTo>
                    <a:pt x="1367" y="1336"/>
                  </a:lnTo>
                  <a:lnTo>
                    <a:pt x="1373" y="1336"/>
                  </a:lnTo>
                  <a:lnTo>
                    <a:pt x="1379" y="1335"/>
                  </a:lnTo>
                  <a:lnTo>
                    <a:pt x="1385" y="1335"/>
                  </a:lnTo>
                  <a:lnTo>
                    <a:pt x="1391" y="1335"/>
                  </a:lnTo>
                  <a:lnTo>
                    <a:pt x="1397" y="1335"/>
                  </a:lnTo>
                  <a:lnTo>
                    <a:pt x="1403" y="1335"/>
                  </a:lnTo>
                  <a:lnTo>
                    <a:pt x="1409" y="1335"/>
                  </a:lnTo>
                  <a:lnTo>
                    <a:pt x="1415" y="1335"/>
                  </a:lnTo>
                  <a:lnTo>
                    <a:pt x="1421" y="1335"/>
                  </a:lnTo>
                  <a:lnTo>
                    <a:pt x="1427" y="1335"/>
                  </a:lnTo>
                  <a:lnTo>
                    <a:pt x="1433" y="1335"/>
                  </a:lnTo>
                  <a:lnTo>
                    <a:pt x="1439" y="1336"/>
                  </a:lnTo>
                  <a:lnTo>
                    <a:pt x="1445" y="1335"/>
                  </a:lnTo>
                  <a:lnTo>
                    <a:pt x="1451" y="1335"/>
                  </a:lnTo>
                  <a:lnTo>
                    <a:pt x="1457" y="1335"/>
                  </a:lnTo>
                  <a:lnTo>
                    <a:pt x="1463" y="1335"/>
                  </a:lnTo>
                  <a:lnTo>
                    <a:pt x="1469" y="1336"/>
                  </a:lnTo>
                  <a:lnTo>
                    <a:pt x="1475" y="1336"/>
                  </a:lnTo>
                  <a:lnTo>
                    <a:pt x="1481" y="1335"/>
                  </a:lnTo>
                  <a:lnTo>
                    <a:pt x="1487" y="1335"/>
                  </a:lnTo>
                  <a:lnTo>
                    <a:pt x="1493" y="1335"/>
                  </a:lnTo>
                  <a:lnTo>
                    <a:pt x="1499" y="1335"/>
                  </a:lnTo>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 name="Rectangle 249">
              <a:extLst>
                <a:ext uri="{FF2B5EF4-FFF2-40B4-BE49-F238E27FC236}">
                  <a16:creationId xmlns:a16="http://schemas.microsoft.com/office/drawing/2014/main" id="{B5BDDB78-960E-486C-9112-DB42A16F9FCB}"/>
                </a:ext>
              </a:extLst>
            </p:cNvPr>
            <p:cNvSpPr>
              <a:spLocks noChangeArrowheads="1"/>
            </p:cNvSpPr>
            <p:nvPr/>
          </p:nvSpPr>
          <p:spPr bwMode="auto">
            <a:xfrm>
              <a:off x="4011" y="4879"/>
              <a:ext cx="25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333.11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9" name="Rectangle 251">
              <a:extLst>
                <a:ext uri="{FF2B5EF4-FFF2-40B4-BE49-F238E27FC236}">
                  <a16:creationId xmlns:a16="http://schemas.microsoft.com/office/drawing/2014/main" id="{4465606D-01B9-4EA3-882F-F57657062BDF}"/>
                </a:ext>
              </a:extLst>
            </p:cNvPr>
            <p:cNvSpPr>
              <a:spLocks noChangeArrowheads="1"/>
            </p:cNvSpPr>
            <p:nvPr/>
          </p:nvSpPr>
          <p:spPr bwMode="auto">
            <a:xfrm>
              <a:off x="3698" y="4885"/>
              <a:ext cx="25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270.65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0" name="Rectangle 252">
              <a:extLst>
                <a:ext uri="{FF2B5EF4-FFF2-40B4-BE49-F238E27FC236}">
                  <a16:creationId xmlns:a16="http://schemas.microsoft.com/office/drawing/2014/main" id="{CA9FD208-7FA3-428B-9A38-6C846C54B07B}"/>
                </a:ext>
              </a:extLst>
            </p:cNvPr>
            <p:cNvSpPr>
              <a:spLocks noChangeArrowheads="1"/>
            </p:cNvSpPr>
            <p:nvPr/>
          </p:nvSpPr>
          <p:spPr bwMode="auto">
            <a:xfrm>
              <a:off x="4703" y="5758"/>
              <a:ext cx="126"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nm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1" name="Rectangle 253">
              <a:extLst>
                <a:ext uri="{FF2B5EF4-FFF2-40B4-BE49-F238E27FC236}">
                  <a16:creationId xmlns:a16="http://schemas.microsoft.com/office/drawing/2014/main" id="{10779980-AEAB-4970-962C-C1734C426B10}"/>
                </a:ext>
              </a:extLst>
            </p:cNvPr>
            <p:cNvSpPr>
              <a:spLocks noChangeArrowheads="1"/>
            </p:cNvSpPr>
            <p:nvPr/>
          </p:nvSpPr>
          <p:spPr bwMode="auto">
            <a:xfrm>
              <a:off x="3367" y="4228"/>
              <a:ext cx="96"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2" name="Rectangle 254">
              <a:extLst>
                <a:ext uri="{FF2B5EF4-FFF2-40B4-BE49-F238E27FC236}">
                  <a16:creationId xmlns:a16="http://schemas.microsoft.com/office/drawing/2014/main" id="{FA881B97-D569-43AE-94A6-DE1E5C3DA582}"/>
                </a:ext>
              </a:extLst>
            </p:cNvPr>
            <p:cNvSpPr>
              <a:spLocks noChangeArrowheads="1"/>
            </p:cNvSpPr>
            <p:nvPr/>
          </p:nvSpPr>
          <p:spPr bwMode="auto">
            <a:xfrm>
              <a:off x="3336" y="4212"/>
              <a:ext cx="1503" cy="1656"/>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00786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3" name="Content Placeholder 392">
            <a:extLst>
              <a:ext uri="{FF2B5EF4-FFF2-40B4-BE49-F238E27FC236}">
                <a16:creationId xmlns:a16="http://schemas.microsoft.com/office/drawing/2014/main" id="{76E4DE42-BEDA-4075-A2AE-1257C683B225}"/>
              </a:ext>
            </a:extLst>
          </p:cNvPr>
          <p:cNvPicPr>
            <a:picLocks noGrp="1" noChangeAspect="1"/>
          </p:cNvPicPr>
          <p:nvPr>
            <p:ph idx="1"/>
          </p:nvPr>
        </p:nvPicPr>
        <p:blipFill>
          <a:blip r:embed="rId2"/>
          <a:stretch>
            <a:fillRect/>
          </a:stretch>
        </p:blipFill>
        <p:spPr>
          <a:xfrm>
            <a:off x="0" y="5925123"/>
            <a:ext cx="7772400" cy="1130249"/>
          </a:xfrm>
          <a:prstGeom prst="rect">
            <a:avLst/>
          </a:prstGeom>
        </p:spPr>
      </p:pic>
      <p:pic>
        <p:nvPicPr>
          <p:cNvPr id="392" name="Picture 391">
            <a:extLst>
              <a:ext uri="{FF2B5EF4-FFF2-40B4-BE49-F238E27FC236}">
                <a16:creationId xmlns:a16="http://schemas.microsoft.com/office/drawing/2014/main" id="{672085C2-A2AD-41A6-B064-7D677B80AEA5}"/>
              </a:ext>
            </a:extLst>
          </p:cNvPr>
          <p:cNvPicPr>
            <a:picLocks noChangeAspect="1"/>
          </p:cNvPicPr>
          <p:nvPr/>
        </p:nvPicPr>
        <p:blipFill>
          <a:blip r:embed="rId3"/>
          <a:stretch>
            <a:fillRect/>
          </a:stretch>
        </p:blipFill>
        <p:spPr>
          <a:xfrm>
            <a:off x="0" y="1240581"/>
            <a:ext cx="7772400" cy="1130249"/>
          </a:xfrm>
          <a:prstGeom prst="rect">
            <a:avLst/>
          </a:prstGeom>
        </p:spPr>
      </p:pic>
      <p:pic>
        <p:nvPicPr>
          <p:cNvPr id="497" name="Picture 496">
            <a:extLst>
              <a:ext uri="{FF2B5EF4-FFF2-40B4-BE49-F238E27FC236}">
                <a16:creationId xmlns:a16="http://schemas.microsoft.com/office/drawing/2014/main" id="{2750E148-2249-4145-8C5D-4DF4EB6AA2DD}"/>
              </a:ext>
            </a:extLst>
          </p:cNvPr>
          <p:cNvPicPr>
            <a:picLocks noChangeAspect="1"/>
          </p:cNvPicPr>
          <p:nvPr/>
        </p:nvPicPr>
        <p:blipFill>
          <a:blip r:embed="rId4"/>
          <a:stretch>
            <a:fillRect/>
          </a:stretch>
        </p:blipFill>
        <p:spPr>
          <a:xfrm>
            <a:off x="0" y="2588816"/>
            <a:ext cx="7772400" cy="1130249"/>
          </a:xfrm>
          <a:prstGeom prst="rect">
            <a:avLst/>
          </a:prstGeom>
        </p:spPr>
      </p:pic>
      <p:pic>
        <p:nvPicPr>
          <p:cNvPr id="616" name="Picture 615">
            <a:extLst>
              <a:ext uri="{FF2B5EF4-FFF2-40B4-BE49-F238E27FC236}">
                <a16:creationId xmlns:a16="http://schemas.microsoft.com/office/drawing/2014/main" id="{162086A4-6F43-43E0-8EFA-4DCC3ADC4D7F}"/>
              </a:ext>
            </a:extLst>
          </p:cNvPr>
          <p:cNvPicPr>
            <a:picLocks noChangeAspect="1"/>
          </p:cNvPicPr>
          <p:nvPr/>
        </p:nvPicPr>
        <p:blipFill>
          <a:blip r:embed="rId5"/>
          <a:stretch>
            <a:fillRect/>
          </a:stretch>
        </p:blipFill>
        <p:spPr>
          <a:xfrm>
            <a:off x="0" y="7273358"/>
            <a:ext cx="7772400" cy="1130249"/>
          </a:xfrm>
          <a:prstGeom prst="rect">
            <a:avLst/>
          </a:prstGeom>
        </p:spPr>
      </p:pic>
      <p:pic>
        <p:nvPicPr>
          <p:cNvPr id="731" name="Picture 730">
            <a:extLst>
              <a:ext uri="{FF2B5EF4-FFF2-40B4-BE49-F238E27FC236}">
                <a16:creationId xmlns:a16="http://schemas.microsoft.com/office/drawing/2014/main" id="{5911F551-44C8-4036-9991-927F5D407E00}"/>
              </a:ext>
            </a:extLst>
          </p:cNvPr>
          <p:cNvPicPr>
            <a:picLocks noChangeAspect="1"/>
          </p:cNvPicPr>
          <p:nvPr/>
        </p:nvPicPr>
        <p:blipFill>
          <a:blip r:embed="rId6"/>
          <a:stretch>
            <a:fillRect/>
          </a:stretch>
        </p:blipFill>
        <p:spPr>
          <a:xfrm>
            <a:off x="0" y="3937051"/>
            <a:ext cx="7772400" cy="1130249"/>
          </a:xfrm>
          <a:prstGeom prst="rect">
            <a:avLst/>
          </a:prstGeom>
        </p:spPr>
      </p:pic>
      <p:pic>
        <p:nvPicPr>
          <p:cNvPr id="732" name="Picture 731">
            <a:extLst>
              <a:ext uri="{FF2B5EF4-FFF2-40B4-BE49-F238E27FC236}">
                <a16:creationId xmlns:a16="http://schemas.microsoft.com/office/drawing/2014/main" id="{181832E7-A980-4647-905E-C4C56836B665}"/>
              </a:ext>
            </a:extLst>
          </p:cNvPr>
          <p:cNvPicPr>
            <a:picLocks noChangeAspect="1"/>
          </p:cNvPicPr>
          <p:nvPr/>
        </p:nvPicPr>
        <p:blipFill>
          <a:blip r:embed="rId7"/>
          <a:stretch>
            <a:fillRect/>
          </a:stretch>
        </p:blipFill>
        <p:spPr>
          <a:xfrm>
            <a:off x="0" y="8550802"/>
            <a:ext cx="7772400" cy="1130249"/>
          </a:xfrm>
          <a:prstGeom prst="rect">
            <a:avLst/>
          </a:prstGeom>
        </p:spPr>
      </p:pic>
      <p:sp>
        <p:nvSpPr>
          <p:cNvPr id="733" name="TextBox 732">
            <a:extLst>
              <a:ext uri="{FF2B5EF4-FFF2-40B4-BE49-F238E27FC236}">
                <a16:creationId xmlns:a16="http://schemas.microsoft.com/office/drawing/2014/main" id="{154D3B8B-16BD-4196-8465-C70CA6137F54}"/>
              </a:ext>
            </a:extLst>
          </p:cNvPr>
          <p:cNvSpPr txBox="1"/>
          <p:nvPr/>
        </p:nvSpPr>
        <p:spPr>
          <a:xfrm>
            <a:off x="146304" y="653263"/>
            <a:ext cx="1193340" cy="369332"/>
          </a:xfrm>
          <a:prstGeom prst="rect">
            <a:avLst/>
          </a:prstGeom>
          <a:noFill/>
        </p:spPr>
        <p:txBody>
          <a:bodyPr wrap="none" rtlCol="0">
            <a:spAutoFit/>
          </a:bodyPr>
          <a:lstStyle/>
          <a:p>
            <a:r>
              <a:rPr lang="en-US" b="1" dirty="0"/>
              <a:t>Scutellarin</a:t>
            </a:r>
          </a:p>
        </p:txBody>
      </p:sp>
      <p:sp>
        <p:nvSpPr>
          <p:cNvPr id="734" name="TextBox 733">
            <a:extLst>
              <a:ext uri="{FF2B5EF4-FFF2-40B4-BE49-F238E27FC236}">
                <a16:creationId xmlns:a16="http://schemas.microsoft.com/office/drawing/2014/main" id="{8DF00C72-C837-475B-9AE2-D732C5A55B24}"/>
              </a:ext>
            </a:extLst>
          </p:cNvPr>
          <p:cNvSpPr txBox="1"/>
          <p:nvPr/>
        </p:nvSpPr>
        <p:spPr>
          <a:xfrm>
            <a:off x="146304" y="5337805"/>
            <a:ext cx="1110753" cy="369332"/>
          </a:xfrm>
          <a:prstGeom prst="rect">
            <a:avLst/>
          </a:prstGeom>
          <a:noFill/>
        </p:spPr>
        <p:txBody>
          <a:bodyPr wrap="none" rtlCol="0">
            <a:spAutoFit/>
          </a:bodyPr>
          <a:lstStyle/>
          <a:p>
            <a:r>
              <a:rPr lang="en-US" b="1" dirty="0"/>
              <a:t>Unknown</a:t>
            </a:r>
          </a:p>
        </p:txBody>
      </p:sp>
      <p:sp>
        <p:nvSpPr>
          <p:cNvPr id="735" name="TextBox 734">
            <a:extLst>
              <a:ext uri="{FF2B5EF4-FFF2-40B4-BE49-F238E27FC236}">
                <a16:creationId xmlns:a16="http://schemas.microsoft.com/office/drawing/2014/main" id="{C817C973-A4D4-49E0-A1A9-96474C2CD3EC}"/>
              </a:ext>
            </a:extLst>
          </p:cNvPr>
          <p:cNvSpPr txBox="1"/>
          <p:nvPr/>
        </p:nvSpPr>
        <p:spPr>
          <a:xfrm>
            <a:off x="146304" y="984920"/>
            <a:ext cx="413896" cy="307777"/>
          </a:xfrm>
          <a:prstGeom prst="rect">
            <a:avLst/>
          </a:prstGeom>
          <a:noFill/>
        </p:spPr>
        <p:txBody>
          <a:bodyPr wrap="none" rtlCol="0">
            <a:spAutoFit/>
          </a:bodyPr>
          <a:lstStyle/>
          <a:p>
            <a:r>
              <a:rPr lang="en-US" sz="1400" dirty="0"/>
              <a:t>EIC</a:t>
            </a:r>
          </a:p>
        </p:txBody>
      </p:sp>
      <p:sp>
        <p:nvSpPr>
          <p:cNvPr id="736" name="TextBox 735">
            <a:extLst>
              <a:ext uri="{FF2B5EF4-FFF2-40B4-BE49-F238E27FC236}">
                <a16:creationId xmlns:a16="http://schemas.microsoft.com/office/drawing/2014/main" id="{072E0EDB-D834-41D8-929C-E8A5B01C92AD}"/>
              </a:ext>
            </a:extLst>
          </p:cNvPr>
          <p:cNvSpPr txBox="1"/>
          <p:nvPr/>
        </p:nvSpPr>
        <p:spPr>
          <a:xfrm>
            <a:off x="146304" y="2345098"/>
            <a:ext cx="490840" cy="307777"/>
          </a:xfrm>
          <a:prstGeom prst="rect">
            <a:avLst/>
          </a:prstGeom>
          <a:noFill/>
        </p:spPr>
        <p:txBody>
          <a:bodyPr wrap="none" rtlCol="0">
            <a:spAutoFit/>
          </a:bodyPr>
          <a:lstStyle/>
          <a:p>
            <a:r>
              <a:rPr lang="en-US" sz="1400" dirty="0"/>
              <a:t>M/Z</a:t>
            </a:r>
          </a:p>
        </p:txBody>
      </p:sp>
      <p:sp>
        <p:nvSpPr>
          <p:cNvPr id="737" name="TextBox 736">
            <a:extLst>
              <a:ext uri="{FF2B5EF4-FFF2-40B4-BE49-F238E27FC236}">
                <a16:creationId xmlns:a16="http://schemas.microsoft.com/office/drawing/2014/main" id="{23E4843E-687F-4453-A09D-AB8AB277F32C}"/>
              </a:ext>
            </a:extLst>
          </p:cNvPr>
          <p:cNvSpPr txBox="1"/>
          <p:nvPr/>
        </p:nvSpPr>
        <p:spPr>
          <a:xfrm>
            <a:off x="141109" y="3670178"/>
            <a:ext cx="724878" cy="307777"/>
          </a:xfrm>
          <a:prstGeom prst="rect">
            <a:avLst/>
          </a:prstGeom>
          <a:noFill/>
        </p:spPr>
        <p:txBody>
          <a:bodyPr wrap="none" rtlCol="0">
            <a:spAutoFit/>
          </a:bodyPr>
          <a:lstStyle/>
          <a:p>
            <a:r>
              <a:rPr lang="en-US" sz="1400" dirty="0"/>
              <a:t>MS/MS</a:t>
            </a:r>
          </a:p>
        </p:txBody>
      </p:sp>
      <p:sp>
        <p:nvSpPr>
          <p:cNvPr id="738" name="TextBox 737">
            <a:extLst>
              <a:ext uri="{FF2B5EF4-FFF2-40B4-BE49-F238E27FC236}">
                <a16:creationId xmlns:a16="http://schemas.microsoft.com/office/drawing/2014/main" id="{184918ED-0AF4-4079-BF1A-4E87D57404A8}"/>
              </a:ext>
            </a:extLst>
          </p:cNvPr>
          <p:cNvSpPr txBox="1"/>
          <p:nvPr/>
        </p:nvSpPr>
        <p:spPr>
          <a:xfrm>
            <a:off x="146304" y="5674188"/>
            <a:ext cx="413896" cy="307777"/>
          </a:xfrm>
          <a:prstGeom prst="rect">
            <a:avLst/>
          </a:prstGeom>
          <a:noFill/>
        </p:spPr>
        <p:txBody>
          <a:bodyPr wrap="none" rtlCol="0">
            <a:spAutoFit/>
          </a:bodyPr>
          <a:lstStyle/>
          <a:p>
            <a:r>
              <a:rPr lang="en-US" sz="1400" dirty="0"/>
              <a:t>EIC</a:t>
            </a:r>
          </a:p>
        </p:txBody>
      </p:sp>
      <p:sp>
        <p:nvSpPr>
          <p:cNvPr id="739" name="TextBox 738">
            <a:extLst>
              <a:ext uri="{FF2B5EF4-FFF2-40B4-BE49-F238E27FC236}">
                <a16:creationId xmlns:a16="http://schemas.microsoft.com/office/drawing/2014/main" id="{04596071-2B11-4B25-8474-BCA7FC82D409}"/>
              </a:ext>
            </a:extLst>
          </p:cNvPr>
          <p:cNvSpPr txBox="1"/>
          <p:nvPr/>
        </p:nvSpPr>
        <p:spPr>
          <a:xfrm>
            <a:off x="146304" y="7009982"/>
            <a:ext cx="490840" cy="307777"/>
          </a:xfrm>
          <a:prstGeom prst="rect">
            <a:avLst/>
          </a:prstGeom>
          <a:noFill/>
        </p:spPr>
        <p:txBody>
          <a:bodyPr wrap="none" rtlCol="0">
            <a:spAutoFit/>
          </a:bodyPr>
          <a:lstStyle/>
          <a:p>
            <a:r>
              <a:rPr lang="en-US" sz="1400" dirty="0"/>
              <a:t>M/Z</a:t>
            </a:r>
          </a:p>
        </p:txBody>
      </p:sp>
      <p:sp>
        <p:nvSpPr>
          <p:cNvPr id="740" name="TextBox 739">
            <a:extLst>
              <a:ext uri="{FF2B5EF4-FFF2-40B4-BE49-F238E27FC236}">
                <a16:creationId xmlns:a16="http://schemas.microsoft.com/office/drawing/2014/main" id="{74B205CC-5272-4E69-9C6D-79013586BE08}"/>
              </a:ext>
            </a:extLst>
          </p:cNvPr>
          <p:cNvSpPr txBox="1"/>
          <p:nvPr/>
        </p:nvSpPr>
        <p:spPr>
          <a:xfrm>
            <a:off x="141109" y="8298486"/>
            <a:ext cx="724878" cy="307777"/>
          </a:xfrm>
          <a:prstGeom prst="rect">
            <a:avLst/>
          </a:prstGeom>
          <a:noFill/>
        </p:spPr>
        <p:txBody>
          <a:bodyPr wrap="none" rtlCol="0">
            <a:spAutoFit/>
          </a:bodyPr>
          <a:lstStyle/>
          <a:p>
            <a:r>
              <a:rPr lang="en-US" sz="1400" dirty="0"/>
              <a:t>MS/MS</a:t>
            </a:r>
          </a:p>
        </p:txBody>
      </p:sp>
    </p:spTree>
    <p:extLst>
      <p:ext uri="{BB962C8B-B14F-4D97-AF65-F5344CB8AC3E}">
        <p14:creationId xmlns:p14="http://schemas.microsoft.com/office/powerpoint/2010/main" val="2512235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9AB7072A-6A6D-45F7-B22E-65FD26423A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7698" y="1257549"/>
            <a:ext cx="3077004" cy="1886213"/>
          </a:xfrm>
          <a:prstGeom prst="rect">
            <a:avLst/>
          </a:prstGeom>
        </p:spPr>
      </p:pic>
      <p:sp>
        <p:nvSpPr>
          <p:cNvPr id="6" name="TextBox 5">
            <a:extLst>
              <a:ext uri="{FF2B5EF4-FFF2-40B4-BE49-F238E27FC236}">
                <a16:creationId xmlns:a16="http://schemas.microsoft.com/office/drawing/2014/main" id="{11C01ABA-70A7-40E8-B313-1572BC662ED7}"/>
              </a:ext>
            </a:extLst>
          </p:cNvPr>
          <p:cNvSpPr txBox="1"/>
          <p:nvPr/>
        </p:nvSpPr>
        <p:spPr>
          <a:xfrm>
            <a:off x="1489005" y="8616185"/>
            <a:ext cx="5051832" cy="369332"/>
          </a:xfrm>
          <a:prstGeom prst="rect">
            <a:avLst/>
          </a:prstGeom>
          <a:noFill/>
        </p:spPr>
        <p:txBody>
          <a:bodyPr wrap="none" rtlCol="0">
            <a:spAutoFit/>
          </a:bodyPr>
          <a:lstStyle/>
          <a:p>
            <a:r>
              <a:rPr lang="en-US" b="1" dirty="0">
                <a:solidFill>
                  <a:srgbClr val="FF0000"/>
                </a:solidFill>
              </a:rPr>
              <a:t>Identity of unknown: </a:t>
            </a:r>
            <a:r>
              <a:rPr lang="en-US" b="1" dirty="0" err="1">
                <a:solidFill>
                  <a:srgbClr val="FF0000"/>
                </a:solidFill>
              </a:rPr>
              <a:t>Isoscutellarein</a:t>
            </a:r>
            <a:r>
              <a:rPr lang="en-US" b="1" dirty="0">
                <a:solidFill>
                  <a:srgbClr val="FF0000"/>
                </a:solidFill>
              </a:rPr>
              <a:t> 8-glucuronide </a:t>
            </a:r>
          </a:p>
        </p:txBody>
      </p:sp>
      <p:sp>
        <p:nvSpPr>
          <p:cNvPr id="7" name="TextBox 6">
            <a:extLst>
              <a:ext uri="{FF2B5EF4-FFF2-40B4-BE49-F238E27FC236}">
                <a16:creationId xmlns:a16="http://schemas.microsoft.com/office/drawing/2014/main" id="{7729B024-8E89-436D-9ED5-E5AC23DAEDED}"/>
              </a:ext>
            </a:extLst>
          </p:cNvPr>
          <p:cNvSpPr txBox="1"/>
          <p:nvPr/>
        </p:nvSpPr>
        <p:spPr>
          <a:xfrm>
            <a:off x="534353" y="548640"/>
            <a:ext cx="3548857" cy="369332"/>
          </a:xfrm>
          <a:prstGeom prst="rect">
            <a:avLst/>
          </a:prstGeom>
          <a:noFill/>
        </p:spPr>
        <p:txBody>
          <a:bodyPr wrap="none" rtlCol="0">
            <a:spAutoFit/>
          </a:bodyPr>
          <a:lstStyle/>
          <a:p>
            <a:r>
              <a:rPr lang="en-US" dirty="0"/>
              <a:t>Predicted structure from NMR data:</a:t>
            </a:r>
          </a:p>
        </p:txBody>
      </p:sp>
      <p:pic>
        <p:nvPicPr>
          <p:cNvPr id="2050" name="Picture 2">
            <a:extLst>
              <a:ext uri="{FF2B5EF4-FFF2-40B4-BE49-F238E27FC236}">
                <a16:creationId xmlns:a16="http://schemas.microsoft.com/office/drawing/2014/main" id="{6870DA77-5465-4A38-A355-C6F268B496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2504791" y="3996179"/>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9EE320B-31B0-4AEA-9CA0-7F2066C7F71D}"/>
              </a:ext>
            </a:extLst>
          </p:cNvPr>
          <p:cNvSpPr txBox="1"/>
          <p:nvPr/>
        </p:nvSpPr>
        <p:spPr>
          <a:xfrm>
            <a:off x="1890012" y="6914639"/>
            <a:ext cx="3992375" cy="369332"/>
          </a:xfrm>
          <a:prstGeom prst="rect">
            <a:avLst/>
          </a:prstGeom>
          <a:noFill/>
        </p:spPr>
        <p:txBody>
          <a:bodyPr wrap="none" rtlCol="0">
            <a:spAutoFit/>
          </a:bodyPr>
          <a:lstStyle/>
          <a:p>
            <a:r>
              <a:rPr lang="en-US" dirty="0"/>
              <a:t>Structure from PubChem: </a:t>
            </a:r>
            <a:r>
              <a:rPr lang="en-US" dirty="0" err="1"/>
              <a:t>Isoscutellarein</a:t>
            </a:r>
            <a:endParaRPr lang="en-US" dirty="0"/>
          </a:p>
        </p:txBody>
      </p:sp>
    </p:spTree>
    <p:extLst>
      <p:ext uri="{BB962C8B-B14F-4D97-AF65-F5344CB8AC3E}">
        <p14:creationId xmlns:p14="http://schemas.microsoft.com/office/powerpoint/2010/main" val="3076272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hematic&#10;&#10;Description automatically generated">
            <a:extLst>
              <a:ext uri="{FF2B5EF4-FFF2-40B4-BE49-F238E27FC236}">
                <a16:creationId xmlns:a16="http://schemas.microsoft.com/office/drawing/2014/main" id="{1E72F74A-04ED-46CB-8B8D-185826C9ED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167" y="3941951"/>
            <a:ext cx="7068065" cy="2174497"/>
          </a:xfrm>
          <a:prstGeom prst="rect">
            <a:avLst/>
          </a:prstGeom>
        </p:spPr>
      </p:pic>
      <p:sp>
        <p:nvSpPr>
          <p:cNvPr id="2" name="TextBox 1">
            <a:extLst>
              <a:ext uri="{FF2B5EF4-FFF2-40B4-BE49-F238E27FC236}">
                <a16:creationId xmlns:a16="http://schemas.microsoft.com/office/drawing/2014/main" id="{B0EA6044-E35B-4A16-80A0-08426D99B3A4}"/>
              </a:ext>
            </a:extLst>
          </p:cNvPr>
          <p:cNvSpPr txBox="1"/>
          <p:nvPr/>
        </p:nvSpPr>
        <p:spPr>
          <a:xfrm>
            <a:off x="4608576" y="4596384"/>
            <a:ext cx="2204963" cy="338554"/>
          </a:xfrm>
          <a:prstGeom prst="rect">
            <a:avLst/>
          </a:prstGeom>
          <a:noFill/>
        </p:spPr>
        <p:txBody>
          <a:bodyPr wrap="none" rtlCol="0">
            <a:spAutoFit/>
          </a:bodyPr>
          <a:lstStyle/>
          <a:p>
            <a:r>
              <a:rPr lang="en-US" sz="1600" b="1" dirty="0" err="1">
                <a:solidFill>
                  <a:srgbClr val="FF0000"/>
                </a:solidFill>
              </a:rPr>
              <a:t>Rieske</a:t>
            </a:r>
            <a:r>
              <a:rPr lang="en-US" sz="1600" b="1" dirty="0">
                <a:solidFill>
                  <a:srgbClr val="FF0000"/>
                </a:solidFill>
              </a:rPr>
              <a:t>-type oxygenase?</a:t>
            </a:r>
          </a:p>
        </p:txBody>
      </p:sp>
    </p:spTree>
    <p:extLst>
      <p:ext uri="{BB962C8B-B14F-4D97-AF65-F5344CB8AC3E}">
        <p14:creationId xmlns:p14="http://schemas.microsoft.com/office/powerpoint/2010/main" val="2010054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26C4FBB7-7ED3-4629-9ACF-EFA06F8077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37" y="707090"/>
            <a:ext cx="7370064" cy="2185094"/>
          </a:xfrm>
          <a:prstGeom prst="rect">
            <a:avLst/>
          </a:prstGeom>
        </p:spPr>
      </p:pic>
      <p:pic>
        <p:nvPicPr>
          <p:cNvPr id="7" name="Picture 6" descr="Diagram&#10;&#10;Description automatically generated">
            <a:extLst>
              <a:ext uri="{FF2B5EF4-FFF2-40B4-BE49-F238E27FC236}">
                <a16:creationId xmlns:a16="http://schemas.microsoft.com/office/drawing/2014/main" id="{FF544C72-6154-4E80-BC29-5CD45A27A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37" y="3524228"/>
            <a:ext cx="7354326" cy="2800741"/>
          </a:xfrm>
          <a:prstGeom prst="rect">
            <a:avLst/>
          </a:prstGeom>
        </p:spPr>
      </p:pic>
      <p:pic>
        <p:nvPicPr>
          <p:cNvPr id="1026" name="Picture 2" descr="Flavones - Wikipedia">
            <a:extLst>
              <a:ext uri="{FF2B5EF4-FFF2-40B4-BE49-F238E27FC236}">
                <a16:creationId xmlns:a16="http://schemas.microsoft.com/office/drawing/2014/main" id="{CA048245-09A6-4F70-A367-8A0CCAA7F1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237" y="6757593"/>
            <a:ext cx="2645664" cy="2023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115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 schematic&#10;&#10;Description automatically generated">
            <a:extLst>
              <a:ext uri="{FF2B5EF4-FFF2-40B4-BE49-F238E27FC236}">
                <a16:creationId xmlns:a16="http://schemas.microsoft.com/office/drawing/2014/main" id="{8A249E07-527C-4B0F-9C64-A464853253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932" y="2153990"/>
            <a:ext cx="6344535" cy="2629267"/>
          </a:xfrm>
          <a:prstGeom prst="rect">
            <a:avLst/>
          </a:prstGeom>
        </p:spPr>
      </p:pic>
      <p:sp>
        <p:nvSpPr>
          <p:cNvPr id="6" name="TextBox 5">
            <a:extLst>
              <a:ext uri="{FF2B5EF4-FFF2-40B4-BE49-F238E27FC236}">
                <a16:creationId xmlns:a16="http://schemas.microsoft.com/office/drawing/2014/main" id="{65B6A0C8-38EC-43E7-8600-912FF3ED2D47}"/>
              </a:ext>
            </a:extLst>
          </p:cNvPr>
          <p:cNvSpPr txBox="1"/>
          <p:nvPr/>
        </p:nvSpPr>
        <p:spPr>
          <a:xfrm>
            <a:off x="4852416" y="1784658"/>
            <a:ext cx="1616533" cy="369332"/>
          </a:xfrm>
          <a:prstGeom prst="rect">
            <a:avLst/>
          </a:prstGeom>
          <a:noFill/>
        </p:spPr>
        <p:txBody>
          <a:bodyPr wrap="none" rtlCol="0">
            <a:spAutoFit/>
          </a:bodyPr>
          <a:lstStyle/>
          <a:p>
            <a:r>
              <a:rPr lang="en-US" dirty="0"/>
              <a:t>F6H in soybean</a:t>
            </a:r>
          </a:p>
        </p:txBody>
      </p:sp>
      <p:sp>
        <p:nvSpPr>
          <p:cNvPr id="7" name="TextBox 6">
            <a:extLst>
              <a:ext uri="{FF2B5EF4-FFF2-40B4-BE49-F238E27FC236}">
                <a16:creationId xmlns:a16="http://schemas.microsoft.com/office/drawing/2014/main" id="{08B109DA-3DBF-4929-BE33-DBB82139E0EC}"/>
              </a:ext>
            </a:extLst>
          </p:cNvPr>
          <p:cNvSpPr txBox="1"/>
          <p:nvPr/>
        </p:nvSpPr>
        <p:spPr>
          <a:xfrm>
            <a:off x="1303451" y="1780664"/>
            <a:ext cx="1915396" cy="369332"/>
          </a:xfrm>
          <a:prstGeom prst="rect">
            <a:avLst/>
          </a:prstGeom>
          <a:noFill/>
        </p:spPr>
        <p:txBody>
          <a:bodyPr wrap="none" rtlCol="0">
            <a:spAutoFit/>
          </a:bodyPr>
          <a:lstStyle/>
          <a:p>
            <a:r>
              <a:rPr lang="en-US" dirty="0"/>
              <a:t>F6H in basil + mint</a:t>
            </a:r>
          </a:p>
        </p:txBody>
      </p:sp>
      <p:sp>
        <p:nvSpPr>
          <p:cNvPr id="10" name="TextBox 9">
            <a:extLst>
              <a:ext uri="{FF2B5EF4-FFF2-40B4-BE49-F238E27FC236}">
                <a16:creationId xmlns:a16="http://schemas.microsoft.com/office/drawing/2014/main" id="{2C5170E0-35F1-4346-8815-DC8336AF8AA2}"/>
              </a:ext>
            </a:extLst>
          </p:cNvPr>
          <p:cNvSpPr txBox="1"/>
          <p:nvPr/>
        </p:nvSpPr>
        <p:spPr>
          <a:xfrm>
            <a:off x="963168" y="5364480"/>
            <a:ext cx="4756430" cy="2308324"/>
          </a:xfrm>
          <a:prstGeom prst="rect">
            <a:avLst/>
          </a:prstGeom>
          <a:noFill/>
        </p:spPr>
        <p:txBody>
          <a:bodyPr wrap="none" rtlCol="0">
            <a:spAutoFit/>
          </a:bodyPr>
          <a:lstStyle/>
          <a:p>
            <a:r>
              <a:rPr lang="en-US" b="1" dirty="0"/>
              <a:t>Four candidates:</a:t>
            </a:r>
          </a:p>
          <a:p>
            <a:r>
              <a:rPr lang="en-US" dirty="0"/>
              <a:t>SbCYP82D2</a:t>
            </a:r>
          </a:p>
          <a:p>
            <a:r>
              <a:rPr lang="en-US" dirty="0"/>
              <a:t>SbCYP82D1.1</a:t>
            </a:r>
          </a:p>
          <a:p>
            <a:r>
              <a:rPr lang="en-US" dirty="0"/>
              <a:t>SbCYP71D1</a:t>
            </a:r>
          </a:p>
          <a:p>
            <a:r>
              <a:rPr lang="en-US" dirty="0"/>
              <a:t>SbCYP71D2</a:t>
            </a:r>
          </a:p>
          <a:p>
            <a:endParaRPr lang="en-US" dirty="0"/>
          </a:p>
          <a:p>
            <a:r>
              <a:rPr lang="en-US" dirty="0"/>
              <a:t>Each transformed into yeast and fed with chrysin</a:t>
            </a:r>
          </a:p>
          <a:p>
            <a:r>
              <a:rPr lang="en-US" b="1" dirty="0">
                <a:solidFill>
                  <a:srgbClr val="FF0000"/>
                </a:solidFill>
              </a:rPr>
              <a:t>Only SbCYP82D1.1 produces baicalein</a:t>
            </a:r>
          </a:p>
        </p:txBody>
      </p:sp>
    </p:spTree>
    <p:extLst>
      <p:ext uri="{BB962C8B-B14F-4D97-AF65-F5344CB8AC3E}">
        <p14:creationId xmlns:p14="http://schemas.microsoft.com/office/powerpoint/2010/main" val="2207522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0A0CE-442E-4201-B29E-FED47FA7F0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6F1FB1F-0FEC-4750-8013-81C729162321}"/>
              </a:ext>
            </a:extLst>
          </p:cNvPr>
          <p:cNvSpPr>
            <a:spLocks noGrp="1"/>
          </p:cNvSpPr>
          <p:nvPr>
            <p:ph idx="1"/>
          </p:nvPr>
        </p:nvSpPr>
        <p:spPr/>
        <p:txBody>
          <a:bodyPr/>
          <a:lstStyle/>
          <a:p>
            <a:endParaRPr lang="en-US"/>
          </a:p>
        </p:txBody>
      </p:sp>
      <p:pic>
        <p:nvPicPr>
          <p:cNvPr id="4" name="Picture 3" descr="Chart&#10;&#10;Description automatically generated">
            <a:extLst>
              <a:ext uri="{FF2B5EF4-FFF2-40B4-BE49-F238E27FC236}">
                <a16:creationId xmlns:a16="http://schemas.microsoft.com/office/drawing/2014/main" id="{779183AE-DEB1-4B4D-8C9C-A2CD0FE2E0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090" y="685902"/>
            <a:ext cx="6230219" cy="8373644"/>
          </a:xfrm>
          <a:prstGeom prst="rect">
            <a:avLst/>
          </a:prstGeom>
        </p:spPr>
      </p:pic>
    </p:spTree>
    <p:extLst>
      <p:ext uri="{BB962C8B-B14F-4D97-AF65-F5344CB8AC3E}">
        <p14:creationId xmlns:p14="http://schemas.microsoft.com/office/powerpoint/2010/main" val="4186184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bar chart&#10;&#10;Description automatically generated">
            <a:extLst>
              <a:ext uri="{FF2B5EF4-FFF2-40B4-BE49-F238E27FC236}">
                <a16:creationId xmlns:a16="http://schemas.microsoft.com/office/drawing/2014/main" id="{EE3E4DD3-1E7D-49E1-B709-FEF9CB4B95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2037" y="3138223"/>
            <a:ext cx="6268325" cy="3781953"/>
          </a:xfrm>
        </p:spPr>
      </p:pic>
      <p:sp>
        <p:nvSpPr>
          <p:cNvPr id="6" name="TextBox 5">
            <a:extLst>
              <a:ext uri="{FF2B5EF4-FFF2-40B4-BE49-F238E27FC236}">
                <a16:creationId xmlns:a16="http://schemas.microsoft.com/office/drawing/2014/main" id="{E2EB676E-88A5-4056-82F2-57A15F49A50E}"/>
              </a:ext>
            </a:extLst>
          </p:cNvPr>
          <p:cNvSpPr txBox="1"/>
          <p:nvPr/>
        </p:nvSpPr>
        <p:spPr>
          <a:xfrm>
            <a:off x="207264" y="6920176"/>
            <a:ext cx="1511952" cy="369332"/>
          </a:xfrm>
          <a:prstGeom prst="rect">
            <a:avLst/>
          </a:prstGeom>
          <a:noFill/>
        </p:spPr>
        <p:txBody>
          <a:bodyPr wrap="none" rtlCol="0">
            <a:spAutoFit/>
          </a:bodyPr>
          <a:lstStyle/>
          <a:p>
            <a:r>
              <a:rPr lang="en-US" dirty="0"/>
              <a:t>RNAi silencing</a:t>
            </a:r>
          </a:p>
        </p:txBody>
      </p:sp>
      <p:sp>
        <p:nvSpPr>
          <p:cNvPr id="7" name="TextBox 6">
            <a:extLst>
              <a:ext uri="{FF2B5EF4-FFF2-40B4-BE49-F238E27FC236}">
                <a16:creationId xmlns:a16="http://schemas.microsoft.com/office/drawing/2014/main" id="{2FEB1FD4-D3C2-41D3-8FE2-F7CAA9454468}"/>
              </a:ext>
            </a:extLst>
          </p:cNvPr>
          <p:cNvSpPr txBox="1"/>
          <p:nvPr/>
        </p:nvSpPr>
        <p:spPr>
          <a:xfrm rot="16200000">
            <a:off x="4407972" y="7412907"/>
            <a:ext cx="907300" cy="369332"/>
          </a:xfrm>
          <a:prstGeom prst="rect">
            <a:avLst/>
          </a:prstGeom>
          <a:noFill/>
        </p:spPr>
        <p:txBody>
          <a:bodyPr wrap="none" rtlCol="0">
            <a:spAutoFit/>
          </a:bodyPr>
          <a:lstStyle/>
          <a:p>
            <a:r>
              <a:rPr lang="en-US" dirty="0"/>
              <a:t>Baicalin</a:t>
            </a:r>
          </a:p>
        </p:txBody>
      </p:sp>
      <p:sp>
        <p:nvSpPr>
          <p:cNvPr id="8" name="TextBox 7">
            <a:extLst>
              <a:ext uri="{FF2B5EF4-FFF2-40B4-BE49-F238E27FC236}">
                <a16:creationId xmlns:a16="http://schemas.microsoft.com/office/drawing/2014/main" id="{AB25B3A3-EC12-4F15-92A4-954251E0FB21}"/>
              </a:ext>
            </a:extLst>
          </p:cNvPr>
          <p:cNvSpPr txBox="1"/>
          <p:nvPr/>
        </p:nvSpPr>
        <p:spPr>
          <a:xfrm rot="16200000">
            <a:off x="4751154" y="7412907"/>
            <a:ext cx="1354794" cy="369332"/>
          </a:xfrm>
          <a:prstGeom prst="rect">
            <a:avLst/>
          </a:prstGeom>
          <a:noFill/>
        </p:spPr>
        <p:txBody>
          <a:bodyPr wrap="none" rtlCol="0">
            <a:spAutoFit/>
          </a:bodyPr>
          <a:lstStyle/>
          <a:p>
            <a:r>
              <a:rPr lang="en-US" dirty="0"/>
              <a:t>Wogonoside</a:t>
            </a:r>
          </a:p>
        </p:txBody>
      </p:sp>
      <p:sp>
        <p:nvSpPr>
          <p:cNvPr id="9" name="TextBox 8">
            <a:extLst>
              <a:ext uri="{FF2B5EF4-FFF2-40B4-BE49-F238E27FC236}">
                <a16:creationId xmlns:a16="http://schemas.microsoft.com/office/drawing/2014/main" id="{4EBAE395-AE43-4A4A-A771-973F51234B7E}"/>
              </a:ext>
            </a:extLst>
          </p:cNvPr>
          <p:cNvSpPr txBox="1"/>
          <p:nvPr/>
        </p:nvSpPr>
        <p:spPr>
          <a:xfrm rot="16200000">
            <a:off x="5491545" y="7401491"/>
            <a:ext cx="1022716" cy="369332"/>
          </a:xfrm>
          <a:prstGeom prst="rect">
            <a:avLst/>
          </a:prstGeom>
          <a:noFill/>
        </p:spPr>
        <p:txBody>
          <a:bodyPr wrap="none" rtlCol="0">
            <a:spAutoFit/>
          </a:bodyPr>
          <a:lstStyle/>
          <a:p>
            <a:r>
              <a:rPr lang="en-US" dirty="0"/>
              <a:t>Baicalein</a:t>
            </a:r>
          </a:p>
        </p:txBody>
      </p:sp>
      <p:sp>
        <p:nvSpPr>
          <p:cNvPr id="10" name="TextBox 9">
            <a:extLst>
              <a:ext uri="{FF2B5EF4-FFF2-40B4-BE49-F238E27FC236}">
                <a16:creationId xmlns:a16="http://schemas.microsoft.com/office/drawing/2014/main" id="{24F32A8F-6D34-43AA-8732-BD005109BCA3}"/>
              </a:ext>
            </a:extLst>
          </p:cNvPr>
          <p:cNvSpPr txBox="1"/>
          <p:nvPr/>
        </p:nvSpPr>
        <p:spPr>
          <a:xfrm rot="16200000">
            <a:off x="6063365" y="7412907"/>
            <a:ext cx="1027782" cy="369332"/>
          </a:xfrm>
          <a:prstGeom prst="rect">
            <a:avLst/>
          </a:prstGeom>
          <a:noFill/>
        </p:spPr>
        <p:txBody>
          <a:bodyPr wrap="none" rtlCol="0">
            <a:spAutoFit/>
          </a:bodyPr>
          <a:lstStyle/>
          <a:p>
            <a:r>
              <a:rPr lang="en-US" dirty="0"/>
              <a:t>Wogonin</a:t>
            </a:r>
          </a:p>
        </p:txBody>
      </p:sp>
    </p:spTree>
    <p:extLst>
      <p:ext uri="{BB962C8B-B14F-4D97-AF65-F5344CB8AC3E}">
        <p14:creationId xmlns:p14="http://schemas.microsoft.com/office/powerpoint/2010/main" val="3195886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text, application&#10;&#10;Description automatically generated">
            <a:extLst>
              <a:ext uri="{FF2B5EF4-FFF2-40B4-BE49-F238E27FC236}">
                <a16:creationId xmlns:a16="http://schemas.microsoft.com/office/drawing/2014/main" id="{E59E77D4-B8D7-41CB-BA60-8514F0D0DA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590" y="312435"/>
            <a:ext cx="6773220" cy="2619741"/>
          </a:xfrm>
          <a:prstGeom prst="rect">
            <a:avLst/>
          </a:prstGeom>
        </p:spPr>
      </p:pic>
      <p:pic>
        <p:nvPicPr>
          <p:cNvPr id="7" name="Picture 6">
            <a:extLst>
              <a:ext uri="{FF2B5EF4-FFF2-40B4-BE49-F238E27FC236}">
                <a16:creationId xmlns:a16="http://schemas.microsoft.com/office/drawing/2014/main" id="{1FF838AF-FF81-46A6-8F9B-B1A8FC8F0D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2679" y="3018097"/>
            <a:ext cx="5167042" cy="571997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Picture 2" descr="Flavones - Wikipedia">
            <a:extLst>
              <a:ext uri="{FF2B5EF4-FFF2-40B4-BE49-F238E27FC236}">
                <a16:creationId xmlns:a16="http://schemas.microsoft.com/office/drawing/2014/main" id="{7D384E3E-31FA-49D9-BC13-E8A0BC4861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6817" y="8431821"/>
            <a:ext cx="1871472" cy="1431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38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ar chart&#10;&#10;Description automatically generated">
            <a:extLst>
              <a:ext uri="{FF2B5EF4-FFF2-40B4-BE49-F238E27FC236}">
                <a16:creationId xmlns:a16="http://schemas.microsoft.com/office/drawing/2014/main" id="{0573AE9A-F75B-40F6-BFA6-9047C9A02A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83836"/>
            <a:ext cx="7772400" cy="4553768"/>
          </a:xfrm>
          <a:prstGeom prst="rect">
            <a:avLst/>
          </a:prstGeom>
        </p:spPr>
      </p:pic>
      <p:pic>
        <p:nvPicPr>
          <p:cNvPr id="6" name="Picture 5" descr="Text&#10;&#10;Description automatically generated">
            <a:extLst>
              <a:ext uri="{FF2B5EF4-FFF2-40B4-BE49-F238E27FC236}">
                <a16:creationId xmlns:a16="http://schemas.microsoft.com/office/drawing/2014/main" id="{93565EA8-C4CB-4F9A-A9DA-FED2782427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168" y="1060658"/>
            <a:ext cx="7370064" cy="2185094"/>
          </a:xfrm>
          <a:prstGeom prst="rect">
            <a:avLst/>
          </a:prstGeom>
        </p:spPr>
      </p:pic>
      <p:sp>
        <p:nvSpPr>
          <p:cNvPr id="7" name="TextBox 6">
            <a:extLst>
              <a:ext uri="{FF2B5EF4-FFF2-40B4-BE49-F238E27FC236}">
                <a16:creationId xmlns:a16="http://schemas.microsoft.com/office/drawing/2014/main" id="{EDBA1382-F4BB-4706-A7AB-0951F40A0FEF}"/>
              </a:ext>
            </a:extLst>
          </p:cNvPr>
          <p:cNvSpPr txBox="1"/>
          <p:nvPr/>
        </p:nvSpPr>
        <p:spPr>
          <a:xfrm rot="16200000">
            <a:off x="4176324" y="8530335"/>
            <a:ext cx="907300" cy="369332"/>
          </a:xfrm>
          <a:prstGeom prst="rect">
            <a:avLst/>
          </a:prstGeom>
          <a:noFill/>
        </p:spPr>
        <p:txBody>
          <a:bodyPr wrap="none" rtlCol="0">
            <a:spAutoFit/>
          </a:bodyPr>
          <a:lstStyle/>
          <a:p>
            <a:r>
              <a:rPr lang="en-US" dirty="0"/>
              <a:t>Baicalin</a:t>
            </a:r>
          </a:p>
        </p:txBody>
      </p:sp>
      <p:sp>
        <p:nvSpPr>
          <p:cNvPr id="8" name="TextBox 7">
            <a:extLst>
              <a:ext uri="{FF2B5EF4-FFF2-40B4-BE49-F238E27FC236}">
                <a16:creationId xmlns:a16="http://schemas.microsoft.com/office/drawing/2014/main" id="{67B52B6A-8E9C-49B7-B469-500936A300C7}"/>
              </a:ext>
            </a:extLst>
          </p:cNvPr>
          <p:cNvSpPr txBox="1"/>
          <p:nvPr/>
        </p:nvSpPr>
        <p:spPr>
          <a:xfrm rot="16200000">
            <a:off x="4592658" y="8530335"/>
            <a:ext cx="1354794" cy="369332"/>
          </a:xfrm>
          <a:prstGeom prst="rect">
            <a:avLst/>
          </a:prstGeom>
          <a:noFill/>
        </p:spPr>
        <p:txBody>
          <a:bodyPr wrap="none" rtlCol="0">
            <a:spAutoFit/>
          </a:bodyPr>
          <a:lstStyle/>
          <a:p>
            <a:r>
              <a:rPr lang="en-US" dirty="0"/>
              <a:t>Wogonoside</a:t>
            </a:r>
          </a:p>
        </p:txBody>
      </p:sp>
      <p:sp>
        <p:nvSpPr>
          <p:cNvPr id="9" name="TextBox 8">
            <a:extLst>
              <a:ext uri="{FF2B5EF4-FFF2-40B4-BE49-F238E27FC236}">
                <a16:creationId xmlns:a16="http://schemas.microsoft.com/office/drawing/2014/main" id="{8218282D-BF67-4F8B-AD35-B05AC2D6D469}"/>
              </a:ext>
            </a:extLst>
          </p:cNvPr>
          <p:cNvSpPr txBox="1"/>
          <p:nvPr/>
        </p:nvSpPr>
        <p:spPr>
          <a:xfrm rot="16200000">
            <a:off x="5479353" y="8518919"/>
            <a:ext cx="1022716" cy="369332"/>
          </a:xfrm>
          <a:prstGeom prst="rect">
            <a:avLst/>
          </a:prstGeom>
          <a:noFill/>
        </p:spPr>
        <p:txBody>
          <a:bodyPr wrap="none" rtlCol="0">
            <a:spAutoFit/>
          </a:bodyPr>
          <a:lstStyle/>
          <a:p>
            <a:r>
              <a:rPr lang="en-US" dirty="0"/>
              <a:t>Baicalein</a:t>
            </a:r>
          </a:p>
        </p:txBody>
      </p:sp>
      <p:sp>
        <p:nvSpPr>
          <p:cNvPr id="10" name="TextBox 9">
            <a:extLst>
              <a:ext uri="{FF2B5EF4-FFF2-40B4-BE49-F238E27FC236}">
                <a16:creationId xmlns:a16="http://schemas.microsoft.com/office/drawing/2014/main" id="{E495BB6C-87A3-4484-81CC-1A665C1E60BF}"/>
              </a:ext>
            </a:extLst>
          </p:cNvPr>
          <p:cNvSpPr txBox="1"/>
          <p:nvPr/>
        </p:nvSpPr>
        <p:spPr>
          <a:xfrm rot="16200000">
            <a:off x="6099941" y="8530335"/>
            <a:ext cx="1027782" cy="369332"/>
          </a:xfrm>
          <a:prstGeom prst="rect">
            <a:avLst/>
          </a:prstGeom>
          <a:noFill/>
        </p:spPr>
        <p:txBody>
          <a:bodyPr wrap="none" rtlCol="0">
            <a:spAutoFit/>
          </a:bodyPr>
          <a:lstStyle/>
          <a:p>
            <a:r>
              <a:rPr lang="en-US" dirty="0"/>
              <a:t>Wogonin</a:t>
            </a:r>
          </a:p>
        </p:txBody>
      </p:sp>
    </p:spTree>
    <p:extLst>
      <p:ext uri="{BB962C8B-B14F-4D97-AF65-F5344CB8AC3E}">
        <p14:creationId xmlns:p14="http://schemas.microsoft.com/office/powerpoint/2010/main" val="189046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B005D8E4-C626-4BE7-B8B5-F526DB8D8D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308" y="353070"/>
            <a:ext cx="5511783" cy="8262383"/>
          </a:xfrm>
          <a:prstGeom prst="rect">
            <a:avLst/>
          </a:prstGeom>
        </p:spPr>
      </p:pic>
      <p:sp>
        <p:nvSpPr>
          <p:cNvPr id="6" name="TextBox 5">
            <a:extLst>
              <a:ext uri="{FF2B5EF4-FFF2-40B4-BE49-F238E27FC236}">
                <a16:creationId xmlns:a16="http://schemas.microsoft.com/office/drawing/2014/main" id="{693C5084-B8B2-4407-BF85-25BCAAC9E248}"/>
              </a:ext>
            </a:extLst>
          </p:cNvPr>
          <p:cNvSpPr txBox="1"/>
          <p:nvPr/>
        </p:nvSpPr>
        <p:spPr>
          <a:xfrm rot="16200000">
            <a:off x="4383588" y="9108184"/>
            <a:ext cx="907300" cy="369332"/>
          </a:xfrm>
          <a:prstGeom prst="rect">
            <a:avLst/>
          </a:prstGeom>
          <a:noFill/>
        </p:spPr>
        <p:txBody>
          <a:bodyPr wrap="none" rtlCol="0">
            <a:spAutoFit/>
          </a:bodyPr>
          <a:lstStyle/>
          <a:p>
            <a:r>
              <a:rPr lang="en-US" dirty="0"/>
              <a:t>Baicalin</a:t>
            </a:r>
          </a:p>
        </p:txBody>
      </p:sp>
      <p:sp>
        <p:nvSpPr>
          <p:cNvPr id="7" name="TextBox 6">
            <a:extLst>
              <a:ext uri="{FF2B5EF4-FFF2-40B4-BE49-F238E27FC236}">
                <a16:creationId xmlns:a16="http://schemas.microsoft.com/office/drawing/2014/main" id="{FCAD26B6-2D0D-4755-B9B6-12FB81D798EB}"/>
              </a:ext>
            </a:extLst>
          </p:cNvPr>
          <p:cNvSpPr txBox="1"/>
          <p:nvPr/>
        </p:nvSpPr>
        <p:spPr>
          <a:xfrm rot="16200000">
            <a:off x="4604850" y="9108184"/>
            <a:ext cx="1354794" cy="369332"/>
          </a:xfrm>
          <a:prstGeom prst="rect">
            <a:avLst/>
          </a:prstGeom>
          <a:noFill/>
        </p:spPr>
        <p:txBody>
          <a:bodyPr wrap="none" rtlCol="0">
            <a:spAutoFit/>
          </a:bodyPr>
          <a:lstStyle/>
          <a:p>
            <a:r>
              <a:rPr lang="en-US" dirty="0"/>
              <a:t>Wogonoside</a:t>
            </a:r>
          </a:p>
        </p:txBody>
      </p:sp>
      <p:sp>
        <p:nvSpPr>
          <p:cNvPr id="8" name="TextBox 7">
            <a:extLst>
              <a:ext uri="{FF2B5EF4-FFF2-40B4-BE49-F238E27FC236}">
                <a16:creationId xmlns:a16="http://schemas.microsoft.com/office/drawing/2014/main" id="{04347719-53A3-45D1-9F04-EB4985294F43}"/>
              </a:ext>
            </a:extLst>
          </p:cNvPr>
          <p:cNvSpPr txBox="1"/>
          <p:nvPr/>
        </p:nvSpPr>
        <p:spPr>
          <a:xfrm rot="16200000">
            <a:off x="5259897" y="9096768"/>
            <a:ext cx="1022716" cy="369332"/>
          </a:xfrm>
          <a:prstGeom prst="rect">
            <a:avLst/>
          </a:prstGeom>
          <a:noFill/>
        </p:spPr>
        <p:txBody>
          <a:bodyPr wrap="none" rtlCol="0">
            <a:spAutoFit/>
          </a:bodyPr>
          <a:lstStyle/>
          <a:p>
            <a:r>
              <a:rPr lang="en-US" dirty="0"/>
              <a:t>Baicalein</a:t>
            </a:r>
          </a:p>
        </p:txBody>
      </p:sp>
      <p:sp>
        <p:nvSpPr>
          <p:cNvPr id="9" name="TextBox 8">
            <a:extLst>
              <a:ext uri="{FF2B5EF4-FFF2-40B4-BE49-F238E27FC236}">
                <a16:creationId xmlns:a16="http://schemas.microsoft.com/office/drawing/2014/main" id="{544218C3-E24B-45F5-ABA2-8B8703074C54}"/>
              </a:ext>
            </a:extLst>
          </p:cNvPr>
          <p:cNvSpPr txBox="1"/>
          <p:nvPr/>
        </p:nvSpPr>
        <p:spPr>
          <a:xfrm rot="16200000">
            <a:off x="5734181" y="9108184"/>
            <a:ext cx="1027782" cy="369332"/>
          </a:xfrm>
          <a:prstGeom prst="rect">
            <a:avLst/>
          </a:prstGeom>
          <a:noFill/>
        </p:spPr>
        <p:txBody>
          <a:bodyPr wrap="none" rtlCol="0">
            <a:spAutoFit/>
          </a:bodyPr>
          <a:lstStyle/>
          <a:p>
            <a:r>
              <a:rPr lang="en-US" dirty="0"/>
              <a:t>Wogonin</a:t>
            </a:r>
          </a:p>
        </p:txBody>
      </p:sp>
    </p:spTree>
    <p:extLst>
      <p:ext uri="{BB962C8B-B14F-4D97-AF65-F5344CB8AC3E}">
        <p14:creationId xmlns:p14="http://schemas.microsoft.com/office/powerpoint/2010/main" val="2254839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2759CA-0932-4EE9-8DA4-53635E7637EB}"/>
              </a:ext>
            </a:extLst>
          </p:cNvPr>
          <p:cNvPicPr>
            <a:picLocks noChangeAspect="1"/>
          </p:cNvPicPr>
          <p:nvPr/>
        </p:nvPicPr>
        <p:blipFill>
          <a:blip r:embed="rId2"/>
          <a:stretch>
            <a:fillRect/>
          </a:stretch>
        </p:blipFill>
        <p:spPr>
          <a:xfrm>
            <a:off x="1444924" y="4691253"/>
            <a:ext cx="5000625" cy="3409950"/>
          </a:xfrm>
          <a:prstGeom prst="rect">
            <a:avLst/>
          </a:prstGeom>
        </p:spPr>
      </p:pic>
      <p:sp>
        <p:nvSpPr>
          <p:cNvPr id="6" name="TextBox 5">
            <a:extLst>
              <a:ext uri="{FF2B5EF4-FFF2-40B4-BE49-F238E27FC236}">
                <a16:creationId xmlns:a16="http://schemas.microsoft.com/office/drawing/2014/main" id="{8A4806C8-6A9A-4AC7-8F69-48C18A89F907}"/>
              </a:ext>
            </a:extLst>
          </p:cNvPr>
          <p:cNvSpPr txBox="1"/>
          <p:nvPr/>
        </p:nvSpPr>
        <p:spPr>
          <a:xfrm>
            <a:off x="166821" y="4329946"/>
            <a:ext cx="3002681" cy="369332"/>
          </a:xfrm>
          <a:prstGeom prst="rect">
            <a:avLst/>
          </a:prstGeom>
          <a:noFill/>
        </p:spPr>
        <p:txBody>
          <a:bodyPr wrap="none" rtlCol="0">
            <a:spAutoFit/>
          </a:bodyPr>
          <a:lstStyle/>
          <a:p>
            <a:r>
              <a:rPr lang="en-US" dirty="0"/>
              <a:t>Overexpression in </a:t>
            </a:r>
            <a:r>
              <a:rPr lang="en-US" i="1" dirty="0"/>
              <a:t>Arabidopsis</a:t>
            </a:r>
            <a:endParaRPr lang="en-US" dirty="0"/>
          </a:p>
        </p:txBody>
      </p:sp>
      <p:sp>
        <p:nvSpPr>
          <p:cNvPr id="7" name="TextBox 6">
            <a:extLst>
              <a:ext uri="{FF2B5EF4-FFF2-40B4-BE49-F238E27FC236}">
                <a16:creationId xmlns:a16="http://schemas.microsoft.com/office/drawing/2014/main" id="{4199EE60-354C-42A6-97C8-F3A4F56D4C0F}"/>
              </a:ext>
            </a:extLst>
          </p:cNvPr>
          <p:cNvSpPr txBox="1"/>
          <p:nvPr/>
        </p:nvSpPr>
        <p:spPr>
          <a:xfrm>
            <a:off x="166821" y="5306199"/>
            <a:ext cx="1435008" cy="646331"/>
          </a:xfrm>
          <a:prstGeom prst="rect">
            <a:avLst/>
          </a:prstGeom>
          <a:noFill/>
        </p:spPr>
        <p:txBody>
          <a:bodyPr wrap="none" rtlCol="0">
            <a:spAutoFit/>
          </a:bodyPr>
          <a:lstStyle/>
          <a:p>
            <a:r>
              <a:rPr lang="en-US" dirty="0"/>
              <a:t>SbCYP82D1.1</a:t>
            </a:r>
          </a:p>
          <a:p>
            <a:pPr algn="ctr"/>
            <a:r>
              <a:rPr lang="en-US" dirty="0"/>
              <a:t>(F6H)</a:t>
            </a:r>
          </a:p>
        </p:txBody>
      </p:sp>
      <p:sp>
        <p:nvSpPr>
          <p:cNvPr id="8" name="TextBox 7">
            <a:extLst>
              <a:ext uri="{FF2B5EF4-FFF2-40B4-BE49-F238E27FC236}">
                <a16:creationId xmlns:a16="http://schemas.microsoft.com/office/drawing/2014/main" id="{62F2435A-3645-4D7E-A9EE-89705911C134}"/>
              </a:ext>
            </a:extLst>
          </p:cNvPr>
          <p:cNvSpPr txBox="1"/>
          <p:nvPr/>
        </p:nvSpPr>
        <p:spPr>
          <a:xfrm>
            <a:off x="254184" y="6871900"/>
            <a:ext cx="1260281" cy="646331"/>
          </a:xfrm>
          <a:prstGeom prst="rect">
            <a:avLst/>
          </a:prstGeom>
          <a:noFill/>
        </p:spPr>
        <p:txBody>
          <a:bodyPr wrap="none" rtlCol="0">
            <a:spAutoFit/>
          </a:bodyPr>
          <a:lstStyle/>
          <a:p>
            <a:r>
              <a:rPr lang="en-US" dirty="0"/>
              <a:t>SbCYP82D2</a:t>
            </a:r>
          </a:p>
          <a:p>
            <a:pPr algn="ctr"/>
            <a:r>
              <a:rPr lang="en-US" dirty="0"/>
              <a:t>(F8H)</a:t>
            </a:r>
          </a:p>
        </p:txBody>
      </p:sp>
      <p:sp>
        <p:nvSpPr>
          <p:cNvPr id="9" name="TextBox 8">
            <a:extLst>
              <a:ext uri="{FF2B5EF4-FFF2-40B4-BE49-F238E27FC236}">
                <a16:creationId xmlns:a16="http://schemas.microsoft.com/office/drawing/2014/main" id="{A786D06C-38A8-4145-ADD4-F4FF8BAF8242}"/>
              </a:ext>
            </a:extLst>
          </p:cNvPr>
          <p:cNvSpPr txBox="1"/>
          <p:nvPr/>
        </p:nvSpPr>
        <p:spPr>
          <a:xfrm>
            <a:off x="6424852" y="7010400"/>
            <a:ext cx="1347548" cy="369332"/>
          </a:xfrm>
          <a:prstGeom prst="rect">
            <a:avLst/>
          </a:prstGeom>
          <a:noFill/>
        </p:spPr>
        <p:txBody>
          <a:bodyPr wrap="none" rtlCol="0">
            <a:spAutoFit/>
          </a:bodyPr>
          <a:lstStyle/>
          <a:p>
            <a:r>
              <a:rPr lang="en-US" dirty="0" err="1"/>
              <a:t>Norwogonin</a:t>
            </a:r>
            <a:endParaRPr lang="en-US" dirty="0"/>
          </a:p>
        </p:txBody>
      </p:sp>
      <p:sp>
        <p:nvSpPr>
          <p:cNvPr id="10" name="TextBox 9">
            <a:extLst>
              <a:ext uri="{FF2B5EF4-FFF2-40B4-BE49-F238E27FC236}">
                <a16:creationId xmlns:a16="http://schemas.microsoft.com/office/drawing/2014/main" id="{A2105232-8F06-4E1A-9A8C-A208EFDA246D}"/>
              </a:ext>
            </a:extLst>
          </p:cNvPr>
          <p:cNvSpPr txBox="1"/>
          <p:nvPr/>
        </p:nvSpPr>
        <p:spPr>
          <a:xfrm>
            <a:off x="6424852" y="5577840"/>
            <a:ext cx="1022716" cy="369332"/>
          </a:xfrm>
          <a:prstGeom prst="rect">
            <a:avLst/>
          </a:prstGeom>
          <a:noFill/>
        </p:spPr>
        <p:txBody>
          <a:bodyPr wrap="none" rtlCol="0">
            <a:spAutoFit/>
          </a:bodyPr>
          <a:lstStyle/>
          <a:p>
            <a:r>
              <a:rPr lang="en-US" dirty="0"/>
              <a:t>Baicalein</a:t>
            </a:r>
          </a:p>
        </p:txBody>
      </p:sp>
      <p:pic>
        <p:nvPicPr>
          <p:cNvPr id="11" name="Picture 10" descr="Diagram&#10;&#10;Description automatically generated">
            <a:extLst>
              <a:ext uri="{FF2B5EF4-FFF2-40B4-BE49-F238E27FC236}">
                <a16:creationId xmlns:a16="http://schemas.microsoft.com/office/drawing/2014/main" id="{CECFE824-4901-44EA-A4D9-0B0EC68635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327" y="639189"/>
            <a:ext cx="7354326" cy="2800741"/>
          </a:xfrm>
          <a:prstGeom prst="rect">
            <a:avLst/>
          </a:prstGeom>
        </p:spPr>
      </p:pic>
    </p:spTree>
    <p:extLst>
      <p:ext uri="{BB962C8B-B14F-4D97-AF65-F5344CB8AC3E}">
        <p14:creationId xmlns:p14="http://schemas.microsoft.com/office/powerpoint/2010/main" val="38342505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858</TotalTime>
  <Words>256</Words>
  <Application>Microsoft Office PowerPoint</Application>
  <PresentationFormat>Custom</PresentationFormat>
  <Paragraphs>63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Bryce Askey</dc:creator>
  <cp:lastModifiedBy>Bryce Askey</cp:lastModifiedBy>
  <cp:revision>33</cp:revision>
  <dcterms:created xsi:type="dcterms:W3CDTF">2021-05-22T18:25:52Z</dcterms:created>
  <dcterms:modified xsi:type="dcterms:W3CDTF">2021-06-03T13:35:14Z</dcterms:modified>
</cp:coreProperties>
</file>