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6" r:id="rId3"/>
    <p:sldId id="257" r:id="rId4"/>
    <p:sldId id="258" r:id="rId5"/>
    <p:sldId id="259" r:id="rId6"/>
    <p:sldId id="261" r:id="rId7"/>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67" autoAdjust="0"/>
    <p:restoredTop sz="94660"/>
  </p:normalViewPr>
  <p:slideViewPr>
    <p:cSldViewPr snapToGrid="0" showGuides="1">
      <p:cViewPr>
        <p:scale>
          <a:sx n="78" d="100"/>
          <a:sy n="78" d="100"/>
        </p:scale>
        <p:origin x="2412" y="114"/>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497863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1752995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109044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98831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35A656-45FC-4BC5-B599-2BD02740AE99}"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3586429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5A656-45FC-4BC5-B599-2BD02740AE99}" type="datetimeFigureOut">
              <a:rPr lang="en-US" smtClean="0"/>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323017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35A656-45FC-4BC5-B599-2BD02740AE99}" type="datetimeFigureOut">
              <a:rPr lang="en-US" smtClean="0"/>
              <a:t>6/2/2021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3416809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35A656-45FC-4BC5-B599-2BD02740AE99}" type="datetimeFigureOut">
              <a:rPr lang="en-US" smtClean="0"/>
              <a:t>6/2/2021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20709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35A656-45FC-4BC5-B599-2BD02740AE99}" type="datetimeFigureOut">
              <a:rPr lang="en-US" smtClean="0"/>
              <a:t>6/2/2021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982776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5F35A656-45FC-4BC5-B599-2BD02740AE99}" type="datetimeFigureOut">
              <a:rPr lang="en-US" smtClean="0"/>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52939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5F35A656-45FC-4BC5-B599-2BD02740AE99}" type="datetimeFigureOut">
              <a:rPr lang="en-US" smtClean="0"/>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029011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5F35A656-45FC-4BC5-B599-2BD02740AE99}" type="datetimeFigureOut">
              <a:rPr lang="en-US" smtClean="0"/>
              <a:t>6/2/2021</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1CD4F3A0-A297-486B-81B1-2702C0DB0D21}" type="slidenum">
              <a:rPr lang="en-US" smtClean="0"/>
              <a:t>‹#›</a:t>
            </a:fld>
            <a:endParaRPr lang="en-US"/>
          </a:p>
        </p:txBody>
      </p:sp>
    </p:spTree>
    <p:extLst>
      <p:ext uri="{BB962C8B-B14F-4D97-AF65-F5344CB8AC3E}">
        <p14:creationId xmlns:p14="http://schemas.microsoft.com/office/powerpoint/2010/main" val="227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C7A9D-D712-4EB5-BBD9-62AE4986635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BFAE593-4A3E-4B1C-B14A-70D88118B832}"/>
              </a:ext>
            </a:extLst>
          </p:cNvPr>
          <p:cNvSpPr>
            <a:spLocks noGrp="1"/>
          </p:cNvSpPr>
          <p:nvPr>
            <p:ph idx="1"/>
          </p:nvPr>
        </p:nvSpPr>
        <p:spPr/>
        <p:txBody>
          <a:bodyPr/>
          <a:lstStyle/>
          <a:p>
            <a:r>
              <a:rPr lang="en-US" dirty="0"/>
              <a:t>Review previous publication disproving </a:t>
            </a:r>
            <a:r>
              <a:rPr lang="en-US" dirty="0" err="1"/>
              <a:t>isoscutellarin</a:t>
            </a:r>
            <a:endParaRPr lang="en-US" dirty="0"/>
          </a:p>
        </p:txBody>
      </p:sp>
    </p:spTree>
    <p:extLst>
      <p:ext uri="{BB962C8B-B14F-4D97-AF65-F5344CB8AC3E}">
        <p14:creationId xmlns:p14="http://schemas.microsoft.com/office/powerpoint/2010/main" val="614629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859F78-A237-4F2A-BB90-6A9B2A860E1F}"/>
              </a:ext>
            </a:extLst>
          </p:cNvPr>
          <p:cNvSpPr txBox="1"/>
          <p:nvPr/>
        </p:nvSpPr>
        <p:spPr>
          <a:xfrm>
            <a:off x="0" y="9350514"/>
            <a:ext cx="7772400" cy="707886"/>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1. </a:t>
            </a:r>
            <a:r>
              <a:rPr lang="en-US" sz="1000" dirty="0">
                <a:latin typeface="Arial" panose="020B0604020202020204" pitchFamily="34" charset="0"/>
                <a:cs typeface="Arial" panose="020B0604020202020204" pitchFamily="34" charset="0"/>
              </a:rPr>
              <a:t>Proposed 4´-hydroxyflavone and 4´-deoxyflavone pathway. Structures of glycosylated metabolites are not shown to save space but are included in Appendix S1. Enzyme names in blue are specific isoforms that have been identified in </a:t>
            </a:r>
            <a:r>
              <a:rPr lang="en-US" sz="1000" i="1" dirty="0">
                <a:latin typeface="Arial" panose="020B0604020202020204" pitchFamily="34" charset="0"/>
                <a:cs typeface="Arial" panose="020B0604020202020204" pitchFamily="34" charset="0"/>
              </a:rPr>
              <a:t>S. baicalensis</a:t>
            </a:r>
            <a:r>
              <a:rPr lang="en-US" sz="1000" dirty="0">
                <a:latin typeface="Arial" panose="020B0604020202020204" pitchFamily="34" charset="0"/>
                <a:cs typeface="Arial" panose="020B0604020202020204" pitchFamily="34" charset="0"/>
              </a:rPr>
              <a:t>, and enzyme names in black are general names. Metabolites that were quantified have names in bold and are numbered to match the labeling of Figure 2.</a:t>
            </a:r>
            <a:endParaRPr lang="en-US" sz="1000" b="1" dirty="0">
              <a:latin typeface="Arial" panose="020B0604020202020204" pitchFamily="34" charset="0"/>
              <a:cs typeface="Arial" panose="020B0604020202020204" pitchFamily="34" charset="0"/>
            </a:endParaRPr>
          </a:p>
        </p:txBody>
      </p:sp>
      <p:pic>
        <p:nvPicPr>
          <p:cNvPr id="7" name="Picture 6" descr="A picture containing schematic&#10;&#10;Description automatically generated">
            <a:extLst>
              <a:ext uri="{FF2B5EF4-FFF2-40B4-BE49-F238E27FC236}">
                <a16:creationId xmlns:a16="http://schemas.microsoft.com/office/drawing/2014/main" id="{95E4CEED-5F86-4F39-8A5F-BE3E24CD3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40" y="879738"/>
            <a:ext cx="7559720" cy="7584642"/>
          </a:xfrm>
          <a:prstGeom prst="rect">
            <a:avLst/>
          </a:prstGeom>
        </p:spPr>
      </p:pic>
    </p:spTree>
    <p:extLst>
      <p:ext uri="{BB962C8B-B14F-4D97-AF65-F5344CB8AC3E}">
        <p14:creationId xmlns:p14="http://schemas.microsoft.com/office/powerpoint/2010/main" val="424363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C069843F-F3EC-4D9E-B62C-8919B8BB7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025" y="217308"/>
            <a:ext cx="7320349" cy="9087330"/>
          </a:xfrm>
          <a:prstGeom prst="rect">
            <a:avLst/>
          </a:prstGeom>
        </p:spPr>
      </p:pic>
      <p:sp>
        <p:nvSpPr>
          <p:cNvPr id="3" name="TextBox 2">
            <a:extLst>
              <a:ext uri="{FF2B5EF4-FFF2-40B4-BE49-F238E27FC236}">
                <a16:creationId xmlns:a16="http://schemas.microsoft.com/office/drawing/2014/main" id="{BEBB9F44-7400-4E53-B728-59FC3F0BA686}"/>
              </a:ext>
            </a:extLst>
          </p:cNvPr>
          <p:cNvSpPr txBox="1"/>
          <p:nvPr/>
        </p:nvSpPr>
        <p:spPr>
          <a:xfrm>
            <a:off x="-1" y="9504402"/>
            <a:ext cx="7772400" cy="553998"/>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2. </a:t>
            </a:r>
            <a:r>
              <a:rPr lang="en-US" sz="1000" dirty="0">
                <a:latin typeface="Arial" panose="020B0604020202020204" pitchFamily="34" charset="0"/>
                <a:cs typeface="Arial" panose="020B0604020202020204" pitchFamily="34" charset="0"/>
              </a:rPr>
              <a:t>Organ-specific metabolite data collected from 9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via High Performance Liquid Chromatography (HPLC). Samples were taken in biological triplicate, and the average concentration of each metabolite calculated. Metabolites are numbered to match their order of occurrence in the flavone pathway, shown in Figure 1.</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3929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Picture 189">
            <a:extLst>
              <a:ext uri="{FF2B5EF4-FFF2-40B4-BE49-F238E27FC236}">
                <a16:creationId xmlns:a16="http://schemas.microsoft.com/office/drawing/2014/main" id="{2C31077D-4755-44FF-86FE-EECA8246651A}"/>
              </a:ext>
            </a:extLst>
          </p:cNvPr>
          <p:cNvPicPr>
            <a:picLocks noChangeAspect="1"/>
          </p:cNvPicPr>
          <p:nvPr/>
        </p:nvPicPr>
        <p:blipFill>
          <a:blip r:embed="rId2"/>
          <a:stretch>
            <a:fillRect/>
          </a:stretch>
        </p:blipFill>
        <p:spPr>
          <a:xfrm>
            <a:off x="392848" y="647192"/>
            <a:ext cx="4529949" cy="2694921"/>
          </a:xfrm>
          <a:prstGeom prst="rect">
            <a:avLst/>
          </a:prstGeom>
        </p:spPr>
      </p:pic>
      <p:pic>
        <p:nvPicPr>
          <p:cNvPr id="191" name="Picture 190">
            <a:extLst>
              <a:ext uri="{FF2B5EF4-FFF2-40B4-BE49-F238E27FC236}">
                <a16:creationId xmlns:a16="http://schemas.microsoft.com/office/drawing/2014/main" id="{4A725700-E734-45AF-8236-BC0F7484F28C}"/>
              </a:ext>
            </a:extLst>
          </p:cNvPr>
          <p:cNvPicPr>
            <a:picLocks noChangeAspect="1"/>
          </p:cNvPicPr>
          <p:nvPr/>
        </p:nvPicPr>
        <p:blipFill>
          <a:blip r:embed="rId3"/>
          <a:stretch>
            <a:fillRect/>
          </a:stretch>
        </p:blipFill>
        <p:spPr>
          <a:xfrm>
            <a:off x="392847" y="3448222"/>
            <a:ext cx="4529949" cy="2694921"/>
          </a:xfrm>
          <a:prstGeom prst="rect">
            <a:avLst/>
          </a:prstGeom>
        </p:spPr>
      </p:pic>
      <p:pic>
        <p:nvPicPr>
          <p:cNvPr id="192" name="Picture 191">
            <a:extLst>
              <a:ext uri="{FF2B5EF4-FFF2-40B4-BE49-F238E27FC236}">
                <a16:creationId xmlns:a16="http://schemas.microsoft.com/office/drawing/2014/main" id="{77AC2341-11E7-4D3E-A0DA-4C045AFD644E}"/>
              </a:ext>
            </a:extLst>
          </p:cNvPr>
          <p:cNvPicPr>
            <a:picLocks noChangeAspect="1"/>
          </p:cNvPicPr>
          <p:nvPr/>
        </p:nvPicPr>
        <p:blipFill>
          <a:blip r:embed="rId4"/>
          <a:stretch>
            <a:fillRect/>
          </a:stretch>
        </p:blipFill>
        <p:spPr>
          <a:xfrm>
            <a:off x="392847" y="6261604"/>
            <a:ext cx="4529949" cy="2694921"/>
          </a:xfrm>
          <a:prstGeom prst="rect">
            <a:avLst/>
          </a:prstGeom>
        </p:spPr>
      </p:pic>
      <p:grpSp>
        <p:nvGrpSpPr>
          <p:cNvPr id="193" name="Group 195">
            <a:extLst>
              <a:ext uri="{FF2B5EF4-FFF2-40B4-BE49-F238E27FC236}">
                <a16:creationId xmlns:a16="http://schemas.microsoft.com/office/drawing/2014/main" id="{DCF0834F-3CC3-4922-A296-5067F6917CF0}"/>
              </a:ext>
            </a:extLst>
          </p:cNvPr>
          <p:cNvGrpSpPr>
            <a:grpSpLocks noChangeAspect="1"/>
          </p:cNvGrpSpPr>
          <p:nvPr/>
        </p:nvGrpSpPr>
        <p:grpSpPr bwMode="auto">
          <a:xfrm>
            <a:off x="4961151" y="6243874"/>
            <a:ext cx="2634345" cy="2712651"/>
            <a:chOff x="3150" y="4168"/>
            <a:chExt cx="1783" cy="1836"/>
          </a:xfrm>
        </p:grpSpPr>
        <p:sp>
          <p:nvSpPr>
            <p:cNvPr id="194" name="AutoShape 194">
              <a:extLst>
                <a:ext uri="{FF2B5EF4-FFF2-40B4-BE49-F238E27FC236}">
                  <a16:creationId xmlns:a16="http://schemas.microsoft.com/office/drawing/2014/main" id="{19000238-A1EA-4753-99F7-42B5674C5144}"/>
                </a:ext>
              </a:extLst>
            </p:cNvPr>
            <p:cNvSpPr>
              <a:spLocks noChangeAspect="1" noChangeArrowheads="1" noTextEdit="1"/>
            </p:cNvSpPr>
            <p:nvPr/>
          </p:nvSpPr>
          <p:spPr bwMode="auto">
            <a:xfrm>
              <a:off x="3150" y="4168"/>
              <a:ext cx="1746" cy="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Line 196">
              <a:extLst>
                <a:ext uri="{FF2B5EF4-FFF2-40B4-BE49-F238E27FC236}">
                  <a16:creationId xmlns:a16="http://schemas.microsoft.com/office/drawing/2014/main" id="{A56513F7-0D6D-4DB4-BA88-EA4F5581521E}"/>
                </a:ext>
              </a:extLst>
            </p:cNvPr>
            <p:cNvSpPr>
              <a:spLocks noChangeShapeType="1"/>
            </p:cNvSpPr>
            <p:nvPr/>
          </p:nvSpPr>
          <p:spPr bwMode="auto">
            <a:xfrm>
              <a:off x="3336" y="5891"/>
              <a:ext cx="1503"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Line 197">
              <a:extLst>
                <a:ext uri="{FF2B5EF4-FFF2-40B4-BE49-F238E27FC236}">
                  <a16:creationId xmlns:a16="http://schemas.microsoft.com/office/drawing/2014/main" id="{6E18A674-9F53-413D-91A6-8149FEB1A34D}"/>
                </a:ext>
              </a:extLst>
            </p:cNvPr>
            <p:cNvSpPr>
              <a:spLocks noChangeShapeType="1"/>
            </p:cNvSpPr>
            <p:nvPr/>
          </p:nvSpPr>
          <p:spPr bwMode="auto">
            <a:xfrm>
              <a:off x="3336" y="5891"/>
              <a:ext cx="0" cy="2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Rectangle 198">
              <a:extLst>
                <a:ext uri="{FF2B5EF4-FFF2-40B4-BE49-F238E27FC236}">
                  <a16:creationId xmlns:a16="http://schemas.microsoft.com/office/drawing/2014/main" id="{01657684-A176-4506-B222-6D4333517553}"/>
                </a:ext>
              </a:extLst>
            </p:cNvPr>
            <p:cNvSpPr>
              <a:spLocks noChangeArrowheads="1"/>
            </p:cNvSpPr>
            <p:nvPr/>
          </p:nvSpPr>
          <p:spPr bwMode="auto">
            <a:xfrm>
              <a:off x="3276" y="5914"/>
              <a:ext cx="15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200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8" name="Line 199">
              <a:extLst>
                <a:ext uri="{FF2B5EF4-FFF2-40B4-BE49-F238E27FC236}">
                  <a16:creationId xmlns:a16="http://schemas.microsoft.com/office/drawing/2014/main" id="{2E3D7E94-3F9A-4EF3-B85A-FFD2243D845C}"/>
                </a:ext>
              </a:extLst>
            </p:cNvPr>
            <p:cNvSpPr>
              <a:spLocks noChangeShapeType="1"/>
            </p:cNvSpPr>
            <p:nvPr/>
          </p:nvSpPr>
          <p:spPr bwMode="auto">
            <a:xfrm>
              <a:off x="3336" y="5891"/>
              <a:ext cx="0" cy="2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Line 200">
              <a:extLst>
                <a:ext uri="{FF2B5EF4-FFF2-40B4-BE49-F238E27FC236}">
                  <a16:creationId xmlns:a16="http://schemas.microsoft.com/office/drawing/2014/main" id="{F679C44B-B2DB-411F-A564-EF548C244D66}"/>
                </a:ext>
              </a:extLst>
            </p:cNvPr>
            <p:cNvSpPr>
              <a:spLocks noChangeShapeType="1"/>
            </p:cNvSpPr>
            <p:nvPr/>
          </p:nvSpPr>
          <p:spPr bwMode="auto">
            <a:xfrm>
              <a:off x="3462"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Line 201">
              <a:extLst>
                <a:ext uri="{FF2B5EF4-FFF2-40B4-BE49-F238E27FC236}">
                  <a16:creationId xmlns:a16="http://schemas.microsoft.com/office/drawing/2014/main" id="{EF58BB38-58D0-4EAA-827E-ED3C37D510D7}"/>
                </a:ext>
              </a:extLst>
            </p:cNvPr>
            <p:cNvSpPr>
              <a:spLocks noChangeShapeType="1"/>
            </p:cNvSpPr>
            <p:nvPr/>
          </p:nvSpPr>
          <p:spPr bwMode="auto">
            <a:xfrm>
              <a:off x="3586"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Line 202">
              <a:extLst>
                <a:ext uri="{FF2B5EF4-FFF2-40B4-BE49-F238E27FC236}">
                  <a16:creationId xmlns:a16="http://schemas.microsoft.com/office/drawing/2014/main" id="{E32A83FA-40FF-4F21-84C2-4E446091BF33}"/>
                </a:ext>
              </a:extLst>
            </p:cNvPr>
            <p:cNvSpPr>
              <a:spLocks noChangeShapeType="1"/>
            </p:cNvSpPr>
            <p:nvPr/>
          </p:nvSpPr>
          <p:spPr bwMode="auto">
            <a:xfrm>
              <a:off x="3712"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Line 203">
              <a:extLst>
                <a:ext uri="{FF2B5EF4-FFF2-40B4-BE49-F238E27FC236}">
                  <a16:creationId xmlns:a16="http://schemas.microsoft.com/office/drawing/2014/main" id="{7136BEE6-CD4F-4A6D-8864-0736B7FAD7C1}"/>
                </a:ext>
              </a:extLst>
            </p:cNvPr>
            <p:cNvSpPr>
              <a:spLocks noChangeShapeType="1"/>
            </p:cNvSpPr>
            <p:nvPr/>
          </p:nvSpPr>
          <p:spPr bwMode="auto">
            <a:xfrm>
              <a:off x="3837" y="5891"/>
              <a:ext cx="0" cy="2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Rectangle 204">
              <a:extLst>
                <a:ext uri="{FF2B5EF4-FFF2-40B4-BE49-F238E27FC236}">
                  <a16:creationId xmlns:a16="http://schemas.microsoft.com/office/drawing/2014/main" id="{8E30FF05-D525-4F17-9BA2-DB05F8531CF5}"/>
                </a:ext>
              </a:extLst>
            </p:cNvPr>
            <p:cNvSpPr>
              <a:spLocks noChangeArrowheads="1"/>
            </p:cNvSpPr>
            <p:nvPr/>
          </p:nvSpPr>
          <p:spPr bwMode="auto">
            <a:xfrm>
              <a:off x="3776" y="5914"/>
              <a:ext cx="15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300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4" name="Line 205">
              <a:extLst>
                <a:ext uri="{FF2B5EF4-FFF2-40B4-BE49-F238E27FC236}">
                  <a16:creationId xmlns:a16="http://schemas.microsoft.com/office/drawing/2014/main" id="{904A53B0-EC63-49E4-B9DE-E67D82D666C3}"/>
                </a:ext>
              </a:extLst>
            </p:cNvPr>
            <p:cNvSpPr>
              <a:spLocks noChangeShapeType="1"/>
            </p:cNvSpPr>
            <p:nvPr/>
          </p:nvSpPr>
          <p:spPr bwMode="auto">
            <a:xfrm>
              <a:off x="3962"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Line 206">
              <a:extLst>
                <a:ext uri="{FF2B5EF4-FFF2-40B4-BE49-F238E27FC236}">
                  <a16:creationId xmlns:a16="http://schemas.microsoft.com/office/drawing/2014/main" id="{EF8794B9-F144-4879-8CE4-66E5ADF40C06}"/>
                </a:ext>
              </a:extLst>
            </p:cNvPr>
            <p:cNvSpPr>
              <a:spLocks noChangeShapeType="1"/>
            </p:cNvSpPr>
            <p:nvPr/>
          </p:nvSpPr>
          <p:spPr bwMode="auto">
            <a:xfrm>
              <a:off x="4088"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Line 207">
              <a:extLst>
                <a:ext uri="{FF2B5EF4-FFF2-40B4-BE49-F238E27FC236}">
                  <a16:creationId xmlns:a16="http://schemas.microsoft.com/office/drawing/2014/main" id="{244958E9-0C99-4C55-B2DA-2E4335921C16}"/>
                </a:ext>
              </a:extLst>
            </p:cNvPr>
            <p:cNvSpPr>
              <a:spLocks noChangeShapeType="1"/>
            </p:cNvSpPr>
            <p:nvPr/>
          </p:nvSpPr>
          <p:spPr bwMode="auto">
            <a:xfrm>
              <a:off x="4213"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Line 208">
              <a:extLst>
                <a:ext uri="{FF2B5EF4-FFF2-40B4-BE49-F238E27FC236}">
                  <a16:creationId xmlns:a16="http://schemas.microsoft.com/office/drawing/2014/main" id="{6BD6C923-4AF6-4443-AB2C-C41B7979B7B5}"/>
                </a:ext>
              </a:extLst>
            </p:cNvPr>
            <p:cNvSpPr>
              <a:spLocks noChangeShapeType="1"/>
            </p:cNvSpPr>
            <p:nvPr/>
          </p:nvSpPr>
          <p:spPr bwMode="auto">
            <a:xfrm>
              <a:off x="4338" y="5891"/>
              <a:ext cx="0" cy="2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Rectangle 209">
              <a:extLst>
                <a:ext uri="{FF2B5EF4-FFF2-40B4-BE49-F238E27FC236}">
                  <a16:creationId xmlns:a16="http://schemas.microsoft.com/office/drawing/2014/main" id="{E009C0BF-15AC-42F9-91ED-1C630CDC5342}"/>
                </a:ext>
              </a:extLst>
            </p:cNvPr>
            <p:cNvSpPr>
              <a:spLocks noChangeArrowheads="1"/>
            </p:cNvSpPr>
            <p:nvPr/>
          </p:nvSpPr>
          <p:spPr bwMode="auto">
            <a:xfrm>
              <a:off x="4282" y="5914"/>
              <a:ext cx="15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400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9" name="Line 210">
              <a:extLst>
                <a:ext uri="{FF2B5EF4-FFF2-40B4-BE49-F238E27FC236}">
                  <a16:creationId xmlns:a16="http://schemas.microsoft.com/office/drawing/2014/main" id="{664EF3D1-881A-4286-B7F1-9E2E9F888225}"/>
                </a:ext>
              </a:extLst>
            </p:cNvPr>
            <p:cNvSpPr>
              <a:spLocks noChangeShapeType="1"/>
            </p:cNvSpPr>
            <p:nvPr/>
          </p:nvSpPr>
          <p:spPr bwMode="auto">
            <a:xfrm>
              <a:off x="4464"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 name="Line 211">
              <a:extLst>
                <a:ext uri="{FF2B5EF4-FFF2-40B4-BE49-F238E27FC236}">
                  <a16:creationId xmlns:a16="http://schemas.microsoft.com/office/drawing/2014/main" id="{28475618-9A87-4DA1-82CC-766A17DE6CDE}"/>
                </a:ext>
              </a:extLst>
            </p:cNvPr>
            <p:cNvSpPr>
              <a:spLocks noChangeShapeType="1"/>
            </p:cNvSpPr>
            <p:nvPr/>
          </p:nvSpPr>
          <p:spPr bwMode="auto">
            <a:xfrm>
              <a:off x="4589"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Line 212">
              <a:extLst>
                <a:ext uri="{FF2B5EF4-FFF2-40B4-BE49-F238E27FC236}">
                  <a16:creationId xmlns:a16="http://schemas.microsoft.com/office/drawing/2014/main" id="{FA466993-AB2B-4BE7-A383-524D1E192580}"/>
                </a:ext>
              </a:extLst>
            </p:cNvPr>
            <p:cNvSpPr>
              <a:spLocks noChangeShapeType="1"/>
            </p:cNvSpPr>
            <p:nvPr/>
          </p:nvSpPr>
          <p:spPr bwMode="auto">
            <a:xfrm>
              <a:off x="4714" y="5891"/>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Line 213">
              <a:extLst>
                <a:ext uri="{FF2B5EF4-FFF2-40B4-BE49-F238E27FC236}">
                  <a16:creationId xmlns:a16="http://schemas.microsoft.com/office/drawing/2014/main" id="{2E843E5D-E434-4FC5-B133-AFFC9C802E48}"/>
                </a:ext>
              </a:extLst>
            </p:cNvPr>
            <p:cNvSpPr>
              <a:spLocks noChangeShapeType="1"/>
            </p:cNvSpPr>
            <p:nvPr/>
          </p:nvSpPr>
          <p:spPr bwMode="auto">
            <a:xfrm>
              <a:off x="4839" y="5891"/>
              <a:ext cx="0" cy="2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Rectangle 214">
              <a:extLst>
                <a:ext uri="{FF2B5EF4-FFF2-40B4-BE49-F238E27FC236}">
                  <a16:creationId xmlns:a16="http://schemas.microsoft.com/office/drawing/2014/main" id="{DF0F7B6B-59AF-4D92-B335-9FAC37DA8CC1}"/>
                </a:ext>
              </a:extLst>
            </p:cNvPr>
            <p:cNvSpPr>
              <a:spLocks noChangeArrowheads="1"/>
            </p:cNvSpPr>
            <p:nvPr/>
          </p:nvSpPr>
          <p:spPr bwMode="auto">
            <a:xfrm>
              <a:off x="4782" y="5914"/>
              <a:ext cx="15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4" name="Line 215">
              <a:extLst>
                <a:ext uri="{FF2B5EF4-FFF2-40B4-BE49-F238E27FC236}">
                  <a16:creationId xmlns:a16="http://schemas.microsoft.com/office/drawing/2014/main" id="{C682599E-2036-4FD6-A117-3F9915984314}"/>
                </a:ext>
              </a:extLst>
            </p:cNvPr>
            <p:cNvSpPr>
              <a:spLocks noChangeShapeType="1"/>
            </p:cNvSpPr>
            <p:nvPr/>
          </p:nvSpPr>
          <p:spPr bwMode="auto">
            <a:xfrm>
              <a:off x="3313" y="4212"/>
              <a:ext cx="0" cy="1656"/>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Line 216">
              <a:extLst>
                <a:ext uri="{FF2B5EF4-FFF2-40B4-BE49-F238E27FC236}">
                  <a16:creationId xmlns:a16="http://schemas.microsoft.com/office/drawing/2014/main" id="{5157EB2C-8E84-4819-97FA-22CC0049A90C}"/>
                </a:ext>
              </a:extLst>
            </p:cNvPr>
            <p:cNvSpPr>
              <a:spLocks noChangeShapeType="1"/>
            </p:cNvSpPr>
            <p:nvPr/>
          </p:nvSpPr>
          <p:spPr bwMode="auto">
            <a:xfrm flipH="1">
              <a:off x="3285" y="5868"/>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Rectangle 217">
              <a:extLst>
                <a:ext uri="{FF2B5EF4-FFF2-40B4-BE49-F238E27FC236}">
                  <a16:creationId xmlns:a16="http://schemas.microsoft.com/office/drawing/2014/main" id="{D2B64E55-7D19-4322-A174-492EC68E4D21}"/>
                </a:ext>
              </a:extLst>
            </p:cNvPr>
            <p:cNvSpPr>
              <a:spLocks noChangeArrowheads="1"/>
            </p:cNvSpPr>
            <p:nvPr/>
          </p:nvSpPr>
          <p:spPr bwMode="auto">
            <a:xfrm>
              <a:off x="3174" y="5824"/>
              <a:ext cx="13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-10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7" name="Line 218">
              <a:extLst>
                <a:ext uri="{FF2B5EF4-FFF2-40B4-BE49-F238E27FC236}">
                  <a16:creationId xmlns:a16="http://schemas.microsoft.com/office/drawing/2014/main" id="{1C71D3E4-CCB1-4F86-995B-0CC573D24479}"/>
                </a:ext>
              </a:extLst>
            </p:cNvPr>
            <p:cNvSpPr>
              <a:spLocks noChangeShapeType="1"/>
            </p:cNvSpPr>
            <p:nvPr/>
          </p:nvSpPr>
          <p:spPr bwMode="auto">
            <a:xfrm flipH="1">
              <a:off x="3296" y="5868"/>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Line 219">
              <a:extLst>
                <a:ext uri="{FF2B5EF4-FFF2-40B4-BE49-F238E27FC236}">
                  <a16:creationId xmlns:a16="http://schemas.microsoft.com/office/drawing/2014/main" id="{965F0E30-BA24-402E-AC04-72D911BDFCA0}"/>
                </a:ext>
              </a:extLst>
            </p:cNvPr>
            <p:cNvSpPr>
              <a:spLocks noChangeShapeType="1"/>
            </p:cNvSpPr>
            <p:nvPr/>
          </p:nvSpPr>
          <p:spPr bwMode="auto">
            <a:xfrm flipH="1">
              <a:off x="3296" y="5793"/>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220">
              <a:extLst>
                <a:ext uri="{FF2B5EF4-FFF2-40B4-BE49-F238E27FC236}">
                  <a16:creationId xmlns:a16="http://schemas.microsoft.com/office/drawing/2014/main" id="{0B45AD64-FDB7-43A2-9EB6-08BEFC8A46F8}"/>
                </a:ext>
              </a:extLst>
            </p:cNvPr>
            <p:cNvSpPr>
              <a:spLocks noChangeShapeType="1"/>
            </p:cNvSpPr>
            <p:nvPr/>
          </p:nvSpPr>
          <p:spPr bwMode="auto">
            <a:xfrm flipH="1">
              <a:off x="3285" y="5718"/>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Rectangle 221">
              <a:extLst>
                <a:ext uri="{FF2B5EF4-FFF2-40B4-BE49-F238E27FC236}">
                  <a16:creationId xmlns:a16="http://schemas.microsoft.com/office/drawing/2014/main" id="{2185FC72-A644-4FA6-97A4-68E2AC474EA2}"/>
                </a:ext>
              </a:extLst>
            </p:cNvPr>
            <p:cNvSpPr>
              <a:spLocks noChangeArrowheads="1"/>
            </p:cNvSpPr>
            <p:nvPr/>
          </p:nvSpPr>
          <p:spPr bwMode="auto">
            <a:xfrm>
              <a:off x="3234" y="5673"/>
              <a:ext cx="7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1" name="Line 222">
              <a:extLst>
                <a:ext uri="{FF2B5EF4-FFF2-40B4-BE49-F238E27FC236}">
                  <a16:creationId xmlns:a16="http://schemas.microsoft.com/office/drawing/2014/main" id="{FE1AF22F-6C1B-4BDE-93C6-2603A7C97F6B}"/>
                </a:ext>
              </a:extLst>
            </p:cNvPr>
            <p:cNvSpPr>
              <a:spLocks noChangeShapeType="1"/>
            </p:cNvSpPr>
            <p:nvPr/>
          </p:nvSpPr>
          <p:spPr bwMode="auto">
            <a:xfrm flipH="1">
              <a:off x="3296" y="5643"/>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Line 223">
              <a:extLst>
                <a:ext uri="{FF2B5EF4-FFF2-40B4-BE49-F238E27FC236}">
                  <a16:creationId xmlns:a16="http://schemas.microsoft.com/office/drawing/2014/main" id="{0C62C72A-9FA7-4B20-85E5-B8421EFA6985}"/>
                </a:ext>
              </a:extLst>
            </p:cNvPr>
            <p:cNvSpPr>
              <a:spLocks noChangeShapeType="1"/>
            </p:cNvSpPr>
            <p:nvPr/>
          </p:nvSpPr>
          <p:spPr bwMode="auto">
            <a:xfrm flipH="1">
              <a:off x="3296" y="5567"/>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Line 224">
              <a:extLst>
                <a:ext uri="{FF2B5EF4-FFF2-40B4-BE49-F238E27FC236}">
                  <a16:creationId xmlns:a16="http://schemas.microsoft.com/office/drawing/2014/main" id="{149BD60D-703A-42F1-9E7E-0FEA86678011}"/>
                </a:ext>
              </a:extLst>
            </p:cNvPr>
            <p:cNvSpPr>
              <a:spLocks noChangeShapeType="1"/>
            </p:cNvSpPr>
            <p:nvPr/>
          </p:nvSpPr>
          <p:spPr bwMode="auto">
            <a:xfrm flipH="1">
              <a:off x="3296" y="5492"/>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Line 225">
              <a:extLst>
                <a:ext uri="{FF2B5EF4-FFF2-40B4-BE49-F238E27FC236}">
                  <a16:creationId xmlns:a16="http://schemas.microsoft.com/office/drawing/2014/main" id="{7D96580D-0773-4E19-AB7B-C4255E31AB31}"/>
                </a:ext>
              </a:extLst>
            </p:cNvPr>
            <p:cNvSpPr>
              <a:spLocks noChangeShapeType="1"/>
            </p:cNvSpPr>
            <p:nvPr/>
          </p:nvSpPr>
          <p:spPr bwMode="auto">
            <a:xfrm flipH="1">
              <a:off x="3285" y="5416"/>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Rectangle 226">
              <a:extLst>
                <a:ext uri="{FF2B5EF4-FFF2-40B4-BE49-F238E27FC236}">
                  <a16:creationId xmlns:a16="http://schemas.microsoft.com/office/drawing/2014/main" id="{7AD61FB1-F5B6-43E5-806A-DF5F69B5E46F}"/>
                </a:ext>
              </a:extLst>
            </p:cNvPr>
            <p:cNvSpPr>
              <a:spLocks noChangeArrowheads="1"/>
            </p:cNvSpPr>
            <p:nvPr/>
          </p:nvSpPr>
          <p:spPr bwMode="auto">
            <a:xfrm>
              <a:off x="3198" y="5372"/>
              <a:ext cx="10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20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6" name="Line 227">
              <a:extLst>
                <a:ext uri="{FF2B5EF4-FFF2-40B4-BE49-F238E27FC236}">
                  <a16:creationId xmlns:a16="http://schemas.microsoft.com/office/drawing/2014/main" id="{8DDAB983-74A1-415C-9885-097F33CDEA9F}"/>
                </a:ext>
              </a:extLst>
            </p:cNvPr>
            <p:cNvSpPr>
              <a:spLocks noChangeShapeType="1"/>
            </p:cNvSpPr>
            <p:nvPr/>
          </p:nvSpPr>
          <p:spPr bwMode="auto">
            <a:xfrm flipH="1">
              <a:off x="3296" y="5341"/>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Line 228">
              <a:extLst>
                <a:ext uri="{FF2B5EF4-FFF2-40B4-BE49-F238E27FC236}">
                  <a16:creationId xmlns:a16="http://schemas.microsoft.com/office/drawing/2014/main" id="{6220B7B3-0860-4143-8D39-FABD2F7650EE}"/>
                </a:ext>
              </a:extLst>
            </p:cNvPr>
            <p:cNvSpPr>
              <a:spLocks noChangeShapeType="1"/>
            </p:cNvSpPr>
            <p:nvPr/>
          </p:nvSpPr>
          <p:spPr bwMode="auto">
            <a:xfrm flipH="1">
              <a:off x="3296" y="5266"/>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Line 229">
              <a:extLst>
                <a:ext uri="{FF2B5EF4-FFF2-40B4-BE49-F238E27FC236}">
                  <a16:creationId xmlns:a16="http://schemas.microsoft.com/office/drawing/2014/main" id="{4DEB74C5-0013-41C5-8753-02A1B76A3AC7}"/>
                </a:ext>
              </a:extLst>
            </p:cNvPr>
            <p:cNvSpPr>
              <a:spLocks noChangeShapeType="1"/>
            </p:cNvSpPr>
            <p:nvPr/>
          </p:nvSpPr>
          <p:spPr bwMode="auto">
            <a:xfrm flipH="1">
              <a:off x="3296" y="5191"/>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Line 230">
              <a:extLst>
                <a:ext uri="{FF2B5EF4-FFF2-40B4-BE49-F238E27FC236}">
                  <a16:creationId xmlns:a16="http://schemas.microsoft.com/office/drawing/2014/main" id="{A505D7D5-0568-448B-AA92-432AB66B12BB}"/>
                </a:ext>
              </a:extLst>
            </p:cNvPr>
            <p:cNvSpPr>
              <a:spLocks noChangeShapeType="1"/>
            </p:cNvSpPr>
            <p:nvPr/>
          </p:nvSpPr>
          <p:spPr bwMode="auto">
            <a:xfrm flipH="1">
              <a:off x="3285" y="5115"/>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Rectangle 231">
              <a:extLst>
                <a:ext uri="{FF2B5EF4-FFF2-40B4-BE49-F238E27FC236}">
                  <a16:creationId xmlns:a16="http://schemas.microsoft.com/office/drawing/2014/main" id="{B221BA89-9057-4079-A855-2D098C761034}"/>
                </a:ext>
              </a:extLst>
            </p:cNvPr>
            <p:cNvSpPr>
              <a:spLocks noChangeArrowheads="1"/>
            </p:cNvSpPr>
            <p:nvPr/>
          </p:nvSpPr>
          <p:spPr bwMode="auto">
            <a:xfrm>
              <a:off x="3198" y="5071"/>
              <a:ext cx="10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40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1" name="Line 232">
              <a:extLst>
                <a:ext uri="{FF2B5EF4-FFF2-40B4-BE49-F238E27FC236}">
                  <a16:creationId xmlns:a16="http://schemas.microsoft.com/office/drawing/2014/main" id="{65084F33-1A33-453F-9EA1-7B8BA6E70CF3}"/>
                </a:ext>
              </a:extLst>
            </p:cNvPr>
            <p:cNvSpPr>
              <a:spLocks noChangeShapeType="1"/>
            </p:cNvSpPr>
            <p:nvPr/>
          </p:nvSpPr>
          <p:spPr bwMode="auto">
            <a:xfrm flipH="1">
              <a:off x="3296" y="5040"/>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Line 233">
              <a:extLst>
                <a:ext uri="{FF2B5EF4-FFF2-40B4-BE49-F238E27FC236}">
                  <a16:creationId xmlns:a16="http://schemas.microsoft.com/office/drawing/2014/main" id="{A2CE5C6B-B5CE-4D4B-8163-6EB4EB52ACA1}"/>
                </a:ext>
              </a:extLst>
            </p:cNvPr>
            <p:cNvSpPr>
              <a:spLocks noChangeShapeType="1"/>
            </p:cNvSpPr>
            <p:nvPr/>
          </p:nvSpPr>
          <p:spPr bwMode="auto">
            <a:xfrm flipH="1">
              <a:off x="3296" y="4965"/>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Line 234">
              <a:extLst>
                <a:ext uri="{FF2B5EF4-FFF2-40B4-BE49-F238E27FC236}">
                  <a16:creationId xmlns:a16="http://schemas.microsoft.com/office/drawing/2014/main" id="{2E94B461-7E4E-4FD3-85B7-8D4F7E4B850B}"/>
                </a:ext>
              </a:extLst>
            </p:cNvPr>
            <p:cNvSpPr>
              <a:spLocks noChangeShapeType="1"/>
            </p:cNvSpPr>
            <p:nvPr/>
          </p:nvSpPr>
          <p:spPr bwMode="auto">
            <a:xfrm flipH="1">
              <a:off x="3296" y="4890"/>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Line 235">
              <a:extLst>
                <a:ext uri="{FF2B5EF4-FFF2-40B4-BE49-F238E27FC236}">
                  <a16:creationId xmlns:a16="http://schemas.microsoft.com/office/drawing/2014/main" id="{112E76F1-D527-4CA6-83DA-EEE5AF3DBC34}"/>
                </a:ext>
              </a:extLst>
            </p:cNvPr>
            <p:cNvSpPr>
              <a:spLocks noChangeShapeType="1"/>
            </p:cNvSpPr>
            <p:nvPr/>
          </p:nvSpPr>
          <p:spPr bwMode="auto">
            <a:xfrm flipH="1">
              <a:off x="3285" y="4814"/>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Rectangle 236">
              <a:extLst>
                <a:ext uri="{FF2B5EF4-FFF2-40B4-BE49-F238E27FC236}">
                  <a16:creationId xmlns:a16="http://schemas.microsoft.com/office/drawing/2014/main" id="{00261E6D-091D-4C4A-A55A-4078A1CCC2DE}"/>
                </a:ext>
              </a:extLst>
            </p:cNvPr>
            <p:cNvSpPr>
              <a:spLocks noChangeArrowheads="1"/>
            </p:cNvSpPr>
            <p:nvPr/>
          </p:nvSpPr>
          <p:spPr bwMode="auto">
            <a:xfrm>
              <a:off x="3198" y="4770"/>
              <a:ext cx="10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6" name="Line 237">
              <a:extLst>
                <a:ext uri="{FF2B5EF4-FFF2-40B4-BE49-F238E27FC236}">
                  <a16:creationId xmlns:a16="http://schemas.microsoft.com/office/drawing/2014/main" id="{58A67FC3-1167-4553-BA21-62AF80704AA7}"/>
                </a:ext>
              </a:extLst>
            </p:cNvPr>
            <p:cNvSpPr>
              <a:spLocks noChangeShapeType="1"/>
            </p:cNvSpPr>
            <p:nvPr/>
          </p:nvSpPr>
          <p:spPr bwMode="auto">
            <a:xfrm flipH="1">
              <a:off x="3296" y="4739"/>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Line 238">
              <a:extLst>
                <a:ext uri="{FF2B5EF4-FFF2-40B4-BE49-F238E27FC236}">
                  <a16:creationId xmlns:a16="http://schemas.microsoft.com/office/drawing/2014/main" id="{954088B1-0E3A-4D26-8653-150DDA41682D}"/>
                </a:ext>
              </a:extLst>
            </p:cNvPr>
            <p:cNvSpPr>
              <a:spLocks noChangeShapeType="1"/>
            </p:cNvSpPr>
            <p:nvPr/>
          </p:nvSpPr>
          <p:spPr bwMode="auto">
            <a:xfrm flipH="1">
              <a:off x="3296" y="4664"/>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Line 239">
              <a:extLst>
                <a:ext uri="{FF2B5EF4-FFF2-40B4-BE49-F238E27FC236}">
                  <a16:creationId xmlns:a16="http://schemas.microsoft.com/office/drawing/2014/main" id="{4F345FB4-8F25-4976-AEC3-4D68B640FA98}"/>
                </a:ext>
              </a:extLst>
            </p:cNvPr>
            <p:cNvSpPr>
              <a:spLocks noChangeShapeType="1"/>
            </p:cNvSpPr>
            <p:nvPr/>
          </p:nvSpPr>
          <p:spPr bwMode="auto">
            <a:xfrm flipH="1">
              <a:off x="3296" y="4589"/>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Line 240">
              <a:extLst>
                <a:ext uri="{FF2B5EF4-FFF2-40B4-BE49-F238E27FC236}">
                  <a16:creationId xmlns:a16="http://schemas.microsoft.com/office/drawing/2014/main" id="{F6AB2A76-8DE3-4833-A7F3-C7EE0649DEF9}"/>
                </a:ext>
              </a:extLst>
            </p:cNvPr>
            <p:cNvSpPr>
              <a:spLocks noChangeShapeType="1"/>
            </p:cNvSpPr>
            <p:nvPr/>
          </p:nvSpPr>
          <p:spPr bwMode="auto">
            <a:xfrm flipH="1">
              <a:off x="3285" y="4513"/>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Rectangle 241">
              <a:extLst>
                <a:ext uri="{FF2B5EF4-FFF2-40B4-BE49-F238E27FC236}">
                  <a16:creationId xmlns:a16="http://schemas.microsoft.com/office/drawing/2014/main" id="{B3CC5D91-988F-47A9-9BF0-3E88B27EBF91}"/>
                </a:ext>
              </a:extLst>
            </p:cNvPr>
            <p:cNvSpPr>
              <a:spLocks noChangeArrowheads="1"/>
            </p:cNvSpPr>
            <p:nvPr/>
          </p:nvSpPr>
          <p:spPr bwMode="auto">
            <a:xfrm>
              <a:off x="3198" y="4469"/>
              <a:ext cx="10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80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1" name="Line 242">
              <a:extLst>
                <a:ext uri="{FF2B5EF4-FFF2-40B4-BE49-F238E27FC236}">
                  <a16:creationId xmlns:a16="http://schemas.microsoft.com/office/drawing/2014/main" id="{EAA388DF-02C6-477B-9633-13EAA8089319}"/>
                </a:ext>
              </a:extLst>
            </p:cNvPr>
            <p:cNvSpPr>
              <a:spLocks noChangeShapeType="1"/>
            </p:cNvSpPr>
            <p:nvPr/>
          </p:nvSpPr>
          <p:spPr bwMode="auto">
            <a:xfrm flipH="1">
              <a:off x="3296" y="4438"/>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 name="Line 243">
              <a:extLst>
                <a:ext uri="{FF2B5EF4-FFF2-40B4-BE49-F238E27FC236}">
                  <a16:creationId xmlns:a16="http://schemas.microsoft.com/office/drawing/2014/main" id="{EEF796D9-2D2A-450A-B425-7401A6B6A1A0}"/>
                </a:ext>
              </a:extLst>
            </p:cNvPr>
            <p:cNvSpPr>
              <a:spLocks noChangeShapeType="1"/>
            </p:cNvSpPr>
            <p:nvPr/>
          </p:nvSpPr>
          <p:spPr bwMode="auto">
            <a:xfrm flipH="1">
              <a:off x="3296" y="4363"/>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 name="Line 244">
              <a:extLst>
                <a:ext uri="{FF2B5EF4-FFF2-40B4-BE49-F238E27FC236}">
                  <a16:creationId xmlns:a16="http://schemas.microsoft.com/office/drawing/2014/main" id="{6DA8C360-4CCD-40FE-A2B4-0D29523F87B0}"/>
                </a:ext>
              </a:extLst>
            </p:cNvPr>
            <p:cNvSpPr>
              <a:spLocks noChangeShapeType="1"/>
            </p:cNvSpPr>
            <p:nvPr/>
          </p:nvSpPr>
          <p:spPr bwMode="auto">
            <a:xfrm flipH="1">
              <a:off x="3296" y="4287"/>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 name="Line 245">
              <a:extLst>
                <a:ext uri="{FF2B5EF4-FFF2-40B4-BE49-F238E27FC236}">
                  <a16:creationId xmlns:a16="http://schemas.microsoft.com/office/drawing/2014/main" id="{D1B1793F-1B3E-4189-8670-821E86A78DC8}"/>
                </a:ext>
              </a:extLst>
            </p:cNvPr>
            <p:cNvSpPr>
              <a:spLocks noChangeShapeType="1"/>
            </p:cNvSpPr>
            <p:nvPr/>
          </p:nvSpPr>
          <p:spPr bwMode="auto">
            <a:xfrm flipH="1">
              <a:off x="3285" y="4212"/>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 name="Rectangle 246">
              <a:extLst>
                <a:ext uri="{FF2B5EF4-FFF2-40B4-BE49-F238E27FC236}">
                  <a16:creationId xmlns:a16="http://schemas.microsoft.com/office/drawing/2014/main" id="{051FE5A1-4341-43F9-B7DB-ED2157656924}"/>
                </a:ext>
              </a:extLst>
            </p:cNvPr>
            <p:cNvSpPr>
              <a:spLocks noChangeArrowheads="1"/>
            </p:cNvSpPr>
            <p:nvPr/>
          </p:nvSpPr>
          <p:spPr bwMode="auto">
            <a:xfrm>
              <a:off x="3162" y="4168"/>
              <a:ext cx="15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6" name="Rectangle 247">
              <a:extLst>
                <a:ext uri="{FF2B5EF4-FFF2-40B4-BE49-F238E27FC236}">
                  <a16:creationId xmlns:a16="http://schemas.microsoft.com/office/drawing/2014/main" id="{43487C5B-0BF4-46EC-8B63-90CBECC2D891}"/>
                </a:ext>
              </a:extLst>
            </p:cNvPr>
            <p:cNvSpPr>
              <a:spLocks noChangeArrowheads="1"/>
            </p:cNvSpPr>
            <p:nvPr/>
          </p:nvSpPr>
          <p:spPr bwMode="auto">
            <a:xfrm>
              <a:off x="3336" y="4212"/>
              <a:ext cx="1503" cy="16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248">
              <a:extLst>
                <a:ext uri="{FF2B5EF4-FFF2-40B4-BE49-F238E27FC236}">
                  <a16:creationId xmlns:a16="http://schemas.microsoft.com/office/drawing/2014/main" id="{D6107BF0-69FA-4B0A-973F-97DAB25713AA}"/>
                </a:ext>
              </a:extLst>
            </p:cNvPr>
            <p:cNvSpPr>
              <a:spLocks/>
            </p:cNvSpPr>
            <p:nvPr/>
          </p:nvSpPr>
          <p:spPr bwMode="auto">
            <a:xfrm>
              <a:off x="3336" y="4382"/>
              <a:ext cx="1499" cy="1336"/>
            </a:xfrm>
            <a:custGeom>
              <a:avLst/>
              <a:gdLst>
                <a:gd name="T0" fmla="*/ 18 w 1499"/>
                <a:gd name="T1" fmla="*/ 87 h 1336"/>
                <a:gd name="T2" fmla="*/ 42 w 1499"/>
                <a:gd name="T3" fmla="*/ 230 h 1336"/>
                <a:gd name="T4" fmla="*/ 66 w 1499"/>
                <a:gd name="T5" fmla="*/ 373 h 1336"/>
                <a:gd name="T6" fmla="*/ 91 w 1499"/>
                <a:gd name="T7" fmla="*/ 450 h 1336"/>
                <a:gd name="T8" fmla="*/ 115 w 1499"/>
                <a:gd name="T9" fmla="*/ 499 h 1336"/>
                <a:gd name="T10" fmla="*/ 139 w 1499"/>
                <a:gd name="T11" fmla="*/ 619 h 1336"/>
                <a:gd name="T12" fmla="*/ 163 w 1499"/>
                <a:gd name="T13" fmla="*/ 746 h 1336"/>
                <a:gd name="T14" fmla="*/ 187 w 1499"/>
                <a:gd name="T15" fmla="*/ 827 h 1336"/>
                <a:gd name="T16" fmla="*/ 211 w 1499"/>
                <a:gd name="T17" fmla="*/ 889 h 1336"/>
                <a:gd name="T18" fmla="*/ 235 w 1499"/>
                <a:gd name="T19" fmla="*/ 941 h 1336"/>
                <a:gd name="T20" fmla="*/ 259 w 1499"/>
                <a:gd name="T21" fmla="*/ 918 h 1336"/>
                <a:gd name="T22" fmla="*/ 283 w 1499"/>
                <a:gd name="T23" fmla="*/ 828 h 1336"/>
                <a:gd name="T24" fmla="*/ 307 w 1499"/>
                <a:gd name="T25" fmla="*/ 726 h 1336"/>
                <a:gd name="T26" fmla="*/ 331 w 1499"/>
                <a:gd name="T27" fmla="*/ 636 h 1336"/>
                <a:gd name="T28" fmla="*/ 355 w 1499"/>
                <a:gd name="T29" fmla="*/ 591 h 1336"/>
                <a:gd name="T30" fmla="*/ 380 w 1499"/>
                <a:gd name="T31" fmla="*/ 665 h 1336"/>
                <a:gd name="T32" fmla="*/ 404 w 1499"/>
                <a:gd name="T33" fmla="*/ 774 h 1336"/>
                <a:gd name="T34" fmla="*/ 428 w 1499"/>
                <a:gd name="T35" fmla="*/ 812 h 1336"/>
                <a:gd name="T36" fmla="*/ 452 w 1499"/>
                <a:gd name="T37" fmla="*/ 804 h 1336"/>
                <a:gd name="T38" fmla="*/ 476 w 1499"/>
                <a:gd name="T39" fmla="*/ 795 h 1336"/>
                <a:gd name="T40" fmla="*/ 500 w 1499"/>
                <a:gd name="T41" fmla="*/ 792 h 1336"/>
                <a:gd name="T42" fmla="*/ 524 w 1499"/>
                <a:gd name="T43" fmla="*/ 791 h 1336"/>
                <a:gd name="T44" fmla="*/ 548 w 1499"/>
                <a:gd name="T45" fmla="*/ 765 h 1336"/>
                <a:gd name="T46" fmla="*/ 572 w 1499"/>
                <a:gd name="T47" fmla="*/ 709 h 1336"/>
                <a:gd name="T48" fmla="*/ 596 w 1499"/>
                <a:gd name="T49" fmla="*/ 649 h 1336"/>
                <a:gd name="T50" fmla="*/ 620 w 1499"/>
                <a:gd name="T51" fmla="*/ 607 h 1336"/>
                <a:gd name="T52" fmla="*/ 644 w 1499"/>
                <a:gd name="T53" fmla="*/ 587 h 1336"/>
                <a:gd name="T54" fmla="*/ 669 w 1499"/>
                <a:gd name="T55" fmla="*/ 583 h 1336"/>
                <a:gd name="T56" fmla="*/ 693 w 1499"/>
                <a:gd name="T57" fmla="*/ 589 h 1336"/>
                <a:gd name="T58" fmla="*/ 717 w 1499"/>
                <a:gd name="T59" fmla="*/ 600 h 1336"/>
                <a:gd name="T60" fmla="*/ 741 w 1499"/>
                <a:gd name="T61" fmla="*/ 624 h 1336"/>
                <a:gd name="T62" fmla="*/ 765 w 1499"/>
                <a:gd name="T63" fmla="*/ 660 h 1336"/>
                <a:gd name="T64" fmla="*/ 789 w 1499"/>
                <a:gd name="T65" fmla="*/ 717 h 1336"/>
                <a:gd name="T66" fmla="*/ 813 w 1499"/>
                <a:gd name="T67" fmla="*/ 793 h 1336"/>
                <a:gd name="T68" fmla="*/ 837 w 1499"/>
                <a:gd name="T69" fmla="*/ 882 h 1336"/>
                <a:gd name="T70" fmla="*/ 861 w 1499"/>
                <a:gd name="T71" fmla="*/ 964 h 1336"/>
                <a:gd name="T72" fmla="*/ 885 w 1499"/>
                <a:gd name="T73" fmla="*/ 1040 h 1336"/>
                <a:gd name="T74" fmla="*/ 909 w 1499"/>
                <a:gd name="T75" fmla="*/ 1099 h 1336"/>
                <a:gd name="T76" fmla="*/ 933 w 1499"/>
                <a:gd name="T77" fmla="*/ 1194 h 1336"/>
                <a:gd name="T78" fmla="*/ 958 w 1499"/>
                <a:gd name="T79" fmla="*/ 1247 h 1336"/>
                <a:gd name="T80" fmla="*/ 982 w 1499"/>
                <a:gd name="T81" fmla="*/ 1278 h 1336"/>
                <a:gd name="T82" fmla="*/ 1006 w 1499"/>
                <a:gd name="T83" fmla="*/ 1299 h 1336"/>
                <a:gd name="T84" fmla="*/ 1030 w 1499"/>
                <a:gd name="T85" fmla="*/ 1311 h 1336"/>
                <a:gd name="T86" fmla="*/ 1054 w 1499"/>
                <a:gd name="T87" fmla="*/ 1320 h 1336"/>
                <a:gd name="T88" fmla="*/ 1078 w 1499"/>
                <a:gd name="T89" fmla="*/ 1326 h 1336"/>
                <a:gd name="T90" fmla="*/ 1102 w 1499"/>
                <a:gd name="T91" fmla="*/ 1329 h 1336"/>
                <a:gd name="T92" fmla="*/ 1126 w 1499"/>
                <a:gd name="T93" fmla="*/ 1332 h 1336"/>
                <a:gd name="T94" fmla="*/ 1150 w 1499"/>
                <a:gd name="T95" fmla="*/ 1332 h 1336"/>
                <a:gd name="T96" fmla="*/ 1174 w 1499"/>
                <a:gd name="T97" fmla="*/ 1333 h 1336"/>
                <a:gd name="T98" fmla="*/ 1198 w 1499"/>
                <a:gd name="T99" fmla="*/ 1334 h 1336"/>
                <a:gd name="T100" fmla="*/ 1222 w 1499"/>
                <a:gd name="T101" fmla="*/ 1335 h 1336"/>
                <a:gd name="T102" fmla="*/ 1247 w 1499"/>
                <a:gd name="T103" fmla="*/ 1335 h 1336"/>
                <a:gd name="T104" fmla="*/ 1271 w 1499"/>
                <a:gd name="T105" fmla="*/ 1335 h 1336"/>
                <a:gd name="T106" fmla="*/ 1295 w 1499"/>
                <a:gd name="T107" fmla="*/ 1335 h 1336"/>
                <a:gd name="T108" fmla="*/ 1319 w 1499"/>
                <a:gd name="T109" fmla="*/ 1335 h 1336"/>
                <a:gd name="T110" fmla="*/ 1343 w 1499"/>
                <a:gd name="T111" fmla="*/ 1336 h 1336"/>
                <a:gd name="T112" fmla="*/ 1367 w 1499"/>
                <a:gd name="T113" fmla="*/ 1336 h 1336"/>
                <a:gd name="T114" fmla="*/ 1391 w 1499"/>
                <a:gd name="T115" fmla="*/ 1335 h 1336"/>
                <a:gd name="T116" fmla="*/ 1415 w 1499"/>
                <a:gd name="T117" fmla="*/ 1335 h 1336"/>
                <a:gd name="T118" fmla="*/ 1439 w 1499"/>
                <a:gd name="T119" fmla="*/ 1336 h 1336"/>
                <a:gd name="T120" fmla="*/ 1463 w 1499"/>
                <a:gd name="T121" fmla="*/ 1335 h 1336"/>
                <a:gd name="T122" fmla="*/ 1487 w 1499"/>
                <a:gd name="T123" fmla="*/ 1335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99" h="1336">
                  <a:moveTo>
                    <a:pt x="0" y="0"/>
                  </a:moveTo>
                  <a:lnTo>
                    <a:pt x="6" y="28"/>
                  </a:lnTo>
                  <a:lnTo>
                    <a:pt x="12" y="52"/>
                  </a:lnTo>
                  <a:lnTo>
                    <a:pt x="18" y="87"/>
                  </a:lnTo>
                  <a:lnTo>
                    <a:pt x="24" y="117"/>
                  </a:lnTo>
                  <a:lnTo>
                    <a:pt x="30" y="153"/>
                  </a:lnTo>
                  <a:lnTo>
                    <a:pt x="36" y="191"/>
                  </a:lnTo>
                  <a:lnTo>
                    <a:pt x="42" y="230"/>
                  </a:lnTo>
                  <a:lnTo>
                    <a:pt x="48" y="265"/>
                  </a:lnTo>
                  <a:lnTo>
                    <a:pt x="54" y="306"/>
                  </a:lnTo>
                  <a:lnTo>
                    <a:pt x="60" y="344"/>
                  </a:lnTo>
                  <a:lnTo>
                    <a:pt x="66" y="373"/>
                  </a:lnTo>
                  <a:lnTo>
                    <a:pt x="73" y="402"/>
                  </a:lnTo>
                  <a:lnTo>
                    <a:pt x="79" y="423"/>
                  </a:lnTo>
                  <a:lnTo>
                    <a:pt x="85" y="440"/>
                  </a:lnTo>
                  <a:lnTo>
                    <a:pt x="91" y="450"/>
                  </a:lnTo>
                  <a:lnTo>
                    <a:pt x="97" y="458"/>
                  </a:lnTo>
                  <a:lnTo>
                    <a:pt x="103" y="470"/>
                  </a:lnTo>
                  <a:lnTo>
                    <a:pt x="109" y="482"/>
                  </a:lnTo>
                  <a:lnTo>
                    <a:pt x="115" y="499"/>
                  </a:lnTo>
                  <a:lnTo>
                    <a:pt x="121" y="522"/>
                  </a:lnTo>
                  <a:lnTo>
                    <a:pt x="127" y="553"/>
                  </a:lnTo>
                  <a:lnTo>
                    <a:pt x="133" y="583"/>
                  </a:lnTo>
                  <a:lnTo>
                    <a:pt x="139" y="619"/>
                  </a:lnTo>
                  <a:lnTo>
                    <a:pt x="145" y="653"/>
                  </a:lnTo>
                  <a:lnTo>
                    <a:pt x="151" y="686"/>
                  </a:lnTo>
                  <a:lnTo>
                    <a:pt x="157" y="717"/>
                  </a:lnTo>
                  <a:lnTo>
                    <a:pt x="163" y="746"/>
                  </a:lnTo>
                  <a:lnTo>
                    <a:pt x="169" y="770"/>
                  </a:lnTo>
                  <a:lnTo>
                    <a:pt x="175" y="792"/>
                  </a:lnTo>
                  <a:lnTo>
                    <a:pt x="181" y="811"/>
                  </a:lnTo>
                  <a:lnTo>
                    <a:pt x="187" y="827"/>
                  </a:lnTo>
                  <a:lnTo>
                    <a:pt x="193" y="843"/>
                  </a:lnTo>
                  <a:lnTo>
                    <a:pt x="199" y="858"/>
                  </a:lnTo>
                  <a:lnTo>
                    <a:pt x="205" y="873"/>
                  </a:lnTo>
                  <a:lnTo>
                    <a:pt x="211" y="889"/>
                  </a:lnTo>
                  <a:lnTo>
                    <a:pt x="217" y="905"/>
                  </a:lnTo>
                  <a:lnTo>
                    <a:pt x="223" y="919"/>
                  </a:lnTo>
                  <a:lnTo>
                    <a:pt x="229" y="933"/>
                  </a:lnTo>
                  <a:lnTo>
                    <a:pt x="235" y="941"/>
                  </a:lnTo>
                  <a:lnTo>
                    <a:pt x="241" y="944"/>
                  </a:lnTo>
                  <a:lnTo>
                    <a:pt x="247" y="941"/>
                  </a:lnTo>
                  <a:lnTo>
                    <a:pt x="253" y="932"/>
                  </a:lnTo>
                  <a:lnTo>
                    <a:pt x="259" y="918"/>
                  </a:lnTo>
                  <a:lnTo>
                    <a:pt x="265" y="900"/>
                  </a:lnTo>
                  <a:lnTo>
                    <a:pt x="271" y="878"/>
                  </a:lnTo>
                  <a:lnTo>
                    <a:pt x="277" y="853"/>
                  </a:lnTo>
                  <a:lnTo>
                    <a:pt x="283" y="828"/>
                  </a:lnTo>
                  <a:lnTo>
                    <a:pt x="289" y="802"/>
                  </a:lnTo>
                  <a:lnTo>
                    <a:pt x="295" y="776"/>
                  </a:lnTo>
                  <a:lnTo>
                    <a:pt x="301" y="750"/>
                  </a:lnTo>
                  <a:lnTo>
                    <a:pt x="307" y="726"/>
                  </a:lnTo>
                  <a:lnTo>
                    <a:pt x="313" y="702"/>
                  </a:lnTo>
                  <a:lnTo>
                    <a:pt x="319" y="679"/>
                  </a:lnTo>
                  <a:lnTo>
                    <a:pt x="325" y="657"/>
                  </a:lnTo>
                  <a:lnTo>
                    <a:pt x="331" y="636"/>
                  </a:lnTo>
                  <a:lnTo>
                    <a:pt x="337" y="617"/>
                  </a:lnTo>
                  <a:lnTo>
                    <a:pt x="343" y="603"/>
                  </a:lnTo>
                  <a:lnTo>
                    <a:pt x="349" y="593"/>
                  </a:lnTo>
                  <a:lnTo>
                    <a:pt x="355" y="591"/>
                  </a:lnTo>
                  <a:lnTo>
                    <a:pt x="361" y="598"/>
                  </a:lnTo>
                  <a:lnTo>
                    <a:pt x="368" y="612"/>
                  </a:lnTo>
                  <a:lnTo>
                    <a:pt x="374" y="636"/>
                  </a:lnTo>
                  <a:lnTo>
                    <a:pt x="380" y="665"/>
                  </a:lnTo>
                  <a:lnTo>
                    <a:pt x="386" y="695"/>
                  </a:lnTo>
                  <a:lnTo>
                    <a:pt x="392" y="726"/>
                  </a:lnTo>
                  <a:lnTo>
                    <a:pt x="398" y="753"/>
                  </a:lnTo>
                  <a:lnTo>
                    <a:pt x="404" y="774"/>
                  </a:lnTo>
                  <a:lnTo>
                    <a:pt x="410" y="791"/>
                  </a:lnTo>
                  <a:lnTo>
                    <a:pt x="416" y="802"/>
                  </a:lnTo>
                  <a:lnTo>
                    <a:pt x="422" y="808"/>
                  </a:lnTo>
                  <a:lnTo>
                    <a:pt x="428" y="812"/>
                  </a:lnTo>
                  <a:lnTo>
                    <a:pt x="434" y="811"/>
                  </a:lnTo>
                  <a:lnTo>
                    <a:pt x="440" y="810"/>
                  </a:lnTo>
                  <a:lnTo>
                    <a:pt x="446" y="808"/>
                  </a:lnTo>
                  <a:lnTo>
                    <a:pt x="452" y="804"/>
                  </a:lnTo>
                  <a:lnTo>
                    <a:pt x="458" y="802"/>
                  </a:lnTo>
                  <a:lnTo>
                    <a:pt x="464" y="799"/>
                  </a:lnTo>
                  <a:lnTo>
                    <a:pt x="470" y="797"/>
                  </a:lnTo>
                  <a:lnTo>
                    <a:pt x="476" y="795"/>
                  </a:lnTo>
                  <a:lnTo>
                    <a:pt x="482" y="793"/>
                  </a:lnTo>
                  <a:lnTo>
                    <a:pt x="488" y="792"/>
                  </a:lnTo>
                  <a:lnTo>
                    <a:pt x="494" y="792"/>
                  </a:lnTo>
                  <a:lnTo>
                    <a:pt x="500" y="792"/>
                  </a:lnTo>
                  <a:lnTo>
                    <a:pt x="506" y="793"/>
                  </a:lnTo>
                  <a:lnTo>
                    <a:pt x="512" y="792"/>
                  </a:lnTo>
                  <a:lnTo>
                    <a:pt x="518" y="792"/>
                  </a:lnTo>
                  <a:lnTo>
                    <a:pt x="524" y="791"/>
                  </a:lnTo>
                  <a:lnTo>
                    <a:pt x="530" y="787"/>
                  </a:lnTo>
                  <a:lnTo>
                    <a:pt x="536" y="782"/>
                  </a:lnTo>
                  <a:lnTo>
                    <a:pt x="542" y="775"/>
                  </a:lnTo>
                  <a:lnTo>
                    <a:pt x="548" y="765"/>
                  </a:lnTo>
                  <a:lnTo>
                    <a:pt x="554" y="753"/>
                  </a:lnTo>
                  <a:lnTo>
                    <a:pt x="560" y="739"/>
                  </a:lnTo>
                  <a:lnTo>
                    <a:pt x="566" y="724"/>
                  </a:lnTo>
                  <a:lnTo>
                    <a:pt x="572" y="709"/>
                  </a:lnTo>
                  <a:lnTo>
                    <a:pt x="578" y="693"/>
                  </a:lnTo>
                  <a:lnTo>
                    <a:pt x="584" y="678"/>
                  </a:lnTo>
                  <a:lnTo>
                    <a:pt x="590" y="663"/>
                  </a:lnTo>
                  <a:lnTo>
                    <a:pt x="596" y="649"/>
                  </a:lnTo>
                  <a:lnTo>
                    <a:pt x="602" y="638"/>
                  </a:lnTo>
                  <a:lnTo>
                    <a:pt x="608" y="627"/>
                  </a:lnTo>
                  <a:lnTo>
                    <a:pt x="614" y="616"/>
                  </a:lnTo>
                  <a:lnTo>
                    <a:pt x="620" y="607"/>
                  </a:lnTo>
                  <a:lnTo>
                    <a:pt x="626" y="601"/>
                  </a:lnTo>
                  <a:lnTo>
                    <a:pt x="632" y="595"/>
                  </a:lnTo>
                  <a:lnTo>
                    <a:pt x="638" y="590"/>
                  </a:lnTo>
                  <a:lnTo>
                    <a:pt x="644" y="587"/>
                  </a:lnTo>
                  <a:lnTo>
                    <a:pt x="650" y="585"/>
                  </a:lnTo>
                  <a:lnTo>
                    <a:pt x="657" y="584"/>
                  </a:lnTo>
                  <a:lnTo>
                    <a:pt x="663" y="584"/>
                  </a:lnTo>
                  <a:lnTo>
                    <a:pt x="669" y="583"/>
                  </a:lnTo>
                  <a:lnTo>
                    <a:pt x="675" y="585"/>
                  </a:lnTo>
                  <a:lnTo>
                    <a:pt x="681" y="585"/>
                  </a:lnTo>
                  <a:lnTo>
                    <a:pt x="687" y="587"/>
                  </a:lnTo>
                  <a:lnTo>
                    <a:pt x="693" y="589"/>
                  </a:lnTo>
                  <a:lnTo>
                    <a:pt x="699" y="591"/>
                  </a:lnTo>
                  <a:lnTo>
                    <a:pt x="705" y="593"/>
                  </a:lnTo>
                  <a:lnTo>
                    <a:pt x="711" y="597"/>
                  </a:lnTo>
                  <a:lnTo>
                    <a:pt x="717" y="600"/>
                  </a:lnTo>
                  <a:lnTo>
                    <a:pt x="723" y="605"/>
                  </a:lnTo>
                  <a:lnTo>
                    <a:pt x="729" y="612"/>
                  </a:lnTo>
                  <a:lnTo>
                    <a:pt x="735" y="618"/>
                  </a:lnTo>
                  <a:lnTo>
                    <a:pt x="741" y="624"/>
                  </a:lnTo>
                  <a:lnTo>
                    <a:pt x="747" y="633"/>
                  </a:lnTo>
                  <a:lnTo>
                    <a:pt x="753" y="639"/>
                  </a:lnTo>
                  <a:lnTo>
                    <a:pt x="759" y="649"/>
                  </a:lnTo>
                  <a:lnTo>
                    <a:pt x="765" y="660"/>
                  </a:lnTo>
                  <a:lnTo>
                    <a:pt x="771" y="672"/>
                  </a:lnTo>
                  <a:lnTo>
                    <a:pt x="777" y="686"/>
                  </a:lnTo>
                  <a:lnTo>
                    <a:pt x="783" y="701"/>
                  </a:lnTo>
                  <a:lnTo>
                    <a:pt x="789" y="717"/>
                  </a:lnTo>
                  <a:lnTo>
                    <a:pt x="795" y="735"/>
                  </a:lnTo>
                  <a:lnTo>
                    <a:pt x="801" y="753"/>
                  </a:lnTo>
                  <a:lnTo>
                    <a:pt x="807" y="773"/>
                  </a:lnTo>
                  <a:lnTo>
                    <a:pt x="813" y="793"/>
                  </a:lnTo>
                  <a:lnTo>
                    <a:pt x="819" y="816"/>
                  </a:lnTo>
                  <a:lnTo>
                    <a:pt x="825" y="837"/>
                  </a:lnTo>
                  <a:lnTo>
                    <a:pt x="831" y="861"/>
                  </a:lnTo>
                  <a:lnTo>
                    <a:pt x="837" y="882"/>
                  </a:lnTo>
                  <a:lnTo>
                    <a:pt x="843" y="893"/>
                  </a:lnTo>
                  <a:lnTo>
                    <a:pt x="849" y="903"/>
                  </a:lnTo>
                  <a:lnTo>
                    <a:pt x="855" y="930"/>
                  </a:lnTo>
                  <a:lnTo>
                    <a:pt x="861" y="964"/>
                  </a:lnTo>
                  <a:lnTo>
                    <a:pt x="867" y="993"/>
                  </a:lnTo>
                  <a:lnTo>
                    <a:pt x="873" y="1014"/>
                  </a:lnTo>
                  <a:lnTo>
                    <a:pt x="879" y="1028"/>
                  </a:lnTo>
                  <a:lnTo>
                    <a:pt x="885" y="1040"/>
                  </a:lnTo>
                  <a:lnTo>
                    <a:pt x="891" y="1053"/>
                  </a:lnTo>
                  <a:lnTo>
                    <a:pt x="897" y="1067"/>
                  </a:lnTo>
                  <a:lnTo>
                    <a:pt x="903" y="1082"/>
                  </a:lnTo>
                  <a:lnTo>
                    <a:pt x="909" y="1099"/>
                  </a:lnTo>
                  <a:lnTo>
                    <a:pt x="915" y="1118"/>
                  </a:lnTo>
                  <a:lnTo>
                    <a:pt x="921" y="1141"/>
                  </a:lnTo>
                  <a:lnTo>
                    <a:pt x="927" y="1166"/>
                  </a:lnTo>
                  <a:lnTo>
                    <a:pt x="933" y="1194"/>
                  </a:lnTo>
                  <a:lnTo>
                    <a:pt x="939" y="1213"/>
                  </a:lnTo>
                  <a:lnTo>
                    <a:pt x="945" y="1227"/>
                  </a:lnTo>
                  <a:lnTo>
                    <a:pt x="952" y="1238"/>
                  </a:lnTo>
                  <a:lnTo>
                    <a:pt x="958" y="1247"/>
                  </a:lnTo>
                  <a:lnTo>
                    <a:pt x="964" y="1256"/>
                  </a:lnTo>
                  <a:lnTo>
                    <a:pt x="970" y="1264"/>
                  </a:lnTo>
                  <a:lnTo>
                    <a:pt x="976" y="1271"/>
                  </a:lnTo>
                  <a:lnTo>
                    <a:pt x="982" y="1278"/>
                  </a:lnTo>
                  <a:lnTo>
                    <a:pt x="988" y="1284"/>
                  </a:lnTo>
                  <a:lnTo>
                    <a:pt x="994" y="1289"/>
                  </a:lnTo>
                  <a:lnTo>
                    <a:pt x="1000" y="1294"/>
                  </a:lnTo>
                  <a:lnTo>
                    <a:pt x="1006" y="1299"/>
                  </a:lnTo>
                  <a:lnTo>
                    <a:pt x="1012" y="1302"/>
                  </a:lnTo>
                  <a:lnTo>
                    <a:pt x="1018" y="1306"/>
                  </a:lnTo>
                  <a:lnTo>
                    <a:pt x="1024" y="1309"/>
                  </a:lnTo>
                  <a:lnTo>
                    <a:pt x="1030" y="1311"/>
                  </a:lnTo>
                  <a:lnTo>
                    <a:pt x="1036" y="1314"/>
                  </a:lnTo>
                  <a:lnTo>
                    <a:pt x="1042" y="1316"/>
                  </a:lnTo>
                  <a:lnTo>
                    <a:pt x="1048" y="1318"/>
                  </a:lnTo>
                  <a:lnTo>
                    <a:pt x="1054" y="1320"/>
                  </a:lnTo>
                  <a:lnTo>
                    <a:pt x="1060" y="1322"/>
                  </a:lnTo>
                  <a:lnTo>
                    <a:pt x="1066" y="1323"/>
                  </a:lnTo>
                  <a:lnTo>
                    <a:pt x="1072" y="1325"/>
                  </a:lnTo>
                  <a:lnTo>
                    <a:pt x="1078" y="1326"/>
                  </a:lnTo>
                  <a:lnTo>
                    <a:pt x="1084" y="1326"/>
                  </a:lnTo>
                  <a:lnTo>
                    <a:pt x="1090" y="1328"/>
                  </a:lnTo>
                  <a:lnTo>
                    <a:pt x="1096" y="1329"/>
                  </a:lnTo>
                  <a:lnTo>
                    <a:pt x="1102" y="1329"/>
                  </a:lnTo>
                  <a:lnTo>
                    <a:pt x="1108" y="1330"/>
                  </a:lnTo>
                  <a:lnTo>
                    <a:pt x="1114" y="1330"/>
                  </a:lnTo>
                  <a:lnTo>
                    <a:pt x="1120" y="1331"/>
                  </a:lnTo>
                  <a:lnTo>
                    <a:pt x="1126" y="1332"/>
                  </a:lnTo>
                  <a:lnTo>
                    <a:pt x="1132" y="1332"/>
                  </a:lnTo>
                  <a:lnTo>
                    <a:pt x="1138" y="1332"/>
                  </a:lnTo>
                  <a:lnTo>
                    <a:pt x="1144" y="1332"/>
                  </a:lnTo>
                  <a:lnTo>
                    <a:pt x="1150" y="1332"/>
                  </a:lnTo>
                  <a:lnTo>
                    <a:pt x="1156" y="1333"/>
                  </a:lnTo>
                  <a:lnTo>
                    <a:pt x="1162" y="1334"/>
                  </a:lnTo>
                  <a:lnTo>
                    <a:pt x="1168" y="1334"/>
                  </a:lnTo>
                  <a:lnTo>
                    <a:pt x="1174" y="1333"/>
                  </a:lnTo>
                  <a:lnTo>
                    <a:pt x="1180" y="1334"/>
                  </a:lnTo>
                  <a:lnTo>
                    <a:pt x="1186" y="1335"/>
                  </a:lnTo>
                  <a:lnTo>
                    <a:pt x="1192" y="1334"/>
                  </a:lnTo>
                  <a:lnTo>
                    <a:pt x="1198" y="1334"/>
                  </a:lnTo>
                  <a:lnTo>
                    <a:pt x="1204" y="1334"/>
                  </a:lnTo>
                  <a:lnTo>
                    <a:pt x="1210" y="1335"/>
                  </a:lnTo>
                  <a:lnTo>
                    <a:pt x="1216" y="1335"/>
                  </a:lnTo>
                  <a:lnTo>
                    <a:pt x="1222" y="1335"/>
                  </a:lnTo>
                  <a:lnTo>
                    <a:pt x="1228" y="1335"/>
                  </a:lnTo>
                  <a:lnTo>
                    <a:pt x="1234" y="1335"/>
                  </a:lnTo>
                  <a:lnTo>
                    <a:pt x="1241" y="1335"/>
                  </a:lnTo>
                  <a:lnTo>
                    <a:pt x="1247" y="1335"/>
                  </a:lnTo>
                  <a:lnTo>
                    <a:pt x="1253" y="1335"/>
                  </a:lnTo>
                  <a:lnTo>
                    <a:pt x="1259" y="1335"/>
                  </a:lnTo>
                  <a:lnTo>
                    <a:pt x="1265" y="1334"/>
                  </a:lnTo>
                  <a:lnTo>
                    <a:pt x="1271" y="1335"/>
                  </a:lnTo>
                  <a:lnTo>
                    <a:pt x="1277" y="1335"/>
                  </a:lnTo>
                  <a:lnTo>
                    <a:pt x="1283" y="1335"/>
                  </a:lnTo>
                  <a:lnTo>
                    <a:pt x="1289" y="1335"/>
                  </a:lnTo>
                  <a:lnTo>
                    <a:pt x="1295" y="1335"/>
                  </a:lnTo>
                  <a:lnTo>
                    <a:pt x="1301" y="1335"/>
                  </a:lnTo>
                  <a:lnTo>
                    <a:pt x="1307" y="1335"/>
                  </a:lnTo>
                  <a:lnTo>
                    <a:pt x="1313" y="1336"/>
                  </a:lnTo>
                  <a:lnTo>
                    <a:pt x="1319" y="1335"/>
                  </a:lnTo>
                  <a:lnTo>
                    <a:pt x="1325" y="1335"/>
                  </a:lnTo>
                  <a:lnTo>
                    <a:pt x="1331" y="1335"/>
                  </a:lnTo>
                  <a:lnTo>
                    <a:pt x="1337" y="1335"/>
                  </a:lnTo>
                  <a:lnTo>
                    <a:pt x="1343" y="1336"/>
                  </a:lnTo>
                  <a:lnTo>
                    <a:pt x="1349" y="1335"/>
                  </a:lnTo>
                  <a:lnTo>
                    <a:pt x="1355" y="1336"/>
                  </a:lnTo>
                  <a:lnTo>
                    <a:pt x="1361" y="1335"/>
                  </a:lnTo>
                  <a:lnTo>
                    <a:pt x="1367" y="1336"/>
                  </a:lnTo>
                  <a:lnTo>
                    <a:pt x="1373" y="1336"/>
                  </a:lnTo>
                  <a:lnTo>
                    <a:pt x="1379" y="1335"/>
                  </a:lnTo>
                  <a:lnTo>
                    <a:pt x="1385" y="1335"/>
                  </a:lnTo>
                  <a:lnTo>
                    <a:pt x="1391" y="1335"/>
                  </a:lnTo>
                  <a:lnTo>
                    <a:pt x="1397" y="1335"/>
                  </a:lnTo>
                  <a:lnTo>
                    <a:pt x="1403" y="1335"/>
                  </a:lnTo>
                  <a:lnTo>
                    <a:pt x="1409" y="1335"/>
                  </a:lnTo>
                  <a:lnTo>
                    <a:pt x="1415" y="1335"/>
                  </a:lnTo>
                  <a:lnTo>
                    <a:pt x="1421" y="1335"/>
                  </a:lnTo>
                  <a:lnTo>
                    <a:pt x="1427" y="1335"/>
                  </a:lnTo>
                  <a:lnTo>
                    <a:pt x="1433" y="1335"/>
                  </a:lnTo>
                  <a:lnTo>
                    <a:pt x="1439" y="1336"/>
                  </a:lnTo>
                  <a:lnTo>
                    <a:pt x="1445" y="1335"/>
                  </a:lnTo>
                  <a:lnTo>
                    <a:pt x="1451" y="1335"/>
                  </a:lnTo>
                  <a:lnTo>
                    <a:pt x="1457" y="1335"/>
                  </a:lnTo>
                  <a:lnTo>
                    <a:pt x="1463" y="1335"/>
                  </a:lnTo>
                  <a:lnTo>
                    <a:pt x="1469" y="1336"/>
                  </a:lnTo>
                  <a:lnTo>
                    <a:pt x="1475" y="1336"/>
                  </a:lnTo>
                  <a:lnTo>
                    <a:pt x="1481" y="1335"/>
                  </a:lnTo>
                  <a:lnTo>
                    <a:pt x="1487" y="1335"/>
                  </a:lnTo>
                  <a:lnTo>
                    <a:pt x="1493" y="1335"/>
                  </a:lnTo>
                  <a:lnTo>
                    <a:pt x="1499" y="1335"/>
                  </a:lnTo>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 name="Rectangle 249">
              <a:extLst>
                <a:ext uri="{FF2B5EF4-FFF2-40B4-BE49-F238E27FC236}">
                  <a16:creationId xmlns:a16="http://schemas.microsoft.com/office/drawing/2014/main" id="{B5BDDB78-960E-486C-9112-DB42A16F9FCB}"/>
                </a:ext>
              </a:extLst>
            </p:cNvPr>
            <p:cNvSpPr>
              <a:spLocks noChangeArrowheads="1"/>
            </p:cNvSpPr>
            <p:nvPr/>
          </p:nvSpPr>
          <p:spPr bwMode="auto">
            <a:xfrm>
              <a:off x="4011" y="4879"/>
              <a:ext cx="25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333.11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9" name="Rectangle 251">
              <a:extLst>
                <a:ext uri="{FF2B5EF4-FFF2-40B4-BE49-F238E27FC236}">
                  <a16:creationId xmlns:a16="http://schemas.microsoft.com/office/drawing/2014/main" id="{4465606D-01B9-4EA3-882F-F57657062BDF}"/>
                </a:ext>
              </a:extLst>
            </p:cNvPr>
            <p:cNvSpPr>
              <a:spLocks noChangeArrowheads="1"/>
            </p:cNvSpPr>
            <p:nvPr/>
          </p:nvSpPr>
          <p:spPr bwMode="auto">
            <a:xfrm>
              <a:off x="3698" y="4885"/>
              <a:ext cx="25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270.65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0" name="Rectangle 252">
              <a:extLst>
                <a:ext uri="{FF2B5EF4-FFF2-40B4-BE49-F238E27FC236}">
                  <a16:creationId xmlns:a16="http://schemas.microsoft.com/office/drawing/2014/main" id="{CA9FD208-7FA3-428B-9A38-6C846C54B07B}"/>
                </a:ext>
              </a:extLst>
            </p:cNvPr>
            <p:cNvSpPr>
              <a:spLocks noChangeArrowheads="1"/>
            </p:cNvSpPr>
            <p:nvPr/>
          </p:nvSpPr>
          <p:spPr bwMode="auto">
            <a:xfrm>
              <a:off x="4703" y="5758"/>
              <a:ext cx="126"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nm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1" name="Rectangle 253">
              <a:extLst>
                <a:ext uri="{FF2B5EF4-FFF2-40B4-BE49-F238E27FC236}">
                  <a16:creationId xmlns:a16="http://schemas.microsoft.com/office/drawing/2014/main" id="{10779980-AEAB-4970-962C-C1734C426B10}"/>
                </a:ext>
              </a:extLst>
            </p:cNvPr>
            <p:cNvSpPr>
              <a:spLocks noChangeArrowheads="1"/>
            </p:cNvSpPr>
            <p:nvPr/>
          </p:nvSpPr>
          <p:spPr bwMode="auto">
            <a:xfrm>
              <a:off x="3367" y="4228"/>
              <a:ext cx="96"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2" name="Rectangle 254">
              <a:extLst>
                <a:ext uri="{FF2B5EF4-FFF2-40B4-BE49-F238E27FC236}">
                  <a16:creationId xmlns:a16="http://schemas.microsoft.com/office/drawing/2014/main" id="{FA881B97-D569-43AE-94A6-DE1E5C3DA582}"/>
                </a:ext>
              </a:extLst>
            </p:cNvPr>
            <p:cNvSpPr>
              <a:spLocks noChangeArrowheads="1"/>
            </p:cNvSpPr>
            <p:nvPr/>
          </p:nvSpPr>
          <p:spPr bwMode="auto">
            <a:xfrm>
              <a:off x="3336" y="4212"/>
              <a:ext cx="1503" cy="1656"/>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53" name="Group 257">
            <a:extLst>
              <a:ext uri="{FF2B5EF4-FFF2-40B4-BE49-F238E27FC236}">
                <a16:creationId xmlns:a16="http://schemas.microsoft.com/office/drawing/2014/main" id="{F75DEA53-ADCA-40CE-AC6B-6C321333B26C}"/>
              </a:ext>
            </a:extLst>
          </p:cNvPr>
          <p:cNvGrpSpPr>
            <a:grpSpLocks noChangeAspect="1"/>
          </p:cNvGrpSpPr>
          <p:nvPr/>
        </p:nvGrpSpPr>
        <p:grpSpPr bwMode="auto">
          <a:xfrm>
            <a:off x="4961151" y="3431000"/>
            <a:ext cx="2579678" cy="2694921"/>
            <a:chOff x="3150" y="2256"/>
            <a:chExt cx="1746" cy="1824"/>
          </a:xfrm>
        </p:grpSpPr>
        <p:sp>
          <p:nvSpPr>
            <p:cNvPr id="254" name="AutoShape 256">
              <a:extLst>
                <a:ext uri="{FF2B5EF4-FFF2-40B4-BE49-F238E27FC236}">
                  <a16:creationId xmlns:a16="http://schemas.microsoft.com/office/drawing/2014/main" id="{B1CE8187-6CA5-4707-A7EA-3C55C03227B0}"/>
                </a:ext>
              </a:extLst>
            </p:cNvPr>
            <p:cNvSpPr>
              <a:spLocks noChangeAspect="1" noChangeArrowheads="1" noTextEdit="1"/>
            </p:cNvSpPr>
            <p:nvPr/>
          </p:nvSpPr>
          <p:spPr bwMode="auto">
            <a:xfrm>
              <a:off x="3150" y="2256"/>
              <a:ext cx="1746" cy="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Line 258">
              <a:extLst>
                <a:ext uri="{FF2B5EF4-FFF2-40B4-BE49-F238E27FC236}">
                  <a16:creationId xmlns:a16="http://schemas.microsoft.com/office/drawing/2014/main" id="{9054BD99-13C7-4904-8296-C4C3134640A3}"/>
                </a:ext>
              </a:extLst>
            </p:cNvPr>
            <p:cNvSpPr>
              <a:spLocks noChangeShapeType="1"/>
            </p:cNvSpPr>
            <p:nvPr/>
          </p:nvSpPr>
          <p:spPr bwMode="auto">
            <a:xfrm>
              <a:off x="3336" y="3979"/>
              <a:ext cx="1503"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 name="Line 259">
              <a:extLst>
                <a:ext uri="{FF2B5EF4-FFF2-40B4-BE49-F238E27FC236}">
                  <a16:creationId xmlns:a16="http://schemas.microsoft.com/office/drawing/2014/main" id="{C4A207AC-36A4-4458-90F4-6D307E090E0E}"/>
                </a:ext>
              </a:extLst>
            </p:cNvPr>
            <p:cNvSpPr>
              <a:spLocks noChangeShapeType="1"/>
            </p:cNvSpPr>
            <p:nvPr/>
          </p:nvSpPr>
          <p:spPr bwMode="auto">
            <a:xfrm>
              <a:off x="3336" y="3979"/>
              <a:ext cx="0" cy="2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 name="Rectangle 260">
              <a:extLst>
                <a:ext uri="{FF2B5EF4-FFF2-40B4-BE49-F238E27FC236}">
                  <a16:creationId xmlns:a16="http://schemas.microsoft.com/office/drawing/2014/main" id="{A9994F05-66BA-45F4-8609-D9F79DF26EE6}"/>
                </a:ext>
              </a:extLst>
            </p:cNvPr>
            <p:cNvSpPr>
              <a:spLocks noChangeArrowheads="1"/>
            </p:cNvSpPr>
            <p:nvPr/>
          </p:nvSpPr>
          <p:spPr bwMode="auto">
            <a:xfrm>
              <a:off x="3276" y="4002"/>
              <a:ext cx="15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200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8" name="Line 261">
              <a:extLst>
                <a:ext uri="{FF2B5EF4-FFF2-40B4-BE49-F238E27FC236}">
                  <a16:creationId xmlns:a16="http://schemas.microsoft.com/office/drawing/2014/main" id="{8C556846-B9F6-49D8-9463-011D6AB46D57}"/>
                </a:ext>
              </a:extLst>
            </p:cNvPr>
            <p:cNvSpPr>
              <a:spLocks noChangeShapeType="1"/>
            </p:cNvSpPr>
            <p:nvPr/>
          </p:nvSpPr>
          <p:spPr bwMode="auto">
            <a:xfrm>
              <a:off x="3336" y="3979"/>
              <a:ext cx="0" cy="2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Line 262">
              <a:extLst>
                <a:ext uri="{FF2B5EF4-FFF2-40B4-BE49-F238E27FC236}">
                  <a16:creationId xmlns:a16="http://schemas.microsoft.com/office/drawing/2014/main" id="{D98FF8BC-C346-41C3-A8F6-48C9E0E0AD1E}"/>
                </a:ext>
              </a:extLst>
            </p:cNvPr>
            <p:cNvSpPr>
              <a:spLocks noChangeShapeType="1"/>
            </p:cNvSpPr>
            <p:nvPr/>
          </p:nvSpPr>
          <p:spPr bwMode="auto">
            <a:xfrm>
              <a:off x="3462" y="3979"/>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 name="Line 263">
              <a:extLst>
                <a:ext uri="{FF2B5EF4-FFF2-40B4-BE49-F238E27FC236}">
                  <a16:creationId xmlns:a16="http://schemas.microsoft.com/office/drawing/2014/main" id="{6C833DA6-1552-4D25-B8EA-7948B3AC9E7B}"/>
                </a:ext>
              </a:extLst>
            </p:cNvPr>
            <p:cNvSpPr>
              <a:spLocks noChangeShapeType="1"/>
            </p:cNvSpPr>
            <p:nvPr/>
          </p:nvSpPr>
          <p:spPr bwMode="auto">
            <a:xfrm>
              <a:off x="3586" y="3979"/>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Line 264">
              <a:extLst>
                <a:ext uri="{FF2B5EF4-FFF2-40B4-BE49-F238E27FC236}">
                  <a16:creationId xmlns:a16="http://schemas.microsoft.com/office/drawing/2014/main" id="{A43A0697-51A3-4065-98E7-9B9CCA2E92F4}"/>
                </a:ext>
              </a:extLst>
            </p:cNvPr>
            <p:cNvSpPr>
              <a:spLocks noChangeShapeType="1"/>
            </p:cNvSpPr>
            <p:nvPr/>
          </p:nvSpPr>
          <p:spPr bwMode="auto">
            <a:xfrm>
              <a:off x="3712" y="3979"/>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Line 265">
              <a:extLst>
                <a:ext uri="{FF2B5EF4-FFF2-40B4-BE49-F238E27FC236}">
                  <a16:creationId xmlns:a16="http://schemas.microsoft.com/office/drawing/2014/main" id="{808C89A9-528F-4F83-9ED7-F575244F295E}"/>
                </a:ext>
              </a:extLst>
            </p:cNvPr>
            <p:cNvSpPr>
              <a:spLocks noChangeShapeType="1"/>
            </p:cNvSpPr>
            <p:nvPr/>
          </p:nvSpPr>
          <p:spPr bwMode="auto">
            <a:xfrm>
              <a:off x="3837" y="3979"/>
              <a:ext cx="0" cy="2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 name="Rectangle 266">
              <a:extLst>
                <a:ext uri="{FF2B5EF4-FFF2-40B4-BE49-F238E27FC236}">
                  <a16:creationId xmlns:a16="http://schemas.microsoft.com/office/drawing/2014/main" id="{5E75D375-51CA-4D44-9985-6DDEE9528145}"/>
                </a:ext>
              </a:extLst>
            </p:cNvPr>
            <p:cNvSpPr>
              <a:spLocks noChangeArrowheads="1"/>
            </p:cNvSpPr>
            <p:nvPr/>
          </p:nvSpPr>
          <p:spPr bwMode="auto">
            <a:xfrm>
              <a:off x="3776" y="4002"/>
              <a:ext cx="15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300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4" name="Line 267">
              <a:extLst>
                <a:ext uri="{FF2B5EF4-FFF2-40B4-BE49-F238E27FC236}">
                  <a16:creationId xmlns:a16="http://schemas.microsoft.com/office/drawing/2014/main" id="{00EAE656-6669-4133-9E7F-A6DFE59C912D}"/>
                </a:ext>
              </a:extLst>
            </p:cNvPr>
            <p:cNvSpPr>
              <a:spLocks noChangeShapeType="1"/>
            </p:cNvSpPr>
            <p:nvPr/>
          </p:nvSpPr>
          <p:spPr bwMode="auto">
            <a:xfrm>
              <a:off x="3962" y="3979"/>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 name="Line 268">
              <a:extLst>
                <a:ext uri="{FF2B5EF4-FFF2-40B4-BE49-F238E27FC236}">
                  <a16:creationId xmlns:a16="http://schemas.microsoft.com/office/drawing/2014/main" id="{2E9C7F9E-D4D1-4FDE-B798-01D3208A3E44}"/>
                </a:ext>
              </a:extLst>
            </p:cNvPr>
            <p:cNvSpPr>
              <a:spLocks noChangeShapeType="1"/>
            </p:cNvSpPr>
            <p:nvPr/>
          </p:nvSpPr>
          <p:spPr bwMode="auto">
            <a:xfrm>
              <a:off x="4088" y="3979"/>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 name="Line 269">
              <a:extLst>
                <a:ext uri="{FF2B5EF4-FFF2-40B4-BE49-F238E27FC236}">
                  <a16:creationId xmlns:a16="http://schemas.microsoft.com/office/drawing/2014/main" id="{513E43F9-D2B9-4950-8823-9C31AB8821B6}"/>
                </a:ext>
              </a:extLst>
            </p:cNvPr>
            <p:cNvSpPr>
              <a:spLocks noChangeShapeType="1"/>
            </p:cNvSpPr>
            <p:nvPr/>
          </p:nvSpPr>
          <p:spPr bwMode="auto">
            <a:xfrm>
              <a:off x="4213" y="3979"/>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Line 270">
              <a:extLst>
                <a:ext uri="{FF2B5EF4-FFF2-40B4-BE49-F238E27FC236}">
                  <a16:creationId xmlns:a16="http://schemas.microsoft.com/office/drawing/2014/main" id="{369540C3-212B-4C6C-A88E-E5295F40B1DF}"/>
                </a:ext>
              </a:extLst>
            </p:cNvPr>
            <p:cNvSpPr>
              <a:spLocks noChangeShapeType="1"/>
            </p:cNvSpPr>
            <p:nvPr/>
          </p:nvSpPr>
          <p:spPr bwMode="auto">
            <a:xfrm>
              <a:off x="4338" y="3979"/>
              <a:ext cx="0" cy="2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 name="Rectangle 271">
              <a:extLst>
                <a:ext uri="{FF2B5EF4-FFF2-40B4-BE49-F238E27FC236}">
                  <a16:creationId xmlns:a16="http://schemas.microsoft.com/office/drawing/2014/main" id="{84300D9E-AAD5-437A-A815-4961F1EF81E6}"/>
                </a:ext>
              </a:extLst>
            </p:cNvPr>
            <p:cNvSpPr>
              <a:spLocks noChangeArrowheads="1"/>
            </p:cNvSpPr>
            <p:nvPr/>
          </p:nvSpPr>
          <p:spPr bwMode="auto">
            <a:xfrm>
              <a:off x="4282" y="4002"/>
              <a:ext cx="15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400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9" name="Line 272">
              <a:extLst>
                <a:ext uri="{FF2B5EF4-FFF2-40B4-BE49-F238E27FC236}">
                  <a16:creationId xmlns:a16="http://schemas.microsoft.com/office/drawing/2014/main" id="{A43E921F-AA28-4ADF-BEC8-D2912FBB83B5}"/>
                </a:ext>
              </a:extLst>
            </p:cNvPr>
            <p:cNvSpPr>
              <a:spLocks noChangeShapeType="1"/>
            </p:cNvSpPr>
            <p:nvPr/>
          </p:nvSpPr>
          <p:spPr bwMode="auto">
            <a:xfrm>
              <a:off x="4464" y="3979"/>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 name="Line 273">
              <a:extLst>
                <a:ext uri="{FF2B5EF4-FFF2-40B4-BE49-F238E27FC236}">
                  <a16:creationId xmlns:a16="http://schemas.microsoft.com/office/drawing/2014/main" id="{56C52022-88EC-470C-827F-0C1B66D3AB36}"/>
                </a:ext>
              </a:extLst>
            </p:cNvPr>
            <p:cNvSpPr>
              <a:spLocks noChangeShapeType="1"/>
            </p:cNvSpPr>
            <p:nvPr/>
          </p:nvSpPr>
          <p:spPr bwMode="auto">
            <a:xfrm>
              <a:off x="4589" y="3979"/>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 name="Line 274">
              <a:extLst>
                <a:ext uri="{FF2B5EF4-FFF2-40B4-BE49-F238E27FC236}">
                  <a16:creationId xmlns:a16="http://schemas.microsoft.com/office/drawing/2014/main" id="{653E9F3C-8C37-4792-A6D0-96D8A40D6E85}"/>
                </a:ext>
              </a:extLst>
            </p:cNvPr>
            <p:cNvSpPr>
              <a:spLocks noChangeShapeType="1"/>
            </p:cNvSpPr>
            <p:nvPr/>
          </p:nvSpPr>
          <p:spPr bwMode="auto">
            <a:xfrm>
              <a:off x="4714" y="3979"/>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 name="Line 275">
              <a:extLst>
                <a:ext uri="{FF2B5EF4-FFF2-40B4-BE49-F238E27FC236}">
                  <a16:creationId xmlns:a16="http://schemas.microsoft.com/office/drawing/2014/main" id="{354440D2-1558-43F4-8A37-63375C239418}"/>
                </a:ext>
              </a:extLst>
            </p:cNvPr>
            <p:cNvSpPr>
              <a:spLocks noChangeShapeType="1"/>
            </p:cNvSpPr>
            <p:nvPr/>
          </p:nvSpPr>
          <p:spPr bwMode="auto">
            <a:xfrm>
              <a:off x="4839" y="3979"/>
              <a:ext cx="0" cy="2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 name="Rectangle 276">
              <a:extLst>
                <a:ext uri="{FF2B5EF4-FFF2-40B4-BE49-F238E27FC236}">
                  <a16:creationId xmlns:a16="http://schemas.microsoft.com/office/drawing/2014/main" id="{A93E071B-93FF-4AB9-94BB-B2B584697AA1}"/>
                </a:ext>
              </a:extLst>
            </p:cNvPr>
            <p:cNvSpPr>
              <a:spLocks noChangeArrowheads="1"/>
            </p:cNvSpPr>
            <p:nvPr/>
          </p:nvSpPr>
          <p:spPr bwMode="auto">
            <a:xfrm>
              <a:off x="4782" y="4002"/>
              <a:ext cx="15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4" name="Line 277">
              <a:extLst>
                <a:ext uri="{FF2B5EF4-FFF2-40B4-BE49-F238E27FC236}">
                  <a16:creationId xmlns:a16="http://schemas.microsoft.com/office/drawing/2014/main" id="{561C8FE8-C7D9-4CE8-886F-088CA9C21674}"/>
                </a:ext>
              </a:extLst>
            </p:cNvPr>
            <p:cNvSpPr>
              <a:spLocks noChangeShapeType="1"/>
            </p:cNvSpPr>
            <p:nvPr/>
          </p:nvSpPr>
          <p:spPr bwMode="auto">
            <a:xfrm>
              <a:off x="3313" y="2300"/>
              <a:ext cx="0" cy="1656"/>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 name="Line 278">
              <a:extLst>
                <a:ext uri="{FF2B5EF4-FFF2-40B4-BE49-F238E27FC236}">
                  <a16:creationId xmlns:a16="http://schemas.microsoft.com/office/drawing/2014/main" id="{A3FF1503-6C50-446A-9990-218CB4D13AA2}"/>
                </a:ext>
              </a:extLst>
            </p:cNvPr>
            <p:cNvSpPr>
              <a:spLocks noChangeShapeType="1"/>
            </p:cNvSpPr>
            <p:nvPr/>
          </p:nvSpPr>
          <p:spPr bwMode="auto">
            <a:xfrm flipH="1">
              <a:off x="3285" y="3956"/>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 name="Rectangle 279">
              <a:extLst>
                <a:ext uri="{FF2B5EF4-FFF2-40B4-BE49-F238E27FC236}">
                  <a16:creationId xmlns:a16="http://schemas.microsoft.com/office/drawing/2014/main" id="{F0F74C64-8AD5-435C-8EC4-07B0672A2CF7}"/>
                </a:ext>
              </a:extLst>
            </p:cNvPr>
            <p:cNvSpPr>
              <a:spLocks noChangeArrowheads="1"/>
            </p:cNvSpPr>
            <p:nvPr/>
          </p:nvSpPr>
          <p:spPr bwMode="auto">
            <a:xfrm>
              <a:off x="3174" y="3912"/>
              <a:ext cx="13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-10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7" name="Line 280">
              <a:extLst>
                <a:ext uri="{FF2B5EF4-FFF2-40B4-BE49-F238E27FC236}">
                  <a16:creationId xmlns:a16="http://schemas.microsoft.com/office/drawing/2014/main" id="{FEF346AE-6F7A-4653-96DF-E49906EB12C7}"/>
                </a:ext>
              </a:extLst>
            </p:cNvPr>
            <p:cNvSpPr>
              <a:spLocks noChangeShapeType="1"/>
            </p:cNvSpPr>
            <p:nvPr/>
          </p:nvSpPr>
          <p:spPr bwMode="auto">
            <a:xfrm flipH="1">
              <a:off x="3296" y="3956"/>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 name="Line 281">
              <a:extLst>
                <a:ext uri="{FF2B5EF4-FFF2-40B4-BE49-F238E27FC236}">
                  <a16:creationId xmlns:a16="http://schemas.microsoft.com/office/drawing/2014/main" id="{76B9DCD0-D7DE-4D58-A091-024F12787313}"/>
                </a:ext>
              </a:extLst>
            </p:cNvPr>
            <p:cNvSpPr>
              <a:spLocks noChangeShapeType="1"/>
            </p:cNvSpPr>
            <p:nvPr/>
          </p:nvSpPr>
          <p:spPr bwMode="auto">
            <a:xfrm flipH="1">
              <a:off x="3296" y="3881"/>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 name="Line 282">
              <a:extLst>
                <a:ext uri="{FF2B5EF4-FFF2-40B4-BE49-F238E27FC236}">
                  <a16:creationId xmlns:a16="http://schemas.microsoft.com/office/drawing/2014/main" id="{17739AF1-96C1-40D5-A7F6-91F68A9F8B7F}"/>
                </a:ext>
              </a:extLst>
            </p:cNvPr>
            <p:cNvSpPr>
              <a:spLocks noChangeShapeType="1"/>
            </p:cNvSpPr>
            <p:nvPr/>
          </p:nvSpPr>
          <p:spPr bwMode="auto">
            <a:xfrm flipH="1">
              <a:off x="3285" y="3806"/>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 name="Rectangle 283">
              <a:extLst>
                <a:ext uri="{FF2B5EF4-FFF2-40B4-BE49-F238E27FC236}">
                  <a16:creationId xmlns:a16="http://schemas.microsoft.com/office/drawing/2014/main" id="{87E4B662-86B0-4CD7-94CA-23E15AC4A5A4}"/>
                </a:ext>
              </a:extLst>
            </p:cNvPr>
            <p:cNvSpPr>
              <a:spLocks noChangeArrowheads="1"/>
            </p:cNvSpPr>
            <p:nvPr/>
          </p:nvSpPr>
          <p:spPr bwMode="auto">
            <a:xfrm>
              <a:off x="3234" y="3761"/>
              <a:ext cx="7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1" name="Line 284">
              <a:extLst>
                <a:ext uri="{FF2B5EF4-FFF2-40B4-BE49-F238E27FC236}">
                  <a16:creationId xmlns:a16="http://schemas.microsoft.com/office/drawing/2014/main" id="{1568B795-365E-4366-9CDE-91F4F3578194}"/>
                </a:ext>
              </a:extLst>
            </p:cNvPr>
            <p:cNvSpPr>
              <a:spLocks noChangeShapeType="1"/>
            </p:cNvSpPr>
            <p:nvPr/>
          </p:nvSpPr>
          <p:spPr bwMode="auto">
            <a:xfrm flipH="1">
              <a:off x="3296" y="3731"/>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 name="Line 285">
              <a:extLst>
                <a:ext uri="{FF2B5EF4-FFF2-40B4-BE49-F238E27FC236}">
                  <a16:creationId xmlns:a16="http://schemas.microsoft.com/office/drawing/2014/main" id="{15C89955-4D7B-498F-89EB-7727E9EFC1FF}"/>
                </a:ext>
              </a:extLst>
            </p:cNvPr>
            <p:cNvSpPr>
              <a:spLocks noChangeShapeType="1"/>
            </p:cNvSpPr>
            <p:nvPr/>
          </p:nvSpPr>
          <p:spPr bwMode="auto">
            <a:xfrm flipH="1">
              <a:off x="3296" y="3655"/>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 name="Line 286">
              <a:extLst>
                <a:ext uri="{FF2B5EF4-FFF2-40B4-BE49-F238E27FC236}">
                  <a16:creationId xmlns:a16="http://schemas.microsoft.com/office/drawing/2014/main" id="{D286FD07-6B1F-4C33-920F-2B053D517CF7}"/>
                </a:ext>
              </a:extLst>
            </p:cNvPr>
            <p:cNvSpPr>
              <a:spLocks noChangeShapeType="1"/>
            </p:cNvSpPr>
            <p:nvPr/>
          </p:nvSpPr>
          <p:spPr bwMode="auto">
            <a:xfrm flipH="1">
              <a:off x="3296" y="3580"/>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 name="Line 287">
              <a:extLst>
                <a:ext uri="{FF2B5EF4-FFF2-40B4-BE49-F238E27FC236}">
                  <a16:creationId xmlns:a16="http://schemas.microsoft.com/office/drawing/2014/main" id="{A2FCAF9C-C121-43F9-BC7E-9E407CC66718}"/>
                </a:ext>
              </a:extLst>
            </p:cNvPr>
            <p:cNvSpPr>
              <a:spLocks noChangeShapeType="1"/>
            </p:cNvSpPr>
            <p:nvPr/>
          </p:nvSpPr>
          <p:spPr bwMode="auto">
            <a:xfrm flipH="1">
              <a:off x="3285" y="3504"/>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 name="Rectangle 288">
              <a:extLst>
                <a:ext uri="{FF2B5EF4-FFF2-40B4-BE49-F238E27FC236}">
                  <a16:creationId xmlns:a16="http://schemas.microsoft.com/office/drawing/2014/main" id="{8F901A52-7517-4DB2-8C48-4BEB8FADFEB7}"/>
                </a:ext>
              </a:extLst>
            </p:cNvPr>
            <p:cNvSpPr>
              <a:spLocks noChangeArrowheads="1"/>
            </p:cNvSpPr>
            <p:nvPr/>
          </p:nvSpPr>
          <p:spPr bwMode="auto">
            <a:xfrm>
              <a:off x="3198" y="3460"/>
              <a:ext cx="10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20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6" name="Line 289">
              <a:extLst>
                <a:ext uri="{FF2B5EF4-FFF2-40B4-BE49-F238E27FC236}">
                  <a16:creationId xmlns:a16="http://schemas.microsoft.com/office/drawing/2014/main" id="{134ADDD1-3113-4A13-B8E3-4BEBDB02B535}"/>
                </a:ext>
              </a:extLst>
            </p:cNvPr>
            <p:cNvSpPr>
              <a:spLocks noChangeShapeType="1"/>
            </p:cNvSpPr>
            <p:nvPr/>
          </p:nvSpPr>
          <p:spPr bwMode="auto">
            <a:xfrm flipH="1">
              <a:off x="3296" y="3429"/>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 name="Line 290">
              <a:extLst>
                <a:ext uri="{FF2B5EF4-FFF2-40B4-BE49-F238E27FC236}">
                  <a16:creationId xmlns:a16="http://schemas.microsoft.com/office/drawing/2014/main" id="{47AE4EB6-5D3C-4A86-AAC6-79808201A990}"/>
                </a:ext>
              </a:extLst>
            </p:cNvPr>
            <p:cNvSpPr>
              <a:spLocks noChangeShapeType="1"/>
            </p:cNvSpPr>
            <p:nvPr/>
          </p:nvSpPr>
          <p:spPr bwMode="auto">
            <a:xfrm flipH="1">
              <a:off x="3296" y="3354"/>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 name="Line 291">
              <a:extLst>
                <a:ext uri="{FF2B5EF4-FFF2-40B4-BE49-F238E27FC236}">
                  <a16:creationId xmlns:a16="http://schemas.microsoft.com/office/drawing/2014/main" id="{B45F632C-304B-4C2B-905C-8B43621277FC}"/>
                </a:ext>
              </a:extLst>
            </p:cNvPr>
            <p:cNvSpPr>
              <a:spLocks noChangeShapeType="1"/>
            </p:cNvSpPr>
            <p:nvPr/>
          </p:nvSpPr>
          <p:spPr bwMode="auto">
            <a:xfrm flipH="1">
              <a:off x="3296" y="3279"/>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Line 292">
              <a:extLst>
                <a:ext uri="{FF2B5EF4-FFF2-40B4-BE49-F238E27FC236}">
                  <a16:creationId xmlns:a16="http://schemas.microsoft.com/office/drawing/2014/main" id="{3E506D4E-5EB7-4A79-9A1E-5403DF1C8E36}"/>
                </a:ext>
              </a:extLst>
            </p:cNvPr>
            <p:cNvSpPr>
              <a:spLocks noChangeShapeType="1"/>
            </p:cNvSpPr>
            <p:nvPr/>
          </p:nvSpPr>
          <p:spPr bwMode="auto">
            <a:xfrm flipH="1">
              <a:off x="3285" y="3203"/>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 name="Rectangle 293">
              <a:extLst>
                <a:ext uri="{FF2B5EF4-FFF2-40B4-BE49-F238E27FC236}">
                  <a16:creationId xmlns:a16="http://schemas.microsoft.com/office/drawing/2014/main" id="{5D5177DC-8CAC-4626-B5BA-27E6892627FD}"/>
                </a:ext>
              </a:extLst>
            </p:cNvPr>
            <p:cNvSpPr>
              <a:spLocks noChangeArrowheads="1"/>
            </p:cNvSpPr>
            <p:nvPr/>
          </p:nvSpPr>
          <p:spPr bwMode="auto">
            <a:xfrm>
              <a:off x="3198" y="3159"/>
              <a:ext cx="10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40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1" name="Line 294">
              <a:extLst>
                <a:ext uri="{FF2B5EF4-FFF2-40B4-BE49-F238E27FC236}">
                  <a16:creationId xmlns:a16="http://schemas.microsoft.com/office/drawing/2014/main" id="{B201330F-21A1-44CB-BAC8-BA1269D1F4F9}"/>
                </a:ext>
              </a:extLst>
            </p:cNvPr>
            <p:cNvSpPr>
              <a:spLocks noChangeShapeType="1"/>
            </p:cNvSpPr>
            <p:nvPr/>
          </p:nvSpPr>
          <p:spPr bwMode="auto">
            <a:xfrm flipH="1">
              <a:off x="3296" y="3128"/>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 name="Line 295">
              <a:extLst>
                <a:ext uri="{FF2B5EF4-FFF2-40B4-BE49-F238E27FC236}">
                  <a16:creationId xmlns:a16="http://schemas.microsoft.com/office/drawing/2014/main" id="{0F6C165C-6751-410C-A951-EF5217604555}"/>
                </a:ext>
              </a:extLst>
            </p:cNvPr>
            <p:cNvSpPr>
              <a:spLocks noChangeShapeType="1"/>
            </p:cNvSpPr>
            <p:nvPr/>
          </p:nvSpPr>
          <p:spPr bwMode="auto">
            <a:xfrm flipH="1">
              <a:off x="3296" y="3053"/>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 name="Line 296">
              <a:extLst>
                <a:ext uri="{FF2B5EF4-FFF2-40B4-BE49-F238E27FC236}">
                  <a16:creationId xmlns:a16="http://schemas.microsoft.com/office/drawing/2014/main" id="{D92491DC-58AE-4B19-AB74-D461DE1E3370}"/>
                </a:ext>
              </a:extLst>
            </p:cNvPr>
            <p:cNvSpPr>
              <a:spLocks noChangeShapeType="1"/>
            </p:cNvSpPr>
            <p:nvPr/>
          </p:nvSpPr>
          <p:spPr bwMode="auto">
            <a:xfrm flipH="1">
              <a:off x="3296" y="2978"/>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Line 297">
              <a:extLst>
                <a:ext uri="{FF2B5EF4-FFF2-40B4-BE49-F238E27FC236}">
                  <a16:creationId xmlns:a16="http://schemas.microsoft.com/office/drawing/2014/main" id="{51FF01E1-03FA-4508-B5CA-549ADB842793}"/>
                </a:ext>
              </a:extLst>
            </p:cNvPr>
            <p:cNvSpPr>
              <a:spLocks noChangeShapeType="1"/>
            </p:cNvSpPr>
            <p:nvPr/>
          </p:nvSpPr>
          <p:spPr bwMode="auto">
            <a:xfrm flipH="1">
              <a:off x="3285" y="2902"/>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 name="Rectangle 298">
              <a:extLst>
                <a:ext uri="{FF2B5EF4-FFF2-40B4-BE49-F238E27FC236}">
                  <a16:creationId xmlns:a16="http://schemas.microsoft.com/office/drawing/2014/main" id="{19652D31-FDCA-4443-BDDF-D3998CEB3D58}"/>
                </a:ext>
              </a:extLst>
            </p:cNvPr>
            <p:cNvSpPr>
              <a:spLocks noChangeArrowheads="1"/>
            </p:cNvSpPr>
            <p:nvPr/>
          </p:nvSpPr>
          <p:spPr bwMode="auto">
            <a:xfrm>
              <a:off x="3198" y="2858"/>
              <a:ext cx="10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6" name="Line 299">
              <a:extLst>
                <a:ext uri="{FF2B5EF4-FFF2-40B4-BE49-F238E27FC236}">
                  <a16:creationId xmlns:a16="http://schemas.microsoft.com/office/drawing/2014/main" id="{A3801689-45F5-4452-95AC-824E9DA14901}"/>
                </a:ext>
              </a:extLst>
            </p:cNvPr>
            <p:cNvSpPr>
              <a:spLocks noChangeShapeType="1"/>
            </p:cNvSpPr>
            <p:nvPr/>
          </p:nvSpPr>
          <p:spPr bwMode="auto">
            <a:xfrm flipH="1">
              <a:off x="3296" y="2827"/>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 name="Line 300">
              <a:extLst>
                <a:ext uri="{FF2B5EF4-FFF2-40B4-BE49-F238E27FC236}">
                  <a16:creationId xmlns:a16="http://schemas.microsoft.com/office/drawing/2014/main" id="{2F6C0DA4-2399-4C81-8F75-AA47AF6BB861}"/>
                </a:ext>
              </a:extLst>
            </p:cNvPr>
            <p:cNvSpPr>
              <a:spLocks noChangeShapeType="1"/>
            </p:cNvSpPr>
            <p:nvPr/>
          </p:nvSpPr>
          <p:spPr bwMode="auto">
            <a:xfrm flipH="1">
              <a:off x="3296" y="2752"/>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 name="Line 301">
              <a:extLst>
                <a:ext uri="{FF2B5EF4-FFF2-40B4-BE49-F238E27FC236}">
                  <a16:creationId xmlns:a16="http://schemas.microsoft.com/office/drawing/2014/main" id="{A4D57D0D-A4D3-49A7-81E3-E56178B93FF5}"/>
                </a:ext>
              </a:extLst>
            </p:cNvPr>
            <p:cNvSpPr>
              <a:spLocks noChangeShapeType="1"/>
            </p:cNvSpPr>
            <p:nvPr/>
          </p:nvSpPr>
          <p:spPr bwMode="auto">
            <a:xfrm flipH="1">
              <a:off x="3296" y="2677"/>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 name="Line 302">
              <a:extLst>
                <a:ext uri="{FF2B5EF4-FFF2-40B4-BE49-F238E27FC236}">
                  <a16:creationId xmlns:a16="http://schemas.microsoft.com/office/drawing/2014/main" id="{F18F51E0-956E-4B66-A1B4-E8A4CD525D10}"/>
                </a:ext>
              </a:extLst>
            </p:cNvPr>
            <p:cNvSpPr>
              <a:spLocks noChangeShapeType="1"/>
            </p:cNvSpPr>
            <p:nvPr/>
          </p:nvSpPr>
          <p:spPr bwMode="auto">
            <a:xfrm flipH="1">
              <a:off x="3285" y="2601"/>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 name="Rectangle 303">
              <a:extLst>
                <a:ext uri="{FF2B5EF4-FFF2-40B4-BE49-F238E27FC236}">
                  <a16:creationId xmlns:a16="http://schemas.microsoft.com/office/drawing/2014/main" id="{74BECF15-2B2A-43CC-94B2-B269E0D73AD2}"/>
                </a:ext>
              </a:extLst>
            </p:cNvPr>
            <p:cNvSpPr>
              <a:spLocks noChangeArrowheads="1"/>
            </p:cNvSpPr>
            <p:nvPr/>
          </p:nvSpPr>
          <p:spPr bwMode="auto">
            <a:xfrm>
              <a:off x="3198" y="2557"/>
              <a:ext cx="10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80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1" name="Line 304">
              <a:extLst>
                <a:ext uri="{FF2B5EF4-FFF2-40B4-BE49-F238E27FC236}">
                  <a16:creationId xmlns:a16="http://schemas.microsoft.com/office/drawing/2014/main" id="{C88E5972-BDB7-484D-A9BC-53954FA89A78}"/>
                </a:ext>
              </a:extLst>
            </p:cNvPr>
            <p:cNvSpPr>
              <a:spLocks noChangeShapeType="1"/>
            </p:cNvSpPr>
            <p:nvPr/>
          </p:nvSpPr>
          <p:spPr bwMode="auto">
            <a:xfrm flipH="1">
              <a:off x="3296" y="2526"/>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 name="Line 305">
              <a:extLst>
                <a:ext uri="{FF2B5EF4-FFF2-40B4-BE49-F238E27FC236}">
                  <a16:creationId xmlns:a16="http://schemas.microsoft.com/office/drawing/2014/main" id="{C63AD4DE-485A-4C69-8EFB-2AEA1C18C8B4}"/>
                </a:ext>
              </a:extLst>
            </p:cNvPr>
            <p:cNvSpPr>
              <a:spLocks noChangeShapeType="1"/>
            </p:cNvSpPr>
            <p:nvPr/>
          </p:nvSpPr>
          <p:spPr bwMode="auto">
            <a:xfrm flipH="1">
              <a:off x="3296" y="2451"/>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 name="Line 306">
              <a:extLst>
                <a:ext uri="{FF2B5EF4-FFF2-40B4-BE49-F238E27FC236}">
                  <a16:creationId xmlns:a16="http://schemas.microsoft.com/office/drawing/2014/main" id="{7F3ABF3E-DFD2-467D-92A7-1A26AB8A609B}"/>
                </a:ext>
              </a:extLst>
            </p:cNvPr>
            <p:cNvSpPr>
              <a:spLocks noChangeShapeType="1"/>
            </p:cNvSpPr>
            <p:nvPr/>
          </p:nvSpPr>
          <p:spPr bwMode="auto">
            <a:xfrm flipH="1">
              <a:off x="3296" y="2375"/>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 name="Line 307">
              <a:extLst>
                <a:ext uri="{FF2B5EF4-FFF2-40B4-BE49-F238E27FC236}">
                  <a16:creationId xmlns:a16="http://schemas.microsoft.com/office/drawing/2014/main" id="{7C3D2425-56A6-4B9B-9394-30DF524A116F}"/>
                </a:ext>
              </a:extLst>
            </p:cNvPr>
            <p:cNvSpPr>
              <a:spLocks noChangeShapeType="1"/>
            </p:cNvSpPr>
            <p:nvPr/>
          </p:nvSpPr>
          <p:spPr bwMode="auto">
            <a:xfrm flipH="1">
              <a:off x="3285" y="2300"/>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 name="Rectangle 308">
              <a:extLst>
                <a:ext uri="{FF2B5EF4-FFF2-40B4-BE49-F238E27FC236}">
                  <a16:creationId xmlns:a16="http://schemas.microsoft.com/office/drawing/2014/main" id="{1AEFA0F8-F1F6-4071-955B-2403610F70B9}"/>
                </a:ext>
              </a:extLst>
            </p:cNvPr>
            <p:cNvSpPr>
              <a:spLocks noChangeArrowheads="1"/>
            </p:cNvSpPr>
            <p:nvPr/>
          </p:nvSpPr>
          <p:spPr bwMode="auto">
            <a:xfrm>
              <a:off x="3162" y="2256"/>
              <a:ext cx="15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6" name="Rectangle 309">
              <a:extLst>
                <a:ext uri="{FF2B5EF4-FFF2-40B4-BE49-F238E27FC236}">
                  <a16:creationId xmlns:a16="http://schemas.microsoft.com/office/drawing/2014/main" id="{8C246991-C483-4310-B585-FFA76CBE88C8}"/>
                </a:ext>
              </a:extLst>
            </p:cNvPr>
            <p:cNvSpPr>
              <a:spLocks noChangeArrowheads="1"/>
            </p:cNvSpPr>
            <p:nvPr/>
          </p:nvSpPr>
          <p:spPr bwMode="auto">
            <a:xfrm>
              <a:off x="3336" y="2300"/>
              <a:ext cx="1503" cy="16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310">
              <a:extLst>
                <a:ext uri="{FF2B5EF4-FFF2-40B4-BE49-F238E27FC236}">
                  <a16:creationId xmlns:a16="http://schemas.microsoft.com/office/drawing/2014/main" id="{72B5ECFF-2CFF-4CE7-8972-4DE1E65A1AFC}"/>
                </a:ext>
              </a:extLst>
            </p:cNvPr>
            <p:cNvSpPr>
              <a:spLocks/>
            </p:cNvSpPr>
            <p:nvPr/>
          </p:nvSpPr>
          <p:spPr bwMode="auto">
            <a:xfrm>
              <a:off x="3336" y="2751"/>
              <a:ext cx="1499" cy="1055"/>
            </a:xfrm>
            <a:custGeom>
              <a:avLst/>
              <a:gdLst>
                <a:gd name="T0" fmla="*/ 18 w 1499"/>
                <a:gd name="T1" fmla="*/ 263 h 1055"/>
                <a:gd name="T2" fmla="*/ 42 w 1499"/>
                <a:gd name="T3" fmla="*/ 305 h 1055"/>
                <a:gd name="T4" fmla="*/ 66 w 1499"/>
                <a:gd name="T5" fmla="*/ 308 h 1055"/>
                <a:gd name="T6" fmla="*/ 91 w 1499"/>
                <a:gd name="T7" fmla="*/ 355 h 1055"/>
                <a:gd name="T8" fmla="*/ 115 w 1499"/>
                <a:gd name="T9" fmla="*/ 424 h 1055"/>
                <a:gd name="T10" fmla="*/ 139 w 1499"/>
                <a:gd name="T11" fmla="*/ 509 h 1055"/>
                <a:gd name="T12" fmla="*/ 163 w 1499"/>
                <a:gd name="T13" fmla="*/ 586 h 1055"/>
                <a:gd name="T14" fmla="*/ 187 w 1499"/>
                <a:gd name="T15" fmla="*/ 626 h 1055"/>
                <a:gd name="T16" fmla="*/ 211 w 1499"/>
                <a:gd name="T17" fmla="*/ 660 h 1055"/>
                <a:gd name="T18" fmla="*/ 235 w 1499"/>
                <a:gd name="T19" fmla="*/ 738 h 1055"/>
                <a:gd name="T20" fmla="*/ 259 w 1499"/>
                <a:gd name="T21" fmla="*/ 843 h 1055"/>
                <a:gd name="T22" fmla="*/ 283 w 1499"/>
                <a:gd name="T23" fmla="*/ 916 h 1055"/>
                <a:gd name="T24" fmla="*/ 307 w 1499"/>
                <a:gd name="T25" fmla="*/ 929 h 1055"/>
                <a:gd name="T26" fmla="*/ 331 w 1499"/>
                <a:gd name="T27" fmla="*/ 901 h 1055"/>
                <a:gd name="T28" fmla="*/ 355 w 1499"/>
                <a:gd name="T29" fmla="*/ 844 h 1055"/>
                <a:gd name="T30" fmla="*/ 380 w 1499"/>
                <a:gd name="T31" fmla="*/ 772 h 1055"/>
                <a:gd name="T32" fmla="*/ 404 w 1499"/>
                <a:gd name="T33" fmla="*/ 695 h 1055"/>
                <a:gd name="T34" fmla="*/ 428 w 1499"/>
                <a:gd name="T35" fmla="*/ 629 h 1055"/>
                <a:gd name="T36" fmla="*/ 452 w 1499"/>
                <a:gd name="T37" fmla="*/ 574 h 1055"/>
                <a:gd name="T38" fmla="*/ 476 w 1499"/>
                <a:gd name="T39" fmla="*/ 558 h 1055"/>
                <a:gd name="T40" fmla="*/ 500 w 1499"/>
                <a:gd name="T41" fmla="*/ 597 h 1055"/>
                <a:gd name="T42" fmla="*/ 524 w 1499"/>
                <a:gd name="T43" fmla="*/ 679 h 1055"/>
                <a:gd name="T44" fmla="*/ 548 w 1499"/>
                <a:gd name="T45" fmla="*/ 786 h 1055"/>
                <a:gd name="T46" fmla="*/ 572 w 1499"/>
                <a:gd name="T47" fmla="*/ 886 h 1055"/>
                <a:gd name="T48" fmla="*/ 596 w 1499"/>
                <a:gd name="T49" fmla="*/ 949 h 1055"/>
                <a:gd name="T50" fmla="*/ 620 w 1499"/>
                <a:gd name="T51" fmla="*/ 975 h 1055"/>
                <a:gd name="T52" fmla="*/ 644 w 1499"/>
                <a:gd name="T53" fmla="*/ 981 h 1055"/>
                <a:gd name="T54" fmla="*/ 669 w 1499"/>
                <a:gd name="T55" fmla="*/ 978 h 1055"/>
                <a:gd name="T56" fmla="*/ 693 w 1499"/>
                <a:gd name="T57" fmla="*/ 973 h 1055"/>
                <a:gd name="T58" fmla="*/ 717 w 1499"/>
                <a:gd name="T59" fmla="*/ 968 h 1055"/>
                <a:gd name="T60" fmla="*/ 741 w 1499"/>
                <a:gd name="T61" fmla="*/ 963 h 1055"/>
                <a:gd name="T62" fmla="*/ 765 w 1499"/>
                <a:gd name="T63" fmla="*/ 961 h 1055"/>
                <a:gd name="T64" fmla="*/ 789 w 1499"/>
                <a:gd name="T65" fmla="*/ 961 h 1055"/>
                <a:gd name="T66" fmla="*/ 813 w 1499"/>
                <a:gd name="T67" fmla="*/ 965 h 1055"/>
                <a:gd name="T68" fmla="*/ 837 w 1499"/>
                <a:gd name="T69" fmla="*/ 971 h 1055"/>
                <a:gd name="T70" fmla="*/ 861 w 1499"/>
                <a:gd name="T71" fmla="*/ 978 h 1055"/>
                <a:gd name="T72" fmla="*/ 885 w 1499"/>
                <a:gd name="T73" fmla="*/ 986 h 1055"/>
                <a:gd name="T74" fmla="*/ 909 w 1499"/>
                <a:gd name="T75" fmla="*/ 993 h 1055"/>
                <a:gd name="T76" fmla="*/ 933 w 1499"/>
                <a:gd name="T77" fmla="*/ 1008 h 1055"/>
                <a:gd name="T78" fmla="*/ 958 w 1499"/>
                <a:gd name="T79" fmla="*/ 1019 h 1055"/>
                <a:gd name="T80" fmla="*/ 982 w 1499"/>
                <a:gd name="T81" fmla="*/ 1027 h 1055"/>
                <a:gd name="T82" fmla="*/ 1006 w 1499"/>
                <a:gd name="T83" fmla="*/ 1034 h 1055"/>
                <a:gd name="T84" fmla="*/ 1030 w 1499"/>
                <a:gd name="T85" fmla="*/ 1039 h 1055"/>
                <a:gd name="T86" fmla="*/ 1054 w 1499"/>
                <a:gd name="T87" fmla="*/ 1044 h 1055"/>
                <a:gd name="T88" fmla="*/ 1078 w 1499"/>
                <a:gd name="T89" fmla="*/ 1047 h 1055"/>
                <a:gd name="T90" fmla="*/ 1102 w 1499"/>
                <a:gd name="T91" fmla="*/ 1049 h 1055"/>
                <a:gd name="T92" fmla="*/ 1126 w 1499"/>
                <a:gd name="T93" fmla="*/ 1051 h 1055"/>
                <a:gd name="T94" fmla="*/ 1150 w 1499"/>
                <a:gd name="T95" fmla="*/ 1052 h 1055"/>
                <a:gd name="T96" fmla="*/ 1174 w 1499"/>
                <a:gd name="T97" fmla="*/ 1053 h 1055"/>
                <a:gd name="T98" fmla="*/ 1198 w 1499"/>
                <a:gd name="T99" fmla="*/ 1053 h 1055"/>
                <a:gd name="T100" fmla="*/ 1222 w 1499"/>
                <a:gd name="T101" fmla="*/ 1054 h 1055"/>
                <a:gd name="T102" fmla="*/ 1247 w 1499"/>
                <a:gd name="T103" fmla="*/ 1054 h 1055"/>
                <a:gd name="T104" fmla="*/ 1271 w 1499"/>
                <a:gd name="T105" fmla="*/ 1054 h 1055"/>
                <a:gd name="T106" fmla="*/ 1295 w 1499"/>
                <a:gd name="T107" fmla="*/ 1054 h 1055"/>
                <a:gd name="T108" fmla="*/ 1319 w 1499"/>
                <a:gd name="T109" fmla="*/ 1055 h 1055"/>
                <a:gd name="T110" fmla="*/ 1343 w 1499"/>
                <a:gd name="T111" fmla="*/ 1054 h 1055"/>
                <a:gd name="T112" fmla="*/ 1367 w 1499"/>
                <a:gd name="T113" fmla="*/ 1054 h 1055"/>
                <a:gd name="T114" fmla="*/ 1391 w 1499"/>
                <a:gd name="T115" fmla="*/ 1055 h 1055"/>
                <a:gd name="T116" fmla="*/ 1415 w 1499"/>
                <a:gd name="T117" fmla="*/ 1055 h 1055"/>
                <a:gd name="T118" fmla="*/ 1439 w 1499"/>
                <a:gd name="T119" fmla="*/ 1055 h 1055"/>
                <a:gd name="T120" fmla="*/ 1463 w 1499"/>
                <a:gd name="T121" fmla="*/ 1055 h 1055"/>
                <a:gd name="T122" fmla="*/ 1487 w 1499"/>
                <a:gd name="T123" fmla="*/ 1055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99" h="1055">
                  <a:moveTo>
                    <a:pt x="0" y="0"/>
                  </a:moveTo>
                  <a:lnTo>
                    <a:pt x="6" y="120"/>
                  </a:lnTo>
                  <a:lnTo>
                    <a:pt x="12" y="208"/>
                  </a:lnTo>
                  <a:lnTo>
                    <a:pt x="18" y="263"/>
                  </a:lnTo>
                  <a:lnTo>
                    <a:pt x="24" y="292"/>
                  </a:lnTo>
                  <a:lnTo>
                    <a:pt x="30" y="305"/>
                  </a:lnTo>
                  <a:lnTo>
                    <a:pt x="36" y="309"/>
                  </a:lnTo>
                  <a:lnTo>
                    <a:pt x="42" y="305"/>
                  </a:lnTo>
                  <a:lnTo>
                    <a:pt x="48" y="303"/>
                  </a:lnTo>
                  <a:lnTo>
                    <a:pt x="54" y="302"/>
                  </a:lnTo>
                  <a:lnTo>
                    <a:pt x="60" y="303"/>
                  </a:lnTo>
                  <a:lnTo>
                    <a:pt x="66" y="308"/>
                  </a:lnTo>
                  <a:lnTo>
                    <a:pt x="73" y="315"/>
                  </a:lnTo>
                  <a:lnTo>
                    <a:pt x="79" y="328"/>
                  </a:lnTo>
                  <a:lnTo>
                    <a:pt x="85" y="342"/>
                  </a:lnTo>
                  <a:lnTo>
                    <a:pt x="91" y="355"/>
                  </a:lnTo>
                  <a:lnTo>
                    <a:pt x="97" y="371"/>
                  </a:lnTo>
                  <a:lnTo>
                    <a:pt x="103" y="387"/>
                  </a:lnTo>
                  <a:lnTo>
                    <a:pt x="109" y="405"/>
                  </a:lnTo>
                  <a:lnTo>
                    <a:pt x="115" y="424"/>
                  </a:lnTo>
                  <a:lnTo>
                    <a:pt x="121" y="444"/>
                  </a:lnTo>
                  <a:lnTo>
                    <a:pt x="127" y="466"/>
                  </a:lnTo>
                  <a:lnTo>
                    <a:pt x="133" y="487"/>
                  </a:lnTo>
                  <a:lnTo>
                    <a:pt x="139" y="509"/>
                  </a:lnTo>
                  <a:lnTo>
                    <a:pt x="145" y="531"/>
                  </a:lnTo>
                  <a:lnTo>
                    <a:pt x="151" y="552"/>
                  </a:lnTo>
                  <a:lnTo>
                    <a:pt x="157" y="570"/>
                  </a:lnTo>
                  <a:lnTo>
                    <a:pt x="163" y="586"/>
                  </a:lnTo>
                  <a:lnTo>
                    <a:pt x="169" y="600"/>
                  </a:lnTo>
                  <a:lnTo>
                    <a:pt x="175" y="610"/>
                  </a:lnTo>
                  <a:lnTo>
                    <a:pt x="181" y="619"/>
                  </a:lnTo>
                  <a:lnTo>
                    <a:pt x="187" y="626"/>
                  </a:lnTo>
                  <a:lnTo>
                    <a:pt x="193" y="633"/>
                  </a:lnTo>
                  <a:lnTo>
                    <a:pt x="199" y="640"/>
                  </a:lnTo>
                  <a:lnTo>
                    <a:pt x="205" y="649"/>
                  </a:lnTo>
                  <a:lnTo>
                    <a:pt x="211" y="660"/>
                  </a:lnTo>
                  <a:lnTo>
                    <a:pt x="217" y="675"/>
                  </a:lnTo>
                  <a:lnTo>
                    <a:pt x="223" y="693"/>
                  </a:lnTo>
                  <a:lnTo>
                    <a:pt x="229" y="714"/>
                  </a:lnTo>
                  <a:lnTo>
                    <a:pt x="235" y="738"/>
                  </a:lnTo>
                  <a:lnTo>
                    <a:pt x="241" y="764"/>
                  </a:lnTo>
                  <a:lnTo>
                    <a:pt x="247" y="790"/>
                  </a:lnTo>
                  <a:lnTo>
                    <a:pt x="253" y="817"/>
                  </a:lnTo>
                  <a:lnTo>
                    <a:pt x="259" y="843"/>
                  </a:lnTo>
                  <a:lnTo>
                    <a:pt x="265" y="866"/>
                  </a:lnTo>
                  <a:lnTo>
                    <a:pt x="271" y="886"/>
                  </a:lnTo>
                  <a:lnTo>
                    <a:pt x="277" y="903"/>
                  </a:lnTo>
                  <a:lnTo>
                    <a:pt x="283" y="916"/>
                  </a:lnTo>
                  <a:lnTo>
                    <a:pt x="289" y="924"/>
                  </a:lnTo>
                  <a:lnTo>
                    <a:pt x="295" y="929"/>
                  </a:lnTo>
                  <a:lnTo>
                    <a:pt x="301" y="930"/>
                  </a:lnTo>
                  <a:lnTo>
                    <a:pt x="307" y="929"/>
                  </a:lnTo>
                  <a:lnTo>
                    <a:pt x="313" y="925"/>
                  </a:lnTo>
                  <a:lnTo>
                    <a:pt x="319" y="919"/>
                  </a:lnTo>
                  <a:lnTo>
                    <a:pt x="325" y="910"/>
                  </a:lnTo>
                  <a:lnTo>
                    <a:pt x="331" y="901"/>
                  </a:lnTo>
                  <a:lnTo>
                    <a:pt x="337" y="888"/>
                  </a:lnTo>
                  <a:lnTo>
                    <a:pt x="343" y="875"/>
                  </a:lnTo>
                  <a:lnTo>
                    <a:pt x="349" y="860"/>
                  </a:lnTo>
                  <a:lnTo>
                    <a:pt x="355" y="844"/>
                  </a:lnTo>
                  <a:lnTo>
                    <a:pt x="361" y="827"/>
                  </a:lnTo>
                  <a:lnTo>
                    <a:pt x="368" y="809"/>
                  </a:lnTo>
                  <a:lnTo>
                    <a:pt x="374" y="791"/>
                  </a:lnTo>
                  <a:lnTo>
                    <a:pt x="380" y="772"/>
                  </a:lnTo>
                  <a:lnTo>
                    <a:pt x="386" y="753"/>
                  </a:lnTo>
                  <a:lnTo>
                    <a:pt x="392" y="733"/>
                  </a:lnTo>
                  <a:lnTo>
                    <a:pt x="398" y="714"/>
                  </a:lnTo>
                  <a:lnTo>
                    <a:pt x="404" y="695"/>
                  </a:lnTo>
                  <a:lnTo>
                    <a:pt x="410" y="677"/>
                  </a:lnTo>
                  <a:lnTo>
                    <a:pt x="416" y="660"/>
                  </a:lnTo>
                  <a:lnTo>
                    <a:pt x="422" y="644"/>
                  </a:lnTo>
                  <a:lnTo>
                    <a:pt x="428" y="629"/>
                  </a:lnTo>
                  <a:lnTo>
                    <a:pt x="434" y="613"/>
                  </a:lnTo>
                  <a:lnTo>
                    <a:pt x="440" y="599"/>
                  </a:lnTo>
                  <a:lnTo>
                    <a:pt x="446" y="585"/>
                  </a:lnTo>
                  <a:lnTo>
                    <a:pt x="452" y="574"/>
                  </a:lnTo>
                  <a:lnTo>
                    <a:pt x="458" y="565"/>
                  </a:lnTo>
                  <a:lnTo>
                    <a:pt x="464" y="559"/>
                  </a:lnTo>
                  <a:lnTo>
                    <a:pt x="470" y="557"/>
                  </a:lnTo>
                  <a:lnTo>
                    <a:pt x="476" y="558"/>
                  </a:lnTo>
                  <a:lnTo>
                    <a:pt x="482" y="563"/>
                  </a:lnTo>
                  <a:lnTo>
                    <a:pt x="488" y="571"/>
                  </a:lnTo>
                  <a:lnTo>
                    <a:pt x="494" y="583"/>
                  </a:lnTo>
                  <a:lnTo>
                    <a:pt x="500" y="597"/>
                  </a:lnTo>
                  <a:lnTo>
                    <a:pt x="506" y="614"/>
                  </a:lnTo>
                  <a:lnTo>
                    <a:pt x="512" y="634"/>
                  </a:lnTo>
                  <a:lnTo>
                    <a:pt x="518" y="656"/>
                  </a:lnTo>
                  <a:lnTo>
                    <a:pt x="524" y="679"/>
                  </a:lnTo>
                  <a:lnTo>
                    <a:pt x="530" y="705"/>
                  </a:lnTo>
                  <a:lnTo>
                    <a:pt x="536" y="731"/>
                  </a:lnTo>
                  <a:lnTo>
                    <a:pt x="542" y="758"/>
                  </a:lnTo>
                  <a:lnTo>
                    <a:pt x="548" y="786"/>
                  </a:lnTo>
                  <a:lnTo>
                    <a:pt x="554" y="813"/>
                  </a:lnTo>
                  <a:lnTo>
                    <a:pt x="560" y="839"/>
                  </a:lnTo>
                  <a:lnTo>
                    <a:pt x="566" y="863"/>
                  </a:lnTo>
                  <a:lnTo>
                    <a:pt x="572" y="886"/>
                  </a:lnTo>
                  <a:lnTo>
                    <a:pt x="578" y="906"/>
                  </a:lnTo>
                  <a:lnTo>
                    <a:pt x="584" y="923"/>
                  </a:lnTo>
                  <a:lnTo>
                    <a:pt x="590" y="938"/>
                  </a:lnTo>
                  <a:lnTo>
                    <a:pt x="596" y="949"/>
                  </a:lnTo>
                  <a:lnTo>
                    <a:pt x="602" y="959"/>
                  </a:lnTo>
                  <a:lnTo>
                    <a:pt x="608" y="966"/>
                  </a:lnTo>
                  <a:lnTo>
                    <a:pt x="614" y="972"/>
                  </a:lnTo>
                  <a:lnTo>
                    <a:pt x="620" y="975"/>
                  </a:lnTo>
                  <a:lnTo>
                    <a:pt x="626" y="978"/>
                  </a:lnTo>
                  <a:lnTo>
                    <a:pt x="632" y="980"/>
                  </a:lnTo>
                  <a:lnTo>
                    <a:pt x="638" y="980"/>
                  </a:lnTo>
                  <a:lnTo>
                    <a:pt x="644" y="981"/>
                  </a:lnTo>
                  <a:lnTo>
                    <a:pt x="650" y="981"/>
                  </a:lnTo>
                  <a:lnTo>
                    <a:pt x="657" y="980"/>
                  </a:lnTo>
                  <a:lnTo>
                    <a:pt x="663" y="980"/>
                  </a:lnTo>
                  <a:lnTo>
                    <a:pt x="669" y="978"/>
                  </a:lnTo>
                  <a:lnTo>
                    <a:pt x="675" y="977"/>
                  </a:lnTo>
                  <a:lnTo>
                    <a:pt x="681" y="976"/>
                  </a:lnTo>
                  <a:lnTo>
                    <a:pt x="687" y="975"/>
                  </a:lnTo>
                  <a:lnTo>
                    <a:pt x="693" y="973"/>
                  </a:lnTo>
                  <a:lnTo>
                    <a:pt x="699" y="971"/>
                  </a:lnTo>
                  <a:lnTo>
                    <a:pt x="705" y="970"/>
                  </a:lnTo>
                  <a:lnTo>
                    <a:pt x="711" y="969"/>
                  </a:lnTo>
                  <a:lnTo>
                    <a:pt x="717" y="968"/>
                  </a:lnTo>
                  <a:lnTo>
                    <a:pt x="723" y="966"/>
                  </a:lnTo>
                  <a:lnTo>
                    <a:pt x="729" y="965"/>
                  </a:lnTo>
                  <a:lnTo>
                    <a:pt x="735" y="964"/>
                  </a:lnTo>
                  <a:lnTo>
                    <a:pt x="741" y="963"/>
                  </a:lnTo>
                  <a:lnTo>
                    <a:pt x="747" y="963"/>
                  </a:lnTo>
                  <a:lnTo>
                    <a:pt x="753" y="962"/>
                  </a:lnTo>
                  <a:lnTo>
                    <a:pt x="759" y="961"/>
                  </a:lnTo>
                  <a:lnTo>
                    <a:pt x="765" y="961"/>
                  </a:lnTo>
                  <a:lnTo>
                    <a:pt x="771" y="960"/>
                  </a:lnTo>
                  <a:lnTo>
                    <a:pt x="777" y="961"/>
                  </a:lnTo>
                  <a:lnTo>
                    <a:pt x="783" y="961"/>
                  </a:lnTo>
                  <a:lnTo>
                    <a:pt x="789" y="961"/>
                  </a:lnTo>
                  <a:lnTo>
                    <a:pt x="795" y="962"/>
                  </a:lnTo>
                  <a:lnTo>
                    <a:pt x="801" y="963"/>
                  </a:lnTo>
                  <a:lnTo>
                    <a:pt x="807" y="963"/>
                  </a:lnTo>
                  <a:lnTo>
                    <a:pt x="813" y="965"/>
                  </a:lnTo>
                  <a:lnTo>
                    <a:pt x="819" y="966"/>
                  </a:lnTo>
                  <a:lnTo>
                    <a:pt x="825" y="967"/>
                  </a:lnTo>
                  <a:lnTo>
                    <a:pt x="831" y="969"/>
                  </a:lnTo>
                  <a:lnTo>
                    <a:pt x="837" y="971"/>
                  </a:lnTo>
                  <a:lnTo>
                    <a:pt x="843" y="971"/>
                  </a:lnTo>
                  <a:lnTo>
                    <a:pt x="849" y="972"/>
                  </a:lnTo>
                  <a:lnTo>
                    <a:pt x="855" y="975"/>
                  </a:lnTo>
                  <a:lnTo>
                    <a:pt x="861" y="978"/>
                  </a:lnTo>
                  <a:lnTo>
                    <a:pt x="867" y="981"/>
                  </a:lnTo>
                  <a:lnTo>
                    <a:pt x="873" y="983"/>
                  </a:lnTo>
                  <a:lnTo>
                    <a:pt x="879" y="985"/>
                  </a:lnTo>
                  <a:lnTo>
                    <a:pt x="885" y="986"/>
                  </a:lnTo>
                  <a:lnTo>
                    <a:pt x="891" y="988"/>
                  </a:lnTo>
                  <a:lnTo>
                    <a:pt x="897" y="989"/>
                  </a:lnTo>
                  <a:lnTo>
                    <a:pt x="903" y="991"/>
                  </a:lnTo>
                  <a:lnTo>
                    <a:pt x="909" y="993"/>
                  </a:lnTo>
                  <a:lnTo>
                    <a:pt x="915" y="996"/>
                  </a:lnTo>
                  <a:lnTo>
                    <a:pt x="921" y="999"/>
                  </a:lnTo>
                  <a:lnTo>
                    <a:pt x="927" y="1003"/>
                  </a:lnTo>
                  <a:lnTo>
                    <a:pt x="933" y="1008"/>
                  </a:lnTo>
                  <a:lnTo>
                    <a:pt x="939" y="1011"/>
                  </a:lnTo>
                  <a:lnTo>
                    <a:pt x="945" y="1014"/>
                  </a:lnTo>
                  <a:lnTo>
                    <a:pt x="952" y="1016"/>
                  </a:lnTo>
                  <a:lnTo>
                    <a:pt x="958" y="1019"/>
                  </a:lnTo>
                  <a:lnTo>
                    <a:pt x="964" y="1021"/>
                  </a:lnTo>
                  <a:lnTo>
                    <a:pt x="970" y="1023"/>
                  </a:lnTo>
                  <a:lnTo>
                    <a:pt x="976" y="1025"/>
                  </a:lnTo>
                  <a:lnTo>
                    <a:pt x="982" y="1027"/>
                  </a:lnTo>
                  <a:lnTo>
                    <a:pt x="988" y="1029"/>
                  </a:lnTo>
                  <a:lnTo>
                    <a:pt x="994" y="1031"/>
                  </a:lnTo>
                  <a:lnTo>
                    <a:pt x="1000" y="1032"/>
                  </a:lnTo>
                  <a:lnTo>
                    <a:pt x="1006" y="1034"/>
                  </a:lnTo>
                  <a:lnTo>
                    <a:pt x="1012" y="1035"/>
                  </a:lnTo>
                  <a:lnTo>
                    <a:pt x="1018" y="1036"/>
                  </a:lnTo>
                  <a:lnTo>
                    <a:pt x="1024" y="1038"/>
                  </a:lnTo>
                  <a:lnTo>
                    <a:pt x="1030" y="1039"/>
                  </a:lnTo>
                  <a:lnTo>
                    <a:pt x="1036" y="1040"/>
                  </a:lnTo>
                  <a:lnTo>
                    <a:pt x="1042" y="1042"/>
                  </a:lnTo>
                  <a:lnTo>
                    <a:pt x="1048" y="1043"/>
                  </a:lnTo>
                  <a:lnTo>
                    <a:pt x="1054" y="1044"/>
                  </a:lnTo>
                  <a:lnTo>
                    <a:pt x="1060" y="1044"/>
                  </a:lnTo>
                  <a:lnTo>
                    <a:pt x="1066" y="1045"/>
                  </a:lnTo>
                  <a:lnTo>
                    <a:pt x="1072" y="1046"/>
                  </a:lnTo>
                  <a:lnTo>
                    <a:pt x="1078" y="1047"/>
                  </a:lnTo>
                  <a:lnTo>
                    <a:pt x="1084" y="1047"/>
                  </a:lnTo>
                  <a:lnTo>
                    <a:pt x="1090" y="1048"/>
                  </a:lnTo>
                  <a:lnTo>
                    <a:pt x="1096" y="1049"/>
                  </a:lnTo>
                  <a:lnTo>
                    <a:pt x="1102" y="1049"/>
                  </a:lnTo>
                  <a:lnTo>
                    <a:pt x="1108" y="1050"/>
                  </a:lnTo>
                  <a:lnTo>
                    <a:pt x="1114" y="1050"/>
                  </a:lnTo>
                  <a:lnTo>
                    <a:pt x="1120" y="1050"/>
                  </a:lnTo>
                  <a:lnTo>
                    <a:pt x="1126" y="1051"/>
                  </a:lnTo>
                  <a:lnTo>
                    <a:pt x="1132" y="1051"/>
                  </a:lnTo>
                  <a:lnTo>
                    <a:pt x="1138" y="1051"/>
                  </a:lnTo>
                  <a:lnTo>
                    <a:pt x="1144" y="1052"/>
                  </a:lnTo>
                  <a:lnTo>
                    <a:pt x="1150" y="1052"/>
                  </a:lnTo>
                  <a:lnTo>
                    <a:pt x="1156" y="1052"/>
                  </a:lnTo>
                  <a:lnTo>
                    <a:pt x="1162" y="1053"/>
                  </a:lnTo>
                  <a:lnTo>
                    <a:pt x="1168" y="1053"/>
                  </a:lnTo>
                  <a:lnTo>
                    <a:pt x="1174" y="1053"/>
                  </a:lnTo>
                  <a:lnTo>
                    <a:pt x="1180" y="1053"/>
                  </a:lnTo>
                  <a:lnTo>
                    <a:pt x="1186" y="1053"/>
                  </a:lnTo>
                  <a:lnTo>
                    <a:pt x="1192" y="1054"/>
                  </a:lnTo>
                  <a:lnTo>
                    <a:pt x="1198" y="1053"/>
                  </a:lnTo>
                  <a:lnTo>
                    <a:pt x="1204" y="1054"/>
                  </a:lnTo>
                  <a:lnTo>
                    <a:pt x="1210" y="1054"/>
                  </a:lnTo>
                  <a:lnTo>
                    <a:pt x="1216" y="1054"/>
                  </a:lnTo>
                  <a:lnTo>
                    <a:pt x="1222" y="1054"/>
                  </a:lnTo>
                  <a:lnTo>
                    <a:pt x="1228" y="1054"/>
                  </a:lnTo>
                  <a:lnTo>
                    <a:pt x="1234" y="1054"/>
                  </a:lnTo>
                  <a:lnTo>
                    <a:pt x="1241" y="1054"/>
                  </a:lnTo>
                  <a:lnTo>
                    <a:pt x="1247" y="1054"/>
                  </a:lnTo>
                  <a:lnTo>
                    <a:pt x="1253" y="1054"/>
                  </a:lnTo>
                  <a:lnTo>
                    <a:pt x="1259" y="1054"/>
                  </a:lnTo>
                  <a:lnTo>
                    <a:pt x="1265" y="1054"/>
                  </a:lnTo>
                  <a:lnTo>
                    <a:pt x="1271" y="1054"/>
                  </a:lnTo>
                  <a:lnTo>
                    <a:pt x="1277" y="1054"/>
                  </a:lnTo>
                  <a:lnTo>
                    <a:pt x="1283" y="1054"/>
                  </a:lnTo>
                  <a:lnTo>
                    <a:pt x="1289" y="1054"/>
                  </a:lnTo>
                  <a:lnTo>
                    <a:pt x="1295" y="1054"/>
                  </a:lnTo>
                  <a:lnTo>
                    <a:pt x="1301" y="1054"/>
                  </a:lnTo>
                  <a:lnTo>
                    <a:pt x="1307" y="1054"/>
                  </a:lnTo>
                  <a:lnTo>
                    <a:pt x="1313" y="1054"/>
                  </a:lnTo>
                  <a:lnTo>
                    <a:pt x="1319" y="1055"/>
                  </a:lnTo>
                  <a:lnTo>
                    <a:pt x="1325" y="1054"/>
                  </a:lnTo>
                  <a:lnTo>
                    <a:pt x="1331" y="1054"/>
                  </a:lnTo>
                  <a:lnTo>
                    <a:pt x="1337" y="1055"/>
                  </a:lnTo>
                  <a:lnTo>
                    <a:pt x="1343" y="1054"/>
                  </a:lnTo>
                  <a:lnTo>
                    <a:pt x="1349" y="1054"/>
                  </a:lnTo>
                  <a:lnTo>
                    <a:pt x="1355" y="1055"/>
                  </a:lnTo>
                  <a:lnTo>
                    <a:pt x="1361" y="1054"/>
                  </a:lnTo>
                  <a:lnTo>
                    <a:pt x="1367" y="1054"/>
                  </a:lnTo>
                  <a:lnTo>
                    <a:pt x="1373" y="1055"/>
                  </a:lnTo>
                  <a:lnTo>
                    <a:pt x="1379" y="1054"/>
                  </a:lnTo>
                  <a:lnTo>
                    <a:pt x="1385" y="1055"/>
                  </a:lnTo>
                  <a:lnTo>
                    <a:pt x="1391" y="1055"/>
                  </a:lnTo>
                  <a:lnTo>
                    <a:pt x="1397" y="1054"/>
                  </a:lnTo>
                  <a:lnTo>
                    <a:pt x="1403" y="1054"/>
                  </a:lnTo>
                  <a:lnTo>
                    <a:pt x="1409" y="1054"/>
                  </a:lnTo>
                  <a:lnTo>
                    <a:pt x="1415" y="1055"/>
                  </a:lnTo>
                  <a:lnTo>
                    <a:pt x="1421" y="1055"/>
                  </a:lnTo>
                  <a:lnTo>
                    <a:pt x="1427" y="1054"/>
                  </a:lnTo>
                  <a:lnTo>
                    <a:pt x="1433" y="1055"/>
                  </a:lnTo>
                  <a:lnTo>
                    <a:pt x="1439" y="1055"/>
                  </a:lnTo>
                  <a:lnTo>
                    <a:pt x="1445" y="1055"/>
                  </a:lnTo>
                  <a:lnTo>
                    <a:pt x="1451" y="1055"/>
                  </a:lnTo>
                  <a:lnTo>
                    <a:pt x="1457" y="1054"/>
                  </a:lnTo>
                  <a:lnTo>
                    <a:pt x="1463" y="1055"/>
                  </a:lnTo>
                  <a:lnTo>
                    <a:pt x="1469" y="1055"/>
                  </a:lnTo>
                  <a:lnTo>
                    <a:pt x="1475" y="1054"/>
                  </a:lnTo>
                  <a:lnTo>
                    <a:pt x="1481" y="1054"/>
                  </a:lnTo>
                  <a:lnTo>
                    <a:pt x="1487" y="1055"/>
                  </a:lnTo>
                  <a:lnTo>
                    <a:pt x="1493" y="1055"/>
                  </a:lnTo>
                  <a:lnTo>
                    <a:pt x="1499" y="1055"/>
                  </a:lnTo>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 name="Rectangle 311">
              <a:extLst>
                <a:ext uri="{FF2B5EF4-FFF2-40B4-BE49-F238E27FC236}">
                  <a16:creationId xmlns:a16="http://schemas.microsoft.com/office/drawing/2014/main" id="{930E46D1-83ED-45D6-8EB3-AC2A46E5B633}"/>
                </a:ext>
              </a:extLst>
            </p:cNvPr>
            <p:cNvSpPr>
              <a:spLocks noChangeArrowheads="1"/>
            </p:cNvSpPr>
            <p:nvPr/>
          </p:nvSpPr>
          <p:spPr bwMode="auto">
            <a:xfrm>
              <a:off x="3397" y="2967"/>
              <a:ext cx="25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210.74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9" name="Rectangle 312">
              <a:extLst>
                <a:ext uri="{FF2B5EF4-FFF2-40B4-BE49-F238E27FC236}">
                  <a16:creationId xmlns:a16="http://schemas.microsoft.com/office/drawing/2014/main" id="{BDAECC97-2CE8-4115-ADB1-518B5B2BC2B8}"/>
                </a:ext>
              </a:extLst>
            </p:cNvPr>
            <p:cNvSpPr>
              <a:spLocks noChangeArrowheads="1"/>
            </p:cNvSpPr>
            <p:nvPr/>
          </p:nvSpPr>
          <p:spPr bwMode="auto">
            <a:xfrm>
              <a:off x="3818" y="3219"/>
              <a:ext cx="25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293.87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0" name="Rectangle 313">
              <a:extLst>
                <a:ext uri="{FF2B5EF4-FFF2-40B4-BE49-F238E27FC236}">
                  <a16:creationId xmlns:a16="http://schemas.microsoft.com/office/drawing/2014/main" id="{6460F3E0-5CDA-45D1-9D67-6AE983FE1063}"/>
                </a:ext>
              </a:extLst>
            </p:cNvPr>
            <p:cNvSpPr>
              <a:spLocks noChangeArrowheads="1"/>
            </p:cNvSpPr>
            <p:nvPr/>
          </p:nvSpPr>
          <p:spPr bwMode="auto">
            <a:xfrm>
              <a:off x="4119" y="3623"/>
              <a:ext cx="25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354.02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1" name="Rectangle 314">
              <a:extLst>
                <a:ext uri="{FF2B5EF4-FFF2-40B4-BE49-F238E27FC236}">
                  <a16:creationId xmlns:a16="http://schemas.microsoft.com/office/drawing/2014/main" id="{DFD6435D-48C2-42CC-BAC4-C9AB05209147}"/>
                </a:ext>
              </a:extLst>
            </p:cNvPr>
            <p:cNvSpPr>
              <a:spLocks noChangeArrowheads="1"/>
            </p:cNvSpPr>
            <p:nvPr/>
          </p:nvSpPr>
          <p:spPr bwMode="auto">
            <a:xfrm>
              <a:off x="4703" y="3846"/>
              <a:ext cx="126"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nm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2" name="Rectangle 315">
              <a:extLst>
                <a:ext uri="{FF2B5EF4-FFF2-40B4-BE49-F238E27FC236}">
                  <a16:creationId xmlns:a16="http://schemas.microsoft.com/office/drawing/2014/main" id="{FDB3E94C-57BB-41E5-B0F3-C3F6374E8B2C}"/>
                </a:ext>
              </a:extLst>
            </p:cNvPr>
            <p:cNvSpPr>
              <a:spLocks noChangeArrowheads="1"/>
            </p:cNvSpPr>
            <p:nvPr/>
          </p:nvSpPr>
          <p:spPr bwMode="auto">
            <a:xfrm>
              <a:off x="3367" y="2316"/>
              <a:ext cx="96"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3" name="Rectangle 316">
              <a:extLst>
                <a:ext uri="{FF2B5EF4-FFF2-40B4-BE49-F238E27FC236}">
                  <a16:creationId xmlns:a16="http://schemas.microsoft.com/office/drawing/2014/main" id="{9BCF0154-9F71-46C0-BD3E-2C1E3270C1E8}"/>
                </a:ext>
              </a:extLst>
            </p:cNvPr>
            <p:cNvSpPr>
              <a:spLocks noChangeArrowheads="1"/>
            </p:cNvSpPr>
            <p:nvPr/>
          </p:nvSpPr>
          <p:spPr bwMode="auto">
            <a:xfrm>
              <a:off x="3336" y="2300"/>
              <a:ext cx="1503" cy="1656"/>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14" name="Group 382">
            <a:extLst>
              <a:ext uri="{FF2B5EF4-FFF2-40B4-BE49-F238E27FC236}">
                <a16:creationId xmlns:a16="http://schemas.microsoft.com/office/drawing/2014/main" id="{A4106A31-8F96-44A8-A416-79AB4E162ADA}"/>
              </a:ext>
            </a:extLst>
          </p:cNvPr>
          <p:cNvGrpSpPr>
            <a:grpSpLocks noChangeAspect="1"/>
          </p:cNvGrpSpPr>
          <p:nvPr/>
        </p:nvGrpSpPr>
        <p:grpSpPr bwMode="auto">
          <a:xfrm>
            <a:off x="4961151" y="630478"/>
            <a:ext cx="2634345" cy="2712651"/>
            <a:chOff x="3150" y="344"/>
            <a:chExt cx="1783" cy="1836"/>
          </a:xfrm>
        </p:grpSpPr>
        <p:sp>
          <p:nvSpPr>
            <p:cNvPr id="315" name="AutoShape 381">
              <a:extLst>
                <a:ext uri="{FF2B5EF4-FFF2-40B4-BE49-F238E27FC236}">
                  <a16:creationId xmlns:a16="http://schemas.microsoft.com/office/drawing/2014/main" id="{BF1F0D5A-AC98-46CB-98F7-012EA7055D47}"/>
                </a:ext>
              </a:extLst>
            </p:cNvPr>
            <p:cNvSpPr>
              <a:spLocks noChangeAspect="1" noChangeArrowheads="1" noTextEdit="1"/>
            </p:cNvSpPr>
            <p:nvPr/>
          </p:nvSpPr>
          <p:spPr bwMode="auto">
            <a:xfrm>
              <a:off x="3150" y="344"/>
              <a:ext cx="1746" cy="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Line 383">
              <a:extLst>
                <a:ext uri="{FF2B5EF4-FFF2-40B4-BE49-F238E27FC236}">
                  <a16:creationId xmlns:a16="http://schemas.microsoft.com/office/drawing/2014/main" id="{E6799B3C-BCDF-41F6-A468-5EC14C27ACB3}"/>
                </a:ext>
              </a:extLst>
            </p:cNvPr>
            <p:cNvSpPr>
              <a:spLocks noChangeShapeType="1"/>
            </p:cNvSpPr>
            <p:nvPr/>
          </p:nvSpPr>
          <p:spPr bwMode="auto">
            <a:xfrm>
              <a:off x="3336" y="2067"/>
              <a:ext cx="1503"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 name="Line 384">
              <a:extLst>
                <a:ext uri="{FF2B5EF4-FFF2-40B4-BE49-F238E27FC236}">
                  <a16:creationId xmlns:a16="http://schemas.microsoft.com/office/drawing/2014/main" id="{A4B7E7B1-7E91-413C-B000-59693F56FA3A}"/>
                </a:ext>
              </a:extLst>
            </p:cNvPr>
            <p:cNvSpPr>
              <a:spLocks noChangeShapeType="1"/>
            </p:cNvSpPr>
            <p:nvPr/>
          </p:nvSpPr>
          <p:spPr bwMode="auto">
            <a:xfrm>
              <a:off x="3336" y="2067"/>
              <a:ext cx="0" cy="2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 name="Rectangle 385">
              <a:extLst>
                <a:ext uri="{FF2B5EF4-FFF2-40B4-BE49-F238E27FC236}">
                  <a16:creationId xmlns:a16="http://schemas.microsoft.com/office/drawing/2014/main" id="{22E50BDE-B645-494B-BF1D-2697737077E4}"/>
                </a:ext>
              </a:extLst>
            </p:cNvPr>
            <p:cNvSpPr>
              <a:spLocks noChangeArrowheads="1"/>
            </p:cNvSpPr>
            <p:nvPr/>
          </p:nvSpPr>
          <p:spPr bwMode="auto">
            <a:xfrm>
              <a:off x="3276" y="2090"/>
              <a:ext cx="15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200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9" name="Line 386">
              <a:extLst>
                <a:ext uri="{FF2B5EF4-FFF2-40B4-BE49-F238E27FC236}">
                  <a16:creationId xmlns:a16="http://schemas.microsoft.com/office/drawing/2014/main" id="{91F2D6C6-D3FD-4938-A427-79D999BF3667}"/>
                </a:ext>
              </a:extLst>
            </p:cNvPr>
            <p:cNvSpPr>
              <a:spLocks noChangeShapeType="1"/>
            </p:cNvSpPr>
            <p:nvPr/>
          </p:nvSpPr>
          <p:spPr bwMode="auto">
            <a:xfrm>
              <a:off x="3336" y="2067"/>
              <a:ext cx="0" cy="2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 name="Line 387">
              <a:extLst>
                <a:ext uri="{FF2B5EF4-FFF2-40B4-BE49-F238E27FC236}">
                  <a16:creationId xmlns:a16="http://schemas.microsoft.com/office/drawing/2014/main" id="{D9948841-6EB2-47C5-BE5A-779251F1B7B9}"/>
                </a:ext>
              </a:extLst>
            </p:cNvPr>
            <p:cNvSpPr>
              <a:spLocks noChangeShapeType="1"/>
            </p:cNvSpPr>
            <p:nvPr/>
          </p:nvSpPr>
          <p:spPr bwMode="auto">
            <a:xfrm>
              <a:off x="3462" y="2067"/>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 name="Line 388">
              <a:extLst>
                <a:ext uri="{FF2B5EF4-FFF2-40B4-BE49-F238E27FC236}">
                  <a16:creationId xmlns:a16="http://schemas.microsoft.com/office/drawing/2014/main" id="{5C1AB03C-AF42-41B3-A1C5-E22C0CA14646}"/>
                </a:ext>
              </a:extLst>
            </p:cNvPr>
            <p:cNvSpPr>
              <a:spLocks noChangeShapeType="1"/>
            </p:cNvSpPr>
            <p:nvPr/>
          </p:nvSpPr>
          <p:spPr bwMode="auto">
            <a:xfrm>
              <a:off x="3586" y="2067"/>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 name="Line 389">
              <a:extLst>
                <a:ext uri="{FF2B5EF4-FFF2-40B4-BE49-F238E27FC236}">
                  <a16:creationId xmlns:a16="http://schemas.microsoft.com/office/drawing/2014/main" id="{ED2BD994-FC95-43A6-9370-7FD21C74B565}"/>
                </a:ext>
              </a:extLst>
            </p:cNvPr>
            <p:cNvSpPr>
              <a:spLocks noChangeShapeType="1"/>
            </p:cNvSpPr>
            <p:nvPr/>
          </p:nvSpPr>
          <p:spPr bwMode="auto">
            <a:xfrm>
              <a:off x="3712" y="2067"/>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 name="Line 390">
              <a:extLst>
                <a:ext uri="{FF2B5EF4-FFF2-40B4-BE49-F238E27FC236}">
                  <a16:creationId xmlns:a16="http://schemas.microsoft.com/office/drawing/2014/main" id="{F2FDF1AA-6D23-4A7F-871A-5A29DC40E6E1}"/>
                </a:ext>
              </a:extLst>
            </p:cNvPr>
            <p:cNvSpPr>
              <a:spLocks noChangeShapeType="1"/>
            </p:cNvSpPr>
            <p:nvPr/>
          </p:nvSpPr>
          <p:spPr bwMode="auto">
            <a:xfrm>
              <a:off x="3837" y="2067"/>
              <a:ext cx="0" cy="2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 name="Rectangle 391">
              <a:extLst>
                <a:ext uri="{FF2B5EF4-FFF2-40B4-BE49-F238E27FC236}">
                  <a16:creationId xmlns:a16="http://schemas.microsoft.com/office/drawing/2014/main" id="{755934F6-35C6-49B1-B55E-C339C159CDCC}"/>
                </a:ext>
              </a:extLst>
            </p:cNvPr>
            <p:cNvSpPr>
              <a:spLocks noChangeArrowheads="1"/>
            </p:cNvSpPr>
            <p:nvPr/>
          </p:nvSpPr>
          <p:spPr bwMode="auto">
            <a:xfrm>
              <a:off x="3776" y="2090"/>
              <a:ext cx="15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300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5" name="Line 392">
              <a:extLst>
                <a:ext uri="{FF2B5EF4-FFF2-40B4-BE49-F238E27FC236}">
                  <a16:creationId xmlns:a16="http://schemas.microsoft.com/office/drawing/2014/main" id="{25A2F733-7205-4BCC-90D9-C4781367248B}"/>
                </a:ext>
              </a:extLst>
            </p:cNvPr>
            <p:cNvSpPr>
              <a:spLocks noChangeShapeType="1"/>
            </p:cNvSpPr>
            <p:nvPr/>
          </p:nvSpPr>
          <p:spPr bwMode="auto">
            <a:xfrm>
              <a:off x="3962" y="2067"/>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 name="Line 393">
              <a:extLst>
                <a:ext uri="{FF2B5EF4-FFF2-40B4-BE49-F238E27FC236}">
                  <a16:creationId xmlns:a16="http://schemas.microsoft.com/office/drawing/2014/main" id="{0980FA99-9CCA-44C7-9810-4E377A7C7104}"/>
                </a:ext>
              </a:extLst>
            </p:cNvPr>
            <p:cNvSpPr>
              <a:spLocks noChangeShapeType="1"/>
            </p:cNvSpPr>
            <p:nvPr/>
          </p:nvSpPr>
          <p:spPr bwMode="auto">
            <a:xfrm>
              <a:off x="4088" y="2067"/>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7" name="Line 394">
              <a:extLst>
                <a:ext uri="{FF2B5EF4-FFF2-40B4-BE49-F238E27FC236}">
                  <a16:creationId xmlns:a16="http://schemas.microsoft.com/office/drawing/2014/main" id="{72C048B4-0F52-4561-88EB-FE75C8049875}"/>
                </a:ext>
              </a:extLst>
            </p:cNvPr>
            <p:cNvSpPr>
              <a:spLocks noChangeShapeType="1"/>
            </p:cNvSpPr>
            <p:nvPr/>
          </p:nvSpPr>
          <p:spPr bwMode="auto">
            <a:xfrm>
              <a:off x="4213" y="2067"/>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 name="Line 395">
              <a:extLst>
                <a:ext uri="{FF2B5EF4-FFF2-40B4-BE49-F238E27FC236}">
                  <a16:creationId xmlns:a16="http://schemas.microsoft.com/office/drawing/2014/main" id="{145AC9F1-8754-44D6-8E81-3ABCB654944F}"/>
                </a:ext>
              </a:extLst>
            </p:cNvPr>
            <p:cNvSpPr>
              <a:spLocks noChangeShapeType="1"/>
            </p:cNvSpPr>
            <p:nvPr/>
          </p:nvSpPr>
          <p:spPr bwMode="auto">
            <a:xfrm>
              <a:off x="4338" y="2067"/>
              <a:ext cx="0" cy="2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 name="Rectangle 396">
              <a:extLst>
                <a:ext uri="{FF2B5EF4-FFF2-40B4-BE49-F238E27FC236}">
                  <a16:creationId xmlns:a16="http://schemas.microsoft.com/office/drawing/2014/main" id="{C2E99CB4-0AC5-4BFE-B059-CCC5D2CA31E0}"/>
                </a:ext>
              </a:extLst>
            </p:cNvPr>
            <p:cNvSpPr>
              <a:spLocks noChangeArrowheads="1"/>
            </p:cNvSpPr>
            <p:nvPr/>
          </p:nvSpPr>
          <p:spPr bwMode="auto">
            <a:xfrm>
              <a:off x="4282" y="2090"/>
              <a:ext cx="15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400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0" name="Line 397">
              <a:extLst>
                <a:ext uri="{FF2B5EF4-FFF2-40B4-BE49-F238E27FC236}">
                  <a16:creationId xmlns:a16="http://schemas.microsoft.com/office/drawing/2014/main" id="{2110D0A5-8A6F-4A5C-9824-CE918565AFC1}"/>
                </a:ext>
              </a:extLst>
            </p:cNvPr>
            <p:cNvSpPr>
              <a:spLocks noChangeShapeType="1"/>
            </p:cNvSpPr>
            <p:nvPr/>
          </p:nvSpPr>
          <p:spPr bwMode="auto">
            <a:xfrm>
              <a:off x="4464" y="2067"/>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 name="Line 398">
              <a:extLst>
                <a:ext uri="{FF2B5EF4-FFF2-40B4-BE49-F238E27FC236}">
                  <a16:creationId xmlns:a16="http://schemas.microsoft.com/office/drawing/2014/main" id="{BF023729-4DFC-446D-9AB4-732DAA45D44C}"/>
                </a:ext>
              </a:extLst>
            </p:cNvPr>
            <p:cNvSpPr>
              <a:spLocks noChangeShapeType="1"/>
            </p:cNvSpPr>
            <p:nvPr/>
          </p:nvSpPr>
          <p:spPr bwMode="auto">
            <a:xfrm>
              <a:off x="4589" y="2067"/>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 name="Line 399">
              <a:extLst>
                <a:ext uri="{FF2B5EF4-FFF2-40B4-BE49-F238E27FC236}">
                  <a16:creationId xmlns:a16="http://schemas.microsoft.com/office/drawing/2014/main" id="{98F4E35E-CBE5-46F7-9AC7-B7BF27FAFEA4}"/>
                </a:ext>
              </a:extLst>
            </p:cNvPr>
            <p:cNvSpPr>
              <a:spLocks noChangeShapeType="1"/>
            </p:cNvSpPr>
            <p:nvPr/>
          </p:nvSpPr>
          <p:spPr bwMode="auto">
            <a:xfrm>
              <a:off x="4714" y="2067"/>
              <a:ext cx="0" cy="17"/>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 name="Line 400">
              <a:extLst>
                <a:ext uri="{FF2B5EF4-FFF2-40B4-BE49-F238E27FC236}">
                  <a16:creationId xmlns:a16="http://schemas.microsoft.com/office/drawing/2014/main" id="{F2F65061-5A0C-4055-BDBE-3CBA18A27E4B}"/>
                </a:ext>
              </a:extLst>
            </p:cNvPr>
            <p:cNvSpPr>
              <a:spLocks noChangeShapeType="1"/>
            </p:cNvSpPr>
            <p:nvPr/>
          </p:nvSpPr>
          <p:spPr bwMode="auto">
            <a:xfrm>
              <a:off x="4839" y="2067"/>
              <a:ext cx="0" cy="28"/>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 name="Rectangle 401">
              <a:extLst>
                <a:ext uri="{FF2B5EF4-FFF2-40B4-BE49-F238E27FC236}">
                  <a16:creationId xmlns:a16="http://schemas.microsoft.com/office/drawing/2014/main" id="{EDCAB8B1-CD84-485D-BE16-F75F5D8AE978}"/>
                </a:ext>
              </a:extLst>
            </p:cNvPr>
            <p:cNvSpPr>
              <a:spLocks noChangeArrowheads="1"/>
            </p:cNvSpPr>
            <p:nvPr/>
          </p:nvSpPr>
          <p:spPr bwMode="auto">
            <a:xfrm>
              <a:off x="4782" y="2090"/>
              <a:ext cx="15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5" name="Line 402">
              <a:extLst>
                <a:ext uri="{FF2B5EF4-FFF2-40B4-BE49-F238E27FC236}">
                  <a16:creationId xmlns:a16="http://schemas.microsoft.com/office/drawing/2014/main" id="{8F0E2FD4-1DE4-46AD-94D9-568EB6DBE4BA}"/>
                </a:ext>
              </a:extLst>
            </p:cNvPr>
            <p:cNvSpPr>
              <a:spLocks noChangeShapeType="1"/>
            </p:cNvSpPr>
            <p:nvPr/>
          </p:nvSpPr>
          <p:spPr bwMode="auto">
            <a:xfrm>
              <a:off x="3313" y="388"/>
              <a:ext cx="0" cy="1656"/>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 name="Line 403">
              <a:extLst>
                <a:ext uri="{FF2B5EF4-FFF2-40B4-BE49-F238E27FC236}">
                  <a16:creationId xmlns:a16="http://schemas.microsoft.com/office/drawing/2014/main" id="{E2FEEBA1-D74D-49A6-ABD2-20754BC1E601}"/>
                </a:ext>
              </a:extLst>
            </p:cNvPr>
            <p:cNvSpPr>
              <a:spLocks noChangeShapeType="1"/>
            </p:cNvSpPr>
            <p:nvPr/>
          </p:nvSpPr>
          <p:spPr bwMode="auto">
            <a:xfrm flipH="1">
              <a:off x="3285" y="2044"/>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 name="Rectangle 404">
              <a:extLst>
                <a:ext uri="{FF2B5EF4-FFF2-40B4-BE49-F238E27FC236}">
                  <a16:creationId xmlns:a16="http://schemas.microsoft.com/office/drawing/2014/main" id="{5DC23829-676D-4D4A-BE04-0AA31C84C55C}"/>
                </a:ext>
              </a:extLst>
            </p:cNvPr>
            <p:cNvSpPr>
              <a:spLocks noChangeArrowheads="1"/>
            </p:cNvSpPr>
            <p:nvPr/>
          </p:nvSpPr>
          <p:spPr bwMode="auto">
            <a:xfrm>
              <a:off x="3174" y="2000"/>
              <a:ext cx="13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-10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8" name="Line 405">
              <a:extLst>
                <a:ext uri="{FF2B5EF4-FFF2-40B4-BE49-F238E27FC236}">
                  <a16:creationId xmlns:a16="http://schemas.microsoft.com/office/drawing/2014/main" id="{7FFA58F0-F56E-4659-8BD2-A20ACE3692E8}"/>
                </a:ext>
              </a:extLst>
            </p:cNvPr>
            <p:cNvSpPr>
              <a:spLocks noChangeShapeType="1"/>
            </p:cNvSpPr>
            <p:nvPr/>
          </p:nvSpPr>
          <p:spPr bwMode="auto">
            <a:xfrm flipH="1">
              <a:off x="3296" y="2044"/>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 name="Line 406">
              <a:extLst>
                <a:ext uri="{FF2B5EF4-FFF2-40B4-BE49-F238E27FC236}">
                  <a16:creationId xmlns:a16="http://schemas.microsoft.com/office/drawing/2014/main" id="{80436174-B1DF-4F75-A87B-6DFF195C8D8A}"/>
                </a:ext>
              </a:extLst>
            </p:cNvPr>
            <p:cNvSpPr>
              <a:spLocks noChangeShapeType="1"/>
            </p:cNvSpPr>
            <p:nvPr/>
          </p:nvSpPr>
          <p:spPr bwMode="auto">
            <a:xfrm flipH="1">
              <a:off x="3296" y="1969"/>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 name="Line 407">
              <a:extLst>
                <a:ext uri="{FF2B5EF4-FFF2-40B4-BE49-F238E27FC236}">
                  <a16:creationId xmlns:a16="http://schemas.microsoft.com/office/drawing/2014/main" id="{52FFE1AB-DD50-4E01-8B8B-1AFCBC8A895C}"/>
                </a:ext>
              </a:extLst>
            </p:cNvPr>
            <p:cNvSpPr>
              <a:spLocks noChangeShapeType="1"/>
            </p:cNvSpPr>
            <p:nvPr/>
          </p:nvSpPr>
          <p:spPr bwMode="auto">
            <a:xfrm flipH="1">
              <a:off x="3285" y="1894"/>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 name="Rectangle 408">
              <a:extLst>
                <a:ext uri="{FF2B5EF4-FFF2-40B4-BE49-F238E27FC236}">
                  <a16:creationId xmlns:a16="http://schemas.microsoft.com/office/drawing/2014/main" id="{798550C2-08B9-4499-922F-4C25EB5B2829}"/>
                </a:ext>
              </a:extLst>
            </p:cNvPr>
            <p:cNvSpPr>
              <a:spLocks noChangeArrowheads="1"/>
            </p:cNvSpPr>
            <p:nvPr/>
          </p:nvSpPr>
          <p:spPr bwMode="auto">
            <a:xfrm>
              <a:off x="3234" y="1849"/>
              <a:ext cx="7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2" name="Line 409">
              <a:extLst>
                <a:ext uri="{FF2B5EF4-FFF2-40B4-BE49-F238E27FC236}">
                  <a16:creationId xmlns:a16="http://schemas.microsoft.com/office/drawing/2014/main" id="{71B6CB45-B1A9-4254-937D-35328BADC144}"/>
                </a:ext>
              </a:extLst>
            </p:cNvPr>
            <p:cNvSpPr>
              <a:spLocks noChangeShapeType="1"/>
            </p:cNvSpPr>
            <p:nvPr/>
          </p:nvSpPr>
          <p:spPr bwMode="auto">
            <a:xfrm flipH="1">
              <a:off x="3296" y="1819"/>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 name="Line 410">
              <a:extLst>
                <a:ext uri="{FF2B5EF4-FFF2-40B4-BE49-F238E27FC236}">
                  <a16:creationId xmlns:a16="http://schemas.microsoft.com/office/drawing/2014/main" id="{5A2F4328-CA54-4634-A9C0-804A90A74C82}"/>
                </a:ext>
              </a:extLst>
            </p:cNvPr>
            <p:cNvSpPr>
              <a:spLocks noChangeShapeType="1"/>
            </p:cNvSpPr>
            <p:nvPr/>
          </p:nvSpPr>
          <p:spPr bwMode="auto">
            <a:xfrm flipH="1">
              <a:off x="3296" y="1743"/>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4" name="Line 411">
              <a:extLst>
                <a:ext uri="{FF2B5EF4-FFF2-40B4-BE49-F238E27FC236}">
                  <a16:creationId xmlns:a16="http://schemas.microsoft.com/office/drawing/2014/main" id="{8990A144-D452-49DA-B38A-9FE60FE14F7D}"/>
                </a:ext>
              </a:extLst>
            </p:cNvPr>
            <p:cNvSpPr>
              <a:spLocks noChangeShapeType="1"/>
            </p:cNvSpPr>
            <p:nvPr/>
          </p:nvSpPr>
          <p:spPr bwMode="auto">
            <a:xfrm flipH="1">
              <a:off x="3296" y="1668"/>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 name="Line 412">
              <a:extLst>
                <a:ext uri="{FF2B5EF4-FFF2-40B4-BE49-F238E27FC236}">
                  <a16:creationId xmlns:a16="http://schemas.microsoft.com/office/drawing/2014/main" id="{13FE2F64-5F92-42A7-8ABE-E0CAA9FE66AF}"/>
                </a:ext>
              </a:extLst>
            </p:cNvPr>
            <p:cNvSpPr>
              <a:spLocks noChangeShapeType="1"/>
            </p:cNvSpPr>
            <p:nvPr/>
          </p:nvSpPr>
          <p:spPr bwMode="auto">
            <a:xfrm flipH="1">
              <a:off x="3285" y="1592"/>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 name="Rectangle 413">
              <a:extLst>
                <a:ext uri="{FF2B5EF4-FFF2-40B4-BE49-F238E27FC236}">
                  <a16:creationId xmlns:a16="http://schemas.microsoft.com/office/drawing/2014/main" id="{7319E061-5B92-4C80-9C6C-4FC1F465F877}"/>
                </a:ext>
              </a:extLst>
            </p:cNvPr>
            <p:cNvSpPr>
              <a:spLocks noChangeArrowheads="1"/>
            </p:cNvSpPr>
            <p:nvPr/>
          </p:nvSpPr>
          <p:spPr bwMode="auto">
            <a:xfrm>
              <a:off x="3198" y="1548"/>
              <a:ext cx="10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20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7" name="Line 414">
              <a:extLst>
                <a:ext uri="{FF2B5EF4-FFF2-40B4-BE49-F238E27FC236}">
                  <a16:creationId xmlns:a16="http://schemas.microsoft.com/office/drawing/2014/main" id="{AA8753C2-2A24-4545-9CF9-75AC4C892627}"/>
                </a:ext>
              </a:extLst>
            </p:cNvPr>
            <p:cNvSpPr>
              <a:spLocks noChangeShapeType="1"/>
            </p:cNvSpPr>
            <p:nvPr/>
          </p:nvSpPr>
          <p:spPr bwMode="auto">
            <a:xfrm flipH="1">
              <a:off x="3296" y="1517"/>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8" name="Line 415">
              <a:extLst>
                <a:ext uri="{FF2B5EF4-FFF2-40B4-BE49-F238E27FC236}">
                  <a16:creationId xmlns:a16="http://schemas.microsoft.com/office/drawing/2014/main" id="{A7D24C7C-194B-4C18-9CD8-81C4C4E2B5AC}"/>
                </a:ext>
              </a:extLst>
            </p:cNvPr>
            <p:cNvSpPr>
              <a:spLocks noChangeShapeType="1"/>
            </p:cNvSpPr>
            <p:nvPr/>
          </p:nvSpPr>
          <p:spPr bwMode="auto">
            <a:xfrm flipH="1">
              <a:off x="3296" y="1442"/>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 name="Line 416">
              <a:extLst>
                <a:ext uri="{FF2B5EF4-FFF2-40B4-BE49-F238E27FC236}">
                  <a16:creationId xmlns:a16="http://schemas.microsoft.com/office/drawing/2014/main" id="{A613C1CD-6448-4C2A-8CF7-B9001EA477AF}"/>
                </a:ext>
              </a:extLst>
            </p:cNvPr>
            <p:cNvSpPr>
              <a:spLocks noChangeShapeType="1"/>
            </p:cNvSpPr>
            <p:nvPr/>
          </p:nvSpPr>
          <p:spPr bwMode="auto">
            <a:xfrm flipH="1">
              <a:off x="3296" y="1367"/>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 name="Line 417">
              <a:extLst>
                <a:ext uri="{FF2B5EF4-FFF2-40B4-BE49-F238E27FC236}">
                  <a16:creationId xmlns:a16="http://schemas.microsoft.com/office/drawing/2014/main" id="{144BF4C9-95B2-4A40-AE22-4C640CB997FC}"/>
                </a:ext>
              </a:extLst>
            </p:cNvPr>
            <p:cNvSpPr>
              <a:spLocks noChangeShapeType="1"/>
            </p:cNvSpPr>
            <p:nvPr/>
          </p:nvSpPr>
          <p:spPr bwMode="auto">
            <a:xfrm flipH="1">
              <a:off x="3285" y="1291"/>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 name="Rectangle 418">
              <a:extLst>
                <a:ext uri="{FF2B5EF4-FFF2-40B4-BE49-F238E27FC236}">
                  <a16:creationId xmlns:a16="http://schemas.microsoft.com/office/drawing/2014/main" id="{17AE8E5F-8BE2-4964-8263-A122ED73572C}"/>
                </a:ext>
              </a:extLst>
            </p:cNvPr>
            <p:cNvSpPr>
              <a:spLocks noChangeArrowheads="1"/>
            </p:cNvSpPr>
            <p:nvPr/>
          </p:nvSpPr>
          <p:spPr bwMode="auto">
            <a:xfrm>
              <a:off x="3198" y="1247"/>
              <a:ext cx="10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40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2" name="Line 419">
              <a:extLst>
                <a:ext uri="{FF2B5EF4-FFF2-40B4-BE49-F238E27FC236}">
                  <a16:creationId xmlns:a16="http://schemas.microsoft.com/office/drawing/2014/main" id="{73E85A86-BE39-4A28-AF4E-1E9AFE2C86C4}"/>
                </a:ext>
              </a:extLst>
            </p:cNvPr>
            <p:cNvSpPr>
              <a:spLocks noChangeShapeType="1"/>
            </p:cNvSpPr>
            <p:nvPr/>
          </p:nvSpPr>
          <p:spPr bwMode="auto">
            <a:xfrm flipH="1">
              <a:off x="3296" y="1216"/>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 name="Line 420">
              <a:extLst>
                <a:ext uri="{FF2B5EF4-FFF2-40B4-BE49-F238E27FC236}">
                  <a16:creationId xmlns:a16="http://schemas.microsoft.com/office/drawing/2014/main" id="{819429BC-5F05-42D8-9A09-BD7DE5406F45}"/>
                </a:ext>
              </a:extLst>
            </p:cNvPr>
            <p:cNvSpPr>
              <a:spLocks noChangeShapeType="1"/>
            </p:cNvSpPr>
            <p:nvPr/>
          </p:nvSpPr>
          <p:spPr bwMode="auto">
            <a:xfrm flipH="1">
              <a:off x="3296" y="1141"/>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 name="Line 421">
              <a:extLst>
                <a:ext uri="{FF2B5EF4-FFF2-40B4-BE49-F238E27FC236}">
                  <a16:creationId xmlns:a16="http://schemas.microsoft.com/office/drawing/2014/main" id="{BD02F34C-453A-4AD1-BEB9-923DD76D6D70}"/>
                </a:ext>
              </a:extLst>
            </p:cNvPr>
            <p:cNvSpPr>
              <a:spLocks noChangeShapeType="1"/>
            </p:cNvSpPr>
            <p:nvPr/>
          </p:nvSpPr>
          <p:spPr bwMode="auto">
            <a:xfrm flipH="1">
              <a:off x="3296" y="1066"/>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 name="Line 422">
              <a:extLst>
                <a:ext uri="{FF2B5EF4-FFF2-40B4-BE49-F238E27FC236}">
                  <a16:creationId xmlns:a16="http://schemas.microsoft.com/office/drawing/2014/main" id="{07A201E2-D555-405C-977E-334C126AB3A8}"/>
                </a:ext>
              </a:extLst>
            </p:cNvPr>
            <p:cNvSpPr>
              <a:spLocks noChangeShapeType="1"/>
            </p:cNvSpPr>
            <p:nvPr/>
          </p:nvSpPr>
          <p:spPr bwMode="auto">
            <a:xfrm flipH="1">
              <a:off x="3285" y="990"/>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 name="Rectangle 423">
              <a:extLst>
                <a:ext uri="{FF2B5EF4-FFF2-40B4-BE49-F238E27FC236}">
                  <a16:creationId xmlns:a16="http://schemas.microsoft.com/office/drawing/2014/main" id="{B37BBECD-AD0A-4BA1-901F-EC6DE883A2E6}"/>
                </a:ext>
              </a:extLst>
            </p:cNvPr>
            <p:cNvSpPr>
              <a:spLocks noChangeArrowheads="1"/>
            </p:cNvSpPr>
            <p:nvPr/>
          </p:nvSpPr>
          <p:spPr bwMode="auto">
            <a:xfrm>
              <a:off x="3198" y="946"/>
              <a:ext cx="10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7" name="Line 424">
              <a:extLst>
                <a:ext uri="{FF2B5EF4-FFF2-40B4-BE49-F238E27FC236}">
                  <a16:creationId xmlns:a16="http://schemas.microsoft.com/office/drawing/2014/main" id="{69D60DC1-C06C-4DB7-AD98-323222EA80D2}"/>
                </a:ext>
              </a:extLst>
            </p:cNvPr>
            <p:cNvSpPr>
              <a:spLocks noChangeShapeType="1"/>
            </p:cNvSpPr>
            <p:nvPr/>
          </p:nvSpPr>
          <p:spPr bwMode="auto">
            <a:xfrm flipH="1">
              <a:off x="3296" y="915"/>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 name="Line 425">
              <a:extLst>
                <a:ext uri="{FF2B5EF4-FFF2-40B4-BE49-F238E27FC236}">
                  <a16:creationId xmlns:a16="http://schemas.microsoft.com/office/drawing/2014/main" id="{B15E7D2B-6FD7-4597-8C08-7B43358733CA}"/>
                </a:ext>
              </a:extLst>
            </p:cNvPr>
            <p:cNvSpPr>
              <a:spLocks noChangeShapeType="1"/>
            </p:cNvSpPr>
            <p:nvPr/>
          </p:nvSpPr>
          <p:spPr bwMode="auto">
            <a:xfrm flipH="1">
              <a:off x="3296" y="840"/>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 name="Line 426">
              <a:extLst>
                <a:ext uri="{FF2B5EF4-FFF2-40B4-BE49-F238E27FC236}">
                  <a16:creationId xmlns:a16="http://schemas.microsoft.com/office/drawing/2014/main" id="{D27F4172-A62A-4B7F-9F80-F2AD6801C6AA}"/>
                </a:ext>
              </a:extLst>
            </p:cNvPr>
            <p:cNvSpPr>
              <a:spLocks noChangeShapeType="1"/>
            </p:cNvSpPr>
            <p:nvPr/>
          </p:nvSpPr>
          <p:spPr bwMode="auto">
            <a:xfrm flipH="1">
              <a:off x="3296" y="765"/>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 name="Line 427">
              <a:extLst>
                <a:ext uri="{FF2B5EF4-FFF2-40B4-BE49-F238E27FC236}">
                  <a16:creationId xmlns:a16="http://schemas.microsoft.com/office/drawing/2014/main" id="{83F3FE12-CA19-4611-BCF8-7977FA69F21C}"/>
                </a:ext>
              </a:extLst>
            </p:cNvPr>
            <p:cNvSpPr>
              <a:spLocks noChangeShapeType="1"/>
            </p:cNvSpPr>
            <p:nvPr/>
          </p:nvSpPr>
          <p:spPr bwMode="auto">
            <a:xfrm flipH="1">
              <a:off x="3285" y="689"/>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 name="Rectangle 428">
              <a:extLst>
                <a:ext uri="{FF2B5EF4-FFF2-40B4-BE49-F238E27FC236}">
                  <a16:creationId xmlns:a16="http://schemas.microsoft.com/office/drawing/2014/main" id="{2F6DB894-D4F3-40D5-9F79-FDBFDB762C9F}"/>
                </a:ext>
              </a:extLst>
            </p:cNvPr>
            <p:cNvSpPr>
              <a:spLocks noChangeArrowheads="1"/>
            </p:cNvSpPr>
            <p:nvPr/>
          </p:nvSpPr>
          <p:spPr bwMode="auto">
            <a:xfrm>
              <a:off x="3198" y="645"/>
              <a:ext cx="10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80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2" name="Line 429">
              <a:extLst>
                <a:ext uri="{FF2B5EF4-FFF2-40B4-BE49-F238E27FC236}">
                  <a16:creationId xmlns:a16="http://schemas.microsoft.com/office/drawing/2014/main" id="{773C0004-97DF-4BEC-81E7-F9B0FA331244}"/>
                </a:ext>
              </a:extLst>
            </p:cNvPr>
            <p:cNvSpPr>
              <a:spLocks noChangeShapeType="1"/>
            </p:cNvSpPr>
            <p:nvPr/>
          </p:nvSpPr>
          <p:spPr bwMode="auto">
            <a:xfrm flipH="1">
              <a:off x="3296" y="614"/>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 name="Line 430">
              <a:extLst>
                <a:ext uri="{FF2B5EF4-FFF2-40B4-BE49-F238E27FC236}">
                  <a16:creationId xmlns:a16="http://schemas.microsoft.com/office/drawing/2014/main" id="{B1AF045B-49F7-473E-AE0C-186CDDAB6412}"/>
                </a:ext>
              </a:extLst>
            </p:cNvPr>
            <p:cNvSpPr>
              <a:spLocks noChangeShapeType="1"/>
            </p:cNvSpPr>
            <p:nvPr/>
          </p:nvSpPr>
          <p:spPr bwMode="auto">
            <a:xfrm flipH="1">
              <a:off x="3296" y="539"/>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4" name="Line 431">
              <a:extLst>
                <a:ext uri="{FF2B5EF4-FFF2-40B4-BE49-F238E27FC236}">
                  <a16:creationId xmlns:a16="http://schemas.microsoft.com/office/drawing/2014/main" id="{AADC34B2-15B3-4AAB-BD6F-5BB173E2DCFF}"/>
                </a:ext>
              </a:extLst>
            </p:cNvPr>
            <p:cNvSpPr>
              <a:spLocks noChangeShapeType="1"/>
            </p:cNvSpPr>
            <p:nvPr/>
          </p:nvSpPr>
          <p:spPr bwMode="auto">
            <a:xfrm flipH="1">
              <a:off x="3296" y="463"/>
              <a:ext cx="17"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 name="Line 432">
              <a:extLst>
                <a:ext uri="{FF2B5EF4-FFF2-40B4-BE49-F238E27FC236}">
                  <a16:creationId xmlns:a16="http://schemas.microsoft.com/office/drawing/2014/main" id="{D233D1D2-7535-4D84-B2C6-4A4E464899C4}"/>
                </a:ext>
              </a:extLst>
            </p:cNvPr>
            <p:cNvSpPr>
              <a:spLocks noChangeShapeType="1"/>
            </p:cNvSpPr>
            <p:nvPr/>
          </p:nvSpPr>
          <p:spPr bwMode="auto">
            <a:xfrm flipH="1">
              <a:off x="3285" y="388"/>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 name="Line 433">
              <a:extLst>
                <a:ext uri="{FF2B5EF4-FFF2-40B4-BE49-F238E27FC236}">
                  <a16:creationId xmlns:a16="http://schemas.microsoft.com/office/drawing/2014/main" id="{5475EA4F-9588-40E1-93FB-166C2C715EEC}"/>
                </a:ext>
              </a:extLst>
            </p:cNvPr>
            <p:cNvSpPr>
              <a:spLocks noChangeShapeType="1"/>
            </p:cNvSpPr>
            <p:nvPr/>
          </p:nvSpPr>
          <p:spPr bwMode="auto">
            <a:xfrm flipH="1">
              <a:off x="3285" y="388"/>
              <a:ext cx="28" cy="0"/>
            </a:xfrm>
            <a:prstGeom prst="line">
              <a:avLst/>
            </a:prstGeom>
            <a:noFill/>
            <a:ln w="952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7" name="Rectangle 434">
              <a:extLst>
                <a:ext uri="{FF2B5EF4-FFF2-40B4-BE49-F238E27FC236}">
                  <a16:creationId xmlns:a16="http://schemas.microsoft.com/office/drawing/2014/main" id="{E09A65BD-129D-4A65-A9F0-2CD1A31EC403}"/>
                </a:ext>
              </a:extLst>
            </p:cNvPr>
            <p:cNvSpPr>
              <a:spLocks noChangeArrowheads="1"/>
            </p:cNvSpPr>
            <p:nvPr/>
          </p:nvSpPr>
          <p:spPr bwMode="auto">
            <a:xfrm>
              <a:off x="3162" y="344"/>
              <a:ext cx="15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8" name="Rectangle 435">
              <a:extLst>
                <a:ext uri="{FF2B5EF4-FFF2-40B4-BE49-F238E27FC236}">
                  <a16:creationId xmlns:a16="http://schemas.microsoft.com/office/drawing/2014/main" id="{1CD044DC-D42C-4E55-B812-FA4665E425FD}"/>
                </a:ext>
              </a:extLst>
            </p:cNvPr>
            <p:cNvSpPr>
              <a:spLocks noChangeArrowheads="1"/>
            </p:cNvSpPr>
            <p:nvPr/>
          </p:nvSpPr>
          <p:spPr bwMode="auto">
            <a:xfrm>
              <a:off x="3336" y="388"/>
              <a:ext cx="1503" cy="16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 name="Freeform 436">
              <a:extLst>
                <a:ext uri="{FF2B5EF4-FFF2-40B4-BE49-F238E27FC236}">
                  <a16:creationId xmlns:a16="http://schemas.microsoft.com/office/drawing/2014/main" id="{729C27B6-3D09-4EA6-AE02-DA3492A56B0F}"/>
                </a:ext>
              </a:extLst>
            </p:cNvPr>
            <p:cNvSpPr>
              <a:spLocks/>
            </p:cNvSpPr>
            <p:nvPr/>
          </p:nvSpPr>
          <p:spPr bwMode="auto">
            <a:xfrm>
              <a:off x="3347" y="383"/>
              <a:ext cx="1488" cy="1522"/>
            </a:xfrm>
            <a:custGeom>
              <a:avLst/>
              <a:gdLst>
                <a:gd name="T0" fmla="*/ 13 w 1488"/>
                <a:gd name="T1" fmla="*/ 121 h 1547"/>
                <a:gd name="T2" fmla="*/ 37 w 1488"/>
                <a:gd name="T3" fmla="*/ 241 h 1547"/>
                <a:gd name="T4" fmla="*/ 62 w 1488"/>
                <a:gd name="T5" fmla="*/ 344 h 1547"/>
                <a:gd name="T6" fmla="*/ 86 w 1488"/>
                <a:gd name="T7" fmla="*/ 424 h 1547"/>
                <a:gd name="T8" fmla="*/ 110 w 1488"/>
                <a:gd name="T9" fmla="*/ 524 h 1547"/>
                <a:gd name="T10" fmla="*/ 134 w 1488"/>
                <a:gd name="T11" fmla="*/ 680 h 1547"/>
                <a:gd name="T12" fmla="*/ 158 w 1488"/>
                <a:gd name="T13" fmla="*/ 814 h 1547"/>
                <a:gd name="T14" fmla="*/ 182 w 1488"/>
                <a:gd name="T15" fmla="*/ 890 h 1547"/>
                <a:gd name="T16" fmla="*/ 206 w 1488"/>
                <a:gd name="T17" fmla="*/ 963 h 1547"/>
                <a:gd name="T18" fmla="*/ 230 w 1488"/>
                <a:gd name="T19" fmla="*/ 1054 h 1547"/>
                <a:gd name="T20" fmla="*/ 254 w 1488"/>
                <a:gd name="T21" fmla="*/ 1093 h 1547"/>
                <a:gd name="T22" fmla="*/ 278 w 1488"/>
                <a:gd name="T23" fmla="*/ 1064 h 1547"/>
                <a:gd name="T24" fmla="*/ 302 w 1488"/>
                <a:gd name="T25" fmla="*/ 993 h 1547"/>
                <a:gd name="T26" fmla="*/ 326 w 1488"/>
                <a:gd name="T27" fmla="*/ 905 h 1547"/>
                <a:gd name="T28" fmla="*/ 350 w 1488"/>
                <a:gd name="T29" fmla="*/ 847 h 1547"/>
                <a:gd name="T30" fmla="*/ 375 w 1488"/>
                <a:gd name="T31" fmla="*/ 864 h 1547"/>
                <a:gd name="T32" fmla="*/ 399 w 1488"/>
                <a:gd name="T33" fmla="*/ 877 h 1547"/>
                <a:gd name="T34" fmla="*/ 423 w 1488"/>
                <a:gd name="T35" fmla="*/ 846 h 1547"/>
                <a:gd name="T36" fmla="*/ 447 w 1488"/>
                <a:gd name="T37" fmla="*/ 804 h 1547"/>
                <a:gd name="T38" fmla="*/ 471 w 1488"/>
                <a:gd name="T39" fmla="*/ 796 h 1547"/>
                <a:gd name="T40" fmla="*/ 495 w 1488"/>
                <a:gd name="T41" fmla="*/ 832 h 1547"/>
                <a:gd name="T42" fmla="*/ 519 w 1488"/>
                <a:gd name="T43" fmla="*/ 892 h 1547"/>
                <a:gd name="T44" fmla="*/ 543 w 1488"/>
                <a:gd name="T45" fmla="*/ 944 h 1547"/>
                <a:gd name="T46" fmla="*/ 567 w 1488"/>
                <a:gd name="T47" fmla="*/ 966 h 1547"/>
                <a:gd name="T48" fmla="*/ 591 w 1488"/>
                <a:gd name="T49" fmla="*/ 964 h 1547"/>
                <a:gd name="T50" fmla="*/ 615 w 1488"/>
                <a:gd name="T51" fmla="*/ 950 h 1547"/>
                <a:gd name="T52" fmla="*/ 639 w 1488"/>
                <a:gd name="T53" fmla="*/ 942 h 1547"/>
                <a:gd name="T54" fmla="*/ 664 w 1488"/>
                <a:gd name="T55" fmla="*/ 941 h 1547"/>
                <a:gd name="T56" fmla="*/ 688 w 1488"/>
                <a:gd name="T57" fmla="*/ 944 h 1547"/>
                <a:gd name="T58" fmla="*/ 712 w 1488"/>
                <a:gd name="T59" fmla="*/ 952 h 1547"/>
                <a:gd name="T60" fmla="*/ 736 w 1488"/>
                <a:gd name="T61" fmla="*/ 970 h 1547"/>
                <a:gd name="T62" fmla="*/ 760 w 1488"/>
                <a:gd name="T63" fmla="*/ 999 h 1547"/>
                <a:gd name="T64" fmla="*/ 784 w 1488"/>
                <a:gd name="T65" fmla="*/ 1045 h 1547"/>
                <a:gd name="T66" fmla="*/ 808 w 1488"/>
                <a:gd name="T67" fmla="*/ 1107 h 1547"/>
                <a:gd name="T68" fmla="*/ 832 w 1488"/>
                <a:gd name="T69" fmla="*/ 1168 h 1547"/>
                <a:gd name="T70" fmla="*/ 856 w 1488"/>
                <a:gd name="T71" fmla="*/ 1247 h 1547"/>
                <a:gd name="T72" fmla="*/ 880 w 1488"/>
                <a:gd name="T73" fmla="*/ 1295 h 1547"/>
                <a:gd name="T74" fmla="*/ 904 w 1488"/>
                <a:gd name="T75" fmla="*/ 1348 h 1547"/>
                <a:gd name="T76" fmla="*/ 928 w 1488"/>
                <a:gd name="T77" fmla="*/ 1427 h 1547"/>
                <a:gd name="T78" fmla="*/ 953 w 1488"/>
                <a:gd name="T79" fmla="*/ 1466 h 1547"/>
                <a:gd name="T80" fmla="*/ 977 w 1488"/>
                <a:gd name="T81" fmla="*/ 1491 h 1547"/>
                <a:gd name="T82" fmla="*/ 1001 w 1488"/>
                <a:gd name="T83" fmla="*/ 1508 h 1547"/>
                <a:gd name="T84" fmla="*/ 1025 w 1488"/>
                <a:gd name="T85" fmla="*/ 1521 h 1547"/>
                <a:gd name="T86" fmla="*/ 1049 w 1488"/>
                <a:gd name="T87" fmla="*/ 1529 h 1547"/>
                <a:gd name="T88" fmla="*/ 1073 w 1488"/>
                <a:gd name="T89" fmla="*/ 1536 h 1547"/>
                <a:gd name="T90" fmla="*/ 1097 w 1488"/>
                <a:gd name="T91" fmla="*/ 1539 h 1547"/>
                <a:gd name="T92" fmla="*/ 1121 w 1488"/>
                <a:gd name="T93" fmla="*/ 1542 h 1547"/>
                <a:gd name="T94" fmla="*/ 1145 w 1488"/>
                <a:gd name="T95" fmla="*/ 1543 h 1547"/>
                <a:gd name="T96" fmla="*/ 1169 w 1488"/>
                <a:gd name="T97" fmla="*/ 1545 h 1547"/>
                <a:gd name="T98" fmla="*/ 1193 w 1488"/>
                <a:gd name="T99" fmla="*/ 1545 h 1547"/>
                <a:gd name="T100" fmla="*/ 1217 w 1488"/>
                <a:gd name="T101" fmla="*/ 1546 h 1547"/>
                <a:gd name="T102" fmla="*/ 1242 w 1488"/>
                <a:gd name="T103" fmla="*/ 1546 h 1547"/>
                <a:gd name="T104" fmla="*/ 1266 w 1488"/>
                <a:gd name="T105" fmla="*/ 1546 h 1547"/>
                <a:gd name="T106" fmla="*/ 1290 w 1488"/>
                <a:gd name="T107" fmla="*/ 1546 h 1547"/>
                <a:gd name="T108" fmla="*/ 1314 w 1488"/>
                <a:gd name="T109" fmla="*/ 1546 h 1547"/>
                <a:gd name="T110" fmla="*/ 1338 w 1488"/>
                <a:gd name="T111" fmla="*/ 1547 h 1547"/>
                <a:gd name="T112" fmla="*/ 1362 w 1488"/>
                <a:gd name="T113" fmla="*/ 1547 h 1547"/>
                <a:gd name="T114" fmla="*/ 1386 w 1488"/>
                <a:gd name="T115" fmla="*/ 1546 h 1547"/>
                <a:gd name="T116" fmla="*/ 1410 w 1488"/>
                <a:gd name="T117" fmla="*/ 1546 h 1547"/>
                <a:gd name="T118" fmla="*/ 1434 w 1488"/>
                <a:gd name="T119" fmla="*/ 1546 h 1547"/>
                <a:gd name="T120" fmla="*/ 1458 w 1488"/>
                <a:gd name="T121" fmla="*/ 1546 h 1547"/>
                <a:gd name="T122" fmla="*/ 1482 w 1488"/>
                <a:gd name="T123" fmla="*/ 1546 h 1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88" h="1547">
                  <a:moveTo>
                    <a:pt x="0" y="0"/>
                  </a:moveTo>
                  <a:lnTo>
                    <a:pt x="1" y="17"/>
                  </a:lnTo>
                  <a:lnTo>
                    <a:pt x="7" y="78"/>
                  </a:lnTo>
                  <a:lnTo>
                    <a:pt x="13" y="121"/>
                  </a:lnTo>
                  <a:lnTo>
                    <a:pt x="19" y="156"/>
                  </a:lnTo>
                  <a:lnTo>
                    <a:pt x="25" y="184"/>
                  </a:lnTo>
                  <a:lnTo>
                    <a:pt x="31" y="215"/>
                  </a:lnTo>
                  <a:lnTo>
                    <a:pt x="37" y="241"/>
                  </a:lnTo>
                  <a:lnTo>
                    <a:pt x="43" y="266"/>
                  </a:lnTo>
                  <a:lnTo>
                    <a:pt x="49" y="292"/>
                  </a:lnTo>
                  <a:lnTo>
                    <a:pt x="55" y="320"/>
                  </a:lnTo>
                  <a:lnTo>
                    <a:pt x="62" y="344"/>
                  </a:lnTo>
                  <a:lnTo>
                    <a:pt x="68" y="366"/>
                  </a:lnTo>
                  <a:lnTo>
                    <a:pt x="74" y="388"/>
                  </a:lnTo>
                  <a:lnTo>
                    <a:pt x="80" y="406"/>
                  </a:lnTo>
                  <a:lnTo>
                    <a:pt x="86" y="424"/>
                  </a:lnTo>
                  <a:lnTo>
                    <a:pt x="92" y="444"/>
                  </a:lnTo>
                  <a:lnTo>
                    <a:pt x="98" y="466"/>
                  </a:lnTo>
                  <a:lnTo>
                    <a:pt x="104" y="493"/>
                  </a:lnTo>
                  <a:lnTo>
                    <a:pt x="110" y="524"/>
                  </a:lnTo>
                  <a:lnTo>
                    <a:pt x="116" y="561"/>
                  </a:lnTo>
                  <a:lnTo>
                    <a:pt x="122" y="599"/>
                  </a:lnTo>
                  <a:lnTo>
                    <a:pt x="128" y="640"/>
                  </a:lnTo>
                  <a:lnTo>
                    <a:pt x="134" y="680"/>
                  </a:lnTo>
                  <a:lnTo>
                    <a:pt x="140" y="719"/>
                  </a:lnTo>
                  <a:lnTo>
                    <a:pt x="146" y="754"/>
                  </a:lnTo>
                  <a:lnTo>
                    <a:pt x="152" y="786"/>
                  </a:lnTo>
                  <a:lnTo>
                    <a:pt x="158" y="814"/>
                  </a:lnTo>
                  <a:lnTo>
                    <a:pt x="164" y="836"/>
                  </a:lnTo>
                  <a:lnTo>
                    <a:pt x="170" y="857"/>
                  </a:lnTo>
                  <a:lnTo>
                    <a:pt x="176" y="874"/>
                  </a:lnTo>
                  <a:lnTo>
                    <a:pt x="182" y="890"/>
                  </a:lnTo>
                  <a:lnTo>
                    <a:pt x="188" y="906"/>
                  </a:lnTo>
                  <a:lnTo>
                    <a:pt x="194" y="923"/>
                  </a:lnTo>
                  <a:lnTo>
                    <a:pt x="200" y="942"/>
                  </a:lnTo>
                  <a:lnTo>
                    <a:pt x="206" y="963"/>
                  </a:lnTo>
                  <a:lnTo>
                    <a:pt x="212" y="987"/>
                  </a:lnTo>
                  <a:lnTo>
                    <a:pt x="218" y="1010"/>
                  </a:lnTo>
                  <a:lnTo>
                    <a:pt x="224" y="1034"/>
                  </a:lnTo>
                  <a:lnTo>
                    <a:pt x="230" y="1054"/>
                  </a:lnTo>
                  <a:lnTo>
                    <a:pt x="236" y="1070"/>
                  </a:lnTo>
                  <a:lnTo>
                    <a:pt x="242" y="1083"/>
                  </a:lnTo>
                  <a:lnTo>
                    <a:pt x="248" y="1090"/>
                  </a:lnTo>
                  <a:lnTo>
                    <a:pt x="254" y="1093"/>
                  </a:lnTo>
                  <a:lnTo>
                    <a:pt x="260" y="1092"/>
                  </a:lnTo>
                  <a:lnTo>
                    <a:pt x="266" y="1087"/>
                  </a:lnTo>
                  <a:lnTo>
                    <a:pt x="272" y="1077"/>
                  </a:lnTo>
                  <a:lnTo>
                    <a:pt x="278" y="1064"/>
                  </a:lnTo>
                  <a:lnTo>
                    <a:pt x="284" y="1049"/>
                  </a:lnTo>
                  <a:lnTo>
                    <a:pt x="290" y="1031"/>
                  </a:lnTo>
                  <a:lnTo>
                    <a:pt x="296" y="1012"/>
                  </a:lnTo>
                  <a:lnTo>
                    <a:pt x="302" y="993"/>
                  </a:lnTo>
                  <a:lnTo>
                    <a:pt x="308" y="971"/>
                  </a:lnTo>
                  <a:lnTo>
                    <a:pt x="314" y="950"/>
                  </a:lnTo>
                  <a:lnTo>
                    <a:pt x="320" y="927"/>
                  </a:lnTo>
                  <a:lnTo>
                    <a:pt x="326" y="905"/>
                  </a:lnTo>
                  <a:lnTo>
                    <a:pt x="332" y="885"/>
                  </a:lnTo>
                  <a:lnTo>
                    <a:pt x="338" y="867"/>
                  </a:lnTo>
                  <a:lnTo>
                    <a:pt x="344" y="854"/>
                  </a:lnTo>
                  <a:lnTo>
                    <a:pt x="350" y="847"/>
                  </a:lnTo>
                  <a:lnTo>
                    <a:pt x="357" y="844"/>
                  </a:lnTo>
                  <a:lnTo>
                    <a:pt x="363" y="848"/>
                  </a:lnTo>
                  <a:lnTo>
                    <a:pt x="369" y="855"/>
                  </a:lnTo>
                  <a:lnTo>
                    <a:pt x="375" y="864"/>
                  </a:lnTo>
                  <a:lnTo>
                    <a:pt x="381" y="871"/>
                  </a:lnTo>
                  <a:lnTo>
                    <a:pt x="387" y="876"/>
                  </a:lnTo>
                  <a:lnTo>
                    <a:pt x="393" y="879"/>
                  </a:lnTo>
                  <a:lnTo>
                    <a:pt x="399" y="877"/>
                  </a:lnTo>
                  <a:lnTo>
                    <a:pt x="405" y="872"/>
                  </a:lnTo>
                  <a:lnTo>
                    <a:pt x="411" y="866"/>
                  </a:lnTo>
                  <a:lnTo>
                    <a:pt x="417" y="858"/>
                  </a:lnTo>
                  <a:lnTo>
                    <a:pt x="423" y="846"/>
                  </a:lnTo>
                  <a:lnTo>
                    <a:pt x="429" y="835"/>
                  </a:lnTo>
                  <a:lnTo>
                    <a:pt x="435" y="823"/>
                  </a:lnTo>
                  <a:lnTo>
                    <a:pt x="441" y="813"/>
                  </a:lnTo>
                  <a:lnTo>
                    <a:pt x="447" y="804"/>
                  </a:lnTo>
                  <a:lnTo>
                    <a:pt x="453" y="798"/>
                  </a:lnTo>
                  <a:lnTo>
                    <a:pt x="459" y="794"/>
                  </a:lnTo>
                  <a:lnTo>
                    <a:pt x="465" y="794"/>
                  </a:lnTo>
                  <a:lnTo>
                    <a:pt x="471" y="796"/>
                  </a:lnTo>
                  <a:lnTo>
                    <a:pt x="477" y="801"/>
                  </a:lnTo>
                  <a:lnTo>
                    <a:pt x="483" y="810"/>
                  </a:lnTo>
                  <a:lnTo>
                    <a:pt x="489" y="820"/>
                  </a:lnTo>
                  <a:lnTo>
                    <a:pt x="495" y="832"/>
                  </a:lnTo>
                  <a:lnTo>
                    <a:pt x="501" y="845"/>
                  </a:lnTo>
                  <a:lnTo>
                    <a:pt x="507" y="861"/>
                  </a:lnTo>
                  <a:lnTo>
                    <a:pt x="513" y="877"/>
                  </a:lnTo>
                  <a:lnTo>
                    <a:pt x="519" y="892"/>
                  </a:lnTo>
                  <a:lnTo>
                    <a:pt x="525" y="908"/>
                  </a:lnTo>
                  <a:lnTo>
                    <a:pt x="531" y="920"/>
                  </a:lnTo>
                  <a:lnTo>
                    <a:pt x="537" y="934"/>
                  </a:lnTo>
                  <a:lnTo>
                    <a:pt x="543" y="944"/>
                  </a:lnTo>
                  <a:lnTo>
                    <a:pt x="549" y="952"/>
                  </a:lnTo>
                  <a:lnTo>
                    <a:pt x="555" y="959"/>
                  </a:lnTo>
                  <a:lnTo>
                    <a:pt x="561" y="964"/>
                  </a:lnTo>
                  <a:lnTo>
                    <a:pt x="567" y="966"/>
                  </a:lnTo>
                  <a:lnTo>
                    <a:pt x="573" y="967"/>
                  </a:lnTo>
                  <a:lnTo>
                    <a:pt x="579" y="967"/>
                  </a:lnTo>
                  <a:lnTo>
                    <a:pt x="585" y="966"/>
                  </a:lnTo>
                  <a:lnTo>
                    <a:pt x="591" y="964"/>
                  </a:lnTo>
                  <a:lnTo>
                    <a:pt x="597" y="960"/>
                  </a:lnTo>
                  <a:lnTo>
                    <a:pt x="603" y="957"/>
                  </a:lnTo>
                  <a:lnTo>
                    <a:pt x="609" y="954"/>
                  </a:lnTo>
                  <a:lnTo>
                    <a:pt x="615" y="950"/>
                  </a:lnTo>
                  <a:lnTo>
                    <a:pt x="621" y="947"/>
                  </a:lnTo>
                  <a:lnTo>
                    <a:pt x="627" y="945"/>
                  </a:lnTo>
                  <a:lnTo>
                    <a:pt x="633" y="944"/>
                  </a:lnTo>
                  <a:lnTo>
                    <a:pt x="639" y="942"/>
                  </a:lnTo>
                  <a:lnTo>
                    <a:pt x="646" y="942"/>
                  </a:lnTo>
                  <a:lnTo>
                    <a:pt x="652" y="942"/>
                  </a:lnTo>
                  <a:lnTo>
                    <a:pt x="658" y="941"/>
                  </a:lnTo>
                  <a:lnTo>
                    <a:pt x="664" y="941"/>
                  </a:lnTo>
                  <a:lnTo>
                    <a:pt x="670" y="941"/>
                  </a:lnTo>
                  <a:lnTo>
                    <a:pt x="676" y="942"/>
                  </a:lnTo>
                  <a:lnTo>
                    <a:pt x="682" y="943"/>
                  </a:lnTo>
                  <a:lnTo>
                    <a:pt x="688" y="944"/>
                  </a:lnTo>
                  <a:lnTo>
                    <a:pt x="694" y="944"/>
                  </a:lnTo>
                  <a:lnTo>
                    <a:pt x="700" y="946"/>
                  </a:lnTo>
                  <a:lnTo>
                    <a:pt x="706" y="949"/>
                  </a:lnTo>
                  <a:lnTo>
                    <a:pt x="712" y="952"/>
                  </a:lnTo>
                  <a:lnTo>
                    <a:pt x="718" y="956"/>
                  </a:lnTo>
                  <a:lnTo>
                    <a:pt x="724" y="960"/>
                  </a:lnTo>
                  <a:lnTo>
                    <a:pt x="730" y="965"/>
                  </a:lnTo>
                  <a:lnTo>
                    <a:pt x="736" y="970"/>
                  </a:lnTo>
                  <a:lnTo>
                    <a:pt x="742" y="975"/>
                  </a:lnTo>
                  <a:lnTo>
                    <a:pt x="748" y="982"/>
                  </a:lnTo>
                  <a:lnTo>
                    <a:pt x="754" y="989"/>
                  </a:lnTo>
                  <a:lnTo>
                    <a:pt x="760" y="999"/>
                  </a:lnTo>
                  <a:lnTo>
                    <a:pt x="766" y="1009"/>
                  </a:lnTo>
                  <a:lnTo>
                    <a:pt x="772" y="1019"/>
                  </a:lnTo>
                  <a:lnTo>
                    <a:pt x="778" y="1032"/>
                  </a:lnTo>
                  <a:lnTo>
                    <a:pt x="784" y="1045"/>
                  </a:lnTo>
                  <a:lnTo>
                    <a:pt x="790" y="1059"/>
                  </a:lnTo>
                  <a:lnTo>
                    <a:pt x="796" y="1073"/>
                  </a:lnTo>
                  <a:lnTo>
                    <a:pt x="802" y="1090"/>
                  </a:lnTo>
                  <a:lnTo>
                    <a:pt x="808" y="1107"/>
                  </a:lnTo>
                  <a:lnTo>
                    <a:pt x="814" y="1124"/>
                  </a:lnTo>
                  <a:lnTo>
                    <a:pt x="820" y="1143"/>
                  </a:lnTo>
                  <a:lnTo>
                    <a:pt x="826" y="1159"/>
                  </a:lnTo>
                  <a:lnTo>
                    <a:pt x="832" y="1168"/>
                  </a:lnTo>
                  <a:lnTo>
                    <a:pt x="838" y="1176"/>
                  </a:lnTo>
                  <a:lnTo>
                    <a:pt x="844" y="1197"/>
                  </a:lnTo>
                  <a:lnTo>
                    <a:pt x="850" y="1224"/>
                  </a:lnTo>
                  <a:lnTo>
                    <a:pt x="856" y="1247"/>
                  </a:lnTo>
                  <a:lnTo>
                    <a:pt x="862" y="1263"/>
                  </a:lnTo>
                  <a:lnTo>
                    <a:pt x="868" y="1275"/>
                  </a:lnTo>
                  <a:lnTo>
                    <a:pt x="874" y="1285"/>
                  </a:lnTo>
                  <a:lnTo>
                    <a:pt x="880" y="1295"/>
                  </a:lnTo>
                  <a:lnTo>
                    <a:pt x="886" y="1306"/>
                  </a:lnTo>
                  <a:lnTo>
                    <a:pt x="892" y="1318"/>
                  </a:lnTo>
                  <a:lnTo>
                    <a:pt x="898" y="1332"/>
                  </a:lnTo>
                  <a:lnTo>
                    <a:pt x="904" y="1348"/>
                  </a:lnTo>
                  <a:lnTo>
                    <a:pt x="910" y="1366"/>
                  </a:lnTo>
                  <a:lnTo>
                    <a:pt x="916" y="1388"/>
                  </a:lnTo>
                  <a:lnTo>
                    <a:pt x="922" y="1410"/>
                  </a:lnTo>
                  <a:lnTo>
                    <a:pt x="928" y="1427"/>
                  </a:lnTo>
                  <a:lnTo>
                    <a:pt x="934" y="1438"/>
                  </a:lnTo>
                  <a:lnTo>
                    <a:pt x="941" y="1448"/>
                  </a:lnTo>
                  <a:lnTo>
                    <a:pt x="947" y="1457"/>
                  </a:lnTo>
                  <a:lnTo>
                    <a:pt x="953" y="1466"/>
                  </a:lnTo>
                  <a:lnTo>
                    <a:pt x="959" y="1472"/>
                  </a:lnTo>
                  <a:lnTo>
                    <a:pt x="965" y="1479"/>
                  </a:lnTo>
                  <a:lnTo>
                    <a:pt x="971" y="1485"/>
                  </a:lnTo>
                  <a:lnTo>
                    <a:pt x="977" y="1491"/>
                  </a:lnTo>
                  <a:lnTo>
                    <a:pt x="983" y="1495"/>
                  </a:lnTo>
                  <a:lnTo>
                    <a:pt x="989" y="1501"/>
                  </a:lnTo>
                  <a:lnTo>
                    <a:pt x="995" y="1505"/>
                  </a:lnTo>
                  <a:lnTo>
                    <a:pt x="1001" y="1508"/>
                  </a:lnTo>
                  <a:lnTo>
                    <a:pt x="1007" y="1512"/>
                  </a:lnTo>
                  <a:lnTo>
                    <a:pt x="1013" y="1516"/>
                  </a:lnTo>
                  <a:lnTo>
                    <a:pt x="1019" y="1518"/>
                  </a:lnTo>
                  <a:lnTo>
                    <a:pt x="1025" y="1521"/>
                  </a:lnTo>
                  <a:lnTo>
                    <a:pt x="1031" y="1523"/>
                  </a:lnTo>
                  <a:lnTo>
                    <a:pt x="1037" y="1525"/>
                  </a:lnTo>
                  <a:lnTo>
                    <a:pt x="1043" y="1527"/>
                  </a:lnTo>
                  <a:lnTo>
                    <a:pt x="1049" y="1529"/>
                  </a:lnTo>
                  <a:lnTo>
                    <a:pt x="1055" y="1531"/>
                  </a:lnTo>
                  <a:lnTo>
                    <a:pt x="1061" y="1532"/>
                  </a:lnTo>
                  <a:lnTo>
                    <a:pt x="1067" y="1534"/>
                  </a:lnTo>
                  <a:lnTo>
                    <a:pt x="1073" y="1536"/>
                  </a:lnTo>
                  <a:lnTo>
                    <a:pt x="1079" y="1536"/>
                  </a:lnTo>
                  <a:lnTo>
                    <a:pt x="1085" y="1537"/>
                  </a:lnTo>
                  <a:lnTo>
                    <a:pt x="1091" y="1538"/>
                  </a:lnTo>
                  <a:lnTo>
                    <a:pt x="1097" y="1539"/>
                  </a:lnTo>
                  <a:lnTo>
                    <a:pt x="1103" y="1539"/>
                  </a:lnTo>
                  <a:lnTo>
                    <a:pt x="1109" y="1540"/>
                  </a:lnTo>
                  <a:lnTo>
                    <a:pt x="1115" y="1541"/>
                  </a:lnTo>
                  <a:lnTo>
                    <a:pt x="1121" y="1542"/>
                  </a:lnTo>
                  <a:lnTo>
                    <a:pt x="1127" y="1542"/>
                  </a:lnTo>
                  <a:lnTo>
                    <a:pt x="1133" y="1542"/>
                  </a:lnTo>
                  <a:lnTo>
                    <a:pt x="1139" y="1543"/>
                  </a:lnTo>
                  <a:lnTo>
                    <a:pt x="1145" y="1543"/>
                  </a:lnTo>
                  <a:lnTo>
                    <a:pt x="1151" y="1544"/>
                  </a:lnTo>
                  <a:lnTo>
                    <a:pt x="1157" y="1544"/>
                  </a:lnTo>
                  <a:lnTo>
                    <a:pt x="1163" y="1545"/>
                  </a:lnTo>
                  <a:lnTo>
                    <a:pt x="1169" y="1545"/>
                  </a:lnTo>
                  <a:lnTo>
                    <a:pt x="1175" y="1545"/>
                  </a:lnTo>
                  <a:lnTo>
                    <a:pt x="1181" y="1544"/>
                  </a:lnTo>
                  <a:lnTo>
                    <a:pt x="1187" y="1545"/>
                  </a:lnTo>
                  <a:lnTo>
                    <a:pt x="1193" y="1545"/>
                  </a:lnTo>
                  <a:lnTo>
                    <a:pt x="1199" y="1545"/>
                  </a:lnTo>
                  <a:lnTo>
                    <a:pt x="1205" y="1546"/>
                  </a:lnTo>
                  <a:lnTo>
                    <a:pt x="1211" y="1546"/>
                  </a:lnTo>
                  <a:lnTo>
                    <a:pt x="1217" y="1546"/>
                  </a:lnTo>
                  <a:lnTo>
                    <a:pt x="1223" y="1546"/>
                  </a:lnTo>
                  <a:lnTo>
                    <a:pt x="1230" y="1546"/>
                  </a:lnTo>
                  <a:lnTo>
                    <a:pt x="1236" y="1546"/>
                  </a:lnTo>
                  <a:lnTo>
                    <a:pt x="1242" y="1546"/>
                  </a:lnTo>
                  <a:lnTo>
                    <a:pt x="1248" y="1546"/>
                  </a:lnTo>
                  <a:lnTo>
                    <a:pt x="1254" y="1546"/>
                  </a:lnTo>
                  <a:lnTo>
                    <a:pt x="1260" y="1546"/>
                  </a:lnTo>
                  <a:lnTo>
                    <a:pt x="1266" y="1546"/>
                  </a:lnTo>
                  <a:lnTo>
                    <a:pt x="1272" y="1546"/>
                  </a:lnTo>
                  <a:lnTo>
                    <a:pt x="1278" y="1546"/>
                  </a:lnTo>
                  <a:lnTo>
                    <a:pt x="1284" y="1546"/>
                  </a:lnTo>
                  <a:lnTo>
                    <a:pt x="1290" y="1546"/>
                  </a:lnTo>
                  <a:lnTo>
                    <a:pt x="1296" y="1546"/>
                  </a:lnTo>
                  <a:lnTo>
                    <a:pt x="1302" y="1546"/>
                  </a:lnTo>
                  <a:lnTo>
                    <a:pt x="1308" y="1546"/>
                  </a:lnTo>
                  <a:lnTo>
                    <a:pt x="1314" y="1546"/>
                  </a:lnTo>
                  <a:lnTo>
                    <a:pt x="1320" y="1546"/>
                  </a:lnTo>
                  <a:lnTo>
                    <a:pt x="1326" y="1547"/>
                  </a:lnTo>
                  <a:lnTo>
                    <a:pt x="1332" y="1546"/>
                  </a:lnTo>
                  <a:lnTo>
                    <a:pt x="1338" y="1547"/>
                  </a:lnTo>
                  <a:lnTo>
                    <a:pt x="1344" y="1546"/>
                  </a:lnTo>
                  <a:lnTo>
                    <a:pt x="1350" y="1546"/>
                  </a:lnTo>
                  <a:lnTo>
                    <a:pt x="1356" y="1546"/>
                  </a:lnTo>
                  <a:lnTo>
                    <a:pt x="1362" y="1547"/>
                  </a:lnTo>
                  <a:lnTo>
                    <a:pt x="1368" y="1546"/>
                  </a:lnTo>
                  <a:lnTo>
                    <a:pt x="1374" y="1546"/>
                  </a:lnTo>
                  <a:lnTo>
                    <a:pt x="1380" y="1546"/>
                  </a:lnTo>
                  <a:lnTo>
                    <a:pt x="1386" y="1546"/>
                  </a:lnTo>
                  <a:lnTo>
                    <a:pt x="1392" y="1546"/>
                  </a:lnTo>
                  <a:lnTo>
                    <a:pt x="1398" y="1546"/>
                  </a:lnTo>
                  <a:lnTo>
                    <a:pt x="1404" y="1546"/>
                  </a:lnTo>
                  <a:lnTo>
                    <a:pt x="1410" y="1546"/>
                  </a:lnTo>
                  <a:lnTo>
                    <a:pt x="1416" y="1546"/>
                  </a:lnTo>
                  <a:lnTo>
                    <a:pt x="1422" y="1546"/>
                  </a:lnTo>
                  <a:lnTo>
                    <a:pt x="1428" y="1546"/>
                  </a:lnTo>
                  <a:lnTo>
                    <a:pt x="1434" y="1546"/>
                  </a:lnTo>
                  <a:lnTo>
                    <a:pt x="1440" y="1546"/>
                  </a:lnTo>
                  <a:lnTo>
                    <a:pt x="1446" y="1546"/>
                  </a:lnTo>
                  <a:lnTo>
                    <a:pt x="1452" y="1546"/>
                  </a:lnTo>
                  <a:lnTo>
                    <a:pt x="1458" y="1546"/>
                  </a:lnTo>
                  <a:lnTo>
                    <a:pt x="1464" y="1546"/>
                  </a:lnTo>
                  <a:lnTo>
                    <a:pt x="1470" y="1546"/>
                  </a:lnTo>
                  <a:lnTo>
                    <a:pt x="1476" y="1546"/>
                  </a:lnTo>
                  <a:lnTo>
                    <a:pt x="1482" y="1546"/>
                  </a:lnTo>
                  <a:lnTo>
                    <a:pt x="1488" y="1547"/>
                  </a:lnTo>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0" name="Rectangle 437">
              <a:extLst>
                <a:ext uri="{FF2B5EF4-FFF2-40B4-BE49-F238E27FC236}">
                  <a16:creationId xmlns:a16="http://schemas.microsoft.com/office/drawing/2014/main" id="{CB515B53-9C43-4083-9ACC-6485F30824E4}"/>
                </a:ext>
              </a:extLst>
            </p:cNvPr>
            <p:cNvSpPr>
              <a:spLocks noChangeArrowheads="1"/>
            </p:cNvSpPr>
            <p:nvPr/>
          </p:nvSpPr>
          <p:spPr bwMode="auto">
            <a:xfrm>
              <a:off x="3818" y="1091"/>
              <a:ext cx="25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294.30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1" name="Rectangle 438">
              <a:extLst>
                <a:ext uri="{FF2B5EF4-FFF2-40B4-BE49-F238E27FC236}">
                  <a16:creationId xmlns:a16="http://schemas.microsoft.com/office/drawing/2014/main" id="{198BEF36-7C51-465A-AA3E-C40A4DF89D1F}"/>
                </a:ext>
              </a:extLst>
            </p:cNvPr>
            <p:cNvSpPr>
              <a:spLocks noChangeArrowheads="1"/>
            </p:cNvSpPr>
            <p:nvPr/>
          </p:nvSpPr>
          <p:spPr bwMode="auto">
            <a:xfrm>
              <a:off x="3710" y="1139"/>
              <a:ext cx="25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273.08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2" name="Rectangle 439">
              <a:extLst>
                <a:ext uri="{FF2B5EF4-FFF2-40B4-BE49-F238E27FC236}">
                  <a16:creationId xmlns:a16="http://schemas.microsoft.com/office/drawing/2014/main" id="{1E5BBC96-221F-400F-9F7D-572BFC7EA034}"/>
                </a:ext>
              </a:extLst>
            </p:cNvPr>
            <p:cNvSpPr>
              <a:spLocks noChangeArrowheads="1"/>
            </p:cNvSpPr>
            <p:nvPr/>
          </p:nvSpPr>
          <p:spPr bwMode="auto">
            <a:xfrm>
              <a:off x="3999" y="1235"/>
              <a:ext cx="25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330.34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3" name="Rectangle 440">
              <a:extLst>
                <a:ext uri="{FF2B5EF4-FFF2-40B4-BE49-F238E27FC236}">
                  <a16:creationId xmlns:a16="http://schemas.microsoft.com/office/drawing/2014/main" id="{5F3B5346-526E-4F2B-9D34-B1DEB19EFFF4}"/>
                </a:ext>
              </a:extLst>
            </p:cNvPr>
            <p:cNvSpPr>
              <a:spLocks noChangeArrowheads="1"/>
            </p:cNvSpPr>
            <p:nvPr/>
          </p:nvSpPr>
          <p:spPr bwMode="auto">
            <a:xfrm>
              <a:off x="4703" y="1934"/>
              <a:ext cx="126"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nm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4" name="Rectangle 441">
              <a:extLst>
                <a:ext uri="{FF2B5EF4-FFF2-40B4-BE49-F238E27FC236}">
                  <a16:creationId xmlns:a16="http://schemas.microsoft.com/office/drawing/2014/main" id="{74DD7F0D-0920-4A73-8415-CC7661A9E03C}"/>
                </a:ext>
              </a:extLst>
            </p:cNvPr>
            <p:cNvSpPr>
              <a:spLocks noChangeArrowheads="1"/>
            </p:cNvSpPr>
            <p:nvPr/>
          </p:nvSpPr>
          <p:spPr bwMode="auto">
            <a:xfrm>
              <a:off x="3367" y="404"/>
              <a:ext cx="96"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5" name="Rectangle 442">
              <a:extLst>
                <a:ext uri="{FF2B5EF4-FFF2-40B4-BE49-F238E27FC236}">
                  <a16:creationId xmlns:a16="http://schemas.microsoft.com/office/drawing/2014/main" id="{13818F02-7436-42FD-AC0B-09B736F64E0C}"/>
                </a:ext>
              </a:extLst>
            </p:cNvPr>
            <p:cNvSpPr>
              <a:spLocks noChangeArrowheads="1"/>
            </p:cNvSpPr>
            <p:nvPr/>
          </p:nvSpPr>
          <p:spPr bwMode="auto">
            <a:xfrm>
              <a:off x="3336" y="388"/>
              <a:ext cx="1503" cy="1656"/>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extBox 1">
            <a:extLst>
              <a:ext uri="{FF2B5EF4-FFF2-40B4-BE49-F238E27FC236}">
                <a16:creationId xmlns:a16="http://schemas.microsoft.com/office/drawing/2014/main" id="{BC403544-2A7F-4679-A40F-D7538781078B}"/>
              </a:ext>
            </a:extLst>
          </p:cNvPr>
          <p:cNvSpPr txBox="1"/>
          <p:nvPr/>
        </p:nvSpPr>
        <p:spPr>
          <a:xfrm>
            <a:off x="71833" y="591598"/>
            <a:ext cx="330540"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a:t>
            </a:r>
          </a:p>
        </p:txBody>
      </p:sp>
      <p:sp>
        <p:nvSpPr>
          <p:cNvPr id="376" name="TextBox 375">
            <a:extLst>
              <a:ext uri="{FF2B5EF4-FFF2-40B4-BE49-F238E27FC236}">
                <a16:creationId xmlns:a16="http://schemas.microsoft.com/office/drawing/2014/main" id="{A2766814-EFEB-4502-B5A9-1152F320356D}"/>
              </a:ext>
            </a:extLst>
          </p:cNvPr>
          <p:cNvSpPr txBox="1"/>
          <p:nvPr/>
        </p:nvSpPr>
        <p:spPr>
          <a:xfrm>
            <a:off x="71833" y="3368323"/>
            <a:ext cx="330540"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B.</a:t>
            </a:r>
          </a:p>
        </p:txBody>
      </p:sp>
      <p:sp>
        <p:nvSpPr>
          <p:cNvPr id="377" name="TextBox 376">
            <a:extLst>
              <a:ext uri="{FF2B5EF4-FFF2-40B4-BE49-F238E27FC236}">
                <a16:creationId xmlns:a16="http://schemas.microsoft.com/office/drawing/2014/main" id="{3D11712E-47E9-440E-B400-58A57D6EED17}"/>
              </a:ext>
            </a:extLst>
          </p:cNvPr>
          <p:cNvSpPr txBox="1"/>
          <p:nvPr/>
        </p:nvSpPr>
        <p:spPr>
          <a:xfrm>
            <a:off x="75403" y="6206855"/>
            <a:ext cx="338554"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C.</a:t>
            </a:r>
          </a:p>
        </p:txBody>
      </p:sp>
      <p:sp>
        <p:nvSpPr>
          <p:cNvPr id="378" name="TextBox 377">
            <a:extLst>
              <a:ext uri="{FF2B5EF4-FFF2-40B4-BE49-F238E27FC236}">
                <a16:creationId xmlns:a16="http://schemas.microsoft.com/office/drawing/2014/main" id="{DD99A1A7-8CE9-4A8B-8F23-CE6F0841371B}"/>
              </a:ext>
            </a:extLst>
          </p:cNvPr>
          <p:cNvSpPr txBox="1"/>
          <p:nvPr/>
        </p:nvSpPr>
        <p:spPr>
          <a:xfrm>
            <a:off x="0" y="9503968"/>
            <a:ext cx="7772400" cy="553998"/>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3. </a:t>
            </a:r>
            <a:r>
              <a:rPr lang="en-US" sz="1000" dirty="0">
                <a:latin typeface="Arial" panose="020B0604020202020204" pitchFamily="34" charset="0"/>
                <a:cs typeface="Arial" panose="020B0604020202020204" pitchFamily="34" charset="0"/>
              </a:rPr>
              <a:t>Selected HPLC chromatograms and peak spectra from (A) </a:t>
            </a:r>
            <a:r>
              <a:rPr lang="en-US" sz="1000" i="1" dirty="0">
                <a:latin typeface="Arial" panose="020B0604020202020204" pitchFamily="34" charset="0"/>
                <a:cs typeface="Arial" panose="020B0604020202020204" pitchFamily="34" charset="0"/>
              </a:rPr>
              <a:t>S. </a:t>
            </a:r>
            <a:r>
              <a:rPr lang="en-US" sz="1000" i="1" dirty="0" err="1">
                <a:latin typeface="Arial" panose="020B0604020202020204" pitchFamily="34" charset="0"/>
                <a:cs typeface="Arial" panose="020B0604020202020204" pitchFamily="34" charset="0"/>
              </a:rPr>
              <a:t>barbata</a:t>
            </a:r>
            <a:r>
              <a:rPr lang="en-US" sz="1000" i="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leaves, (B) </a:t>
            </a:r>
            <a:r>
              <a:rPr lang="en-US" sz="1000" i="1" dirty="0">
                <a:latin typeface="Arial" panose="020B0604020202020204" pitchFamily="34" charset="0"/>
                <a:cs typeface="Arial" panose="020B0604020202020204" pitchFamily="34" charset="0"/>
              </a:rPr>
              <a:t>S. baicalensis </a:t>
            </a:r>
            <a:r>
              <a:rPr lang="en-US" sz="1000" dirty="0">
                <a:latin typeface="Arial" panose="020B0604020202020204" pitchFamily="34" charset="0"/>
                <a:cs typeface="Arial" panose="020B0604020202020204" pitchFamily="34" charset="0"/>
              </a:rPr>
              <a:t>leaves, and (C) </a:t>
            </a:r>
            <a:r>
              <a:rPr lang="en-US" sz="1000" i="1" dirty="0">
                <a:latin typeface="Arial" panose="020B0604020202020204" pitchFamily="34" charset="0"/>
                <a:cs typeface="Arial" panose="020B0604020202020204" pitchFamily="34" charset="0"/>
              </a:rPr>
              <a:t>S. </a:t>
            </a:r>
            <a:r>
              <a:rPr lang="en-US" sz="1000" i="1" dirty="0" err="1">
                <a:latin typeface="Arial" panose="020B0604020202020204" pitchFamily="34" charset="0"/>
                <a:cs typeface="Arial" panose="020B0604020202020204" pitchFamily="34" charset="0"/>
              </a:rPr>
              <a:t>tournefortii</a:t>
            </a:r>
            <a:r>
              <a:rPr lang="en-US" sz="1000" i="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stems. Chromatograms (left) indicate absorbance of the tissue sample at 276 nm, with the unknown peak of interest highlighted in red. Peak spectra (right) illustrate the absorbance spectra of the highlighted peak in each sample. </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0786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0C3E5A-AB62-414E-A305-3C1D0F5EF70D}"/>
              </a:ext>
            </a:extLst>
          </p:cNvPr>
          <p:cNvSpPr txBox="1"/>
          <p:nvPr/>
        </p:nvSpPr>
        <p:spPr>
          <a:xfrm>
            <a:off x="1291771" y="986971"/>
            <a:ext cx="5157694" cy="369332"/>
          </a:xfrm>
          <a:prstGeom prst="rect">
            <a:avLst/>
          </a:prstGeom>
          <a:noFill/>
        </p:spPr>
        <p:txBody>
          <a:bodyPr wrap="none" rtlCol="0">
            <a:spAutoFit/>
          </a:bodyPr>
          <a:lstStyle/>
          <a:p>
            <a:r>
              <a:rPr lang="en-US" dirty="0"/>
              <a:t>Chromatogram + spectra for young baicalensis leaves</a:t>
            </a:r>
          </a:p>
        </p:txBody>
      </p:sp>
      <p:sp>
        <p:nvSpPr>
          <p:cNvPr id="5" name="TextBox 4">
            <a:extLst>
              <a:ext uri="{FF2B5EF4-FFF2-40B4-BE49-F238E27FC236}">
                <a16:creationId xmlns:a16="http://schemas.microsoft.com/office/drawing/2014/main" id="{5D0AAF52-865E-4FDD-ACA1-603BF132E6F6}"/>
              </a:ext>
            </a:extLst>
          </p:cNvPr>
          <p:cNvSpPr txBox="1"/>
          <p:nvPr/>
        </p:nvSpPr>
        <p:spPr>
          <a:xfrm>
            <a:off x="1291772" y="3229428"/>
            <a:ext cx="4870949" cy="369332"/>
          </a:xfrm>
          <a:prstGeom prst="rect">
            <a:avLst/>
          </a:prstGeom>
          <a:noFill/>
        </p:spPr>
        <p:txBody>
          <a:bodyPr wrap="none" rtlCol="0">
            <a:spAutoFit/>
          </a:bodyPr>
          <a:lstStyle/>
          <a:p>
            <a:r>
              <a:rPr lang="en-US" dirty="0"/>
              <a:t>Chromatogram + spectra for young </a:t>
            </a:r>
            <a:r>
              <a:rPr lang="en-US" dirty="0" err="1"/>
              <a:t>barbata</a:t>
            </a:r>
            <a:r>
              <a:rPr lang="en-US" dirty="0"/>
              <a:t> leaves</a:t>
            </a:r>
          </a:p>
        </p:txBody>
      </p:sp>
      <p:sp>
        <p:nvSpPr>
          <p:cNvPr id="6" name="TextBox 5">
            <a:extLst>
              <a:ext uri="{FF2B5EF4-FFF2-40B4-BE49-F238E27FC236}">
                <a16:creationId xmlns:a16="http://schemas.microsoft.com/office/drawing/2014/main" id="{34C473A5-62CE-45F7-81C3-FBDB922E4778}"/>
              </a:ext>
            </a:extLst>
          </p:cNvPr>
          <p:cNvSpPr txBox="1"/>
          <p:nvPr/>
        </p:nvSpPr>
        <p:spPr>
          <a:xfrm>
            <a:off x="1291771" y="5442857"/>
            <a:ext cx="4870949" cy="646331"/>
          </a:xfrm>
          <a:prstGeom prst="rect">
            <a:avLst/>
          </a:prstGeom>
          <a:noFill/>
        </p:spPr>
        <p:txBody>
          <a:bodyPr wrap="square" rtlCol="0">
            <a:spAutoFit/>
          </a:bodyPr>
          <a:lstStyle/>
          <a:p>
            <a:r>
              <a:rPr lang="en-US" dirty="0"/>
              <a:t>Chromatogram + spectra for isolated standard sent for LC-MS + NMR</a:t>
            </a:r>
          </a:p>
        </p:txBody>
      </p:sp>
    </p:spTree>
    <p:extLst>
      <p:ext uri="{BB962C8B-B14F-4D97-AF65-F5344CB8AC3E}">
        <p14:creationId xmlns:p14="http://schemas.microsoft.com/office/powerpoint/2010/main" val="2182655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hematic&#10;&#10;Description automatically generated">
            <a:extLst>
              <a:ext uri="{FF2B5EF4-FFF2-40B4-BE49-F238E27FC236}">
                <a16:creationId xmlns:a16="http://schemas.microsoft.com/office/drawing/2014/main" id="{1E72F74A-04ED-46CB-8B8D-185826C9E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167" y="3941951"/>
            <a:ext cx="7068065" cy="2174497"/>
          </a:xfrm>
          <a:prstGeom prst="rect">
            <a:avLst/>
          </a:prstGeom>
        </p:spPr>
      </p:pic>
    </p:spTree>
    <p:extLst>
      <p:ext uri="{BB962C8B-B14F-4D97-AF65-F5344CB8AC3E}">
        <p14:creationId xmlns:p14="http://schemas.microsoft.com/office/powerpoint/2010/main" val="20100546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792</TotalTime>
  <Words>290</Words>
  <Application>Microsoft Office PowerPoint</Application>
  <PresentationFormat>Custom</PresentationFormat>
  <Paragraphs>57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 Askey</dc:creator>
  <cp:lastModifiedBy>Askey,Bryce C</cp:lastModifiedBy>
  <cp:revision>22</cp:revision>
  <dcterms:created xsi:type="dcterms:W3CDTF">2021-05-22T18:25:52Z</dcterms:created>
  <dcterms:modified xsi:type="dcterms:W3CDTF">2021-06-02T21:15:28Z</dcterms:modified>
</cp:coreProperties>
</file>