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2" r:id="rId6"/>
    <p:sldId id="264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852" y="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9714B-BA50-4788-828E-D16D5659D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4D2BE-F6E6-4DA3-8A5B-19DEF76E8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10555-D17D-4021-BB1D-83BB5E83A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89B07-69D5-4218-97B7-A7897B3FDC8F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46648-EB40-4FDE-A9C1-8E27FF52E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443A8-11BF-4D72-A799-7F2B65D89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B8C2-1AC3-4877-BA93-56143C108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3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46465-AEE1-4F5B-8DE6-EEFB7A79E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4D589-532F-4D6C-93D5-F27275312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84BD1-F2D4-451B-8D50-E135804C4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89B07-69D5-4218-97B7-A7897B3FDC8F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40A73-B2E0-48B2-9D2C-759EF550D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EF0B3-37CE-414B-98DB-4982E103D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B8C2-1AC3-4877-BA93-56143C108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59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3C70EF-3805-4B03-ABBF-D33F108B5D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016F0E-347C-4730-A00E-F6747E898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84F17-CC21-4553-886A-75CFEB1B6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89B07-69D5-4218-97B7-A7897B3FDC8F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D7A9F-1395-4558-9920-0D7DE58B9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6D9C6-2A39-46CE-A926-EA36CF3F5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B8C2-1AC3-4877-BA93-56143C108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6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28551-488E-414A-B84E-67A604118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F1B38-908C-420B-B885-F1BDBC3F3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E856C-FB52-49C7-AFE3-D33E16244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89B07-69D5-4218-97B7-A7897B3FDC8F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D39EC-8F00-4045-B564-F0C66CF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54D99-71B3-4EDA-A891-BC57CD48E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B8C2-1AC3-4877-BA93-56143C108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27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5B7F-CC67-4554-9EA7-81EE525D6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4C0F0-EBF0-4B25-B4BA-37DF73DC7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746AF-7D28-4356-BEF1-D9EDB71C6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89B07-69D5-4218-97B7-A7897B3FDC8F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9FAFA-4865-4297-9034-CF0CA75F7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88768-4647-4B5A-9B7D-A8526E97E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B8C2-1AC3-4877-BA93-56143C108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28F1D-9D84-4174-98FB-1005DF86E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83EE5-89B4-4D05-8569-73D73F059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B25601-1675-4B96-B78F-9D409B5E4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40E5A-3CFE-4458-8686-66E55B962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89B07-69D5-4218-97B7-A7897B3FDC8F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66210-F7F1-437B-923C-5796424AC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337D0-795E-4491-8D43-994D9E41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B8C2-1AC3-4877-BA93-56143C108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7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1AE1B-2415-466D-9893-A4E7DFED0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CCDD5-E62A-4412-81C4-B866CB5DE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12629-28B5-4C30-BFC6-C0C46A0E3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31E68E-645E-45A6-A302-095540D0F2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B9254B-BF2D-42E7-B8AD-28A806C31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288B0C-CCE8-4C35-80EE-7F715AC2C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89B07-69D5-4218-97B7-A7897B3FDC8F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EF3257-979A-4B1C-920C-6B514E39C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4DC567-84FF-420A-977D-36452C4C0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B8C2-1AC3-4877-BA93-56143C108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74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9C5D5-ECE4-4EE0-B15C-6B4FE4CF2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A19F35-8CF6-44C1-BD64-C2D0F02EB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89B07-69D5-4218-97B7-A7897B3FDC8F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3E1D1-9D8C-49A2-93A9-604901813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47D20-CDCC-4F7F-AD11-0BE00521A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B8C2-1AC3-4877-BA93-56143C108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78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258600-9790-4E8D-9066-0EEA1823B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89B07-69D5-4218-97B7-A7897B3FDC8F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066F84-B576-4FA6-A3F0-81C2B2EAD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EDE957-DB59-48F7-9AB4-C4BA1C09A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B8C2-1AC3-4877-BA93-56143C108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45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AB566-485F-4F63-AFA0-F54A7DED6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24647-FD58-4DC0-B360-C955ABB72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DFEA7-01FB-4515-8776-A4B5F80D7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376F3-5EFD-43CB-BEE2-E9EA2F4E8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89B07-69D5-4218-97B7-A7897B3FDC8F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13D81-665C-429A-B324-7AF3EB1C7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21DDD-03A6-4A45-91E7-CA49C3B3D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B8C2-1AC3-4877-BA93-56143C108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60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3873E-111F-44F8-86E2-66D35F5B3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3F9D75-DC13-4DCA-855E-23CF5E787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154594-74EF-40DE-88E7-CF4D53AD3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51BAF-9BD0-40A4-A1E6-67F746A77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89B07-69D5-4218-97B7-A7897B3FDC8F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76BD0-F20E-488A-B0E6-394E474C4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802F9-8632-47BB-B7CD-70CCA7446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B8C2-1AC3-4877-BA93-56143C108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68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4C90BD-34E8-455B-8E78-E166CE3EF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8964C-C16D-4769-A323-476688ACE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98034-FD7A-4A3C-A467-3633B2FA24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89B07-69D5-4218-97B7-A7897B3FDC8F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BA223-563F-428B-A7E1-8D54FF7894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E351E-90E3-41B3-8842-CAAD79058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9B8C2-1AC3-4877-BA93-56143C108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4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ubmed/29853656" TargetMode="External"/><Relationship Id="rId2" Type="http://schemas.openxmlformats.org/officeDocument/2006/relationships/hyperlink" Target="https://npgsweb.ars-grin.gov/gringlobal/descriptordetail.aspx?id=289007" TargetMode="Externa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F6F9AD-45A6-4A7C-BE02-AA05A3DBE190}"/>
              </a:ext>
            </a:extLst>
          </p:cNvPr>
          <p:cNvSpPr txBox="1"/>
          <p:nvPr/>
        </p:nvSpPr>
        <p:spPr>
          <a:xfrm>
            <a:off x="465513" y="299258"/>
            <a:ext cx="6533804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Computer vision &amp; QTL mapping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417 mature sorghum plants from BTx623 x IS3620C RIL family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RIL family info - </a:t>
            </a:r>
            <a:r>
              <a:rPr lang="en-US" dirty="0">
                <a:hlinkClick r:id="rId2"/>
              </a:rPr>
              <a:t>https://npgsweb.ars-grin.gov/gringlobal/descriptordetail.aspx?id=289007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371 unique lines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21 BTx623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RGB images taken from 5 angles, 36° apart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Objectives: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Develop computer vision method to automatically measure phenotypes from images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# of leaves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Stalk height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Panicle exsertion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Average leaf angle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Correlate plant phenotypes with genotypes to identify genomic regions controlling variation in traits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Genotype data - </a:t>
            </a:r>
            <a:r>
              <a:rPr lang="en-US" dirty="0">
                <a:hlinkClick r:id="rId3"/>
              </a:rPr>
              <a:t>https://www.ncbi.nlm.nih.gov/pubmed/29853656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Analysis with R/</a:t>
            </a:r>
            <a:r>
              <a:rPr lang="en-US" dirty="0" err="1"/>
              <a:t>qtl</a:t>
            </a:r>
            <a:r>
              <a:rPr lang="en-US" dirty="0"/>
              <a:t> package in 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D487E2D4-9905-4348-820F-B5CFB08217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408"/>
                    </a14:imgEffect>
                  </a14:imgLayer>
                </a14:imgProps>
              </a:ext>
            </a:extLst>
          </a:blip>
          <a:srcRect l="1541" t="6020" r="11852"/>
          <a:stretch/>
        </p:blipFill>
        <p:spPr>
          <a:xfrm>
            <a:off x="7462915" y="1466379"/>
            <a:ext cx="4177847" cy="415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571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EA19D7-9F1D-4F15-A424-54DDA8ECF728}"/>
              </a:ext>
            </a:extLst>
          </p:cNvPr>
          <p:cNvSpPr txBox="1"/>
          <p:nvPr/>
        </p:nvSpPr>
        <p:spPr>
          <a:xfrm>
            <a:off x="439709" y="302421"/>
            <a:ext cx="3886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Computer vision example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A1B0B6D-3480-4F41-9C7C-CB514085DF1B}"/>
              </a:ext>
            </a:extLst>
          </p:cNvPr>
          <p:cNvGrpSpPr/>
          <p:nvPr/>
        </p:nvGrpSpPr>
        <p:grpSpPr>
          <a:xfrm>
            <a:off x="1543957" y="935075"/>
            <a:ext cx="9473553" cy="5845502"/>
            <a:chOff x="11853993" y="7491418"/>
            <a:chExt cx="11661383" cy="719546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339B6A3-B11F-4A04-8B78-5153BEBAADC8}"/>
                </a:ext>
              </a:extLst>
            </p:cNvPr>
            <p:cNvGrpSpPr/>
            <p:nvPr/>
          </p:nvGrpSpPr>
          <p:grpSpPr>
            <a:xfrm>
              <a:off x="20592666" y="7491419"/>
              <a:ext cx="2922710" cy="7195465"/>
              <a:chOff x="20497112" y="7491419"/>
              <a:chExt cx="2922710" cy="7195465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1A8FFFB6-252D-4C34-A41A-37E53367B5B2}"/>
                  </a:ext>
                </a:extLst>
              </p:cNvPr>
              <p:cNvGrpSpPr/>
              <p:nvPr/>
            </p:nvGrpSpPr>
            <p:grpSpPr>
              <a:xfrm>
                <a:off x="20497112" y="7491419"/>
                <a:ext cx="2922710" cy="3536424"/>
                <a:chOff x="20466414" y="7491419"/>
                <a:chExt cx="2922710" cy="3536424"/>
              </a:xfrm>
            </p:grpSpPr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C8D6622-E2C1-45A2-9C5C-222BE08E2196}"/>
                    </a:ext>
                  </a:extLst>
                </p:cNvPr>
                <p:cNvSpPr txBox="1"/>
                <p:nvPr/>
              </p:nvSpPr>
              <p:spPr>
                <a:xfrm>
                  <a:off x="20466414" y="10232248"/>
                  <a:ext cx="2922710" cy="7955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latin typeface="+mj-lt"/>
                    </a:rPr>
                    <a:t>Stalk identification</a:t>
                  </a:r>
                  <a:r>
                    <a:rPr lang="en-US" sz="1200" dirty="0">
                      <a:latin typeface="+mj-lt"/>
                    </a:rPr>
                    <a:t> – curve fitting to shortest path connecting stalk bottom to panicle base</a:t>
                  </a:r>
                  <a:endParaRPr lang="en-US" sz="1200" b="1" dirty="0">
                    <a:latin typeface="+mj-lt"/>
                  </a:endParaRPr>
                </a:p>
              </p:txBody>
            </p:sp>
            <p:pic>
              <p:nvPicPr>
                <p:cNvPr id="33" name="Picture 32">
                  <a:extLst>
                    <a:ext uri="{FF2B5EF4-FFF2-40B4-BE49-F238E27FC236}">
                      <a16:creationId xmlns:a16="http://schemas.microsoft.com/office/drawing/2014/main" id="{A1E5727E-685F-4FAF-800E-133D4DC155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7269" t="43677" r="21711" b="8110"/>
                <a:stretch/>
              </p:blipFill>
              <p:spPr>
                <a:xfrm>
                  <a:off x="20784994" y="7491419"/>
                  <a:ext cx="2285550" cy="2743200"/>
                </a:xfrm>
                <a:prstGeom prst="rect">
                  <a:avLst/>
                </a:prstGeom>
              </p:spPr>
            </p:pic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59B2C7C4-C52E-422D-BFB4-E93E33C197D0}"/>
                  </a:ext>
                </a:extLst>
              </p:cNvPr>
              <p:cNvGrpSpPr/>
              <p:nvPr/>
            </p:nvGrpSpPr>
            <p:grpSpPr>
              <a:xfrm>
                <a:off x="20706035" y="11148087"/>
                <a:ext cx="2504865" cy="3538797"/>
                <a:chOff x="20945655" y="11148087"/>
                <a:chExt cx="2504865" cy="3538797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1B39877-4FAC-4088-AFC5-40B90C66AD5F}"/>
                    </a:ext>
                  </a:extLst>
                </p:cNvPr>
                <p:cNvSpPr txBox="1"/>
                <p:nvPr/>
              </p:nvSpPr>
              <p:spPr>
                <a:xfrm>
                  <a:off x="20945655" y="13891289"/>
                  <a:ext cx="2504865" cy="7955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latin typeface="+mj-lt"/>
                    </a:rPr>
                    <a:t>Image segmentation </a:t>
                  </a:r>
                  <a:r>
                    <a:rPr lang="en-US" sz="1200" dirty="0">
                      <a:latin typeface="+mj-lt"/>
                    </a:rPr>
                    <a:t>– separation of leaf, stalk, panicle, and stake pixels </a:t>
                  </a:r>
                </a:p>
              </p:txBody>
            </p:sp>
            <p:pic>
              <p:nvPicPr>
                <p:cNvPr id="31" name="Picture 30">
                  <a:extLst>
                    <a:ext uri="{FF2B5EF4-FFF2-40B4-BE49-F238E27FC236}">
                      <a16:creationId xmlns:a16="http://schemas.microsoft.com/office/drawing/2014/main" id="{C06438C8-D026-4AEA-A003-A5D81F6CAA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3545" t="38645" r="19615" b="7861"/>
                <a:stretch/>
              </p:blipFill>
              <p:spPr>
                <a:xfrm>
                  <a:off x="21050614" y="11148087"/>
                  <a:ext cx="2294947" cy="274319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7536581-0DB8-44F1-9781-B4FA044AAA19}"/>
                </a:ext>
              </a:extLst>
            </p:cNvPr>
            <p:cNvGrpSpPr/>
            <p:nvPr/>
          </p:nvGrpSpPr>
          <p:grpSpPr>
            <a:xfrm>
              <a:off x="17896514" y="7491418"/>
              <a:ext cx="2583799" cy="7195465"/>
              <a:chOff x="17796133" y="7491418"/>
              <a:chExt cx="2583799" cy="7195465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7BF3F4F0-F9AF-48C5-B55F-EF59975620EE}"/>
                  </a:ext>
                </a:extLst>
              </p:cNvPr>
              <p:cNvGrpSpPr/>
              <p:nvPr/>
            </p:nvGrpSpPr>
            <p:grpSpPr>
              <a:xfrm>
                <a:off x="17828075" y="7491418"/>
                <a:ext cx="2519915" cy="3536425"/>
                <a:chOff x="17567646" y="7491418"/>
                <a:chExt cx="2519915" cy="3536425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8817314-8AA3-4743-A881-EFE23A43E4CC}"/>
                    </a:ext>
                  </a:extLst>
                </p:cNvPr>
                <p:cNvSpPr txBox="1"/>
                <p:nvPr/>
              </p:nvSpPr>
              <p:spPr>
                <a:xfrm>
                  <a:off x="17567646" y="10232248"/>
                  <a:ext cx="2519915" cy="7955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latin typeface="+mj-lt"/>
                    </a:rPr>
                    <a:t>Panicle identification</a:t>
                  </a:r>
                  <a:r>
                    <a:rPr lang="en-US" sz="1200" dirty="0">
                      <a:latin typeface="+mj-lt"/>
                    </a:rPr>
                    <a:t> – iterative color thresholding &amp; bounding area search</a:t>
                  </a:r>
                  <a:endParaRPr lang="en-US" sz="1200" b="1" dirty="0">
                    <a:latin typeface="+mj-lt"/>
                  </a:endParaRPr>
                </a:p>
              </p:txBody>
            </p:sp>
            <p:pic>
              <p:nvPicPr>
                <p:cNvPr id="27" name="Picture 26">
                  <a:extLst>
                    <a:ext uri="{FF2B5EF4-FFF2-40B4-BE49-F238E27FC236}">
                      <a16:creationId xmlns:a16="http://schemas.microsoft.com/office/drawing/2014/main" id="{C8CBB73B-FDA5-4E9D-875B-21F215DC86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27230" t="43249" r="21403" b="8214"/>
                <a:stretch/>
              </p:blipFill>
              <p:spPr>
                <a:xfrm>
                  <a:off x="17684723" y="7491418"/>
                  <a:ext cx="2285760" cy="2743201"/>
                </a:xfrm>
                <a:prstGeom prst="rect">
                  <a:avLst/>
                </a:prstGeom>
              </p:spPr>
            </p:pic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5F3332A0-4BEA-4527-AC9C-35F3242C3E6A}"/>
                  </a:ext>
                </a:extLst>
              </p:cNvPr>
              <p:cNvGrpSpPr/>
              <p:nvPr/>
            </p:nvGrpSpPr>
            <p:grpSpPr>
              <a:xfrm>
                <a:off x="17796133" y="11148087"/>
                <a:ext cx="2583799" cy="3538796"/>
                <a:chOff x="18024619" y="11148087"/>
                <a:chExt cx="2583799" cy="3538796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F4D58C5-0C5F-4B02-B619-9BBA8CBB070C}"/>
                    </a:ext>
                  </a:extLst>
                </p:cNvPr>
                <p:cNvSpPr txBox="1"/>
                <p:nvPr/>
              </p:nvSpPr>
              <p:spPr>
                <a:xfrm>
                  <a:off x="18024619" y="13891288"/>
                  <a:ext cx="2583799" cy="7955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latin typeface="+mj-lt"/>
                    </a:rPr>
                    <a:t>Leaf counting </a:t>
                  </a:r>
                  <a:r>
                    <a:rPr lang="en-US" sz="1200" dirty="0">
                      <a:latin typeface="+mj-lt"/>
                    </a:rPr>
                    <a:t>– skeletonization of image and identification of leaf tips </a:t>
                  </a:r>
                </a:p>
              </p:txBody>
            </p:sp>
            <p:pic>
              <p:nvPicPr>
                <p:cNvPr id="25" name="Picture 24" descr="A close up of a logo&#10;&#10;Description automatically generated">
                  <a:extLst>
                    <a:ext uri="{FF2B5EF4-FFF2-40B4-BE49-F238E27FC236}">
                      <a16:creationId xmlns:a16="http://schemas.microsoft.com/office/drawing/2014/main" id="{CB557F88-E3C4-40F1-8ECF-672D698AAA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27692" t="41911" r="22155" b="9850"/>
                <a:stretch/>
              </p:blipFill>
              <p:spPr>
                <a:xfrm>
                  <a:off x="18193833" y="11148087"/>
                  <a:ext cx="2245371" cy="274319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851CEFD-A414-4684-A23B-8B569B4DECD6}"/>
                </a:ext>
              </a:extLst>
            </p:cNvPr>
            <p:cNvGrpSpPr/>
            <p:nvPr/>
          </p:nvGrpSpPr>
          <p:grpSpPr>
            <a:xfrm>
              <a:off x="14926982" y="7491420"/>
              <a:ext cx="2780430" cy="7195463"/>
              <a:chOff x="14751874" y="7491420"/>
              <a:chExt cx="2780430" cy="7195463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79A6B0AC-6B19-478F-A6AF-FD62E80B72CA}"/>
                  </a:ext>
                </a:extLst>
              </p:cNvPr>
              <p:cNvGrpSpPr/>
              <p:nvPr/>
            </p:nvGrpSpPr>
            <p:grpSpPr>
              <a:xfrm>
                <a:off x="14798276" y="7491420"/>
                <a:ext cx="2687627" cy="3536423"/>
                <a:chOff x="14450565" y="7491420"/>
                <a:chExt cx="2687627" cy="3536423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C4DA727-B174-428A-ACCE-511D425CF997}"/>
                    </a:ext>
                  </a:extLst>
                </p:cNvPr>
                <p:cNvSpPr txBox="1"/>
                <p:nvPr/>
              </p:nvSpPr>
              <p:spPr>
                <a:xfrm>
                  <a:off x="14450565" y="10232248"/>
                  <a:ext cx="2687627" cy="7955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latin typeface="+mj-lt"/>
                    </a:rPr>
                    <a:t>Initial processing </a:t>
                  </a:r>
                  <a:r>
                    <a:rPr lang="en-US" sz="1200" dirty="0">
                      <a:latin typeface="+mj-lt"/>
                    </a:rPr>
                    <a:t>– background removal via thresholding in L*a*b* color space</a:t>
                  </a:r>
                </a:p>
              </p:txBody>
            </p:sp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23764B2F-A157-42C6-8B12-F1A32640D4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26772" t="42808" r="21845" b="8521"/>
                <a:stretch/>
              </p:blipFill>
              <p:spPr>
                <a:xfrm>
                  <a:off x="14654348" y="7491420"/>
                  <a:ext cx="2280060" cy="2743199"/>
                </a:xfrm>
                <a:prstGeom prst="rect">
                  <a:avLst/>
                </a:prstGeom>
              </p:spPr>
            </p:pic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4573C24-8508-4AEA-ACBA-FB5AE18C6B4A}"/>
                  </a:ext>
                </a:extLst>
              </p:cNvPr>
              <p:cNvGrpSpPr/>
              <p:nvPr/>
            </p:nvGrpSpPr>
            <p:grpSpPr>
              <a:xfrm>
                <a:off x="14751874" y="11148086"/>
                <a:ext cx="2780430" cy="3538797"/>
                <a:chOff x="15053183" y="11148086"/>
                <a:chExt cx="2780430" cy="3538797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49EC17E-0B9C-47FD-9072-9BF80B249FA3}"/>
                    </a:ext>
                  </a:extLst>
                </p:cNvPr>
                <p:cNvSpPr txBox="1"/>
                <p:nvPr/>
              </p:nvSpPr>
              <p:spPr>
                <a:xfrm>
                  <a:off x="15053183" y="13891288"/>
                  <a:ext cx="2780430" cy="7955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latin typeface="+mj-lt"/>
                    </a:rPr>
                    <a:t>Leaf angle </a:t>
                  </a:r>
                  <a:r>
                    <a:rPr lang="en-US" sz="1200" dirty="0">
                      <a:latin typeface="+mj-lt"/>
                    </a:rPr>
                    <a:t>– skeleton tracing from leaf tips and identification of smoothest path</a:t>
                  </a:r>
                </a:p>
              </p:txBody>
            </p:sp>
            <p:pic>
              <p:nvPicPr>
                <p:cNvPr id="19" name="Picture 18" descr="A picture containing fireworks, outdoor object&#10;&#10;Description automatically generated">
                  <a:extLst>
                    <a:ext uri="{FF2B5EF4-FFF2-40B4-BE49-F238E27FC236}">
                      <a16:creationId xmlns:a16="http://schemas.microsoft.com/office/drawing/2014/main" id="{560D9FB4-7C76-4D7F-A761-B3FA55393E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27988" t="42337" r="22201" b="10723"/>
                <a:stretch/>
              </p:blipFill>
              <p:spPr>
                <a:xfrm>
                  <a:off x="15297472" y="11148086"/>
                  <a:ext cx="2291852" cy="274319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8F17EB3-FCF4-4E24-96D6-FEE24B66B65D}"/>
                </a:ext>
              </a:extLst>
            </p:cNvPr>
            <p:cNvGrpSpPr/>
            <p:nvPr/>
          </p:nvGrpSpPr>
          <p:grpSpPr>
            <a:xfrm>
              <a:off x="11853993" y="7491419"/>
              <a:ext cx="3134398" cy="7195464"/>
              <a:chOff x="11853993" y="7491419"/>
              <a:chExt cx="3134398" cy="7195464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C3EEC342-85EE-4E21-B59E-5D59694DAADE}"/>
                  </a:ext>
                </a:extLst>
              </p:cNvPr>
              <p:cNvGrpSpPr/>
              <p:nvPr/>
            </p:nvGrpSpPr>
            <p:grpSpPr>
              <a:xfrm>
                <a:off x="12298697" y="7491419"/>
                <a:ext cx="2244990" cy="3081798"/>
                <a:chOff x="12313943" y="7491419"/>
                <a:chExt cx="2244990" cy="3081798"/>
              </a:xfrm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469EEA4-B957-41D7-81C4-B135133C23FD}"/>
                    </a:ext>
                  </a:extLst>
                </p:cNvPr>
                <p:cNvSpPr txBox="1"/>
                <p:nvPr/>
              </p:nvSpPr>
              <p:spPr>
                <a:xfrm>
                  <a:off x="12689311" y="10232248"/>
                  <a:ext cx="1494255" cy="3409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latin typeface="+mj-lt"/>
                    </a:rPr>
                    <a:t>Original image</a:t>
                  </a:r>
                </a:p>
              </p:txBody>
            </p:sp>
            <p:pic>
              <p:nvPicPr>
                <p:cNvPr id="15" name="Picture 14" descr="A close up of a plant&#10;&#10;Description automatically generated">
                  <a:extLst>
                    <a:ext uri="{FF2B5EF4-FFF2-40B4-BE49-F238E27FC236}">
                      <a16:creationId xmlns:a16="http://schemas.microsoft.com/office/drawing/2014/main" id="{E4201718-A584-4C15-99D5-383DFEA752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colorTemperature colorTemp="7227"/>
                          </a14:imgEffect>
                        </a14:imgLayer>
                      </a14:imgProps>
                    </a:ext>
                  </a:extLst>
                </a:blip>
                <a:srcRect l="27661" t="42927" r="21269" b="7941"/>
                <a:stretch/>
              </p:blipFill>
              <p:spPr>
                <a:xfrm>
                  <a:off x="12313943" y="7491419"/>
                  <a:ext cx="2244990" cy="2743200"/>
                </a:xfrm>
                <a:prstGeom prst="rect">
                  <a:avLst/>
                </a:prstGeom>
              </p:spPr>
            </p:pic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695C6F5F-5868-4461-97F4-7312102A9D5D}"/>
                  </a:ext>
                </a:extLst>
              </p:cNvPr>
              <p:cNvGrpSpPr/>
              <p:nvPr/>
            </p:nvGrpSpPr>
            <p:grpSpPr>
              <a:xfrm>
                <a:off x="11853993" y="11148087"/>
                <a:ext cx="3134398" cy="3538796"/>
                <a:chOff x="11925507" y="11148087"/>
                <a:chExt cx="3134398" cy="3538796"/>
              </a:xfrm>
            </p:grpSpPr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8138CEF-FAB8-49CD-82BD-230302FFE8E2}"/>
                    </a:ext>
                  </a:extLst>
                </p:cNvPr>
                <p:cNvSpPr txBox="1"/>
                <p:nvPr/>
              </p:nvSpPr>
              <p:spPr>
                <a:xfrm>
                  <a:off x="11925507" y="13891288"/>
                  <a:ext cx="3134398" cy="7955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latin typeface="+mj-lt"/>
                    </a:rPr>
                    <a:t>Stalk height &amp; panicle exsertion </a:t>
                  </a:r>
                  <a:r>
                    <a:rPr lang="en-US" sz="1200" dirty="0">
                      <a:latin typeface="+mj-lt"/>
                    </a:rPr>
                    <a:t>– vertical distance from flag leaf node to stalk bottom &amp; panicle base</a:t>
                  </a:r>
                </a:p>
              </p:txBody>
            </p:sp>
            <p:pic>
              <p:nvPicPr>
                <p:cNvPr id="13" name="Picture 12" descr="A picture containing sitting, light&#10;&#10;Description automatically generated">
                  <a:extLst>
                    <a:ext uri="{FF2B5EF4-FFF2-40B4-BE49-F238E27FC236}">
                      <a16:creationId xmlns:a16="http://schemas.microsoft.com/office/drawing/2014/main" id="{19D4A7C2-3ADC-4CB6-93A9-048BD39F84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/>
                <a:srcRect l="26547" t="41331" r="19935" b="8309"/>
                <a:stretch/>
              </p:blipFill>
              <p:spPr>
                <a:xfrm>
                  <a:off x="12345078" y="11148087"/>
                  <a:ext cx="2295256" cy="2743199"/>
                </a:xfrm>
                <a:prstGeom prst="rect">
                  <a:avLst/>
                </a:prstGeom>
              </p:spPr>
            </p:pic>
          </p:grpSp>
        </p:grp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FDB7776-20B7-48B4-B3B9-90895A139534}"/>
              </a:ext>
            </a:extLst>
          </p:cNvPr>
          <p:cNvCxnSpPr>
            <a:stCxn id="15" idx="3"/>
            <a:endCxn id="21" idx="1"/>
          </p:cNvCxnSpPr>
          <p:nvPr/>
        </p:nvCxnSpPr>
        <p:spPr>
          <a:xfrm>
            <a:off x="3729029" y="2049346"/>
            <a:ext cx="514631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38D5CD0-F405-41AE-82AB-9F277942F9DC}"/>
              </a:ext>
            </a:extLst>
          </p:cNvPr>
          <p:cNvCxnSpPr>
            <a:cxnSpLocks/>
            <a:stCxn id="21" idx="3"/>
            <a:endCxn id="27" idx="1"/>
          </p:cNvCxnSpPr>
          <p:nvPr/>
        </p:nvCxnSpPr>
        <p:spPr>
          <a:xfrm flipV="1">
            <a:off x="6095950" y="2049345"/>
            <a:ext cx="477932" cy="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18EFB40-A991-46D1-8467-41AA58599B0F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>
            <a:off x="8430803" y="2049345"/>
            <a:ext cx="471146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0B15C50-A20B-48F8-9125-81BAE6793CDB}"/>
              </a:ext>
            </a:extLst>
          </p:cNvPr>
          <p:cNvCxnSpPr>
            <a:cxnSpLocks/>
            <a:stCxn id="19" idx="1"/>
            <a:endCxn id="13" idx="3"/>
          </p:cNvCxnSpPr>
          <p:nvPr/>
        </p:nvCxnSpPr>
        <p:spPr>
          <a:xfrm flipH="1">
            <a:off x="3749446" y="5019975"/>
            <a:ext cx="48942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C700608-9C23-4DBE-B1F9-151B8572C2E1}"/>
              </a:ext>
            </a:extLst>
          </p:cNvPr>
          <p:cNvCxnSpPr>
            <a:cxnSpLocks/>
            <a:stCxn id="25" idx="1"/>
            <a:endCxn id="19" idx="3"/>
          </p:cNvCxnSpPr>
          <p:nvPr/>
        </p:nvCxnSpPr>
        <p:spPr>
          <a:xfrm flipH="1">
            <a:off x="6100740" y="5019975"/>
            <a:ext cx="48954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AC93527-3592-4B26-A64D-C5D74CC97E83}"/>
              </a:ext>
            </a:extLst>
          </p:cNvPr>
          <p:cNvCxnSpPr>
            <a:cxnSpLocks/>
            <a:stCxn id="31" idx="1"/>
            <a:endCxn id="25" idx="3"/>
          </p:cNvCxnSpPr>
          <p:nvPr/>
        </p:nvCxnSpPr>
        <p:spPr>
          <a:xfrm flipH="1">
            <a:off x="8414398" y="5019975"/>
            <a:ext cx="48373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7AD8B105-2160-44E7-9043-034B90B0A12C}"/>
              </a:ext>
            </a:extLst>
          </p:cNvPr>
          <p:cNvCxnSpPr>
            <a:stCxn id="33" idx="3"/>
            <a:endCxn id="31" idx="3"/>
          </p:cNvCxnSpPr>
          <p:nvPr/>
        </p:nvCxnSpPr>
        <p:spPr>
          <a:xfrm>
            <a:off x="10758700" y="2049346"/>
            <a:ext cx="3816" cy="2970629"/>
          </a:xfrm>
          <a:prstGeom prst="bentConnector3">
            <a:avLst>
              <a:gd name="adj1" fmla="val 10583491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956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501836CC-62A4-4387-B6D6-4AD0F1D00AA0}"/>
              </a:ext>
            </a:extLst>
          </p:cNvPr>
          <p:cNvSpPr/>
          <p:nvPr/>
        </p:nvSpPr>
        <p:spPr>
          <a:xfrm>
            <a:off x="877859" y="989326"/>
            <a:ext cx="10904566" cy="3668399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EA19D7-9F1D-4F15-A424-54DDA8ECF728}"/>
              </a:ext>
            </a:extLst>
          </p:cNvPr>
          <p:cNvSpPr txBox="1"/>
          <p:nvPr/>
        </p:nvSpPr>
        <p:spPr>
          <a:xfrm>
            <a:off x="439709" y="302421"/>
            <a:ext cx="4023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Computer vision workflow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589E56-4CFF-4053-84D1-C46764C30D60}"/>
              </a:ext>
            </a:extLst>
          </p:cNvPr>
          <p:cNvSpPr txBox="1"/>
          <p:nvPr/>
        </p:nvSpPr>
        <p:spPr>
          <a:xfrm>
            <a:off x="2530522" y="1520917"/>
            <a:ext cx="2073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stake_segmentation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8D92557-A83A-48DD-9DB4-64361264094B}"/>
              </a:ext>
            </a:extLst>
          </p:cNvPr>
          <p:cNvSpPr txBox="1"/>
          <p:nvPr/>
        </p:nvSpPr>
        <p:spPr>
          <a:xfrm>
            <a:off x="4071821" y="2052508"/>
            <a:ext cx="2214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panicle_identification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CA0DD3-662B-4092-8864-CCFE78DEC711}"/>
              </a:ext>
            </a:extLst>
          </p:cNvPr>
          <p:cNvSpPr txBox="1"/>
          <p:nvPr/>
        </p:nvSpPr>
        <p:spPr>
          <a:xfrm>
            <a:off x="5900800" y="2584099"/>
            <a:ext cx="1970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stalk_identification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E3AA9E-68FE-47F7-92E1-09EBA452DF3B}"/>
              </a:ext>
            </a:extLst>
          </p:cNvPr>
          <p:cNvSpPr txBox="1"/>
          <p:nvPr/>
        </p:nvSpPr>
        <p:spPr>
          <a:xfrm>
            <a:off x="7419710" y="3115690"/>
            <a:ext cx="2165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image_segmentation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56C4E05-AFAE-4D52-9182-36D8F8F50002}"/>
              </a:ext>
            </a:extLst>
          </p:cNvPr>
          <p:cNvSpPr txBox="1"/>
          <p:nvPr/>
        </p:nvSpPr>
        <p:spPr>
          <a:xfrm>
            <a:off x="9584725" y="3647281"/>
            <a:ext cx="1335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remove_pot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8114C30-23F8-4F91-A483-0837FC7D303A}"/>
              </a:ext>
            </a:extLst>
          </p:cNvPr>
          <p:cNvSpPr txBox="1"/>
          <p:nvPr/>
        </p:nvSpPr>
        <p:spPr>
          <a:xfrm>
            <a:off x="9350238" y="4178869"/>
            <a:ext cx="1804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leaf_counting_v2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A517F88-0D7B-4BF7-8B06-62AEF5F57F44}"/>
              </a:ext>
            </a:extLst>
          </p:cNvPr>
          <p:cNvSpPr txBox="1"/>
          <p:nvPr/>
        </p:nvSpPr>
        <p:spPr>
          <a:xfrm>
            <a:off x="1185635" y="5026782"/>
            <a:ext cx="1494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leaf_angle_v2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DACC280-7B88-4688-91E6-6AB9E23D1194}"/>
              </a:ext>
            </a:extLst>
          </p:cNvPr>
          <p:cNvSpPr txBox="1"/>
          <p:nvPr/>
        </p:nvSpPr>
        <p:spPr>
          <a:xfrm>
            <a:off x="877859" y="989326"/>
            <a:ext cx="2110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RGB_image_analysis</a:t>
            </a:r>
            <a:endParaRPr lang="en-US" dirty="0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C1113E5-575D-4DA6-B1D3-2F7972FB7976}"/>
              </a:ext>
            </a:extLst>
          </p:cNvPr>
          <p:cNvCxnSpPr>
            <a:stCxn id="49" idx="3"/>
            <a:endCxn id="2" idx="0"/>
          </p:cNvCxnSpPr>
          <p:nvPr/>
        </p:nvCxnSpPr>
        <p:spPr>
          <a:xfrm>
            <a:off x="2987988" y="1173992"/>
            <a:ext cx="579517" cy="3469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5408F8E8-83E9-47BD-B442-F4E25E002C59}"/>
              </a:ext>
            </a:extLst>
          </p:cNvPr>
          <p:cNvCxnSpPr>
            <a:cxnSpLocks/>
            <a:stCxn id="2" idx="3"/>
            <a:endCxn id="40" idx="0"/>
          </p:cNvCxnSpPr>
          <p:nvPr/>
        </p:nvCxnSpPr>
        <p:spPr>
          <a:xfrm>
            <a:off x="4604488" y="1705583"/>
            <a:ext cx="574495" cy="3469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74AE2B68-0BD5-46E6-AACA-F2278907974A}"/>
              </a:ext>
            </a:extLst>
          </p:cNvPr>
          <p:cNvCxnSpPr>
            <a:cxnSpLocks/>
            <a:stCxn id="40" idx="3"/>
            <a:endCxn id="41" idx="0"/>
          </p:cNvCxnSpPr>
          <p:nvPr/>
        </p:nvCxnSpPr>
        <p:spPr>
          <a:xfrm>
            <a:off x="6286145" y="2237174"/>
            <a:ext cx="599701" cy="3469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EE84DC2F-FB33-4128-B792-393D8BFCDECA}"/>
              </a:ext>
            </a:extLst>
          </p:cNvPr>
          <p:cNvCxnSpPr>
            <a:cxnSpLocks/>
            <a:stCxn id="41" idx="3"/>
            <a:endCxn id="43" idx="0"/>
          </p:cNvCxnSpPr>
          <p:nvPr/>
        </p:nvCxnSpPr>
        <p:spPr>
          <a:xfrm>
            <a:off x="7870891" y="2768765"/>
            <a:ext cx="631327" cy="3469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9206BA60-AA76-49E3-AAFB-7D72DF81C5AF}"/>
              </a:ext>
            </a:extLst>
          </p:cNvPr>
          <p:cNvCxnSpPr>
            <a:cxnSpLocks/>
            <a:stCxn id="43" idx="3"/>
            <a:endCxn id="44" idx="0"/>
          </p:cNvCxnSpPr>
          <p:nvPr/>
        </p:nvCxnSpPr>
        <p:spPr>
          <a:xfrm>
            <a:off x="9584726" y="3300356"/>
            <a:ext cx="667874" cy="3469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9240EB3-361B-46FA-A13F-9A739BDF6310}"/>
              </a:ext>
            </a:extLst>
          </p:cNvPr>
          <p:cNvCxnSpPr>
            <a:stCxn id="44" idx="2"/>
            <a:endCxn id="46" idx="0"/>
          </p:cNvCxnSpPr>
          <p:nvPr/>
        </p:nvCxnSpPr>
        <p:spPr>
          <a:xfrm>
            <a:off x="10252600" y="4016613"/>
            <a:ext cx="1" cy="16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D2C8FB24-1578-4CD3-8107-1384594A70F4}"/>
              </a:ext>
            </a:extLst>
          </p:cNvPr>
          <p:cNvCxnSpPr>
            <a:cxnSpLocks/>
            <a:stCxn id="2" idx="1"/>
            <a:endCxn id="49" idx="2"/>
          </p:cNvCxnSpPr>
          <p:nvPr/>
        </p:nvCxnSpPr>
        <p:spPr>
          <a:xfrm rot="10800000">
            <a:off x="1932924" y="1358659"/>
            <a:ext cx="597598" cy="3469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B4766D3C-C273-42F8-8448-1EC9292D9617}"/>
              </a:ext>
            </a:extLst>
          </p:cNvPr>
          <p:cNvCxnSpPr>
            <a:cxnSpLocks/>
            <a:stCxn id="40" idx="1"/>
            <a:endCxn id="49" idx="2"/>
          </p:cNvCxnSpPr>
          <p:nvPr/>
        </p:nvCxnSpPr>
        <p:spPr>
          <a:xfrm rot="10800000">
            <a:off x="1932925" y="1358658"/>
            <a:ext cx="2138897" cy="8785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D599442D-AE23-4238-8E2B-B48F987A7E62}"/>
              </a:ext>
            </a:extLst>
          </p:cNvPr>
          <p:cNvCxnSpPr>
            <a:cxnSpLocks/>
            <a:stCxn id="41" idx="1"/>
            <a:endCxn id="49" idx="2"/>
          </p:cNvCxnSpPr>
          <p:nvPr/>
        </p:nvCxnSpPr>
        <p:spPr>
          <a:xfrm rot="10800000">
            <a:off x="1932924" y="1358659"/>
            <a:ext cx="3967876" cy="14101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05BBB871-FA21-4E4B-B6D9-7C600EED7DF3}"/>
              </a:ext>
            </a:extLst>
          </p:cNvPr>
          <p:cNvCxnSpPr>
            <a:cxnSpLocks/>
            <a:stCxn id="43" idx="1"/>
            <a:endCxn id="49" idx="2"/>
          </p:cNvCxnSpPr>
          <p:nvPr/>
        </p:nvCxnSpPr>
        <p:spPr>
          <a:xfrm rot="10800000">
            <a:off x="1932924" y="1358658"/>
            <a:ext cx="5486786" cy="19416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2B8A0434-4928-4273-9B32-71569A3A2ED9}"/>
              </a:ext>
            </a:extLst>
          </p:cNvPr>
          <p:cNvCxnSpPr>
            <a:cxnSpLocks/>
            <a:stCxn id="46" idx="1"/>
            <a:endCxn id="49" idx="2"/>
          </p:cNvCxnSpPr>
          <p:nvPr/>
        </p:nvCxnSpPr>
        <p:spPr>
          <a:xfrm rot="10800000">
            <a:off x="1932924" y="1358659"/>
            <a:ext cx="7417314" cy="30048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ED6A0BE1-55CB-476B-90B5-A5C2E594554D}"/>
              </a:ext>
            </a:extLst>
          </p:cNvPr>
          <p:cNvSpPr txBox="1"/>
          <p:nvPr/>
        </p:nvSpPr>
        <p:spPr>
          <a:xfrm>
            <a:off x="9882904" y="997696"/>
            <a:ext cx="1804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x5</a:t>
            </a:r>
          </a:p>
          <a:p>
            <a:pPr algn="r"/>
            <a:r>
              <a:rPr lang="en-US" sz="1200" i="1" dirty="0"/>
              <a:t>(for each camera angle)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D8993C7-6F4F-4678-B643-CB833DEA8EAE}"/>
              </a:ext>
            </a:extLst>
          </p:cNvPr>
          <p:cNvCxnSpPr>
            <a:stCxn id="49" idx="2"/>
            <a:endCxn id="47" idx="0"/>
          </p:cNvCxnSpPr>
          <p:nvPr/>
        </p:nvCxnSpPr>
        <p:spPr>
          <a:xfrm flipH="1">
            <a:off x="1932923" y="1358658"/>
            <a:ext cx="1" cy="3668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B59FBD2A-DA6C-495B-8EB8-1D3E992FE32A}"/>
              </a:ext>
            </a:extLst>
          </p:cNvPr>
          <p:cNvSpPr txBox="1"/>
          <p:nvPr/>
        </p:nvSpPr>
        <p:spPr>
          <a:xfrm>
            <a:off x="811158" y="5984093"/>
            <a:ext cx="2243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Save phenotype data into .csv file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CC5EA00-A59E-45B8-8447-A0420E2945BC}"/>
              </a:ext>
            </a:extLst>
          </p:cNvPr>
          <p:cNvCxnSpPr>
            <a:cxnSpLocks/>
            <a:stCxn id="47" idx="2"/>
            <a:endCxn id="118" idx="0"/>
          </p:cNvCxnSpPr>
          <p:nvPr/>
        </p:nvCxnSpPr>
        <p:spPr>
          <a:xfrm>
            <a:off x="1932923" y="5396114"/>
            <a:ext cx="0" cy="587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F38CB47C-BCD8-4566-A73B-C7E88020BFC5}"/>
              </a:ext>
            </a:extLst>
          </p:cNvPr>
          <p:cNvSpPr txBox="1"/>
          <p:nvPr/>
        </p:nvSpPr>
        <p:spPr>
          <a:xfrm>
            <a:off x="3567505" y="5431208"/>
            <a:ext cx="2542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Calculate stalk height and panicle exsertion</a:t>
            </a:r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6C61A4C9-6AF6-4FB4-8589-FF673CE32A75}"/>
              </a:ext>
            </a:extLst>
          </p:cNvPr>
          <p:cNvCxnSpPr>
            <a:cxnSpLocks/>
            <a:stCxn id="47" idx="3"/>
            <a:endCxn id="129" idx="0"/>
          </p:cNvCxnSpPr>
          <p:nvPr/>
        </p:nvCxnSpPr>
        <p:spPr>
          <a:xfrm>
            <a:off x="2680211" y="5211448"/>
            <a:ext cx="2158308" cy="2197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F7F2EF82-4C75-49DA-A90C-515A41FD06F5}"/>
              </a:ext>
            </a:extLst>
          </p:cNvPr>
          <p:cNvCxnSpPr>
            <a:cxnSpLocks/>
            <a:stCxn id="129" idx="2"/>
            <a:endCxn id="118" idx="3"/>
          </p:cNvCxnSpPr>
          <p:nvPr/>
        </p:nvCxnSpPr>
        <p:spPr>
          <a:xfrm rot="5400000">
            <a:off x="3831744" y="5300484"/>
            <a:ext cx="229720" cy="17838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97181A2C-5B2A-49DE-863C-5A4318CBE8B9}"/>
              </a:ext>
            </a:extLst>
          </p:cNvPr>
          <p:cNvCxnSpPr>
            <a:cxnSpLocks/>
            <a:stCxn id="118" idx="1"/>
            <a:endCxn id="49" idx="1"/>
          </p:cNvCxnSpPr>
          <p:nvPr/>
        </p:nvCxnSpPr>
        <p:spPr>
          <a:xfrm rot="10800000" flipH="1">
            <a:off x="811157" y="1173993"/>
            <a:ext cx="66701" cy="5133267"/>
          </a:xfrm>
          <a:prstGeom prst="bentConnector3">
            <a:avLst>
              <a:gd name="adj1" fmla="val -5569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A07A5A62-75E0-46E9-93EB-225B2F9DB525}"/>
              </a:ext>
            </a:extLst>
          </p:cNvPr>
          <p:cNvSpPr txBox="1"/>
          <p:nvPr/>
        </p:nvSpPr>
        <p:spPr>
          <a:xfrm>
            <a:off x="1898247" y="4686443"/>
            <a:ext cx="275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Use camera angle w/ greatest # of leaves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DD6C30E-A1EE-464A-9BAE-96210BE42A84}"/>
              </a:ext>
            </a:extLst>
          </p:cNvPr>
          <p:cNvSpPr txBox="1"/>
          <p:nvPr/>
        </p:nvSpPr>
        <p:spPr>
          <a:xfrm>
            <a:off x="5245686" y="1382418"/>
            <a:ext cx="1635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Successful stake segmentation, or no stake was detected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6B47857-4344-461D-82A9-A3EDA00BBFC3}"/>
              </a:ext>
            </a:extLst>
          </p:cNvPr>
          <p:cNvSpPr txBox="1"/>
          <p:nvPr/>
        </p:nvSpPr>
        <p:spPr>
          <a:xfrm>
            <a:off x="1182384" y="1474750"/>
            <a:ext cx="730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No plant detected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6A48378-4635-4991-9DD4-E38EA59FEBF2}"/>
              </a:ext>
            </a:extLst>
          </p:cNvPr>
          <p:cNvSpPr txBox="1"/>
          <p:nvPr/>
        </p:nvSpPr>
        <p:spPr>
          <a:xfrm>
            <a:off x="6957650" y="1997772"/>
            <a:ext cx="1635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Successful panicle identification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F95C98E-12D4-4F6E-BC77-5E8C9E95A2FA}"/>
              </a:ext>
            </a:extLst>
          </p:cNvPr>
          <p:cNvSpPr txBox="1"/>
          <p:nvPr/>
        </p:nvSpPr>
        <p:spPr>
          <a:xfrm>
            <a:off x="1134212" y="2006342"/>
            <a:ext cx="97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No panicle detected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128F9EA-125F-47E8-A8AF-88ABA784AA36}"/>
              </a:ext>
            </a:extLst>
          </p:cNvPr>
          <p:cNvSpPr txBox="1"/>
          <p:nvPr/>
        </p:nvSpPr>
        <p:spPr>
          <a:xfrm>
            <a:off x="8532276" y="2540255"/>
            <a:ext cx="1635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Successful stalk identification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3C7330E5-5A19-4E2A-92F1-3275859AA25E}"/>
              </a:ext>
            </a:extLst>
          </p:cNvPr>
          <p:cNvSpPr txBox="1"/>
          <p:nvPr/>
        </p:nvSpPr>
        <p:spPr>
          <a:xfrm>
            <a:off x="1134212" y="2535488"/>
            <a:ext cx="922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No stalk detected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9379FA8-62E4-4676-9FB3-B1600CFD61D7}"/>
              </a:ext>
            </a:extLst>
          </p:cNvPr>
          <p:cNvSpPr txBox="1"/>
          <p:nvPr/>
        </p:nvSpPr>
        <p:spPr>
          <a:xfrm>
            <a:off x="10337001" y="3068397"/>
            <a:ext cx="1635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Successful plant segmentation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57EB370-CA72-4CBA-8299-3AE35CE20AD8}"/>
              </a:ext>
            </a:extLst>
          </p:cNvPr>
          <p:cNvSpPr txBox="1"/>
          <p:nvPr/>
        </p:nvSpPr>
        <p:spPr>
          <a:xfrm>
            <a:off x="962933" y="3068397"/>
            <a:ext cx="1230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Unsuccessful segmentation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F4CED3A-F24D-4523-9AE6-EE78A7796261}"/>
              </a:ext>
            </a:extLst>
          </p:cNvPr>
          <p:cNvSpPr txBox="1"/>
          <p:nvPr/>
        </p:nvSpPr>
        <p:spPr>
          <a:xfrm>
            <a:off x="4943572" y="5074575"/>
            <a:ext cx="20140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At least 1 angle has &gt;0 leaves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B7A93B9-5797-4C1F-BD65-264181A2C4C2}"/>
              </a:ext>
            </a:extLst>
          </p:cNvPr>
          <p:cNvSpPr txBox="1"/>
          <p:nvPr/>
        </p:nvSpPr>
        <p:spPr>
          <a:xfrm>
            <a:off x="896497" y="5443632"/>
            <a:ext cx="1109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No angles have &gt;0 leaves</a:t>
            </a:r>
          </a:p>
        </p:txBody>
      </p:sp>
    </p:spTree>
    <p:extLst>
      <p:ext uri="{BB962C8B-B14F-4D97-AF65-F5344CB8AC3E}">
        <p14:creationId xmlns:p14="http://schemas.microsoft.com/office/powerpoint/2010/main" val="1043924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EA19D7-9F1D-4F15-A424-54DDA8ECF728}"/>
              </a:ext>
            </a:extLst>
          </p:cNvPr>
          <p:cNvSpPr txBox="1"/>
          <p:nvPr/>
        </p:nvSpPr>
        <p:spPr>
          <a:xfrm>
            <a:off x="439709" y="302421"/>
            <a:ext cx="4018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Computer vision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531C00-6A07-47D6-8840-5A0722312CEC}"/>
              </a:ext>
            </a:extLst>
          </p:cNvPr>
          <p:cNvSpPr txBox="1"/>
          <p:nvPr/>
        </p:nvSpPr>
        <p:spPr>
          <a:xfrm>
            <a:off x="439709" y="923925"/>
            <a:ext cx="1100934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/>
              <a:t>RGB_image_analysis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Set directory containing sorghum images with ‘</a:t>
            </a:r>
            <a:r>
              <a:rPr lang="en-US" sz="2200" dirty="0" err="1"/>
              <a:t>total_folder_name</a:t>
            </a:r>
            <a:r>
              <a:rPr lang="en-US" sz="2200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Set ‘</a:t>
            </a:r>
            <a:r>
              <a:rPr lang="en-US" sz="2200" dirty="0" err="1"/>
              <a:t>L_threshold</a:t>
            </a:r>
            <a:r>
              <a:rPr lang="en-US" sz="2200" dirty="0"/>
              <a:t>’ and ‘</a:t>
            </a:r>
            <a:r>
              <a:rPr lang="en-US" sz="2200" dirty="0" err="1"/>
              <a:t>b_threshold</a:t>
            </a:r>
            <a:r>
              <a:rPr lang="en-US" sz="2200" dirty="0"/>
              <a:t>’ used to separate plant from 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Loops through all plants and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Calls all supporting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Calculates stalk height and panicle exsertion based on output of ‘leaf_angle_v2’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stalk height = stalk bottom – flag leaf node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panicle exsertion = flag leaf node – panicle 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If panicle exsertion is negative, don’t use measurement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Saves all phenotype measurements to a .csv file in folder with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33433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EA19D7-9F1D-4F15-A424-54DDA8ECF728}"/>
              </a:ext>
            </a:extLst>
          </p:cNvPr>
          <p:cNvSpPr txBox="1"/>
          <p:nvPr/>
        </p:nvSpPr>
        <p:spPr>
          <a:xfrm>
            <a:off x="439709" y="302421"/>
            <a:ext cx="4018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Computer vision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531C00-6A07-47D6-8840-5A0722312CEC}"/>
              </a:ext>
            </a:extLst>
          </p:cNvPr>
          <p:cNvSpPr txBox="1"/>
          <p:nvPr/>
        </p:nvSpPr>
        <p:spPr>
          <a:xfrm>
            <a:off x="439709" y="923925"/>
            <a:ext cx="11009341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/>
              <a:t>stake_segmentation</a:t>
            </a:r>
            <a:endParaRPr lang="en-US" sz="2200" dirty="0"/>
          </a:p>
          <a:p>
            <a:r>
              <a:rPr lang="en-US" dirty="0"/>
              <a:t>Inputs –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filename – path to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b_threshold</a:t>
            </a:r>
            <a:r>
              <a:rPr lang="en-US" dirty="0"/>
              <a:t> – max b* value for pixel to be classified as 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L_threshold</a:t>
            </a:r>
            <a:r>
              <a:rPr lang="en-US" dirty="0"/>
              <a:t> – min L* value for pixel to be classified as background</a:t>
            </a:r>
          </a:p>
          <a:p>
            <a:endParaRPr lang="en-US" dirty="0"/>
          </a:p>
          <a:p>
            <a:r>
              <a:rPr lang="en-US" dirty="0"/>
              <a:t>Outputs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 – cropped image in L*a*b* color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all_plant</a:t>
            </a:r>
            <a:r>
              <a:rPr lang="en-US" dirty="0"/>
              <a:t> – binary image (1’s are plant, 0’s are background)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stake – binary image of stake detected</a:t>
            </a:r>
          </a:p>
          <a:p>
            <a:pPr lvl="1"/>
            <a:endParaRPr lang="en-US" dirty="0"/>
          </a:p>
          <a:p>
            <a:pPr marL="0" lvl="1"/>
            <a:r>
              <a:rPr lang="en-US" dirty="0"/>
              <a:t>Method:</a:t>
            </a:r>
          </a:p>
          <a:p>
            <a:pPr lvl="1" indent="-457200">
              <a:buFont typeface="+mj-lt"/>
              <a:buAutoNum type="arabicPeriod"/>
            </a:pPr>
            <a:r>
              <a:rPr lang="en-US" dirty="0"/>
              <a:t>Convert image from RGB to L*a*b* color space</a:t>
            </a:r>
          </a:p>
          <a:p>
            <a:pPr lvl="1" indent="-457200">
              <a:buFont typeface="+mj-lt"/>
              <a:buAutoNum type="arabicPeriod"/>
            </a:pPr>
            <a:r>
              <a:rPr lang="en-US" dirty="0"/>
              <a:t>Color thresholding to remove background pixels, then clean up detected plant pixels</a:t>
            </a:r>
          </a:p>
          <a:p>
            <a:pPr lvl="1" indent="-457200">
              <a:buFont typeface="+mj-lt"/>
              <a:buAutoNum type="arabicPeriod"/>
            </a:pPr>
            <a:r>
              <a:rPr lang="en-US" dirty="0"/>
              <a:t>Color thresholding to identify stake pixels</a:t>
            </a:r>
          </a:p>
          <a:p>
            <a:pPr lvl="1" indent="-457200">
              <a:buFont typeface="+mj-lt"/>
              <a:buAutoNum type="arabicPeriod"/>
            </a:pPr>
            <a:r>
              <a:rPr lang="en-US" dirty="0"/>
              <a:t>Fit 2° polynomial to median stake pixels in each row</a:t>
            </a:r>
          </a:p>
          <a:p>
            <a:pPr lvl="1" indent="-457200">
              <a:buFont typeface="+mj-lt"/>
              <a:buAutoNum type="arabicPeriod"/>
            </a:pPr>
            <a:r>
              <a:rPr lang="en-US" dirty="0"/>
              <a:t>Delete any pixels too far away from line</a:t>
            </a:r>
          </a:p>
          <a:p>
            <a:pPr lvl="1" indent="-457200">
              <a:buFont typeface="+mj-lt"/>
              <a:buAutoNum type="arabicPeriod"/>
            </a:pPr>
            <a:r>
              <a:rPr lang="en-US" dirty="0"/>
              <a:t>Count # of stake pixels to determine if plant is staked – min # required is determined from overall plant height</a:t>
            </a:r>
          </a:p>
        </p:txBody>
      </p:sp>
    </p:spTree>
    <p:extLst>
      <p:ext uri="{BB962C8B-B14F-4D97-AF65-F5344CB8AC3E}">
        <p14:creationId xmlns:p14="http://schemas.microsoft.com/office/powerpoint/2010/main" val="37192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EA19D7-9F1D-4F15-A424-54DDA8ECF728}"/>
              </a:ext>
            </a:extLst>
          </p:cNvPr>
          <p:cNvSpPr txBox="1"/>
          <p:nvPr/>
        </p:nvSpPr>
        <p:spPr>
          <a:xfrm>
            <a:off x="439709" y="302421"/>
            <a:ext cx="4018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Computer vision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531C00-6A07-47D6-8840-5A0722312CEC}"/>
              </a:ext>
            </a:extLst>
          </p:cNvPr>
          <p:cNvSpPr txBox="1"/>
          <p:nvPr/>
        </p:nvSpPr>
        <p:spPr>
          <a:xfrm>
            <a:off x="439709" y="923925"/>
            <a:ext cx="11281236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panicle_identification</a:t>
            </a:r>
            <a:endParaRPr lang="en-US" dirty="0"/>
          </a:p>
          <a:p>
            <a:r>
              <a:rPr lang="en-US" sz="1600" dirty="0"/>
              <a:t>Inputs –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all_plant</a:t>
            </a:r>
            <a:r>
              <a:rPr lang="en-US" sz="1600" dirty="0"/>
              <a:t> – binary image (1’s are plant, 0’s are background)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image – cropped image in L*a*b* color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stake – binary image of stake detected</a:t>
            </a:r>
          </a:p>
          <a:p>
            <a:endParaRPr lang="en-US" sz="1600" dirty="0"/>
          </a:p>
          <a:p>
            <a:r>
              <a:rPr lang="en-US" sz="1600" dirty="0"/>
              <a:t>Outputs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panicle_row</a:t>
            </a:r>
            <a:r>
              <a:rPr lang="en-US" sz="1600" dirty="0"/>
              <a:t> – row of panicle center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panicle_col</a:t>
            </a:r>
            <a:r>
              <a:rPr lang="en-US" sz="1600" dirty="0"/>
              <a:t> – column of panicle center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circle_rows</a:t>
            </a:r>
            <a:r>
              <a:rPr lang="en-US" sz="1600" dirty="0"/>
              <a:t> – row coordinates for circle centered around detected panicle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circle_cols</a:t>
            </a:r>
            <a:r>
              <a:rPr lang="en-US" sz="1600" dirty="0"/>
              <a:t> – column coordinates for circle centered around detected panicle</a:t>
            </a:r>
          </a:p>
          <a:p>
            <a:pPr lvl="1"/>
            <a:endParaRPr lang="en-US" sz="1600" dirty="0"/>
          </a:p>
          <a:p>
            <a:pPr marL="0" lvl="1"/>
            <a:r>
              <a:rPr lang="en-US" sz="1600" dirty="0"/>
              <a:t>Method: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sz="1600" dirty="0"/>
              <a:t>Loop through 5 different thresholds to identify panicle pixels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sz="1600" dirty="0"/>
              <a:t>In each loop: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sz="1600" dirty="0"/>
              <a:t>Fit a square window of gradually increasing size to site with greatest number of panicle pixels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sz="1600" dirty="0"/>
              <a:t>Plot window size against panicle pixels detected in best window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sz="1600" dirty="0"/>
              <a:t>Select optimal window size – minimum slope, or first point with a slope &lt;0.008 (indicates window is large enough to surround entire panicle)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sz="1600" dirty="0"/>
              <a:t>If # of panicle pixels in window / window area &lt; 0.035, no panicle is detected – min density requirement is not met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sz="1600" dirty="0"/>
              <a:t>If # of panicle pixels in window / window area &gt; 0.035, panicle is detected – draw circle with center at center of optimal window and radius = window size/2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sz="1600" dirty="0"/>
              <a:t>If a panicle is found with &gt;1 thresholds, select highest panicle identified as the true panicle </a:t>
            </a:r>
          </a:p>
        </p:txBody>
      </p:sp>
    </p:spTree>
    <p:extLst>
      <p:ext uri="{BB962C8B-B14F-4D97-AF65-F5344CB8AC3E}">
        <p14:creationId xmlns:p14="http://schemas.microsoft.com/office/powerpoint/2010/main" val="2698486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EA19D7-9F1D-4F15-A424-54DDA8ECF728}"/>
              </a:ext>
            </a:extLst>
          </p:cNvPr>
          <p:cNvSpPr txBox="1"/>
          <p:nvPr/>
        </p:nvSpPr>
        <p:spPr>
          <a:xfrm>
            <a:off x="439709" y="302421"/>
            <a:ext cx="4018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Computer vision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531C00-6A07-47D6-8840-5A0722312CEC}"/>
              </a:ext>
            </a:extLst>
          </p:cNvPr>
          <p:cNvSpPr txBox="1"/>
          <p:nvPr/>
        </p:nvSpPr>
        <p:spPr>
          <a:xfrm>
            <a:off x="439709" y="923925"/>
            <a:ext cx="11281236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stalk_identification</a:t>
            </a:r>
            <a:endParaRPr lang="en-US" dirty="0"/>
          </a:p>
          <a:p>
            <a:r>
              <a:rPr lang="en-US" sz="1600" dirty="0"/>
              <a:t>Inputs –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all_plant</a:t>
            </a:r>
            <a:r>
              <a:rPr lang="en-US" sz="1600" dirty="0"/>
              <a:t> – binary image (1’s are plant, 0’s are background)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image – cropped image in L*a*b* color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panicle_row</a:t>
            </a:r>
            <a:r>
              <a:rPr lang="en-US" sz="1600" dirty="0"/>
              <a:t> – row of panicle center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panicle_col</a:t>
            </a:r>
            <a:r>
              <a:rPr lang="en-US" sz="1600" dirty="0"/>
              <a:t> – column of panicle center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circle_rows</a:t>
            </a:r>
            <a:r>
              <a:rPr lang="en-US" sz="1600" dirty="0"/>
              <a:t> – row coordinates for circle centered around detected panicle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circle_cols</a:t>
            </a:r>
            <a:r>
              <a:rPr lang="en-US" sz="1600" dirty="0"/>
              <a:t> – column coordinates for circle centered around detected panicle</a:t>
            </a:r>
          </a:p>
          <a:p>
            <a:endParaRPr lang="en-US" sz="1600" dirty="0"/>
          </a:p>
          <a:p>
            <a:r>
              <a:rPr lang="en-US" sz="1600" dirty="0"/>
              <a:t>Outputs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all_plant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stalk_line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stalk_bot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panicle_base</a:t>
            </a:r>
            <a:endParaRPr lang="en-US" sz="1600" dirty="0"/>
          </a:p>
          <a:p>
            <a:endParaRPr lang="en-US" sz="1600" dirty="0"/>
          </a:p>
          <a:p>
            <a:pPr marL="0" lvl="1"/>
            <a:r>
              <a:rPr lang="en-US" sz="1600" dirty="0"/>
              <a:t>Method: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5614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900</Words>
  <Application>Microsoft Office PowerPoint</Application>
  <PresentationFormat>Widescreen</PresentationFormat>
  <Paragraphs>119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Bryce Askey</dc:creator>
  <cp:lastModifiedBy>Bryce Askey</cp:lastModifiedBy>
  <cp:revision>21</cp:revision>
  <dcterms:created xsi:type="dcterms:W3CDTF">2020-01-23T15:31:02Z</dcterms:created>
  <dcterms:modified xsi:type="dcterms:W3CDTF">2020-01-23T20:10:46Z</dcterms:modified>
</cp:coreProperties>
</file>