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6"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75" d="100"/>
          <a:sy n="75" d="100"/>
        </p:scale>
        <p:origin x="1086" y="9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1D62-31D7-4495-A5E6-C70915716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861600-1F02-4792-8BC0-EFF68C3F7C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31D42A-E393-4B42-B35D-91B5A1DFC36B}"/>
              </a:ext>
            </a:extLst>
          </p:cNvPr>
          <p:cNvSpPr>
            <a:spLocks noGrp="1"/>
          </p:cNvSpPr>
          <p:nvPr>
            <p:ph type="dt" sz="half" idx="10"/>
          </p:nvPr>
        </p:nvSpPr>
        <p:spPr/>
        <p:txBody>
          <a:bodyPr/>
          <a:lstStyle/>
          <a:p>
            <a:fld id="{FC3AF298-5AD6-4092-9E7D-F0C87CF9397A}" type="datetimeFigureOut">
              <a:rPr lang="en-US" smtClean="0"/>
              <a:t>5/15/2020</a:t>
            </a:fld>
            <a:endParaRPr lang="en-US"/>
          </a:p>
        </p:txBody>
      </p:sp>
      <p:sp>
        <p:nvSpPr>
          <p:cNvPr id="5" name="Footer Placeholder 4">
            <a:extLst>
              <a:ext uri="{FF2B5EF4-FFF2-40B4-BE49-F238E27FC236}">
                <a16:creationId xmlns:a16="http://schemas.microsoft.com/office/drawing/2014/main" id="{C081CAC0-FD7B-46B9-8523-F37849D32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1F56F-7205-4755-AEFA-F69995803BDF}"/>
              </a:ext>
            </a:extLst>
          </p:cNvPr>
          <p:cNvSpPr>
            <a:spLocks noGrp="1"/>
          </p:cNvSpPr>
          <p:nvPr>
            <p:ph type="sldNum" sz="quarter" idx="12"/>
          </p:nvPr>
        </p:nvSpPr>
        <p:spPr/>
        <p:txBody>
          <a:bodyPr/>
          <a:lstStyle/>
          <a:p>
            <a:fld id="{748B4AB3-687D-4818-A0FD-CFFC001F28A7}" type="slidenum">
              <a:rPr lang="en-US" smtClean="0"/>
              <a:t>‹#›</a:t>
            </a:fld>
            <a:endParaRPr lang="en-US"/>
          </a:p>
        </p:txBody>
      </p:sp>
    </p:spTree>
    <p:extLst>
      <p:ext uri="{BB962C8B-B14F-4D97-AF65-F5344CB8AC3E}">
        <p14:creationId xmlns:p14="http://schemas.microsoft.com/office/powerpoint/2010/main" val="143872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C84D-048A-4B94-BCAD-065751BAE1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C9B6C-7B9B-46AA-B9B7-D4EDE05E1C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0AE58-464B-40A8-B1F4-AB38252121F1}"/>
              </a:ext>
            </a:extLst>
          </p:cNvPr>
          <p:cNvSpPr>
            <a:spLocks noGrp="1"/>
          </p:cNvSpPr>
          <p:nvPr>
            <p:ph type="dt" sz="half" idx="10"/>
          </p:nvPr>
        </p:nvSpPr>
        <p:spPr/>
        <p:txBody>
          <a:bodyPr/>
          <a:lstStyle/>
          <a:p>
            <a:fld id="{FC3AF298-5AD6-4092-9E7D-F0C87CF9397A}" type="datetimeFigureOut">
              <a:rPr lang="en-US" smtClean="0"/>
              <a:t>5/15/2020</a:t>
            </a:fld>
            <a:endParaRPr lang="en-US"/>
          </a:p>
        </p:txBody>
      </p:sp>
      <p:sp>
        <p:nvSpPr>
          <p:cNvPr id="5" name="Footer Placeholder 4">
            <a:extLst>
              <a:ext uri="{FF2B5EF4-FFF2-40B4-BE49-F238E27FC236}">
                <a16:creationId xmlns:a16="http://schemas.microsoft.com/office/drawing/2014/main" id="{0F6E3667-2DB6-4B1C-B1AE-5A2A3990A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705FC-1839-41B4-8CBE-A333DFDD8CA3}"/>
              </a:ext>
            </a:extLst>
          </p:cNvPr>
          <p:cNvSpPr>
            <a:spLocks noGrp="1"/>
          </p:cNvSpPr>
          <p:nvPr>
            <p:ph type="sldNum" sz="quarter" idx="12"/>
          </p:nvPr>
        </p:nvSpPr>
        <p:spPr/>
        <p:txBody>
          <a:bodyPr/>
          <a:lstStyle/>
          <a:p>
            <a:fld id="{748B4AB3-687D-4818-A0FD-CFFC001F28A7}" type="slidenum">
              <a:rPr lang="en-US" smtClean="0"/>
              <a:t>‹#›</a:t>
            </a:fld>
            <a:endParaRPr lang="en-US"/>
          </a:p>
        </p:txBody>
      </p:sp>
    </p:spTree>
    <p:extLst>
      <p:ext uri="{BB962C8B-B14F-4D97-AF65-F5344CB8AC3E}">
        <p14:creationId xmlns:p14="http://schemas.microsoft.com/office/powerpoint/2010/main" val="190699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0F2801-06D1-4BFF-A7F3-B3107A59AB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A78268-B2D1-41B5-B191-677063484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2091C-08DA-48BE-A806-BCB86CC34E55}"/>
              </a:ext>
            </a:extLst>
          </p:cNvPr>
          <p:cNvSpPr>
            <a:spLocks noGrp="1"/>
          </p:cNvSpPr>
          <p:nvPr>
            <p:ph type="dt" sz="half" idx="10"/>
          </p:nvPr>
        </p:nvSpPr>
        <p:spPr/>
        <p:txBody>
          <a:bodyPr/>
          <a:lstStyle/>
          <a:p>
            <a:fld id="{FC3AF298-5AD6-4092-9E7D-F0C87CF9397A}" type="datetimeFigureOut">
              <a:rPr lang="en-US" smtClean="0"/>
              <a:t>5/15/2020</a:t>
            </a:fld>
            <a:endParaRPr lang="en-US"/>
          </a:p>
        </p:txBody>
      </p:sp>
      <p:sp>
        <p:nvSpPr>
          <p:cNvPr id="5" name="Footer Placeholder 4">
            <a:extLst>
              <a:ext uri="{FF2B5EF4-FFF2-40B4-BE49-F238E27FC236}">
                <a16:creationId xmlns:a16="http://schemas.microsoft.com/office/drawing/2014/main" id="{8A0EF670-4827-4905-A784-7DF75AB69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ABC6E-7F08-4196-8290-4778B69821D2}"/>
              </a:ext>
            </a:extLst>
          </p:cNvPr>
          <p:cNvSpPr>
            <a:spLocks noGrp="1"/>
          </p:cNvSpPr>
          <p:nvPr>
            <p:ph type="sldNum" sz="quarter" idx="12"/>
          </p:nvPr>
        </p:nvSpPr>
        <p:spPr/>
        <p:txBody>
          <a:bodyPr/>
          <a:lstStyle/>
          <a:p>
            <a:fld id="{748B4AB3-687D-4818-A0FD-CFFC001F28A7}" type="slidenum">
              <a:rPr lang="en-US" smtClean="0"/>
              <a:t>‹#›</a:t>
            </a:fld>
            <a:endParaRPr lang="en-US"/>
          </a:p>
        </p:txBody>
      </p:sp>
    </p:spTree>
    <p:extLst>
      <p:ext uri="{BB962C8B-B14F-4D97-AF65-F5344CB8AC3E}">
        <p14:creationId xmlns:p14="http://schemas.microsoft.com/office/powerpoint/2010/main" val="427964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433F-1219-4964-B292-D4E2EF35B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C5592D-1C0A-4AE2-BFDB-8F2C74525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3B8F4-A233-41F9-8B22-2627D199846A}"/>
              </a:ext>
            </a:extLst>
          </p:cNvPr>
          <p:cNvSpPr>
            <a:spLocks noGrp="1"/>
          </p:cNvSpPr>
          <p:nvPr>
            <p:ph type="dt" sz="half" idx="10"/>
          </p:nvPr>
        </p:nvSpPr>
        <p:spPr/>
        <p:txBody>
          <a:bodyPr/>
          <a:lstStyle/>
          <a:p>
            <a:fld id="{FC3AF298-5AD6-4092-9E7D-F0C87CF9397A}" type="datetimeFigureOut">
              <a:rPr lang="en-US" smtClean="0"/>
              <a:t>5/15/2020</a:t>
            </a:fld>
            <a:endParaRPr lang="en-US"/>
          </a:p>
        </p:txBody>
      </p:sp>
      <p:sp>
        <p:nvSpPr>
          <p:cNvPr id="5" name="Footer Placeholder 4">
            <a:extLst>
              <a:ext uri="{FF2B5EF4-FFF2-40B4-BE49-F238E27FC236}">
                <a16:creationId xmlns:a16="http://schemas.microsoft.com/office/drawing/2014/main" id="{51CC1855-D7B1-4DB0-8612-4E5A94F0F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1B7AE-2512-4DD7-A1B5-E150B4646A5C}"/>
              </a:ext>
            </a:extLst>
          </p:cNvPr>
          <p:cNvSpPr>
            <a:spLocks noGrp="1"/>
          </p:cNvSpPr>
          <p:nvPr>
            <p:ph type="sldNum" sz="quarter" idx="12"/>
          </p:nvPr>
        </p:nvSpPr>
        <p:spPr/>
        <p:txBody>
          <a:bodyPr/>
          <a:lstStyle/>
          <a:p>
            <a:fld id="{748B4AB3-687D-4818-A0FD-CFFC001F28A7}" type="slidenum">
              <a:rPr lang="en-US" smtClean="0"/>
              <a:t>‹#›</a:t>
            </a:fld>
            <a:endParaRPr lang="en-US"/>
          </a:p>
        </p:txBody>
      </p:sp>
    </p:spTree>
    <p:extLst>
      <p:ext uri="{BB962C8B-B14F-4D97-AF65-F5344CB8AC3E}">
        <p14:creationId xmlns:p14="http://schemas.microsoft.com/office/powerpoint/2010/main" val="11927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A605-C912-4E56-ACDA-468FB7FA60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2215C5-8A06-4D22-83EB-E91726CE9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D4935A-ED27-4F93-8F5C-E68AAD28D10F}"/>
              </a:ext>
            </a:extLst>
          </p:cNvPr>
          <p:cNvSpPr>
            <a:spLocks noGrp="1"/>
          </p:cNvSpPr>
          <p:nvPr>
            <p:ph type="dt" sz="half" idx="10"/>
          </p:nvPr>
        </p:nvSpPr>
        <p:spPr/>
        <p:txBody>
          <a:bodyPr/>
          <a:lstStyle/>
          <a:p>
            <a:fld id="{FC3AF298-5AD6-4092-9E7D-F0C87CF9397A}" type="datetimeFigureOut">
              <a:rPr lang="en-US" smtClean="0"/>
              <a:t>5/15/2020</a:t>
            </a:fld>
            <a:endParaRPr lang="en-US"/>
          </a:p>
        </p:txBody>
      </p:sp>
      <p:sp>
        <p:nvSpPr>
          <p:cNvPr id="5" name="Footer Placeholder 4">
            <a:extLst>
              <a:ext uri="{FF2B5EF4-FFF2-40B4-BE49-F238E27FC236}">
                <a16:creationId xmlns:a16="http://schemas.microsoft.com/office/drawing/2014/main" id="{D8E97880-87D2-4DEF-8B86-35F8A8057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3B2CC-46BA-4B57-B52E-B0DF9E2952F1}"/>
              </a:ext>
            </a:extLst>
          </p:cNvPr>
          <p:cNvSpPr>
            <a:spLocks noGrp="1"/>
          </p:cNvSpPr>
          <p:nvPr>
            <p:ph type="sldNum" sz="quarter" idx="12"/>
          </p:nvPr>
        </p:nvSpPr>
        <p:spPr/>
        <p:txBody>
          <a:bodyPr/>
          <a:lstStyle/>
          <a:p>
            <a:fld id="{748B4AB3-687D-4818-A0FD-CFFC001F28A7}" type="slidenum">
              <a:rPr lang="en-US" smtClean="0"/>
              <a:t>‹#›</a:t>
            </a:fld>
            <a:endParaRPr lang="en-US"/>
          </a:p>
        </p:txBody>
      </p:sp>
    </p:spTree>
    <p:extLst>
      <p:ext uri="{BB962C8B-B14F-4D97-AF65-F5344CB8AC3E}">
        <p14:creationId xmlns:p14="http://schemas.microsoft.com/office/powerpoint/2010/main" val="82237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747B-14E3-4608-A75F-3F1F9790D6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318D0C-40BB-4B54-85C8-DE3B7EA02D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8D4D79-942E-4A62-A569-68133D5D3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12D3EF-F2E0-46DB-9738-F36208D817A5}"/>
              </a:ext>
            </a:extLst>
          </p:cNvPr>
          <p:cNvSpPr>
            <a:spLocks noGrp="1"/>
          </p:cNvSpPr>
          <p:nvPr>
            <p:ph type="dt" sz="half" idx="10"/>
          </p:nvPr>
        </p:nvSpPr>
        <p:spPr/>
        <p:txBody>
          <a:bodyPr/>
          <a:lstStyle/>
          <a:p>
            <a:fld id="{FC3AF298-5AD6-4092-9E7D-F0C87CF9397A}" type="datetimeFigureOut">
              <a:rPr lang="en-US" smtClean="0"/>
              <a:t>5/15/2020</a:t>
            </a:fld>
            <a:endParaRPr lang="en-US"/>
          </a:p>
        </p:txBody>
      </p:sp>
      <p:sp>
        <p:nvSpPr>
          <p:cNvPr id="6" name="Footer Placeholder 5">
            <a:extLst>
              <a:ext uri="{FF2B5EF4-FFF2-40B4-BE49-F238E27FC236}">
                <a16:creationId xmlns:a16="http://schemas.microsoft.com/office/drawing/2014/main" id="{EF686862-C5CA-4C04-B207-5FD062B1D2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AC16A-E347-4AE9-B5FC-1C31218A21E9}"/>
              </a:ext>
            </a:extLst>
          </p:cNvPr>
          <p:cNvSpPr>
            <a:spLocks noGrp="1"/>
          </p:cNvSpPr>
          <p:nvPr>
            <p:ph type="sldNum" sz="quarter" idx="12"/>
          </p:nvPr>
        </p:nvSpPr>
        <p:spPr/>
        <p:txBody>
          <a:bodyPr/>
          <a:lstStyle/>
          <a:p>
            <a:fld id="{748B4AB3-687D-4818-A0FD-CFFC001F28A7}" type="slidenum">
              <a:rPr lang="en-US" smtClean="0"/>
              <a:t>‹#›</a:t>
            </a:fld>
            <a:endParaRPr lang="en-US"/>
          </a:p>
        </p:txBody>
      </p:sp>
    </p:spTree>
    <p:extLst>
      <p:ext uri="{BB962C8B-B14F-4D97-AF65-F5344CB8AC3E}">
        <p14:creationId xmlns:p14="http://schemas.microsoft.com/office/powerpoint/2010/main" val="44961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A4B3-3DD3-4770-8897-09C2C1DA02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E32068-435D-45D4-8CC8-90C189F293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73AC95-9186-4C9D-9832-F818419F38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998E0C-1A42-43D7-AE73-C6A247EC15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29C53D-4996-4CC7-969C-061D2CB9FF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30DFD8-1647-463A-A22A-2FE4AD8A40F9}"/>
              </a:ext>
            </a:extLst>
          </p:cNvPr>
          <p:cNvSpPr>
            <a:spLocks noGrp="1"/>
          </p:cNvSpPr>
          <p:nvPr>
            <p:ph type="dt" sz="half" idx="10"/>
          </p:nvPr>
        </p:nvSpPr>
        <p:spPr/>
        <p:txBody>
          <a:bodyPr/>
          <a:lstStyle/>
          <a:p>
            <a:fld id="{FC3AF298-5AD6-4092-9E7D-F0C87CF9397A}" type="datetimeFigureOut">
              <a:rPr lang="en-US" smtClean="0"/>
              <a:t>5/15/2020</a:t>
            </a:fld>
            <a:endParaRPr lang="en-US"/>
          </a:p>
        </p:txBody>
      </p:sp>
      <p:sp>
        <p:nvSpPr>
          <p:cNvPr id="8" name="Footer Placeholder 7">
            <a:extLst>
              <a:ext uri="{FF2B5EF4-FFF2-40B4-BE49-F238E27FC236}">
                <a16:creationId xmlns:a16="http://schemas.microsoft.com/office/drawing/2014/main" id="{799F13DA-E99F-4E6C-9073-4D404F7F88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18DBA6-0D7C-4801-87A7-B486BE0C0BFE}"/>
              </a:ext>
            </a:extLst>
          </p:cNvPr>
          <p:cNvSpPr>
            <a:spLocks noGrp="1"/>
          </p:cNvSpPr>
          <p:nvPr>
            <p:ph type="sldNum" sz="quarter" idx="12"/>
          </p:nvPr>
        </p:nvSpPr>
        <p:spPr/>
        <p:txBody>
          <a:bodyPr/>
          <a:lstStyle/>
          <a:p>
            <a:fld id="{748B4AB3-687D-4818-A0FD-CFFC001F28A7}" type="slidenum">
              <a:rPr lang="en-US" smtClean="0"/>
              <a:t>‹#›</a:t>
            </a:fld>
            <a:endParaRPr lang="en-US"/>
          </a:p>
        </p:txBody>
      </p:sp>
    </p:spTree>
    <p:extLst>
      <p:ext uri="{BB962C8B-B14F-4D97-AF65-F5344CB8AC3E}">
        <p14:creationId xmlns:p14="http://schemas.microsoft.com/office/powerpoint/2010/main" val="398051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42D63-BA99-4210-A1C0-DCBCE57134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4E5406-F1B1-4C52-B3DC-930ECDD7BAC6}"/>
              </a:ext>
            </a:extLst>
          </p:cNvPr>
          <p:cNvSpPr>
            <a:spLocks noGrp="1"/>
          </p:cNvSpPr>
          <p:nvPr>
            <p:ph type="dt" sz="half" idx="10"/>
          </p:nvPr>
        </p:nvSpPr>
        <p:spPr/>
        <p:txBody>
          <a:bodyPr/>
          <a:lstStyle/>
          <a:p>
            <a:fld id="{FC3AF298-5AD6-4092-9E7D-F0C87CF9397A}" type="datetimeFigureOut">
              <a:rPr lang="en-US" smtClean="0"/>
              <a:t>5/15/2020</a:t>
            </a:fld>
            <a:endParaRPr lang="en-US"/>
          </a:p>
        </p:txBody>
      </p:sp>
      <p:sp>
        <p:nvSpPr>
          <p:cNvPr id="4" name="Footer Placeholder 3">
            <a:extLst>
              <a:ext uri="{FF2B5EF4-FFF2-40B4-BE49-F238E27FC236}">
                <a16:creationId xmlns:a16="http://schemas.microsoft.com/office/drawing/2014/main" id="{28C99180-1809-4CCF-8104-9A254D282F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138332-AD41-408E-99F3-8BE131487E54}"/>
              </a:ext>
            </a:extLst>
          </p:cNvPr>
          <p:cNvSpPr>
            <a:spLocks noGrp="1"/>
          </p:cNvSpPr>
          <p:nvPr>
            <p:ph type="sldNum" sz="quarter" idx="12"/>
          </p:nvPr>
        </p:nvSpPr>
        <p:spPr/>
        <p:txBody>
          <a:bodyPr/>
          <a:lstStyle/>
          <a:p>
            <a:fld id="{748B4AB3-687D-4818-A0FD-CFFC001F28A7}" type="slidenum">
              <a:rPr lang="en-US" smtClean="0"/>
              <a:t>‹#›</a:t>
            </a:fld>
            <a:endParaRPr lang="en-US"/>
          </a:p>
        </p:txBody>
      </p:sp>
    </p:spTree>
    <p:extLst>
      <p:ext uri="{BB962C8B-B14F-4D97-AF65-F5344CB8AC3E}">
        <p14:creationId xmlns:p14="http://schemas.microsoft.com/office/powerpoint/2010/main" val="1243829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246071-EA8C-4B16-A48C-7D1B79E84BEF}"/>
              </a:ext>
            </a:extLst>
          </p:cNvPr>
          <p:cNvSpPr>
            <a:spLocks noGrp="1"/>
          </p:cNvSpPr>
          <p:nvPr>
            <p:ph type="dt" sz="half" idx="10"/>
          </p:nvPr>
        </p:nvSpPr>
        <p:spPr/>
        <p:txBody>
          <a:bodyPr/>
          <a:lstStyle/>
          <a:p>
            <a:fld id="{FC3AF298-5AD6-4092-9E7D-F0C87CF9397A}" type="datetimeFigureOut">
              <a:rPr lang="en-US" smtClean="0"/>
              <a:t>5/15/2020</a:t>
            </a:fld>
            <a:endParaRPr lang="en-US"/>
          </a:p>
        </p:txBody>
      </p:sp>
      <p:sp>
        <p:nvSpPr>
          <p:cNvPr id="3" name="Footer Placeholder 2">
            <a:extLst>
              <a:ext uri="{FF2B5EF4-FFF2-40B4-BE49-F238E27FC236}">
                <a16:creationId xmlns:a16="http://schemas.microsoft.com/office/drawing/2014/main" id="{F2C91C88-8438-423A-B507-487505AC31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680817-C291-4EF3-8C47-A86FB34C1C74}"/>
              </a:ext>
            </a:extLst>
          </p:cNvPr>
          <p:cNvSpPr>
            <a:spLocks noGrp="1"/>
          </p:cNvSpPr>
          <p:nvPr>
            <p:ph type="sldNum" sz="quarter" idx="12"/>
          </p:nvPr>
        </p:nvSpPr>
        <p:spPr/>
        <p:txBody>
          <a:bodyPr/>
          <a:lstStyle/>
          <a:p>
            <a:fld id="{748B4AB3-687D-4818-A0FD-CFFC001F28A7}" type="slidenum">
              <a:rPr lang="en-US" smtClean="0"/>
              <a:t>‹#›</a:t>
            </a:fld>
            <a:endParaRPr lang="en-US"/>
          </a:p>
        </p:txBody>
      </p:sp>
    </p:spTree>
    <p:extLst>
      <p:ext uri="{BB962C8B-B14F-4D97-AF65-F5344CB8AC3E}">
        <p14:creationId xmlns:p14="http://schemas.microsoft.com/office/powerpoint/2010/main" val="160339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8D37-7376-49B2-89E7-F9F100FA3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75BA71-5086-4EE0-AB62-A23CCDBDD0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1958D8-2C1C-47D0-994B-388113BB8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60B12-CEF4-45E9-8A3D-73EE9931F793}"/>
              </a:ext>
            </a:extLst>
          </p:cNvPr>
          <p:cNvSpPr>
            <a:spLocks noGrp="1"/>
          </p:cNvSpPr>
          <p:nvPr>
            <p:ph type="dt" sz="half" idx="10"/>
          </p:nvPr>
        </p:nvSpPr>
        <p:spPr/>
        <p:txBody>
          <a:bodyPr/>
          <a:lstStyle/>
          <a:p>
            <a:fld id="{FC3AF298-5AD6-4092-9E7D-F0C87CF9397A}" type="datetimeFigureOut">
              <a:rPr lang="en-US" smtClean="0"/>
              <a:t>5/15/2020</a:t>
            </a:fld>
            <a:endParaRPr lang="en-US"/>
          </a:p>
        </p:txBody>
      </p:sp>
      <p:sp>
        <p:nvSpPr>
          <p:cNvPr id="6" name="Footer Placeholder 5">
            <a:extLst>
              <a:ext uri="{FF2B5EF4-FFF2-40B4-BE49-F238E27FC236}">
                <a16:creationId xmlns:a16="http://schemas.microsoft.com/office/drawing/2014/main" id="{1F0DC1D5-68CC-4915-85B4-8AAC9C329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815C6-7326-49E6-BCD6-9FE8DD041A86}"/>
              </a:ext>
            </a:extLst>
          </p:cNvPr>
          <p:cNvSpPr>
            <a:spLocks noGrp="1"/>
          </p:cNvSpPr>
          <p:nvPr>
            <p:ph type="sldNum" sz="quarter" idx="12"/>
          </p:nvPr>
        </p:nvSpPr>
        <p:spPr/>
        <p:txBody>
          <a:bodyPr/>
          <a:lstStyle/>
          <a:p>
            <a:fld id="{748B4AB3-687D-4818-A0FD-CFFC001F28A7}" type="slidenum">
              <a:rPr lang="en-US" smtClean="0"/>
              <a:t>‹#›</a:t>
            </a:fld>
            <a:endParaRPr lang="en-US"/>
          </a:p>
        </p:txBody>
      </p:sp>
    </p:spTree>
    <p:extLst>
      <p:ext uri="{BB962C8B-B14F-4D97-AF65-F5344CB8AC3E}">
        <p14:creationId xmlns:p14="http://schemas.microsoft.com/office/powerpoint/2010/main" val="35260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C365-4260-4634-98B2-E9FF1EA80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8751DA-302F-4830-897E-865528F754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DE5321-B42B-48E5-A0C0-1F7BA94E9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840D83-DF4A-4B10-BF0E-3ADAB42539A0}"/>
              </a:ext>
            </a:extLst>
          </p:cNvPr>
          <p:cNvSpPr>
            <a:spLocks noGrp="1"/>
          </p:cNvSpPr>
          <p:nvPr>
            <p:ph type="dt" sz="half" idx="10"/>
          </p:nvPr>
        </p:nvSpPr>
        <p:spPr/>
        <p:txBody>
          <a:bodyPr/>
          <a:lstStyle/>
          <a:p>
            <a:fld id="{FC3AF298-5AD6-4092-9E7D-F0C87CF9397A}" type="datetimeFigureOut">
              <a:rPr lang="en-US" smtClean="0"/>
              <a:t>5/15/2020</a:t>
            </a:fld>
            <a:endParaRPr lang="en-US"/>
          </a:p>
        </p:txBody>
      </p:sp>
      <p:sp>
        <p:nvSpPr>
          <p:cNvPr id="6" name="Footer Placeholder 5">
            <a:extLst>
              <a:ext uri="{FF2B5EF4-FFF2-40B4-BE49-F238E27FC236}">
                <a16:creationId xmlns:a16="http://schemas.microsoft.com/office/drawing/2014/main" id="{AB597CB6-91D7-4360-860A-F57B93DCB5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FF73C-7B0B-42AD-93F1-D4901E99989E}"/>
              </a:ext>
            </a:extLst>
          </p:cNvPr>
          <p:cNvSpPr>
            <a:spLocks noGrp="1"/>
          </p:cNvSpPr>
          <p:nvPr>
            <p:ph type="sldNum" sz="quarter" idx="12"/>
          </p:nvPr>
        </p:nvSpPr>
        <p:spPr/>
        <p:txBody>
          <a:bodyPr/>
          <a:lstStyle/>
          <a:p>
            <a:fld id="{748B4AB3-687D-4818-A0FD-CFFC001F28A7}" type="slidenum">
              <a:rPr lang="en-US" smtClean="0"/>
              <a:t>‹#›</a:t>
            </a:fld>
            <a:endParaRPr lang="en-US"/>
          </a:p>
        </p:txBody>
      </p:sp>
    </p:spTree>
    <p:extLst>
      <p:ext uri="{BB962C8B-B14F-4D97-AF65-F5344CB8AC3E}">
        <p14:creationId xmlns:p14="http://schemas.microsoft.com/office/powerpoint/2010/main" val="2547316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19D3B8-7C01-43B6-8EEB-F3F02C4BEC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C4C16B-9CD6-43A9-BB41-7E025DE18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AD30C-143A-460E-B24A-5285111FD6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AF298-5AD6-4092-9E7D-F0C87CF9397A}" type="datetimeFigureOut">
              <a:rPr lang="en-US" smtClean="0"/>
              <a:t>5/15/2020</a:t>
            </a:fld>
            <a:endParaRPr lang="en-US"/>
          </a:p>
        </p:txBody>
      </p:sp>
      <p:sp>
        <p:nvSpPr>
          <p:cNvPr id="5" name="Footer Placeholder 4">
            <a:extLst>
              <a:ext uri="{FF2B5EF4-FFF2-40B4-BE49-F238E27FC236}">
                <a16:creationId xmlns:a16="http://schemas.microsoft.com/office/drawing/2014/main" id="{B614B662-3048-424A-AEFE-D02607B94A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79D2A1-F12E-4C56-939F-9446F4140C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B4AB3-687D-4818-A0FD-CFFC001F28A7}" type="slidenum">
              <a:rPr lang="en-US" smtClean="0"/>
              <a:t>‹#›</a:t>
            </a:fld>
            <a:endParaRPr lang="en-US"/>
          </a:p>
        </p:txBody>
      </p:sp>
    </p:spTree>
    <p:extLst>
      <p:ext uri="{BB962C8B-B14F-4D97-AF65-F5344CB8AC3E}">
        <p14:creationId xmlns:p14="http://schemas.microsoft.com/office/powerpoint/2010/main" val="2624608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0CF3-86BA-440F-A2FF-F82D8D53EC6B}"/>
              </a:ext>
            </a:extLst>
          </p:cNvPr>
          <p:cNvSpPr>
            <a:spLocks noGrp="1"/>
          </p:cNvSpPr>
          <p:nvPr>
            <p:ph type="title"/>
          </p:nvPr>
        </p:nvSpPr>
        <p:spPr>
          <a:xfrm>
            <a:off x="838200" y="365126"/>
            <a:ext cx="10515600" cy="931659"/>
          </a:xfrm>
        </p:spPr>
        <p:txBody>
          <a:bodyPr>
            <a:normAutofit/>
          </a:bodyPr>
          <a:lstStyle/>
          <a:p>
            <a:r>
              <a:rPr lang="en-US" sz="3600" dirty="0">
                <a:latin typeface="Arial" panose="020B0604020202020204" pitchFamily="34" charset="0"/>
                <a:cs typeface="Arial" panose="020B0604020202020204" pitchFamily="34" charset="0"/>
              </a:rPr>
              <a:t>Method</a:t>
            </a:r>
          </a:p>
        </p:txBody>
      </p:sp>
      <p:sp>
        <p:nvSpPr>
          <p:cNvPr id="3" name="Content Placeholder 2">
            <a:extLst>
              <a:ext uri="{FF2B5EF4-FFF2-40B4-BE49-F238E27FC236}">
                <a16:creationId xmlns:a16="http://schemas.microsoft.com/office/drawing/2014/main" id="{8B3022C1-5D41-4D76-83BA-67D3FED9296E}"/>
              </a:ext>
            </a:extLst>
          </p:cNvPr>
          <p:cNvSpPr>
            <a:spLocks noGrp="1"/>
          </p:cNvSpPr>
          <p:nvPr>
            <p:ph idx="1"/>
          </p:nvPr>
        </p:nvSpPr>
        <p:spPr>
          <a:xfrm>
            <a:off x="838200" y="1296785"/>
            <a:ext cx="10515600" cy="4912822"/>
          </a:xfrm>
        </p:spPr>
        <p:txBody>
          <a:bodyPr>
            <a:noAutofit/>
          </a:bodyPr>
          <a:lstStyle/>
          <a:p>
            <a:pPr marL="0" indent="0">
              <a:lnSpc>
                <a:spcPct val="114000"/>
              </a:lnSpc>
              <a:spcBef>
                <a:spcPts val="600"/>
              </a:spcBef>
              <a:spcAft>
                <a:spcPts val="600"/>
              </a:spcAft>
              <a:buNone/>
            </a:pPr>
            <a:r>
              <a:rPr lang="en-US" sz="1600" dirty="0">
                <a:latin typeface="Arial" panose="020B0604020202020204" pitchFamily="34" charset="0"/>
                <a:cs typeface="Arial" panose="020B0604020202020204" pitchFamily="34" charset="0"/>
              </a:rPr>
              <a:t>	The degree of pinking was measured quantitatively with a digital imaging-based method. RGB Images of wounded ribs were taken at 0, 2, and 4 days after wounding. Lighting conditions and camera settings were carefully controlled to ensure consistent imaging. GNU Image Manipulation Program (GIMP, version 2.10.14; https ://www.gimp.org/) was used to crop out background pixels from each rib, and extract pixels from an area 1 mm in height centered at the cut site, for each cut site in an image. Extracted pixels for each cut site were then exported into separate images. To allow for direct comparison of each cut site to its state at previous time points, each cut site was assigned a label at day 0 based on the identity of the rib and its location on the rib.</a:t>
            </a:r>
          </a:p>
          <a:p>
            <a:pPr marL="0" indent="0">
              <a:lnSpc>
                <a:spcPct val="114000"/>
              </a:lnSpc>
              <a:buNone/>
            </a:pPr>
            <a:r>
              <a:rPr lang="en-US" sz="1600" dirty="0">
                <a:latin typeface="Arial" panose="020B0604020202020204" pitchFamily="34" charset="0"/>
                <a:cs typeface="Arial" panose="020B0604020202020204" pitchFamily="34" charset="0"/>
              </a:rPr>
              <a:t>	R (version 4.0.0; R Core Team, 2020) was used to convert cut site images from the RGB to the L*a*b* color space, calculate the mean a* for each cut site image, and subset the data. Data subsetting was applied to ensure that the cut sites chosen for further analysis had similar initial color. Subsetting was accomplished by defining a range of values which the mean a* of the cut site at 0 days after wounding must fall within to be considered. For iceberg, the range chosen was -3 to 0. For romaine, -6 to -3. To equalize the number of cut sites considered from each treatment group, cut sites with an initial mean a* differing the most from the average initial mean a* of the smallest group were recursively removed until the number of cut sites in each treatment group were equal. For iceberg, this left 5 cut sites from each treatment method. For romaine, 3. The results of this digital imaging method are shown in Figure #.</a:t>
            </a:r>
          </a:p>
        </p:txBody>
      </p:sp>
    </p:spTree>
    <p:extLst>
      <p:ext uri="{BB962C8B-B14F-4D97-AF65-F5344CB8AC3E}">
        <p14:creationId xmlns:p14="http://schemas.microsoft.com/office/powerpoint/2010/main" val="251030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0CF3-86BA-440F-A2FF-F82D8D53EC6B}"/>
              </a:ext>
            </a:extLst>
          </p:cNvPr>
          <p:cNvSpPr>
            <a:spLocks noGrp="1"/>
          </p:cNvSpPr>
          <p:nvPr>
            <p:ph type="title"/>
          </p:nvPr>
        </p:nvSpPr>
        <p:spPr>
          <a:xfrm>
            <a:off x="838200" y="365126"/>
            <a:ext cx="10515600" cy="931659"/>
          </a:xfrm>
        </p:spPr>
        <p:txBody>
          <a:bodyPr>
            <a:normAutofit/>
          </a:bodyPr>
          <a:lstStyle/>
          <a:p>
            <a:r>
              <a:rPr lang="en-US" sz="3600" dirty="0">
                <a:latin typeface="Arial" panose="020B0604020202020204" pitchFamily="34" charset="0"/>
                <a:cs typeface="Arial" panose="020B0604020202020204" pitchFamily="34" charset="0"/>
              </a:rPr>
              <a:t>Citations</a:t>
            </a:r>
          </a:p>
        </p:txBody>
      </p:sp>
      <p:sp>
        <p:nvSpPr>
          <p:cNvPr id="3" name="Content Placeholder 2">
            <a:extLst>
              <a:ext uri="{FF2B5EF4-FFF2-40B4-BE49-F238E27FC236}">
                <a16:creationId xmlns:a16="http://schemas.microsoft.com/office/drawing/2014/main" id="{8B3022C1-5D41-4D76-83BA-67D3FED9296E}"/>
              </a:ext>
            </a:extLst>
          </p:cNvPr>
          <p:cNvSpPr>
            <a:spLocks noGrp="1"/>
          </p:cNvSpPr>
          <p:nvPr>
            <p:ph idx="1"/>
          </p:nvPr>
        </p:nvSpPr>
        <p:spPr>
          <a:xfrm>
            <a:off x="838200" y="1296785"/>
            <a:ext cx="10515600" cy="4912822"/>
          </a:xfrm>
        </p:spPr>
        <p:txBody>
          <a:bodyPr>
            <a:noAutofit/>
          </a:bodyPr>
          <a:lstStyle/>
          <a:p>
            <a:pPr marL="457200" indent="-457200">
              <a:lnSpc>
                <a:spcPct val="114000"/>
              </a:lnSpc>
              <a:spcBef>
                <a:spcPts val="600"/>
              </a:spcBef>
              <a:spcAft>
                <a:spcPts val="600"/>
              </a:spcAft>
              <a:buNone/>
            </a:pPr>
            <a:r>
              <a:rPr lang="en-US" sz="1600" dirty="0">
                <a:latin typeface="Arial" panose="020B0604020202020204" pitchFamily="34" charset="0"/>
                <a:cs typeface="Arial" panose="020B0604020202020204" pitchFamily="34" charset="0"/>
              </a:rPr>
              <a:t>R Core Team. 2019. R: A language and environment for statistical computing. R Foundation for Statistical Computing, Vienna, Austria</a:t>
            </a:r>
          </a:p>
          <a:p>
            <a:pPr marL="457200" indent="-457200">
              <a:lnSpc>
                <a:spcPct val="114000"/>
              </a:lnSpc>
              <a:spcBef>
                <a:spcPts val="600"/>
              </a:spcBef>
              <a:spcAft>
                <a:spcPts val="600"/>
              </a:spcAft>
              <a:buNone/>
            </a:pPr>
            <a:endParaRPr lang="en-US" sz="1600" dirty="0">
              <a:latin typeface="Arial" panose="020B0604020202020204" pitchFamily="34" charset="0"/>
              <a:cs typeface="Arial" panose="020B0604020202020204" pitchFamily="34" charset="0"/>
            </a:endParaRPr>
          </a:p>
          <a:p>
            <a:pPr marL="457200" indent="-457200">
              <a:lnSpc>
                <a:spcPct val="114000"/>
              </a:lnSpc>
              <a:spcBef>
                <a:spcPts val="600"/>
              </a:spcBef>
              <a:spcAft>
                <a:spcPts val="600"/>
              </a:spcAft>
              <a:buNone/>
            </a:pPr>
            <a:r>
              <a:rPr lang="en-US" sz="1600" dirty="0">
                <a:latin typeface="Arial" panose="020B0604020202020204" pitchFamily="34" charset="0"/>
                <a:cs typeface="Arial" panose="020B0604020202020204" pitchFamily="34" charset="0"/>
              </a:rPr>
              <a:t>(GIMP may or may not need a citation depending on the journal)</a:t>
            </a:r>
          </a:p>
        </p:txBody>
      </p:sp>
    </p:spTree>
    <p:extLst>
      <p:ext uri="{BB962C8B-B14F-4D97-AF65-F5344CB8AC3E}">
        <p14:creationId xmlns:p14="http://schemas.microsoft.com/office/powerpoint/2010/main" val="85523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C33FF3-FFA1-475F-A344-5B6147D4BAAD}"/>
              </a:ext>
            </a:extLst>
          </p:cNvPr>
          <p:cNvSpPr txBox="1"/>
          <p:nvPr/>
        </p:nvSpPr>
        <p:spPr>
          <a:xfrm>
            <a:off x="1538980" y="5767830"/>
            <a:ext cx="9114040" cy="58477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Figure #. </a:t>
            </a:r>
            <a:r>
              <a:rPr lang="en-US" sz="1600" dirty="0">
                <a:latin typeface="Arial" panose="020B0604020202020204" pitchFamily="34" charset="0"/>
                <a:cs typeface="Arial" panose="020B0604020202020204" pitchFamily="34" charset="0"/>
              </a:rPr>
              <a:t>Mean a* of cut sites measured via digital imaging method from (A) iceberg and (B) romaine ribs from each treatment group over 4-day experimental period. </a:t>
            </a:r>
            <a:endParaRPr lang="en-US" sz="1600" b="1" dirty="0">
              <a:latin typeface="Arial" panose="020B0604020202020204" pitchFamily="34" charset="0"/>
              <a:cs typeface="Arial" panose="020B0604020202020204" pitchFamily="34" charset="0"/>
            </a:endParaRPr>
          </a:p>
        </p:txBody>
      </p:sp>
      <p:pic>
        <p:nvPicPr>
          <p:cNvPr id="3" name="Graphic 2">
            <a:extLst>
              <a:ext uri="{FF2B5EF4-FFF2-40B4-BE49-F238E27FC236}">
                <a16:creationId xmlns:a16="http://schemas.microsoft.com/office/drawing/2014/main" id="{1A825716-3693-48FB-9C67-F817FEDBD3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8980" y="848129"/>
            <a:ext cx="9114040" cy="4824451"/>
          </a:xfrm>
          <a:prstGeom prst="rect">
            <a:avLst/>
          </a:prstGeom>
        </p:spPr>
      </p:pic>
    </p:spTree>
    <p:extLst>
      <p:ext uri="{BB962C8B-B14F-4D97-AF65-F5344CB8AC3E}">
        <p14:creationId xmlns:p14="http://schemas.microsoft.com/office/powerpoint/2010/main" val="302503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0CF3-86BA-440F-A2FF-F82D8D53EC6B}"/>
              </a:ext>
            </a:extLst>
          </p:cNvPr>
          <p:cNvSpPr>
            <a:spLocks noGrp="1"/>
          </p:cNvSpPr>
          <p:nvPr>
            <p:ph type="title"/>
          </p:nvPr>
        </p:nvSpPr>
        <p:spPr>
          <a:xfrm>
            <a:off x="838200" y="365126"/>
            <a:ext cx="10515600" cy="931659"/>
          </a:xfrm>
        </p:spPr>
        <p:txBody>
          <a:bodyPr>
            <a:normAutofit/>
          </a:bodyPr>
          <a:lstStyle/>
          <a:p>
            <a:r>
              <a:rPr lang="en-US" sz="3600" dirty="0">
                <a:latin typeface="Arial" panose="020B0604020202020204" pitchFamily="34" charset="0"/>
                <a:cs typeface="Arial" panose="020B0604020202020204" pitchFamily="34" charset="0"/>
              </a:rPr>
              <a:t>Raw data - iceberg</a:t>
            </a:r>
          </a:p>
        </p:txBody>
      </p:sp>
      <p:graphicFrame>
        <p:nvGraphicFramePr>
          <p:cNvPr id="4" name="Content Placeholder 3">
            <a:extLst>
              <a:ext uri="{FF2B5EF4-FFF2-40B4-BE49-F238E27FC236}">
                <a16:creationId xmlns:a16="http://schemas.microsoft.com/office/drawing/2014/main" id="{66C4AEA4-35A2-47CE-85DF-0433545DE057}"/>
              </a:ext>
            </a:extLst>
          </p:cNvPr>
          <p:cNvGraphicFramePr>
            <a:graphicFrameLocks noGrp="1"/>
          </p:cNvGraphicFramePr>
          <p:nvPr>
            <p:ph idx="1"/>
            <p:extLst>
              <p:ext uri="{D42A27DB-BD31-4B8C-83A1-F6EECF244321}">
                <p14:modId xmlns:p14="http://schemas.microsoft.com/office/powerpoint/2010/main" val="1044313736"/>
              </p:ext>
            </p:extLst>
          </p:nvPr>
        </p:nvGraphicFramePr>
        <p:xfrm>
          <a:off x="838200" y="1296785"/>
          <a:ext cx="10515600" cy="4572000"/>
        </p:xfrm>
        <a:graphic>
          <a:graphicData uri="http://schemas.openxmlformats.org/drawingml/2006/table">
            <a:tbl>
              <a:tblPr/>
              <a:tblGrid>
                <a:gridCol w="1498600">
                  <a:extLst>
                    <a:ext uri="{9D8B030D-6E8A-4147-A177-3AD203B41FA5}">
                      <a16:colId xmlns:a16="http://schemas.microsoft.com/office/drawing/2014/main" val="3556546562"/>
                    </a:ext>
                  </a:extLst>
                </a:gridCol>
                <a:gridCol w="2743200">
                  <a:extLst>
                    <a:ext uri="{9D8B030D-6E8A-4147-A177-3AD203B41FA5}">
                      <a16:colId xmlns:a16="http://schemas.microsoft.com/office/drawing/2014/main" val="3343065149"/>
                    </a:ext>
                  </a:extLst>
                </a:gridCol>
                <a:gridCol w="1206500">
                  <a:extLst>
                    <a:ext uri="{9D8B030D-6E8A-4147-A177-3AD203B41FA5}">
                      <a16:colId xmlns:a16="http://schemas.microsoft.com/office/drawing/2014/main" val="1135429169"/>
                    </a:ext>
                  </a:extLst>
                </a:gridCol>
                <a:gridCol w="2533650">
                  <a:extLst>
                    <a:ext uri="{9D8B030D-6E8A-4147-A177-3AD203B41FA5}">
                      <a16:colId xmlns:a16="http://schemas.microsoft.com/office/drawing/2014/main" val="3853621809"/>
                    </a:ext>
                  </a:extLst>
                </a:gridCol>
                <a:gridCol w="2533650">
                  <a:extLst>
                    <a:ext uri="{9D8B030D-6E8A-4147-A177-3AD203B41FA5}">
                      <a16:colId xmlns:a16="http://schemas.microsoft.com/office/drawing/2014/main" val="1659069070"/>
                    </a:ext>
                  </a:extLst>
                </a:gridCol>
              </a:tblGrid>
              <a:tr h="810432">
                <a:tc>
                  <a:txBody>
                    <a:bodyPr/>
                    <a:lstStyle/>
                    <a:p>
                      <a:pPr algn="l"/>
                      <a:r>
                        <a:rPr lang="en-US" sz="1600" b="1" dirty="0">
                          <a:solidFill>
                            <a:schemeClr val="tx1"/>
                          </a:solidFill>
                          <a:effectLst/>
                          <a:latin typeface="Arial" panose="020B0604020202020204" pitchFamily="34" charset="0"/>
                          <a:cs typeface="Arial" panose="020B0604020202020204" pitchFamily="34" charset="0"/>
                        </a:rPr>
                        <a:t>Variety</a:t>
                      </a:r>
                    </a:p>
                  </a:txBody>
                  <a:tcPr marL="12575" marR="12575" marT="12072" marB="120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b="1" dirty="0">
                          <a:solidFill>
                            <a:schemeClr val="tx1"/>
                          </a:solidFill>
                          <a:effectLst/>
                          <a:latin typeface="Arial" panose="020B0604020202020204" pitchFamily="34" charset="0"/>
                          <a:cs typeface="Arial" panose="020B0604020202020204" pitchFamily="34" charset="0"/>
                        </a:rPr>
                        <a:t>Treatment group</a:t>
                      </a:r>
                    </a:p>
                  </a:txBody>
                  <a:tcPr marL="12575" marR="12575" marT="12072" marB="120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b="1" dirty="0">
                          <a:solidFill>
                            <a:schemeClr val="tx1"/>
                          </a:solidFill>
                          <a:effectLst/>
                          <a:latin typeface="Arial" panose="020B0604020202020204" pitchFamily="34" charset="0"/>
                          <a:cs typeface="Arial" panose="020B0604020202020204" pitchFamily="34" charset="0"/>
                        </a:rPr>
                        <a:t>Day</a:t>
                      </a:r>
                    </a:p>
                  </a:txBody>
                  <a:tcPr marL="12575" marR="12575" marT="12072" marB="120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b="1" dirty="0">
                          <a:solidFill>
                            <a:schemeClr val="tx1"/>
                          </a:solidFill>
                          <a:effectLst/>
                          <a:latin typeface="Arial" panose="020B0604020202020204" pitchFamily="34" charset="0"/>
                          <a:cs typeface="Arial" panose="020B0604020202020204" pitchFamily="34" charset="0"/>
                        </a:rPr>
                        <a:t>Average mean a*</a:t>
                      </a:r>
                    </a:p>
                  </a:txBody>
                  <a:tcPr marL="12575" marR="12575" marT="12072" marB="120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dirty="0">
                          <a:solidFill>
                            <a:schemeClr val="tx1"/>
                          </a:solidFill>
                          <a:latin typeface="Arial" panose="020B0604020202020204" pitchFamily="34" charset="0"/>
                          <a:cs typeface="Arial" panose="020B0604020202020204" pitchFamily="34" charset="0"/>
                        </a:rPr>
                        <a:t>Standard error</a:t>
                      </a:r>
                    </a:p>
                  </a:txBody>
                  <a:tcPr marL="24144" marR="24144" marT="12072" marB="120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1066030"/>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Iceberg</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No treatment</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effectLst/>
                          <a:latin typeface="Arial" panose="020B0604020202020204" pitchFamily="34" charset="0"/>
                          <a:cs typeface="Arial" panose="020B0604020202020204" pitchFamily="34" charset="0"/>
                        </a:rPr>
                        <a:t>0</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effectLst/>
                          <a:latin typeface="Arial" panose="020B0604020202020204" pitchFamily="34" charset="0"/>
                          <a:cs typeface="Arial" panose="020B0604020202020204" pitchFamily="34" charset="0"/>
                        </a:rPr>
                        <a:t>-0.89068107</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effectLst/>
                          <a:latin typeface="Arial" panose="020B0604020202020204" pitchFamily="34" charset="0"/>
                          <a:cs typeface="Arial" panose="020B0604020202020204" pitchFamily="34" charset="0"/>
                        </a:rPr>
                        <a:t>0.2838299</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9709350"/>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Iceberg</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effectLst/>
                          <a:latin typeface="Arial" panose="020B0604020202020204" pitchFamily="34" charset="0"/>
                          <a:cs typeface="Arial" panose="020B0604020202020204" pitchFamily="34" charset="0"/>
                        </a:rPr>
                        <a:t>No treatment</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effectLst/>
                          <a:latin typeface="Arial" panose="020B0604020202020204" pitchFamily="34" charset="0"/>
                          <a:cs typeface="Arial" panose="020B0604020202020204" pitchFamily="34" charset="0"/>
                        </a:rPr>
                        <a:t>2</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a:solidFill>
                            <a:schemeClr val="tx1"/>
                          </a:solidFill>
                          <a:effectLst/>
                          <a:latin typeface="Arial" panose="020B0604020202020204" pitchFamily="34" charset="0"/>
                          <a:cs typeface="Arial" panose="020B0604020202020204" pitchFamily="34" charset="0"/>
                        </a:rPr>
                        <a:t>5.06335895</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effectLst/>
                          <a:latin typeface="Arial" panose="020B0604020202020204" pitchFamily="34" charset="0"/>
                          <a:cs typeface="Arial" panose="020B0604020202020204" pitchFamily="34" charset="0"/>
                        </a:rPr>
                        <a:t>0.8106018</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7839650"/>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Iceberg</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No treatment</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effectLst/>
                          <a:latin typeface="Arial" panose="020B0604020202020204" pitchFamily="34" charset="0"/>
                          <a:cs typeface="Arial" panose="020B0604020202020204" pitchFamily="34" charset="0"/>
                        </a:rPr>
                        <a:t>4</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a:solidFill>
                            <a:schemeClr val="tx1"/>
                          </a:solidFill>
                          <a:effectLst/>
                          <a:latin typeface="Arial" panose="020B0604020202020204" pitchFamily="34" charset="0"/>
                          <a:cs typeface="Arial" panose="020B0604020202020204" pitchFamily="34" charset="0"/>
                        </a:rPr>
                        <a:t>7.46215035</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effectLst/>
                          <a:latin typeface="Arial" panose="020B0604020202020204" pitchFamily="34" charset="0"/>
                          <a:cs typeface="Arial" panose="020B0604020202020204" pitchFamily="34" charset="0"/>
                        </a:rPr>
                        <a:t>0.8185934</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6931406"/>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Iceberg</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L-cysteine 500 ppm</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0</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a:solidFill>
                            <a:schemeClr val="tx1"/>
                          </a:solidFill>
                          <a:effectLst/>
                          <a:latin typeface="Arial" panose="020B0604020202020204" pitchFamily="34" charset="0"/>
                          <a:cs typeface="Arial" panose="020B0604020202020204" pitchFamily="34" charset="0"/>
                        </a:rPr>
                        <a:t>-1.36811893</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effectLst/>
                          <a:latin typeface="Arial" panose="020B0604020202020204" pitchFamily="34" charset="0"/>
                          <a:cs typeface="Arial" panose="020B0604020202020204" pitchFamily="34" charset="0"/>
                        </a:rPr>
                        <a:t>0.0719265</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550625"/>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Iceberg</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L-cysteine 500 ppm</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2</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effectLst/>
                          <a:latin typeface="Arial" panose="020B0604020202020204" pitchFamily="34" charset="0"/>
                          <a:cs typeface="Arial" panose="020B0604020202020204" pitchFamily="34" charset="0"/>
                        </a:rPr>
                        <a:t>3.60861442</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effectLst/>
                          <a:latin typeface="Arial" panose="020B0604020202020204" pitchFamily="34" charset="0"/>
                          <a:cs typeface="Arial" panose="020B0604020202020204" pitchFamily="34" charset="0"/>
                        </a:rPr>
                        <a:t>1.0906820</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2895209"/>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Iceberg</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L-cysteine 500 ppm</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4</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effectLst/>
                          <a:latin typeface="Arial" panose="020B0604020202020204" pitchFamily="34" charset="0"/>
                          <a:cs typeface="Arial" panose="020B0604020202020204" pitchFamily="34" charset="0"/>
                        </a:rPr>
                        <a:t>6.28711577</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effectLst/>
                          <a:latin typeface="Arial" panose="020B0604020202020204" pitchFamily="34" charset="0"/>
                          <a:cs typeface="Arial" panose="020B0604020202020204" pitchFamily="34" charset="0"/>
                        </a:rPr>
                        <a:t>1.0413093</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0049879"/>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Iceberg</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effectLst/>
                          <a:latin typeface="Arial" panose="020B0604020202020204" pitchFamily="34" charset="0"/>
                          <a:cs typeface="Arial" panose="020B0604020202020204" pitchFamily="34" charset="0"/>
                        </a:rPr>
                        <a:t>Melatonin 1000 ppm</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0</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effectLst/>
                          <a:latin typeface="Arial" panose="020B0604020202020204" pitchFamily="34" charset="0"/>
                          <a:cs typeface="Arial" panose="020B0604020202020204" pitchFamily="34" charset="0"/>
                        </a:rPr>
                        <a:t>-1.33501952</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effectLst/>
                          <a:latin typeface="Arial" panose="020B0604020202020204" pitchFamily="34" charset="0"/>
                          <a:cs typeface="Arial" panose="020B0604020202020204" pitchFamily="34" charset="0"/>
                        </a:rPr>
                        <a:t>0.1073516</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1937429"/>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Iceberg</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effectLst/>
                          <a:latin typeface="Arial" panose="020B0604020202020204" pitchFamily="34" charset="0"/>
                          <a:cs typeface="Arial" panose="020B0604020202020204" pitchFamily="34" charset="0"/>
                        </a:rPr>
                        <a:t>Melatonin 1000 ppm</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2</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effectLst/>
                          <a:latin typeface="Arial" panose="020B0604020202020204" pitchFamily="34" charset="0"/>
                          <a:cs typeface="Arial" panose="020B0604020202020204" pitchFamily="34" charset="0"/>
                        </a:rPr>
                        <a:t>-0.24422154</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effectLst/>
                          <a:latin typeface="Arial" panose="020B0604020202020204" pitchFamily="34" charset="0"/>
                          <a:cs typeface="Arial" panose="020B0604020202020204" pitchFamily="34" charset="0"/>
                        </a:rPr>
                        <a:t>0.1790481</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9301507"/>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Iceberg</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effectLst/>
                          <a:latin typeface="Arial" panose="020B0604020202020204" pitchFamily="34" charset="0"/>
                          <a:cs typeface="Arial" panose="020B0604020202020204" pitchFamily="34" charset="0"/>
                        </a:rPr>
                        <a:t>Melatonin 1000 ppm</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effectLst/>
                          <a:latin typeface="Arial" panose="020B0604020202020204" pitchFamily="34" charset="0"/>
                          <a:cs typeface="Arial" panose="020B0604020202020204" pitchFamily="34" charset="0"/>
                        </a:rPr>
                        <a:t>4</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effectLst/>
                          <a:latin typeface="Arial" panose="020B0604020202020204" pitchFamily="34" charset="0"/>
                          <a:cs typeface="Arial" panose="020B0604020202020204" pitchFamily="34" charset="0"/>
                        </a:rPr>
                        <a:t>-0.05323939</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effectLst/>
                          <a:latin typeface="Arial" panose="020B0604020202020204" pitchFamily="34" charset="0"/>
                          <a:cs typeface="Arial" panose="020B0604020202020204" pitchFamily="34" charset="0"/>
                        </a:rPr>
                        <a:t>0.162664</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2094717"/>
                  </a:ext>
                </a:extLst>
              </a:tr>
            </a:tbl>
          </a:graphicData>
        </a:graphic>
      </p:graphicFrame>
    </p:spTree>
    <p:extLst>
      <p:ext uri="{BB962C8B-B14F-4D97-AF65-F5344CB8AC3E}">
        <p14:creationId xmlns:p14="http://schemas.microsoft.com/office/powerpoint/2010/main" val="3177403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0CF3-86BA-440F-A2FF-F82D8D53EC6B}"/>
              </a:ext>
            </a:extLst>
          </p:cNvPr>
          <p:cNvSpPr>
            <a:spLocks noGrp="1"/>
          </p:cNvSpPr>
          <p:nvPr>
            <p:ph type="title"/>
          </p:nvPr>
        </p:nvSpPr>
        <p:spPr>
          <a:xfrm>
            <a:off x="838200" y="365126"/>
            <a:ext cx="10515600" cy="931659"/>
          </a:xfrm>
        </p:spPr>
        <p:txBody>
          <a:bodyPr>
            <a:normAutofit/>
          </a:bodyPr>
          <a:lstStyle/>
          <a:p>
            <a:r>
              <a:rPr lang="en-US" sz="3600" dirty="0">
                <a:latin typeface="Arial" panose="020B0604020202020204" pitchFamily="34" charset="0"/>
                <a:cs typeface="Arial" panose="020B0604020202020204" pitchFamily="34" charset="0"/>
              </a:rPr>
              <a:t>Raw data - romaine</a:t>
            </a:r>
          </a:p>
        </p:txBody>
      </p:sp>
      <p:graphicFrame>
        <p:nvGraphicFramePr>
          <p:cNvPr id="4" name="Content Placeholder 3">
            <a:extLst>
              <a:ext uri="{FF2B5EF4-FFF2-40B4-BE49-F238E27FC236}">
                <a16:creationId xmlns:a16="http://schemas.microsoft.com/office/drawing/2014/main" id="{66C4AEA4-35A2-47CE-85DF-0433545DE057}"/>
              </a:ext>
            </a:extLst>
          </p:cNvPr>
          <p:cNvGraphicFramePr>
            <a:graphicFrameLocks noGrp="1"/>
          </p:cNvGraphicFramePr>
          <p:nvPr>
            <p:ph idx="1"/>
            <p:extLst>
              <p:ext uri="{D42A27DB-BD31-4B8C-83A1-F6EECF244321}">
                <p14:modId xmlns:p14="http://schemas.microsoft.com/office/powerpoint/2010/main" val="4008921853"/>
              </p:ext>
            </p:extLst>
          </p:nvPr>
        </p:nvGraphicFramePr>
        <p:xfrm>
          <a:off x="838200" y="1296785"/>
          <a:ext cx="10515600" cy="4572000"/>
        </p:xfrm>
        <a:graphic>
          <a:graphicData uri="http://schemas.openxmlformats.org/drawingml/2006/table">
            <a:tbl>
              <a:tblPr/>
              <a:tblGrid>
                <a:gridCol w="1498600">
                  <a:extLst>
                    <a:ext uri="{9D8B030D-6E8A-4147-A177-3AD203B41FA5}">
                      <a16:colId xmlns:a16="http://schemas.microsoft.com/office/drawing/2014/main" val="3556546562"/>
                    </a:ext>
                  </a:extLst>
                </a:gridCol>
                <a:gridCol w="2743200">
                  <a:extLst>
                    <a:ext uri="{9D8B030D-6E8A-4147-A177-3AD203B41FA5}">
                      <a16:colId xmlns:a16="http://schemas.microsoft.com/office/drawing/2014/main" val="3343065149"/>
                    </a:ext>
                  </a:extLst>
                </a:gridCol>
                <a:gridCol w="1206500">
                  <a:extLst>
                    <a:ext uri="{9D8B030D-6E8A-4147-A177-3AD203B41FA5}">
                      <a16:colId xmlns:a16="http://schemas.microsoft.com/office/drawing/2014/main" val="1135429169"/>
                    </a:ext>
                  </a:extLst>
                </a:gridCol>
                <a:gridCol w="2533650">
                  <a:extLst>
                    <a:ext uri="{9D8B030D-6E8A-4147-A177-3AD203B41FA5}">
                      <a16:colId xmlns:a16="http://schemas.microsoft.com/office/drawing/2014/main" val="3853621809"/>
                    </a:ext>
                  </a:extLst>
                </a:gridCol>
                <a:gridCol w="2533650">
                  <a:extLst>
                    <a:ext uri="{9D8B030D-6E8A-4147-A177-3AD203B41FA5}">
                      <a16:colId xmlns:a16="http://schemas.microsoft.com/office/drawing/2014/main" val="1659069070"/>
                    </a:ext>
                  </a:extLst>
                </a:gridCol>
              </a:tblGrid>
              <a:tr h="810432">
                <a:tc>
                  <a:txBody>
                    <a:bodyPr/>
                    <a:lstStyle/>
                    <a:p>
                      <a:pPr algn="l"/>
                      <a:r>
                        <a:rPr lang="en-US" sz="1600" b="1" dirty="0">
                          <a:solidFill>
                            <a:schemeClr val="tx1"/>
                          </a:solidFill>
                          <a:effectLst/>
                          <a:latin typeface="Arial" panose="020B0604020202020204" pitchFamily="34" charset="0"/>
                          <a:cs typeface="Arial" panose="020B0604020202020204" pitchFamily="34" charset="0"/>
                        </a:rPr>
                        <a:t>Variety</a:t>
                      </a:r>
                    </a:p>
                  </a:txBody>
                  <a:tcPr marL="12575" marR="12575" marT="12072" marB="120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b="1" dirty="0">
                          <a:solidFill>
                            <a:schemeClr val="tx1"/>
                          </a:solidFill>
                          <a:effectLst/>
                          <a:latin typeface="Arial" panose="020B0604020202020204" pitchFamily="34" charset="0"/>
                          <a:cs typeface="Arial" panose="020B0604020202020204" pitchFamily="34" charset="0"/>
                        </a:rPr>
                        <a:t>Treatment group</a:t>
                      </a:r>
                    </a:p>
                  </a:txBody>
                  <a:tcPr marL="12575" marR="12575" marT="12072" marB="120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b="1" dirty="0">
                          <a:solidFill>
                            <a:schemeClr val="tx1"/>
                          </a:solidFill>
                          <a:effectLst/>
                          <a:latin typeface="Arial" panose="020B0604020202020204" pitchFamily="34" charset="0"/>
                          <a:cs typeface="Arial" panose="020B0604020202020204" pitchFamily="34" charset="0"/>
                        </a:rPr>
                        <a:t>Day</a:t>
                      </a:r>
                    </a:p>
                  </a:txBody>
                  <a:tcPr marL="12575" marR="12575" marT="12072" marB="120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b="1" dirty="0">
                          <a:solidFill>
                            <a:schemeClr val="tx1"/>
                          </a:solidFill>
                          <a:effectLst/>
                          <a:latin typeface="Arial" panose="020B0604020202020204" pitchFamily="34" charset="0"/>
                          <a:cs typeface="Arial" panose="020B0604020202020204" pitchFamily="34" charset="0"/>
                        </a:rPr>
                        <a:t>Average mean a*</a:t>
                      </a:r>
                    </a:p>
                  </a:txBody>
                  <a:tcPr marL="12575" marR="12575" marT="12072" marB="120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dirty="0">
                          <a:solidFill>
                            <a:schemeClr val="tx1"/>
                          </a:solidFill>
                          <a:latin typeface="Arial" panose="020B0604020202020204" pitchFamily="34" charset="0"/>
                          <a:cs typeface="Arial" panose="020B0604020202020204" pitchFamily="34" charset="0"/>
                        </a:rPr>
                        <a:t>Standard error</a:t>
                      </a:r>
                    </a:p>
                  </a:txBody>
                  <a:tcPr marL="24144" marR="24144" marT="12072" marB="120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1066030"/>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Romaine</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No treatment</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effectLst/>
                          <a:latin typeface="Arial" panose="020B0604020202020204" pitchFamily="34" charset="0"/>
                          <a:cs typeface="Arial" panose="020B0604020202020204" pitchFamily="34" charset="0"/>
                        </a:rPr>
                        <a:t>0</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-4.8364370</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0.08532724</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9709350"/>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Romaine</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effectLst/>
                          <a:latin typeface="Arial" panose="020B0604020202020204" pitchFamily="34" charset="0"/>
                          <a:cs typeface="Arial" panose="020B0604020202020204" pitchFamily="34" charset="0"/>
                        </a:rPr>
                        <a:t>No treatment</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2</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-0.3596783</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0.66237222</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7839650"/>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Romaine</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No treatment</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effectLst/>
                          <a:latin typeface="Arial" panose="020B0604020202020204" pitchFamily="34" charset="0"/>
                          <a:cs typeface="Arial" panose="020B0604020202020204" pitchFamily="34" charset="0"/>
                        </a:rPr>
                        <a:t>4</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1.4908743</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0.96242701</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6931406"/>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Romaine</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L-cysteine 500 ppm</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0</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-5.2519584</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0.06845061</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550625"/>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Romaine</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L-cysteine 500 ppm</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2</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-0.9154238</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1.04300430</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2895209"/>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Romaine</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L-cysteine 500 ppm</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4</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6.7562559</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1.84315056</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0049879"/>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Romaine</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effectLst/>
                          <a:latin typeface="Arial" panose="020B0604020202020204" pitchFamily="34" charset="0"/>
                          <a:cs typeface="Arial" panose="020B0604020202020204" pitchFamily="34" charset="0"/>
                        </a:rPr>
                        <a:t>Melatonin 1000 ppm</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0</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-5.2044737</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0.06216506</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1937429"/>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Romaine</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effectLst/>
                          <a:latin typeface="Arial" panose="020B0604020202020204" pitchFamily="34" charset="0"/>
                          <a:cs typeface="Arial" panose="020B0604020202020204" pitchFamily="34" charset="0"/>
                        </a:rPr>
                        <a:t>Melatonin 1000 ppm</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2</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-4.1194570</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0.16293058</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9301507"/>
                  </a:ext>
                </a:extLst>
              </a:tr>
              <a:tr h="417952">
                <a:tc>
                  <a:txBody>
                    <a:bodyPr/>
                    <a:lstStyle/>
                    <a:p>
                      <a:r>
                        <a:rPr lang="en-US" sz="1600" dirty="0">
                          <a:solidFill>
                            <a:schemeClr val="tx1"/>
                          </a:solidFill>
                          <a:effectLst/>
                          <a:latin typeface="Arial" panose="020B0604020202020204" pitchFamily="34" charset="0"/>
                          <a:cs typeface="Arial" panose="020B0604020202020204" pitchFamily="34" charset="0"/>
                        </a:rPr>
                        <a:t>Romaine</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effectLst/>
                          <a:latin typeface="Arial" panose="020B0604020202020204" pitchFamily="34" charset="0"/>
                          <a:cs typeface="Arial" panose="020B0604020202020204" pitchFamily="34" charset="0"/>
                        </a:rPr>
                        <a:t>Melatonin 1000 ppm</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solidFill>
                            <a:schemeClr val="tx1"/>
                          </a:solidFill>
                          <a:effectLst/>
                          <a:latin typeface="Arial" panose="020B0604020202020204" pitchFamily="34" charset="0"/>
                          <a:cs typeface="Arial" panose="020B0604020202020204" pitchFamily="34" charset="0"/>
                        </a:rPr>
                        <a:t>4</a:t>
                      </a:r>
                    </a:p>
                  </a:txBody>
                  <a:tcPr marL="12575" marR="12575" marT="10060" marB="10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-0.6669802</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effectLst/>
                          <a:latin typeface="Arial" panose="020B0604020202020204" pitchFamily="34" charset="0"/>
                          <a:cs typeface="Arial" panose="020B0604020202020204" pitchFamily="34" charset="0"/>
                        </a:rPr>
                        <a:t>1.09382682</a:t>
                      </a:r>
                    </a:p>
                  </a:txBody>
                  <a:tcPr marL="24501" marR="24501" marT="19601" marB="196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2094717"/>
                  </a:ext>
                </a:extLst>
              </a:tr>
            </a:tbl>
          </a:graphicData>
        </a:graphic>
      </p:graphicFrame>
    </p:spTree>
    <p:extLst>
      <p:ext uri="{BB962C8B-B14F-4D97-AF65-F5344CB8AC3E}">
        <p14:creationId xmlns:p14="http://schemas.microsoft.com/office/powerpoint/2010/main" val="1500089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586</Words>
  <Application>Microsoft Office PowerPoint</Application>
  <PresentationFormat>Widescreen</PresentationFormat>
  <Paragraphs>110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Method</vt:lpstr>
      <vt:lpstr>Citations</vt:lpstr>
      <vt:lpstr>PowerPoint Presentation</vt:lpstr>
      <vt:lpstr>Raw data - iceberg</vt:lpstr>
      <vt:lpstr>Raw data - romaine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Bryce Askey</cp:lastModifiedBy>
  <cp:revision>15</cp:revision>
  <dcterms:created xsi:type="dcterms:W3CDTF">2020-05-15T01:38:20Z</dcterms:created>
  <dcterms:modified xsi:type="dcterms:W3CDTF">2020-05-15T18:50:27Z</dcterms:modified>
</cp:coreProperties>
</file>