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54" r:id="rId3"/>
    <p:sldId id="353" r:id="rId4"/>
    <p:sldId id="352" r:id="rId5"/>
    <p:sldId id="351" r:id="rId6"/>
    <p:sldId id="350" r:id="rId7"/>
    <p:sldId id="343" r:id="rId8"/>
    <p:sldId id="260" r:id="rId9"/>
    <p:sldId id="339" r:id="rId10"/>
    <p:sldId id="331" r:id="rId11"/>
    <p:sldId id="267" r:id="rId12"/>
    <p:sldId id="333" r:id="rId13"/>
    <p:sldId id="345" r:id="rId14"/>
    <p:sldId id="346" r:id="rId15"/>
    <p:sldId id="334" r:id="rId16"/>
    <p:sldId id="349" r:id="rId17"/>
    <p:sldId id="338" r:id="rId18"/>
    <p:sldId id="340" r:id="rId19"/>
    <p:sldId id="335" r:id="rId20"/>
    <p:sldId id="266" r:id="rId21"/>
    <p:sldId id="336" r:id="rId22"/>
    <p:sldId id="337" r:id="rId23"/>
    <p:sldId id="268" r:id="rId24"/>
    <p:sldId id="269" r:id="rId25"/>
    <p:sldId id="270" r:id="rId26"/>
    <p:sldId id="347" r:id="rId27"/>
    <p:sldId id="34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4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A15F-8F65-D645-B4F5-AE25A3F9C3E8}" type="slidenum">
              <a:rPr lang="en-US"/>
              <a:pPr/>
              <a:t>2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26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10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17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18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20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24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Coordinates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8081" y="1365070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0777" y="7578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0,0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237539" y="3488706"/>
            <a:ext cx="38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urier"/>
                <a:cs typeface="Courier"/>
              </a:rPr>
              <a:t>getHeight</a:t>
            </a:r>
            <a:r>
              <a:rPr lang="en-US" sz="3600" dirty="0" smtClean="0">
                <a:latin typeface="Courier"/>
                <a:cs typeface="Courier"/>
              </a:rPr>
              <a:t>();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2421" y="5466813"/>
            <a:ext cx="328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urier"/>
                <a:cs typeface="Courier"/>
              </a:rPr>
              <a:t>getWidth</a:t>
            </a:r>
            <a:r>
              <a:rPr lang="en-US" sz="3600" dirty="0" smtClean="0">
                <a:latin typeface="Courier"/>
                <a:cs typeface="Courier"/>
              </a:rPr>
              <a:t>();</a:t>
            </a:r>
            <a:endParaRPr lang="en-US" sz="3600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6250" y="1590667"/>
            <a:ext cx="1658823" cy="646331"/>
            <a:chOff x="2526250" y="1590667"/>
            <a:chExt cx="1658823" cy="6463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40,20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86" y="4089455"/>
            <a:ext cx="1822688" cy="646331"/>
            <a:chOff x="2526250" y="1588472"/>
            <a:chExt cx="1822688" cy="64633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40,120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8999" y="2195890"/>
            <a:ext cx="1822688" cy="646331"/>
            <a:chOff x="2526250" y="1588472"/>
            <a:chExt cx="1822688" cy="6463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120,40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0" y="3730608"/>
            <a:ext cx="46095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312" y="3181611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getWidth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07666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1034134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rect.getWidth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sp>
        <p:nvSpPr>
          <p:cNvPr id="10" name="Donut 9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683" y="4509370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getHeight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" y="2136425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rect.getHeight</a:t>
            </a:r>
            <a:r>
              <a:rPr lang="en-US" sz="2600" dirty="0" smtClean="0"/>
              <a:t>() / 2</a:t>
            </a:r>
            <a:endParaRPr lang="en-US" sz="2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9683" y="824591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8356" y="1653436"/>
            <a:ext cx="1" cy="21544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Constants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27648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2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95386" y="1665962"/>
            <a:ext cx="0" cy="24175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97391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smtClean="0"/>
              <a:t>A variable that represents text.</a:t>
            </a:r>
            <a:endParaRPr lang="en-US" sz="2400" b="0" dirty="0"/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 label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(”hello, world”, 100, 75);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label.setFont</a:t>
            </a:r>
            <a:r>
              <a:rPr lang="en-US" dirty="0" smtClean="0">
                <a:latin typeface="Courier"/>
                <a:cs typeface="Courier"/>
              </a:rPr>
              <a:t>(“SansSerif-36”);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label.setColor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Color.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add(label);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smtClean="0"/>
              <a:t>A variable that represents text.</a:t>
            </a:r>
            <a:endParaRPr lang="en-US" sz="2400" b="0" dirty="0"/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 label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(”hello, world”, 100, 75);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label.setFont</a:t>
            </a:r>
            <a:r>
              <a:rPr lang="en-US" dirty="0" smtClean="0">
                <a:latin typeface="Courier"/>
                <a:cs typeface="Courier"/>
              </a:rPr>
              <a:t>(“SansSerif-36”);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label.setColor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Color.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add(label);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10002" y="5185775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1574" y="519247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75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967086"/>
            <a:ext cx="8242300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32132" y="797391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CSBridge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Game Show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02" y="852952"/>
            <a:ext cx="4737758" cy="5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>
                <a:latin typeface="Courier New" charset="0"/>
              </a:rPr>
              <a:t>GOval</a:t>
            </a:r>
            <a:r>
              <a:rPr lang="en-US" sz="2400" b="0" dirty="0"/>
              <a:t> class represents an elliptical shape defined by the boundaries of its enclosing rectangle.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the largest oval that fits within the canvas: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GOval</a:t>
              </a:r>
              <a:r>
                <a:rPr lang="en-US" sz="1600" dirty="0" smtClean="0">
                  <a:latin typeface="Courier"/>
                  <a:cs typeface="Courier"/>
                </a:rPr>
                <a:t> oval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GOval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getWidth</a:t>
              </a:r>
              <a:r>
                <a:rPr lang="en-US" sz="1600" dirty="0" smtClean="0">
                  <a:latin typeface="Courier"/>
                  <a:cs typeface="Courier"/>
                </a:rPr>
                <a:t>(), </a:t>
              </a:r>
              <a:r>
                <a:rPr lang="en-US" sz="1600" dirty="0" err="1" smtClean="0">
                  <a:latin typeface="Courier"/>
                  <a:cs typeface="Courier"/>
                </a:rPr>
                <a:t>getHeight</a:t>
              </a:r>
              <a:r>
                <a:rPr lang="en-US" sz="1600" dirty="0" smtClean="0">
                  <a:latin typeface="Courier"/>
                  <a:cs typeface="Courier"/>
                </a:rPr>
                <a:t>());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oval.setFilled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oval.setColor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add(oval, 0</a:t>
              </a:r>
              <a:r>
                <a:rPr lang="en-US" sz="1600" dirty="0">
                  <a:latin typeface="Courier"/>
                  <a:cs typeface="Courier"/>
                </a:rPr>
                <a:t>, </a:t>
              </a:r>
              <a:r>
                <a:rPr lang="en-US" sz="1600" dirty="0" smtClean="0">
                  <a:latin typeface="Courier"/>
                  <a:cs typeface="Courier"/>
                </a:rPr>
                <a:t>0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6532" y="2555310"/>
            <a:ext cx="46346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996320"/>
            <a:ext cx="7785100" cy="1587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3068" y="1653436"/>
            <a:ext cx="0" cy="50104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7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3136" y="1739505"/>
            <a:ext cx="8611234" cy="956728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85" y="724871"/>
            <a:ext cx="6286302" cy="606278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Reference Sheet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82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516E-6 4.50717E-6 L -7.90516E-6 -0.3597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 smtClean="0">
                <a:latin typeface="Courier New" charset="0"/>
              </a:rPr>
              <a:t>GLine</a:t>
            </a:r>
            <a:r>
              <a:rPr lang="en-US" sz="2400" b="0" dirty="0" smtClean="0"/>
              <a:t> </a:t>
            </a:r>
            <a:r>
              <a:rPr lang="en-US" sz="2400" b="0" dirty="0"/>
              <a:t>class represents </a:t>
            </a:r>
            <a:r>
              <a:rPr lang="en-US" sz="2400" dirty="0" smtClean="0"/>
              <a:t>a line defined by a start point and an end point.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</a:t>
              </a:r>
              <a:r>
                <a:rPr lang="en-US" sz="2400" b="0" dirty="0" smtClean="0"/>
                <a:t>a diagonal line across the canvas:  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GLine</a:t>
              </a:r>
              <a:r>
                <a:rPr lang="en-US" sz="1600" dirty="0" smtClean="0">
                  <a:latin typeface="Courier"/>
                  <a:cs typeface="Courier"/>
                </a:rPr>
                <a:t> line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GLine</a:t>
              </a:r>
              <a:r>
                <a:rPr lang="en-US" sz="1600" dirty="0" smtClean="0">
                  <a:latin typeface="Courier"/>
                  <a:cs typeface="Courier"/>
                </a:rPr>
                <a:t>(0,0, </a:t>
              </a:r>
              <a:r>
                <a:rPr lang="en-US" sz="1600" dirty="0" err="1" smtClean="0">
                  <a:latin typeface="Courier"/>
                  <a:cs typeface="Courier"/>
                </a:rPr>
                <a:t>getWidth</a:t>
              </a:r>
              <a:r>
                <a:rPr lang="en-US" sz="1600" dirty="0" smtClean="0">
                  <a:latin typeface="Courier"/>
                  <a:cs typeface="Courier"/>
                </a:rPr>
                <a:t>(), </a:t>
              </a:r>
              <a:r>
                <a:rPr lang="en-US" sz="1600" dirty="0" err="1" smtClean="0">
                  <a:latin typeface="Courier"/>
                  <a:cs typeface="Courier"/>
                </a:rPr>
                <a:t>getHeight</a:t>
              </a:r>
              <a:r>
                <a:rPr lang="en-US" sz="1600" dirty="0" smtClean="0">
                  <a:latin typeface="Courier"/>
                  <a:cs typeface="Courier"/>
                </a:rPr>
                <a:t>());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add(line);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GLine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6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574043" y="4174999"/>
            <a:ext cx="3290953" cy="21710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Or and And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007" y="986944"/>
            <a:ext cx="10104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// 1. Get a door number from the user</a:t>
            </a:r>
          </a:p>
          <a:p>
            <a:r>
              <a:rPr lang="en-US" sz="24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2400" b="1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doorChoice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readInt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”Choose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a door: "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r>
              <a:rPr lang="en-US" sz="2400" b="1" dirty="0" smtClean="0">
                <a:solidFill>
                  <a:srgbClr val="660066"/>
                </a:solidFill>
                <a:latin typeface="Courier"/>
                <a:cs typeface="Courier"/>
              </a:rPr>
              <a:t>while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doorChoice</a:t>
            </a:r>
            <a:r>
              <a:rPr lang="en-US" sz="2400" dirty="0">
                <a:latin typeface="Courier"/>
                <a:cs typeface="Courier"/>
              </a:rPr>
              <a:t> &lt; 1 || </a:t>
            </a:r>
            <a:r>
              <a:rPr lang="en-US" sz="2400" dirty="0" err="1">
                <a:latin typeface="Courier"/>
                <a:cs typeface="Courier"/>
              </a:rPr>
              <a:t>doorChoice</a:t>
            </a:r>
            <a:r>
              <a:rPr lang="en-US" sz="2400" dirty="0">
                <a:latin typeface="Courier"/>
                <a:cs typeface="Courier"/>
              </a:rPr>
              <a:t> &gt; 3) {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println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”Choose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a door number between 1 and 3"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doorChoice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readInt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”Choose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a door: </a:t>
            </a:r>
            <a:r>
              <a:rPr lang="en-US" sz="2400" dirty="0">
                <a:latin typeface="Courier"/>
                <a:cs typeface="Courier"/>
              </a:rPr>
              <a:t>");</a:t>
            </a: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3608" y="4560897"/>
            <a:ext cx="277117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dirty="0" smtClean="0">
                <a:latin typeface="Courier"/>
                <a:cs typeface="Courier"/>
              </a:rPr>
              <a:t>||		or</a:t>
            </a:r>
          </a:p>
          <a:p>
            <a:r>
              <a:rPr lang="en-US" sz="4300" dirty="0" smtClean="0">
                <a:latin typeface="Courier"/>
                <a:cs typeface="Courier"/>
              </a:rPr>
              <a:t>&amp;&amp;		and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90630" y="1746688"/>
            <a:ext cx="2728890" cy="43694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34013" y="1755484"/>
            <a:ext cx="2703770" cy="43694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19520" y="1751086"/>
            <a:ext cx="614493" cy="43694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9503" y="3295268"/>
            <a:ext cx="544139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03692" y="2206085"/>
            <a:ext cx="460642" cy="114478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  <p:bldP spid="9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64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62063"/>
            <a:ext cx="63849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265363"/>
            <a:ext cx="6132512" cy="571500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karelIsAwesome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Monotype Sorts" charset="0"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myBool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 &lt;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5891" name="Rectangle 3"/>
          <p:cNvSpPr txBox="1">
            <a:spLocks noChangeArrowheads="1"/>
          </p:cNvSpPr>
          <p:nvPr/>
        </p:nvSpPr>
        <p:spPr bwMode="auto">
          <a:xfrm>
            <a:off x="1422400" y="3435350"/>
            <a:ext cx="6276975" cy="573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Operations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6914" name="Rectangle 3"/>
          <p:cNvSpPr txBox="1">
            <a:spLocks noChangeArrowheads="1"/>
          </p:cNvSpPr>
          <p:nvPr/>
        </p:nvSpPr>
        <p:spPr bwMode="auto">
          <a:xfrm>
            <a:off x="1343025" y="1719263"/>
            <a:ext cx="6276975" cy="2514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a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b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false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smtClean="0">
                <a:solidFill>
                  <a:schemeClr val="accent3"/>
                </a:solidFill>
                <a:latin typeface="Courier New" charset="0"/>
              </a:rPr>
              <a:t>//This is false</a:t>
            </a:r>
            <a:endParaRPr kumimoji="1" lang="en-US" b="1" dirty="0">
              <a:solidFill>
                <a:schemeClr val="accent3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a_and_b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&amp;&amp; b;</a:t>
            </a:r>
          </a:p>
          <a:p>
            <a:pPr>
              <a:buClr>
                <a:schemeClr val="bg2"/>
              </a:buClr>
            </a:pPr>
            <a:endParaRPr kumimoji="1"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chemeClr val="accent3"/>
                </a:solidFill>
                <a:latin typeface="Courier New" charset="0"/>
              </a:rPr>
              <a:t>//This is </a:t>
            </a:r>
            <a:r>
              <a:rPr kumimoji="1" lang="en-US" b="1" dirty="0" smtClean="0">
                <a:solidFill>
                  <a:schemeClr val="accent3"/>
                </a:solidFill>
                <a:latin typeface="Courier New" charset="0"/>
              </a:rPr>
              <a:t>true</a:t>
            </a:r>
            <a:endParaRPr kumimoji="1" lang="en-US" b="1" dirty="0">
              <a:solidFill>
                <a:schemeClr val="accent3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a_or_b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|| b;</a:t>
            </a:r>
          </a:p>
          <a:p>
            <a:pPr>
              <a:buClr>
                <a:schemeClr val="bg2"/>
              </a:buClr>
            </a:pPr>
            <a:endParaRPr kumimoji="1"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>
                <a:solidFill>
                  <a:schemeClr val="accent3"/>
                </a:solidFill>
                <a:latin typeface="Courier New" charset="0"/>
              </a:rPr>
              <a:t>//This is false</a:t>
            </a: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not_a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!a;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Beyond Console Programs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 smtClean="0"/>
              <a:t>GRect</a:t>
            </a:r>
            <a:r>
              <a:rPr lang="en-US" sz="2400" b="0" dirty="0" smtClean="0"/>
              <a:t> is a variable that stores a rectangle.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</a:t>
              </a:r>
              <a:r>
                <a:rPr lang="en-US" sz="2400" b="0" dirty="0" smtClean="0"/>
                <a:t>displays a rectangle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</a:t>
              </a:r>
              <a:r>
                <a:rPr lang="en-US" sz="1600" dirty="0" smtClean="0">
                  <a:latin typeface="Courier"/>
                  <a:cs typeface="Courier"/>
                </a:rPr>
                <a:t>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, 50, 50);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endParaRPr lang="en-US" sz="1600" dirty="0">
                <a:latin typeface="Courier"/>
                <a:cs typeface="Courier"/>
              </a:endParaRP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 smtClean="0"/>
              <a:t>GRect</a:t>
            </a:r>
            <a:r>
              <a:rPr lang="en-US" sz="2400" b="0" dirty="0" smtClean="0"/>
              <a:t> is a variable that stores a rectangle.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</a:t>
              </a:r>
              <a:r>
                <a:rPr lang="en-US" sz="2400" b="0" dirty="0" smtClean="0"/>
                <a:t>displays a rectangle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</a:t>
              </a:r>
              <a:r>
                <a:rPr lang="en-US" sz="1600" dirty="0" smtClean="0">
                  <a:latin typeface="Courier"/>
                  <a:cs typeface="Courier"/>
                </a:rPr>
                <a:t>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, 50, 50);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endParaRPr lang="en-US" sz="1600" dirty="0">
                <a:latin typeface="Courier"/>
                <a:cs typeface="Courier"/>
              </a:endParaRP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23" y="4605817"/>
            <a:ext cx="205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for a rectangle are the top left corner.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606</Words>
  <Application>Microsoft Macintosh PowerPoint</Application>
  <PresentationFormat>On-screen Show (4:3)</PresentationFormat>
  <Paragraphs>177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Century Gothic</vt:lpstr>
      <vt:lpstr>Charcoal CY</vt:lpstr>
      <vt:lpstr>Courier</vt:lpstr>
      <vt:lpstr>Courier New</vt:lpstr>
      <vt:lpstr>Helvetica</vt:lpstr>
      <vt:lpstr>Monotype Sorts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26</cp:revision>
  <dcterms:created xsi:type="dcterms:W3CDTF">2016-06-21T10:36:38Z</dcterms:created>
  <dcterms:modified xsi:type="dcterms:W3CDTF">2018-07-11T21:03:48Z</dcterms:modified>
</cp:coreProperties>
</file>