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3"/>
  </p:notesMasterIdLst>
  <p:handoutMasterIdLst>
    <p:handoutMasterId r:id="rId84"/>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503" r:id="rId59"/>
    <p:sldId id="505" r:id="rId60"/>
    <p:sldId id="504" r:id="rId61"/>
    <p:sldId id="506" r:id="rId62"/>
    <p:sldId id="508" r:id="rId63"/>
    <p:sldId id="507" r:id="rId64"/>
    <p:sldId id="509" r:id="rId65"/>
    <p:sldId id="497" r:id="rId66"/>
    <p:sldId id="498" r:id="rId67"/>
    <p:sldId id="500" r:id="rId68"/>
    <p:sldId id="501" r:id="rId69"/>
    <p:sldId id="502" r:id="rId70"/>
    <p:sldId id="499" r:id="rId71"/>
    <p:sldId id="485" r:id="rId72"/>
    <p:sldId id="486" r:id="rId73"/>
    <p:sldId id="487" r:id="rId74"/>
    <p:sldId id="488" r:id="rId75"/>
    <p:sldId id="489" r:id="rId76"/>
    <p:sldId id="495" r:id="rId77"/>
    <p:sldId id="490" r:id="rId78"/>
    <p:sldId id="491" r:id="rId79"/>
    <p:sldId id="492" r:id="rId80"/>
    <p:sldId id="494" r:id="rId81"/>
    <p:sldId id="482" r:id="rId8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77273" autoAdjust="0"/>
  </p:normalViewPr>
  <p:slideViewPr>
    <p:cSldViewPr snapToGrid="0">
      <p:cViewPr varScale="1">
        <p:scale>
          <a:sx n="75" d="100"/>
          <a:sy n="75" d="100"/>
        </p:scale>
        <p:origin x="26" y="221"/>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3/2/2023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3/2/2023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8339995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1690232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484017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3783257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62</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63</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64</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65</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66</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67</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69</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71</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72</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73</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75</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76</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77</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78</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3/2/2023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17.png"/><Relationship Id="rId7" Type="http://schemas.openxmlformats.org/officeDocument/2006/relationships/hyperlink" Target="https://arxiv.org/pdf/1512.03385.pd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arxiv.org/pdf/1905.11946.pdf"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arxiv.org/pdf/1905.11946.pdf" TargetMode="External"/><Relationship Id="rId5" Type="http://schemas.openxmlformats.org/officeDocument/2006/relationships/hyperlink" Target="https://arxiv.org/pdf/1512.03385.pdf" TargetMode="Externa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arxiv.org/pdf/1905.11946.pdf"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arxiv.org/pdf/1905.11946.pdf"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hyperlink" Target="https://arxiv.org/pdf/1905.11946.pdf"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33.png"/><Relationship Id="rId7" Type="http://schemas.openxmlformats.org/officeDocument/2006/relationships/hyperlink" Target="https://arxiv.org/pdf/1709.01507.pdf"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arxiv.org/pdf/1905.11946.pdf" TargetMode="External"/><Relationship Id="rId5" Type="http://schemas.openxmlformats.org/officeDocument/2006/relationships/hyperlink" Target="https://arxiv.org/pdf/1709.01507.pdf" TargetMode="Externa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arxiv.org/pdf/1905.11946.pdf"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410.png"/><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channel is a </a:t>
            </a:r>
            <a:r>
              <a:rPr lang="en-US" sz="2400" b="1" dirty="0">
                <a:latin typeface="Segoe UI" panose="020B0502040204020203" pitchFamily="34" charset="0"/>
                <a:ea typeface="Segoe UI" panose="020B0502040204020203" pitchFamily="34" charset="0"/>
                <a:cs typeface="Segoe UI" panose="020B0502040204020203" pitchFamily="34" charset="0"/>
              </a:rPr>
              <a:t>different feature map</a:t>
            </a:r>
            <a:r>
              <a:rPr lang="en-US" sz="2400" dirty="0">
                <a:latin typeface="Segoe UI" panose="020B0502040204020203" pitchFamily="34" charset="0"/>
                <a:ea typeface="Segoe UI" panose="020B0502040204020203" pitchFamily="34" charset="0"/>
                <a:cs typeface="Segoe UI" panose="020B0502040204020203" pitchFamily="34" charset="0"/>
              </a:rPr>
              <a:t> with different kernel weights  </a:t>
            </a:r>
            <a:endParaRPr lang="en-US" sz="2400" b="1"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 Useful in some cases  </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Generally, 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
        <p:nvSpPr>
          <p:cNvPr id="4" name="TextBox 3">
            <a:extLst>
              <a:ext uri="{FF2B5EF4-FFF2-40B4-BE49-F238E27FC236}">
                <a16:creationId xmlns:a16="http://schemas.microsoft.com/office/drawing/2014/main" id="{3FDF3154-9410-71E9-7E22-F3F329807F17}"/>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A8B621E2-3C1B-EEAF-C3E8-658B414BF4C8}"/>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192FE858-86C7-7611-F0F9-F4E51DE9D02F}"/>
              </a:ext>
            </a:extLst>
          </p:cNvPr>
          <p:cNvSpPr txBox="1"/>
          <p:nvPr/>
        </p:nvSpPr>
        <p:spPr>
          <a:xfrm>
            <a:off x="5884755" y="6330791"/>
            <a:ext cx="2370161" cy="369332"/>
          </a:xfrm>
          <a:prstGeom prst="rect">
            <a:avLst/>
          </a:prstGeom>
          <a:noFill/>
        </p:spPr>
        <p:txBody>
          <a:bodyPr wrap="square" rtlCol="0">
            <a:spAutoFit/>
          </a:bodyPr>
          <a:lstStyle/>
          <a:p>
            <a:r>
              <a:rPr lang="en-US" dirty="0"/>
              <a:t>From </a:t>
            </a:r>
            <a:r>
              <a:rPr lang="en-US" dirty="0">
                <a:hlinkClick r:id="rId7"/>
              </a:rPr>
              <a:t>He, et.al., 2015</a:t>
            </a:r>
            <a:r>
              <a:rPr lang="en-US" dirty="0">
                <a:hlinkClick r:id="rId8"/>
              </a:rPr>
              <a:t> </a:t>
            </a:r>
            <a:endParaRPr lang="en-US" dirty="0"/>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
        <p:nvSpPr>
          <p:cNvPr id="3" name="TextBox 2">
            <a:extLst>
              <a:ext uri="{FF2B5EF4-FFF2-40B4-BE49-F238E27FC236}">
                <a16:creationId xmlns:a16="http://schemas.microsoft.com/office/drawing/2014/main" id="{10D5839D-54B1-D008-49E2-D4FA338460B1}"/>
              </a:ext>
            </a:extLst>
          </p:cNvPr>
          <p:cNvSpPr txBox="1"/>
          <p:nvPr/>
        </p:nvSpPr>
        <p:spPr>
          <a:xfrm>
            <a:off x="8198475" y="1904367"/>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
        <p:nvSpPr>
          <p:cNvPr id="3" name="TextBox 2">
            <a:extLst>
              <a:ext uri="{FF2B5EF4-FFF2-40B4-BE49-F238E27FC236}">
                <a16:creationId xmlns:a16="http://schemas.microsoft.com/office/drawing/2014/main" id="{0852F209-0661-45C0-43D2-17F124AE68A0}"/>
              </a:ext>
            </a:extLst>
          </p:cNvPr>
          <p:cNvSpPr txBox="1"/>
          <p:nvPr/>
        </p:nvSpPr>
        <p:spPr>
          <a:xfrm>
            <a:off x="9765268" y="2672067"/>
            <a:ext cx="2370161" cy="369332"/>
          </a:xfrm>
          <a:prstGeom prst="rect">
            <a:avLst/>
          </a:prstGeom>
          <a:noFill/>
        </p:spPr>
        <p:txBody>
          <a:bodyPr wrap="square" rtlCol="0">
            <a:spAutoFit/>
          </a:bodyPr>
          <a:lstStyle/>
          <a:p>
            <a:r>
              <a:rPr lang="en-US" dirty="0"/>
              <a:t>From </a:t>
            </a:r>
            <a:r>
              <a:rPr lang="en-US" dirty="0">
                <a:hlinkClick r:id="rId5"/>
              </a:rPr>
              <a:t>He, et.al., 2015</a:t>
            </a:r>
            <a:r>
              <a:rPr lang="en-US" dirty="0">
                <a:hlinkClick r:id="rId6"/>
              </a:rPr>
              <a:t> </a:t>
            </a:r>
            <a:endParaRPr lang="en-US" dirty="0"/>
          </a:p>
        </p:txBody>
      </p:sp>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
        <p:nvSpPr>
          <p:cNvPr id="4" name="TextBox 3">
            <a:extLst>
              <a:ext uri="{FF2B5EF4-FFF2-40B4-BE49-F238E27FC236}">
                <a16:creationId xmlns:a16="http://schemas.microsoft.com/office/drawing/2014/main" id="{9CE4F188-8FA3-0289-630F-7F006CBC93AD}"/>
              </a:ext>
            </a:extLst>
          </p:cNvPr>
          <p:cNvSpPr txBox="1"/>
          <p:nvPr/>
        </p:nvSpPr>
        <p:spPr>
          <a:xfrm>
            <a:off x="5215720" y="6373608"/>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
        <p:nvSpPr>
          <p:cNvPr id="3" name="TextBox 2">
            <a:extLst>
              <a:ext uri="{FF2B5EF4-FFF2-40B4-BE49-F238E27FC236}">
                <a16:creationId xmlns:a16="http://schemas.microsoft.com/office/drawing/2014/main" id="{FF7BB53C-6576-1060-E204-25C5B377C6F8}"/>
              </a:ext>
            </a:extLst>
          </p:cNvPr>
          <p:cNvSpPr txBox="1"/>
          <p:nvPr/>
        </p:nvSpPr>
        <p:spPr>
          <a:xfrm>
            <a:off x="4347107" y="23439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649305"/>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379C34D-85A3-A37C-66C3-BF6B57BA0669}"/>
              </a:ext>
            </a:extLst>
          </p:cNvPr>
          <p:cNvSpPr txBox="1"/>
          <p:nvPr/>
        </p:nvSpPr>
        <p:spPr>
          <a:xfrm>
            <a:off x="7489821" y="59506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How can convolutional layers be expanded to multiple scales</a:t>
            </a:r>
          </a:p>
          <a:p>
            <a:r>
              <a:rPr lang="en-GB" sz="2800" dirty="0">
                <a:latin typeface="+mn-lt"/>
                <a:ea typeface="Segoe UI" panose="020B0502040204020203" pitchFamily="34" charset="0"/>
                <a:cs typeface="Segoe UI" panose="020B0502040204020203" pitchFamily="34" charset="0"/>
              </a:rPr>
              <a:t>Single convolutional layers work at single scale</a:t>
            </a:r>
          </a:p>
          <a:p>
            <a:r>
              <a:rPr lang="en-GB" sz="2800" dirty="0">
                <a:latin typeface="+mn-lt"/>
                <a:ea typeface="Segoe UI" panose="020B0502040204020203" pitchFamily="34" charset="0"/>
                <a:cs typeface="Segoe UI" panose="020B0502040204020203" pitchFamily="34" charset="0"/>
              </a:rPr>
              <a:t>But, real-world images contain objects with different scales</a:t>
            </a:r>
          </a:p>
          <a:p>
            <a:r>
              <a:rPr lang="en-GB" sz="2800" dirty="0">
                <a:latin typeface="+mn-lt"/>
                <a:ea typeface="Segoe UI" panose="020B0502040204020203" pitchFamily="34" charset="0"/>
                <a:cs typeface="Segoe UI" panose="020B0502040204020203" pitchFamily="34" charset="0"/>
              </a:rPr>
              <a:t>Need architecture that supports multiple scales</a:t>
            </a:r>
          </a:p>
          <a:p>
            <a:pPr lvl="1"/>
            <a:r>
              <a:rPr lang="en-GB" sz="2400" dirty="0">
                <a:latin typeface="+mn-lt"/>
                <a:ea typeface="Segoe UI" panose="020B0502040204020203" pitchFamily="34" charset="0"/>
                <a:cs typeface="Segoe UI" panose="020B0502040204020203" pitchFamily="34" charset="0"/>
              </a:rPr>
              <a:t>CNN layers with different scales in parallel</a:t>
            </a:r>
          </a:p>
          <a:p>
            <a:pPr lvl="1"/>
            <a:r>
              <a:rPr lang="en-GB" sz="2400" dirty="0">
                <a:latin typeface="+mn-lt"/>
                <a:ea typeface="Segoe UI" panose="020B0502040204020203" pitchFamily="34" charset="0"/>
                <a:cs typeface="Segoe UI" panose="020B0502040204020203" pitchFamily="34" charset="0"/>
              </a:rPr>
              <a:t>Concatenate the results</a:t>
            </a:r>
          </a:p>
          <a:p>
            <a:r>
              <a:rPr lang="en-GB" sz="2800" dirty="0">
                <a:latin typeface="+mn-lt"/>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Built into deep learning frameworks; </a:t>
            </a:r>
            <a:r>
              <a:rPr lang="en-GB" sz="2400" dirty="0" err="1">
                <a:latin typeface="+mn-lt"/>
                <a:ea typeface="Segoe UI" panose="020B0502040204020203" pitchFamily="34" charset="0"/>
                <a:cs typeface="Segoe UI" panose="020B0502040204020203" pitchFamily="34" charset="0"/>
              </a:rPr>
              <a:t>Keras</a:t>
            </a:r>
            <a:r>
              <a:rPr lang="en-GB" sz="2400" dirty="0">
                <a:latin typeface="+mn-lt"/>
                <a:ea typeface="Segoe UI" panose="020B0502040204020203" pitchFamily="34" charset="0"/>
                <a:cs typeface="Segoe UI" panose="020B0502040204020203" pitchFamily="34" charset="0"/>
              </a:rPr>
              <a:t>, </a:t>
            </a:r>
            <a:r>
              <a:rPr lang="en-GB" sz="2400" dirty="0" err="1">
                <a:latin typeface="+mn-lt"/>
                <a:ea typeface="Segoe UI" panose="020B0502040204020203" pitchFamily="34" charset="0"/>
                <a:cs typeface="Segoe UI" panose="020B0502040204020203" pitchFamily="34" charset="0"/>
              </a:rPr>
              <a:t>PyTorch</a:t>
            </a:r>
            <a:r>
              <a:rPr lang="en-GB" sz="2400" dirty="0">
                <a:latin typeface="+mn-lt"/>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In CNNs convolutional operators </a:t>
            </a:r>
            <a:r>
              <a:rPr lang="en-GB" sz="2800" b="1" dirty="0">
                <a:latin typeface="+mn-lt"/>
                <a:ea typeface="Segoe UI" panose="020B0502040204020203" pitchFamily="34" charset="0"/>
                <a:cs typeface="Segoe UI" panose="020B0502040204020203" pitchFamily="34" charset="0"/>
              </a:rPr>
              <a:t>applied independently </a:t>
            </a:r>
            <a:r>
              <a:rPr lang="en-GB" sz="2800" dirty="0">
                <a:latin typeface="+mn-lt"/>
                <a:ea typeface="Segoe UI" panose="020B0502040204020203" pitchFamily="34" charset="0"/>
                <a:cs typeface="Segoe UI" panose="020B0502040204020203" pitchFamily="34" charset="0"/>
              </a:rPr>
              <a:t>to channels</a:t>
            </a:r>
          </a:p>
          <a:p>
            <a:r>
              <a:rPr lang="en-GB" sz="2800" dirty="0">
                <a:latin typeface="+mn-lt"/>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mn-lt"/>
                <a:ea typeface="Segoe UI" panose="020B0502040204020203" pitchFamily="34" charset="0"/>
                <a:cs typeface="Segoe UI" panose="020B0502040204020203" pitchFamily="34" charset="0"/>
              </a:rPr>
              <a:t>Squeeze and excitation (SE) </a:t>
            </a:r>
            <a:r>
              <a:rPr lang="en-GB" sz="2800" dirty="0">
                <a:latin typeface="+mn-lt"/>
                <a:ea typeface="Segoe UI" panose="020B0502040204020203" pitchFamily="34" charset="0"/>
                <a:cs typeface="Segoe UI" panose="020B0502040204020203" pitchFamily="34" charset="0"/>
              </a:rPr>
              <a:t>layers model interactions between channels   </a:t>
            </a:r>
          </a:p>
          <a:p>
            <a:r>
              <a:rPr lang="en-GB" sz="2800" b="1" dirty="0">
                <a:latin typeface="+mn-lt"/>
                <a:ea typeface="Segoe UI" panose="020B0502040204020203" pitchFamily="34" charset="0"/>
                <a:cs typeface="Segoe UI" panose="020B0502040204020203" pitchFamily="34" charset="0"/>
              </a:rPr>
              <a:t>Squeeze</a:t>
            </a:r>
            <a:r>
              <a:rPr lang="en-GB" sz="2800" dirty="0">
                <a:latin typeface="+mn-lt"/>
                <a:ea typeface="Segoe UI" panose="020B0502040204020203" pitchFamily="34" charset="0"/>
                <a:cs typeface="Segoe UI" panose="020B0502040204020203" pitchFamily="34" charset="0"/>
              </a:rPr>
              <a:t> aggregates information from each channel of the feature map  </a:t>
            </a:r>
          </a:p>
          <a:p>
            <a:r>
              <a:rPr lang="en-GB" sz="2800" b="1" dirty="0">
                <a:latin typeface="+mn-lt"/>
                <a:ea typeface="Segoe UI" panose="020B0502040204020203" pitchFamily="34" charset="0"/>
                <a:cs typeface="Segoe UI" panose="020B0502040204020203" pitchFamily="34" charset="0"/>
              </a:rPr>
              <a:t>Excitation </a:t>
            </a:r>
            <a:r>
              <a:rPr lang="en-GB" sz="2800" dirty="0">
                <a:latin typeface="+mn-lt"/>
                <a:ea typeface="Segoe UI" panose="020B0502040204020203" pitchFamily="34" charset="0"/>
                <a:cs typeface="Segoe UI" panose="020B0502040204020203" pitchFamily="34" charset="0"/>
              </a:rPr>
              <a:t>creates weights to emphasize important aspects of the feature map</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4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405132"/>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333375" y="2115682"/>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performs average pooling on the channels</a:t>
                </a:r>
                <a:r>
                  <a:rPr lang="en-GB" sz="2600" b="1" dirty="0">
                    <a:latin typeface="+mn-lt"/>
                    <a:ea typeface="Segoe UI" panose="020B0502040204020203" pitchFamily="34" charset="0"/>
                    <a:cs typeface="Segoe UI" panose="020B0502040204020203" pitchFamily="34" charset="0"/>
                  </a:rPr>
                  <a:t> </a:t>
                </a:r>
                <a:endParaRPr lang="en-GB" sz="2600" dirty="0">
                  <a:latin typeface="+mn-lt"/>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333375" y="2115682"/>
                <a:ext cx="3228691" cy="2240376"/>
              </a:xfrm>
              <a:prstGeom prst="rect">
                <a:avLst/>
              </a:prstGeom>
              <a:blipFill>
                <a:blip r:embed="rId4"/>
                <a:stretch>
                  <a:fillRect l="-3403" t="-2174"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6">
                <a:extLst>
                  <a:ext uri="{FF2B5EF4-FFF2-40B4-BE49-F238E27FC236}">
                    <a16:creationId xmlns:a16="http://schemas.microsoft.com/office/drawing/2014/main" id="{43E9F186-B2D9-C3D6-B5CB-43F7033D1B0A}"/>
                  </a:ext>
                </a:extLst>
              </p:cNvPr>
              <p:cNvSpPr txBox="1">
                <a:spLocks/>
              </p:cNvSpPr>
              <p:nvPr/>
            </p:nvSpPr>
            <p:spPr>
              <a:xfrm>
                <a:off x="8963309" y="1891587"/>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acc>
                          <m:accPr>
                            <m:chr m:val="̃"/>
                            <m:ctrlPr>
                              <a:rPr lang="en-GB" sz="2600" i="1" smtClean="0">
                                <a:latin typeface="Cambria Math" panose="02040503050406030204" pitchFamily="18" charset="0"/>
                                <a:cs typeface="Segoe UI" panose="020B0502040204020203" pitchFamily="34" charset="0"/>
                              </a:rPr>
                            </m:ctrlPr>
                          </m:accPr>
                          <m:e>
                            <m:r>
                              <a:rPr lang="en-US" sz="2600" b="0" i="1" smtClean="0">
                                <a:latin typeface="Cambria Math" panose="02040503050406030204" pitchFamily="18" charset="0"/>
                                <a:cs typeface="Segoe UI" panose="020B0502040204020203" pitchFamily="34" charset="0"/>
                              </a:rPr>
                              <m:t>𝑋</m:t>
                            </m:r>
                          </m:e>
                        </m:acc>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𝑠𝑐𝑎𝑙𝑒</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applies the excitation to the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6" name="Content Placeholder 6">
                <a:extLst>
                  <a:ext uri="{FF2B5EF4-FFF2-40B4-BE49-F238E27FC236}">
                    <a16:creationId xmlns:a16="http://schemas.microsoft.com/office/drawing/2014/main" id="{43E9F186-B2D9-C3D6-B5CB-43F7033D1B0A}"/>
                  </a:ext>
                </a:extLst>
              </p:cNvPr>
              <p:cNvSpPr txBox="1">
                <a:spLocks noRot="1" noChangeAspect="1" noMove="1" noResize="1" noEditPoints="1" noAdjustHandles="1" noChangeArrowheads="1" noChangeShapeType="1" noTextEdit="1"/>
              </p:cNvSpPr>
              <p:nvPr/>
            </p:nvSpPr>
            <p:spPr>
              <a:xfrm>
                <a:off x="8963309" y="1891587"/>
                <a:ext cx="3228691" cy="2240376"/>
              </a:xfrm>
              <a:prstGeom prst="rect">
                <a:avLst/>
              </a:prstGeom>
              <a:blipFill>
                <a:blip r:embed="rId5"/>
                <a:stretch>
                  <a:fillRect l="-3396" t="-2174" r="-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6">
                <a:extLst>
                  <a:ext uri="{FF2B5EF4-FFF2-40B4-BE49-F238E27FC236}">
                    <a16:creationId xmlns:a16="http://schemas.microsoft.com/office/drawing/2014/main" id="{B65B5703-6BC5-9BFD-5CB3-63ABC6AE8356}"/>
                  </a:ext>
                </a:extLst>
              </p:cNvPr>
              <p:cNvSpPr txBox="1">
                <a:spLocks/>
              </p:cNvSpPr>
              <p:nvPr/>
            </p:nvSpPr>
            <p:spPr>
              <a:xfrm>
                <a:off x="5057775" y="1582238"/>
                <a:ext cx="3228691" cy="2240376"/>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b="1" dirty="0">
                    <a:latin typeface="+mn-lt"/>
                    <a:ea typeface="Segoe UI" panose="020B0502040204020203" pitchFamily="34" charset="0"/>
                    <a:cs typeface="Segoe UI" panose="020B0502040204020203" pitchFamily="34" charset="0"/>
                  </a:rPr>
                  <a:t>Excitation function</a:t>
                </a:r>
                <a:r>
                  <a:rPr lang="en-GB" sz="28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 </m:t>
                        </m:r>
                      </m:sub>
                    </m:sSub>
                    <m:r>
                      <a:rPr lang="en-US" sz="2800" b="0" i="1" smtClean="0">
                        <a:latin typeface="Cambria Math" panose="02040503050406030204" pitchFamily="18" charset="0"/>
                        <a:cs typeface="Segoe UI" panose="020B0502040204020203" pitchFamily="34" charset="0"/>
                      </a:rPr>
                      <m:t>=</m:t>
                    </m:r>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𝐹</m:t>
                        </m:r>
                      </m:e>
                      <m:sub>
                        <m:r>
                          <a:rPr lang="en-US" sz="2800" b="0" i="1" smtClean="0">
                            <a:latin typeface="Cambria Math" panose="02040503050406030204" pitchFamily="18" charset="0"/>
                            <a:cs typeface="Segoe UI" panose="020B0502040204020203" pitchFamily="34" charset="0"/>
                          </a:rPr>
                          <m:t>𝑠𝑞</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GB" sz="2800" b="1" dirty="0">
                    <a:latin typeface="Segoe UI" panose="020B0502040204020203" pitchFamily="34" charset="0"/>
                    <a:ea typeface="Segoe UI" panose="020B0502040204020203" pitchFamily="34" charset="0"/>
                    <a:cs typeface="Segoe UI" panose="020B0502040204020203" pitchFamily="34" charset="0"/>
                  </a:rPr>
                  <a:t>, </a:t>
                </a:r>
                <a:r>
                  <a:rPr lang="en-GB" sz="2800" dirty="0">
                    <a:latin typeface="+mn-lt"/>
                    <a:ea typeface="Segoe UI" panose="020B0502040204020203" pitchFamily="34" charset="0"/>
                    <a:cs typeface="Segoe UI" panose="020B0502040204020203" pitchFamily="34" charset="0"/>
                  </a:rPr>
                  <a:t>computes the excitation for each channel</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9" name="Content Placeholder 6">
                <a:extLst>
                  <a:ext uri="{FF2B5EF4-FFF2-40B4-BE49-F238E27FC236}">
                    <a16:creationId xmlns:a16="http://schemas.microsoft.com/office/drawing/2014/main" id="{B65B5703-6BC5-9BFD-5CB3-63ABC6AE8356}"/>
                  </a:ext>
                </a:extLst>
              </p:cNvPr>
              <p:cNvSpPr txBox="1">
                <a:spLocks noRot="1" noChangeAspect="1" noMove="1" noResize="1" noEditPoints="1" noAdjustHandles="1" noChangeArrowheads="1" noChangeShapeType="1" noTextEdit="1"/>
              </p:cNvSpPr>
              <p:nvPr/>
            </p:nvSpPr>
            <p:spPr>
              <a:xfrm>
                <a:off x="5057775" y="1582238"/>
                <a:ext cx="3228691" cy="2240376"/>
              </a:xfrm>
              <a:prstGeom prst="rect">
                <a:avLst/>
              </a:prstGeom>
              <a:blipFill>
                <a:blip r:embed="rId6"/>
                <a:stretch>
                  <a:fillRect l="-3970" t="-4632" r="-94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DD7CA57-23B3-1688-FE80-3D09B6BBBA71}"/>
              </a:ext>
            </a:extLst>
          </p:cNvPr>
          <p:cNvCxnSpPr/>
          <p:nvPr/>
        </p:nvCxnSpPr>
        <p:spPr>
          <a:xfrm flipH="1">
            <a:off x="8916537" y="3976048"/>
            <a:ext cx="865638" cy="139207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A551E8-AA65-8886-45DB-FF97A2A18C55}"/>
              </a:ext>
            </a:extLst>
          </p:cNvPr>
          <p:cNvCxnSpPr>
            <a:cxnSpLocks/>
            <a:stCxn id="9" idx="2"/>
          </p:cNvCxnSpPr>
          <p:nvPr/>
        </p:nvCxnSpPr>
        <p:spPr>
          <a:xfrm>
            <a:off x="6672121" y="3822614"/>
            <a:ext cx="425365" cy="6786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705DA6-1FEE-D42F-5E86-8A0F5D0E37B9}"/>
              </a:ext>
            </a:extLst>
          </p:cNvPr>
          <p:cNvCxnSpPr>
            <a:cxnSpLocks/>
          </p:cNvCxnSpPr>
          <p:nvPr/>
        </p:nvCxnSpPr>
        <p:spPr>
          <a:xfrm>
            <a:off x="2764971" y="3851276"/>
            <a:ext cx="2411441" cy="82080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EEF5AA-52A2-2275-6E7F-F9F4AFA46A40}"/>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7"/>
              </a:rPr>
              <a:t>Hu, et.al., 2019</a:t>
            </a:r>
            <a:r>
              <a:rPr lang="en-US" dirty="0">
                <a:hlinkClick r:id="rId8"/>
              </a:rPr>
              <a:t> </a:t>
            </a:r>
            <a:endParaRPr lang="en-US" dirty="0"/>
          </a:p>
        </p:txBody>
      </p:sp>
    </p:spTree>
    <p:extLst>
      <p:ext uri="{BB962C8B-B14F-4D97-AF65-F5344CB8AC3E}">
        <p14:creationId xmlns:p14="http://schemas.microsoft.com/office/powerpoint/2010/main" val="3504611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559807"/>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565386" y="1557324"/>
                <a:ext cx="11340011" cy="2884202"/>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a:t>
                </a:r>
                <a:r>
                  <a:rPr lang="en-GB" sz="2600"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f>
                      <m:fPr>
                        <m:ctrlPr>
                          <a:rPr lang="en-US" sz="2600" b="0" i="1" smtClean="0">
                            <a:latin typeface="Cambria Math" panose="02040503050406030204" pitchFamily="18" charset="0"/>
                            <a:cs typeface="Segoe UI" panose="020B0502040204020203" pitchFamily="34" charset="0"/>
                          </a:rPr>
                        </m:ctrlPr>
                      </m:fPr>
                      <m:num>
                        <m:r>
                          <a:rPr lang="en-US" sz="2600" b="0" i="1" smtClean="0">
                            <a:latin typeface="Cambria Math" panose="02040503050406030204" pitchFamily="18" charset="0"/>
                            <a:cs typeface="Segoe UI" panose="020B0502040204020203" pitchFamily="34" charset="0"/>
                          </a:rPr>
                          <m:t>1</m:t>
                        </m:r>
                      </m:num>
                      <m:den>
                        <m:r>
                          <a:rPr lang="en-US" sz="2600" b="0" i="1" smtClean="0">
                            <a:latin typeface="Cambria Math" panose="02040503050406030204" pitchFamily="18" charset="0"/>
                            <a:cs typeface="Segoe UI" panose="020B0502040204020203" pitchFamily="34" charset="0"/>
                          </a:rPr>
                          <m:t>𝐻</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den>
                    </m:f>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𝐻</m:t>
                        </m:r>
                      </m:sup>
                      <m:e>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𝑊</m:t>
                            </m:r>
                          </m:sup>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m:t>
                            </m:r>
                          </m:e>
                        </m:nary>
                      </m:e>
                    </m:nary>
                  </m:oMath>
                </a14:m>
                <a:endParaRPr lang="en-GB" sz="26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Excitation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 </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𝑧</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𝑊</m:t>
                        </m:r>
                      </m:e>
                    </m:d>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𝜎</m:t>
                    </m:r>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 </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cs typeface="Segoe UI" panose="020B0502040204020203" pitchFamily="34" charset="0"/>
                              </a:rPr>
                              <m:t>2</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𝛿</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𝑧</m:t>
                        </m:r>
                      </m:e>
                    </m:d>
                  </m:oMath>
                </a14:m>
                <a:r>
                  <a:rPr lang="en-GB" sz="2600" b="1"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600" b="1"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200" b="1" i="1" smtClean="0">
                            <a:latin typeface="Cambria Math" panose="02040503050406030204" pitchFamily="18" charset="0"/>
                            <a:cs typeface="Segoe UI" panose="020B0502040204020203" pitchFamily="34" charset="0"/>
                          </a:rPr>
                        </m:ctrlPr>
                      </m:sSubPr>
                      <m:e>
                        <m:r>
                          <a:rPr lang="en-US" sz="2200" b="1" i="1" smtClean="0">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𝟏</m:t>
                        </m:r>
                      </m:sub>
                    </m:sSub>
                    <m:r>
                      <a:rPr lang="en-GB" sz="2200" b="1"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sSupPr>
                      <m:e>
                        <m:r>
                          <a:rPr lang="en-GB" sz="2200" b="1" i="1" smtClean="0">
                            <a:latin typeface="Cambria Math" panose="02040503050406030204" pitchFamily="18" charset="0"/>
                            <a:ea typeface="Cambria Math" panose="02040503050406030204" pitchFamily="18" charset="0"/>
                            <a:cs typeface="Segoe UI" panose="020B0502040204020203" pitchFamily="34" charset="0"/>
                          </a:rPr>
                          <m:t>ℝ</m:t>
                        </m:r>
                      </m:e>
                      <m:sup>
                        <m:f>
                          <m:f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smtClean="0">
                                <a:latin typeface="Cambria Math" panose="02040503050406030204" pitchFamily="18" charset="0"/>
                                <a:ea typeface="Cambria Math" panose="02040503050406030204" pitchFamily="18" charset="0"/>
                                <a:cs typeface="Segoe UI" panose="020B0502040204020203" pitchFamily="34" charset="0"/>
                              </a:rPr>
                              <m:t>𝒓</m:t>
                            </m:r>
                          </m:den>
                        </m:f>
                        <m:r>
                          <a:rPr lang="en-GB" sz="2200" b="1" i="1" smtClean="0">
                            <a:latin typeface="Cambria Math" panose="02040503050406030204" pitchFamily="18" charset="0"/>
                            <a:ea typeface="Cambria Math" panose="02040503050406030204" pitchFamily="18" charset="0"/>
                            <a:cs typeface="Segoe UI" panose="020B0502040204020203" pitchFamily="34" charset="0"/>
                          </a:rPr>
                          <m:t>×</m:t>
                        </m:r>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sup>
                    </m:sSup>
                    <m:r>
                      <a:rPr lang="en-US" sz="2200" b="1"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GB" sz="2200" b="1" i="1">
                            <a:latin typeface="Cambria Math" panose="02040503050406030204" pitchFamily="18" charset="0"/>
                            <a:cs typeface="Segoe UI" panose="020B0502040204020203" pitchFamily="34" charset="0"/>
                          </a:rPr>
                        </m:ctrlPr>
                      </m:sSubPr>
                      <m:e>
                        <m:r>
                          <a:rPr lang="en-US" sz="2200" b="1" i="1">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𝟐</m:t>
                        </m:r>
                      </m:sub>
                    </m:sSub>
                    <m:r>
                      <a:rPr lang="en-GB" sz="2200" b="1" i="1">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a:latin typeface="Cambria Math" panose="02040503050406030204" pitchFamily="18" charset="0"/>
                            <a:ea typeface="Cambria Math" panose="02040503050406030204" pitchFamily="18" charset="0"/>
                            <a:cs typeface="Segoe UI" panose="020B0502040204020203" pitchFamily="34" charset="0"/>
                          </a:rPr>
                        </m:ctrlPr>
                      </m:sSupPr>
                      <m:e>
                        <m:r>
                          <a:rPr lang="en-GB" sz="2200" b="1" i="1">
                            <a:latin typeface="Cambria Math" panose="02040503050406030204" pitchFamily="18" charset="0"/>
                            <a:ea typeface="Cambria Math" panose="02040503050406030204" pitchFamily="18" charset="0"/>
                            <a:cs typeface="Segoe UI" panose="020B0502040204020203" pitchFamily="34" charset="0"/>
                          </a:rPr>
                          <m:t>ℝ</m:t>
                        </m:r>
                      </m:e>
                      <m:sup>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r>
                          <a:rPr lang="en-US" sz="2200" b="1" i="1" smtClean="0">
                            <a:latin typeface="Cambria Math" panose="02040503050406030204" pitchFamily="18" charset="0"/>
                            <a:ea typeface="Cambria Math" panose="02040503050406030204" pitchFamily="18" charset="0"/>
                            <a:cs typeface="Segoe UI" panose="020B0502040204020203" pitchFamily="34" charset="0"/>
                          </a:rPr>
                          <m:t>×</m:t>
                        </m:r>
                        <m:f>
                          <m:fPr>
                            <m:ctrlPr>
                              <a:rPr lang="en-GB" sz="2200" b="1" i="1">
                                <a:latin typeface="Cambria Math" panose="02040503050406030204" pitchFamily="18" charset="0"/>
                                <a:ea typeface="Cambria Math" panose="02040503050406030204" pitchFamily="18" charset="0"/>
                                <a:cs typeface="Segoe UI" panose="020B0502040204020203" pitchFamily="34" charset="0"/>
                              </a:rPr>
                            </m:ctrlPr>
                          </m:fPr>
                          <m:num>
                            <m:r>
                              <a:rPr lang="en-US" sz="2200" b="1" i="1">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a:latin typeface="Cambria Math" panose="02040503050406030204" pitchFamily="18" charset="0"/>
                                <a:ea typeface="Cambria Math" panose="02040503050406030204" pitchFamily="18" charset="0"/>
                                <a:cs typeface="Segoe UI" panose="020B0502040204020203" pitchFamily="34" charset="0"/>
                              </a:rPr>
                              <m:t>𝒓</m:t>
                            </m:r>
                          </m:den>
                        </m:f>
                      </m:sup>
                    </m:sSup>
                  </m:oMath>
                </a14:m>
                <a:r>
                  <a:rPr lang="en-GB" sz="2200" b="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are learned weight tensors with dimension compression </a:t>
                </a:r>
                <a:r>
                  <a:rPr lang="en-GB" sz="2200" i="1" dirty="0">
                    <a:latin typeface="+mn-lt"/>
                    <a:ea typeface="Segoe UI" panose="020B0502040204020203" pitchFamily="34" charset="0"/>
                    <a:cs typeface="Segoe UI" panose="020B0502040204020203" pitchFamily="34" charset="0"/>
                  </a:rPr>
                  <a:t>r</a:t>
                </a:r>
              </a:p>
              <a:p>
                <a:pPr marL="0" indent="0">
                  <a:buNone/>
                </a:pPr>
                <a:r>
                  <a:rPr lang="en-GB" sz="2200" b="1" i="1" dirty="0">
                    <a:latin typeface="Segoe UI" panose="020B0502040204020203" pitchFamily="34" charset="0"/>
                    <a:ea typeface="Segoe UI" panose="020B0502040204020203" pitchFamily="34" charset="0"/>
                    <a:cs typeface="Segoe UI" panose="020B0502040204020203" pitchFamily="34" charset="0"/>
                  </a:rPr>
                  <a:t>	</a:t>
                </a:r>
                <a:r>
                  <a:rPr lang="en-GB" sz="2200" i="1" dirty="0">
                    <a:latin typeface="Symbol" panose="05050102010706020507" pitchFamily="18" charset="2"/>
                    <a:ea typeface="Segoe UI" panose="020B0502040204020203" pitchFamily="34" charset="0"/>
                    <a:cs typeface="Segoe UI" panose="020B0502040204020203" pitchFamily="34" charset="0"/>
                  </a:rPr>
                  <a:t>d</a:t>
                </a:r>
                <a:r>
                  <a:rPr lang="en-GB" sz="2200" i="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is rectilinear activation, </a:t>
                </a:r>
                <a:r>
                  <a:rPr lang="en-GB" sz="2200" i="1" dirty="0">
                    <a:latin typeface="Symbol" panose="05050102010706020507" pitchFamily="18" charset="2"/>
                    <a:ea typeface="Segoe UI" panose="020B0502040204020203" pitchFamily="34" charset="0"/>
                    <a:cs typeface="Segoe UI" panose="020B0502040204020203" pitchFamily="34" charset="0"/>
                  </a:rPr>
                  <a:t>s</a:t>
                </a:r>
                <a:r>
                  <a:rPr lang="en-GB" sz="2200" dirty="0">
                    <a:latin typeface="Segoe UI" panose="020B0502040204020203" pitchFamily="34" charset="0"/>
                    <a:ea typeface="Segoe UI" panose="020B0502040204020203" pitchFamily="34" charset="0"/>
                    <a:cs typeface="Segoe UI" panose="020B0502040204020203" pitchFamily="34" charset="0"/>
                  </a:rPr>
                  <a:t> is sigmoidal activation   </a:t>
                </a:r>
                <a:endParaRPr lang="en-GB" sz="2200" b="1" i="1"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a:latin typeface="Cambria Math" panose="02040503050406030204" pitchFamily="18" charset="0"/>
                            <a:cs typeface="Segoe UI" panose="020B0502040204020203" pitchFamily="34" charset="0"/>
                          </a:rPr>
                        </m:ctrlPr>
                      </m:sSubPr>
                      <m:e>
                        <m:acc>
                          <m:accPr>
                            <m:chr m:val="̃"/>
                            <m:ctrlPr>
                              <a:rPr lang="en-GB" sz="2600" i="1">
                                <a:latin typeface="Cambria Math" panose="02040503050406030204" pitchFamily="18" charset="0"/>
                                <a:cs typeface="Segoe UI" panose="020B0502040204020203" pitchFamily="34" charset="0"/>
                              </a:rPr>
                            </m:ctrlPr>
                          </m:accPr>
                          <m:e>
                            <m:r>
                              <a:rPr lang="en-US" sz="2600" i="1">
                                <a:latin typeface="Cambria Math" panose="02040503050406030204" pitchFamily="18" charset="0"/>
                                <a:cs typeface="Segoe UI" panose="020B0502040204020203" pitchFamily="34" charset="0"/>
                              </a:rPr>
                              <m:t>𝑋</m:t>
                            </m:r>
                          </m:e>
                        </m:acc>
                        <m:r>
                          <a:rPr lang="en-US" sz="2600" i="1">
                            <a:latin typeface="Cambria Math" panose="02040503050406030204" pitchFamily="18" charset="0"/>
                            <a:cs typeface="Segoe UI" panose="020B0502040204020203" pitchFamily="34" charset="0"/>
                          </a:rPr>
                          <m:t>=</m:t>
                        </m:r>
                        <m:r>
                          <a:rPr lang="en-US" sz="2600" i="1">
                            <a:latin typeface="Cambria Math" panose="02040503050406030204" pitchFamily="18" charset="0"/>
                            <a:cs typeface="Segoe UI" panose="020B0502040204020203" pitchFamily="34" charset="0"/>
                          </a:rPr>
                          <m:t>𝐹</m:t>
                        </m:r>
                      </m:e>
                      <m:sub>
                        <m:r>
                          <a:rPr lang="en-US" sz="2600" i="1">
                            <a:latin typeface="Cambria Math" panose="02040503050406030204" pitchFamily="18" charset="0"/>
                            <a:cs typeface="Segoe UI" panose="020B0502040204020203" pitchFamily="34" charset="0"/>
                          </a:rPr>
                          <m:t>𝑠𝑐𝑎𝑙𝑒</m:t>
                        </m:r>
                      </m:sub>
                    </m:sSub>
                    <m:d>
                      <m:dPr>
                        <m:ctrlPr>
                          <a:rPr lang="en-US" sz="2600" i="1">
                            <a:latin typeface="Cambria Math" panose="02040503050406030204" pitchFamily="18" charset="0"/>
                            <a:cs typeface="Segoe UI" panose="020B0502040204020203" pitchFamily="34" charset="0"/>
                          </a:rPr>
                        </m:ctrlPr>
                      </m:dPr>
                      <m:e>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𝑢</m:t>
                            </m:r>
                          </m:e>
                          <m:sub>
                            <m:r>
                              <a:rPr lang="en-US" sz="2600" i="1">
                                <a:latin typeface="Cambria Math" panose="02040503050406030204" pitchFamily="18" charset="0"/>
                                <a:cs typeface="Segoe UI" panose="020B0502040204020203" pitchFamily="34" charset="0"/>
                              </a:rPr>
                              <m:t>𝑐</m:t>
                            </m:r>
                          </m:sub>
                        </m:sSub>
                        <m:r>
                          <a:rPr lang="en-US" sz="2600" i="1">
                            <a:latin typeface="Cambria Math" panose="02040503050406030204" pitchFamily="18" charset="0"/>
                            <a:cs typeface="Segoe UI" panose="020B0502040204020203" pitchFamily="34" charset="0"/>
                          </a:rPr>
                          <m:t>,</m:t>
                        </m:r>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𝑠</m:t>
                            </m:r>
                          </m:e>
                          <m:sub>
                            <m:r>
                              <a:rPr lang="en-US" sz="2600" i="1">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oMath>
                </a14:m>
                <a:endParaRPr lang="en-GB" sz="26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565386" y="1557324"/>
                <a:ext cx="11340011" cy="2884202"/>
              </a:xfrm>
              <a:prstGeom prst="rect">
                <a:avLst/>
              </a:prstGeom>
              <a:blipFill>
                <a:blip r:embed="rId4"/>
                <a:stretch>
                  <a:fillRect l="-968" t="-211" b="-189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5558BDD-6366-9AF7-4E69-77D3A867E8D4}"/>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5"/>
              </a:rPr>
              <a:t>Hu, et.al., 2019</a:t>
            </a:r>
            <a:r>
              <a:rPr lang="en-US" dirty="0">
                <a:hlinkClick r:id="rId6"/>
              </a:rPr>
              <a:t> </a:t>
            </a:r>
            <a:endParaRPr lang="en-US" dirty="0"/>
          </a:p>
        </p:txBody>
      </p:sp>
    </p:spTree>
    <p:extLst>
      <p:ext uri="{BB962C8B-B14F-4D97-AF65-F5344CB8AC3E}">
        <p14:creationId xmlns:p14="http://schemas.microsoft.com/office/powerpoint/2010/main" val="4017672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Integrate SE Layers with CNN Architectures</a:t>
            </a:r>
          </a:p>
        </p:txBody>
      </p:sp>
      <p:pic>
        <p:nvPicPr>
          <p:cNvPr id="5" name="Picture 4">
            <a:extLst>
              <a:ext uri="{FF2B5EF4-FFF2-40B4-BE49-F238E27FC236}">
                <a16:creationId xmlns:a16="http://schemas.microsoft.com/office/drawing/2014/main" id="{40A95642-41F0-594A-1C65-FFA66CC5DE4C}"/>
              </a:ext>
            </a:extLst>
          </p:cNvPr>
          <p:cNvPicPr>
            <a:picLocks noChangeAspect="1"/>
          </p:cNvPicPr>
          <p:nvPr/>
        </p:nvPicPr>
        <p:blipFill>
          <a:blip r:embed="rId3"/>
          <a:stretch>
            <a:fillRect/>
          </a:stretch>
        </p:blipFill>
        <p:spPr>
          <a:xfrm>
            <a:off x="200339" y="1148032"/>
            <a:ext cx="11862727" cy="4643168"/>
          </a:xfrm>
          <a:prstGeom prst="rect">
            <a:avLst/>
          </a:prstGeom>
        </p:spPr>
      </p:pic>
      <p:sp>
        <p:nvSpPr>
          <p:cNvPr id="6" name="TextBox 5">
            <a:extLst>
              <a:ext uri="{FF2B5EF4-FFF2-40B4-BE49-F238E27FC236}">
                <a16:creationId xmlns:a16="http://schemas.microsoft.com/office/drawing/2014/main" id="{AACF6646-8BFC-EE93-4403-E17CDD20D26B}"/>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119119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How Much Does SE Help? </a:t>
            </a:r>
          </a:p>
        </p:txBody>
      </p:sp>
      <p:pic>
        <p:nvPicPr>
          <p:cNvPr id="5" name="Picture 4">
            <a:extLst>
              <a:ext uri="{FF2B5EF4-FFF2-40B4-BE49-F238E27FC236}">
                <a16:creationId xmlns:a16="http://schemas.microsoft.com/office/drawing/2014/main" id="{2EA65B49-4F94-AFE9-C05D-ED3058B04E53}"/>
              </a:ext>
            </a:extLst>
          </p:cNvPr>
          <p:cNvPicPr>
            <a:picLocks noChangeAspect="1"/>
          </p:cNvPicPr>
          <p:nvPr/>
        </p:nvPicPr>
        <p:blipFill>
          <a:blip r:embed="rId3"/>
          <a:stretch>
            <a:fillRect/>
          </a:stretch>
        </p:blipFill>
        <p:spPr>
          <a:xfrm>
            <a:off x="162696" y="1438191"/>
            <a:ext cx="11930210" cy="3911732"/>
          </a:xfrm>
          <a:prstGeom prst="rect">
            <a:avLst/>
          </a:prstGeom>
        </p:spPr>
      </p:pic>
      <p:sp>
        <p:nvSpPr>
          <p:cNvPr id="8" name="TextBox 7">
            <a:extLst>
              <a:ext uri="{FF2B5EF4-FFF2-40B4-BE49-F238E27FC236}">
                <a16:creationId xmlns:a16="http://schemas.microsoft.com/office/drawing/2014/main" id="{2C5611A8-C47C-7FC1-FFD9-6B018DAFDAA2}"/>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2381938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4172760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xmlns="">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2337247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553695" y="4183570"/>
            <a:ext cx="2177199" cy="1692771"/>
          </a:xfrm>
          <a:prstGeom prst="rect">
            <a:avLst/>
          </a:prstGeom>
          <a:noFill/>
        </p:spPr>
        <p:txBody>
          <a:bodyPr wrap="none" rtlCol="0">
            <a:spAutoFit/>
          </a:bodyPr>
          <a:lstStyle/>
          <a:p>
            <a:r>
              <a:rPr lang="en-US" sz="2800" dirty="0"/>
              <a:t>Train Mode</a:t>
            </a:r>
          </a:p>
          <a:p>
            <a:r>
              <a:rPr lang="en-US" sz="2800" dirty="0"/>
              <a:t>From Scratch,</a:t>
            </a:r>
          </a:p>
          <a:p>
            <a:r>
              <a:rPr lang="en-US" sz="2400" dirty="0"/>
              <a:t>Expect limited </a:t>
            </a:r>
          </a:p>
          <a:p>
            <a:r>
              <a:rPr lang="en-US" sz="2400" dirty="0"/>
              <a:t>results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21835</TotalTime>
  <Words>3349</Words>
  <Application>Microsoft Office PowerPoint</Application>
  <PresentationFormat>Widescreen</PresentationFormat>
  <Paragraphs>612</Paragraphs>
  <Slides>78</Slides>
  <Notes>61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78</vt:i4>
      </vt:variant>
    </vt:vector>
  </HeadingPairs>
  <TitlesOfParts>
    <vt:vector size="91"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Symbol</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Why Squeeze and Expand Layers?</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705</cp:revision>
  <cp:lastPrinted>2019-03-15T21:07:42Z</cp:lastPrinted>
  <dcterms:created xsi:type="dcterms:W3CDTF">2013-02-15T23:12:42Z</dcterms:created>
  <dcterms:modified xsi:type="dcterms:W3CDTF">2023-03-02T21:27:24Z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