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375" r:id="rId5"/>
    <p:sldId id="377" r:id="rId6"/>
    <p:sldId id="378" r:id="rId7"/>
    <p:sldId id="432" r:id="rId8"/>
    <p:sldId id="423" r:id="rId9"/>
    <p:sldId id="433" r:id="rId10"/>
    <p:sldId id="440" r:id="rId11"/>
    <p:sldId id="434" r:id="rId12"/>
    <p:sldId id="435" r:id="rId13"/>
    <p:sldId id="438" r:id="rId14"/>
    <p:sldId id="436" r:id="rId15"/>
    <p:sldId id="439" r:id="rId16"/>
    <p:sldId id="437" r:id="rId17"/>
    <p:sldId id="442" r:id="rId18"/>
    <p:sldId id="443" r:id="rId19"/>
    <p:sldId id="444" r:id="rId20"/>
    <p:sldId id="445" r:id="rId21"/>
    <p:sldId id="441" r:id="rId22"/>
    <p:sldId id="446" r:id="rId23"/>
    <p:sldId id="431" r:id="rId24"/>
    <p:sldId id="447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33"/>
    <a:srgbClr val="002050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921" autoAdjust="0"/>
  </p:normalViewPr>
  <p:slideViewPr>
    <p:cSldViewPr snapToGrid="0">
      <p:cViewPr varScale="1">
        <p:scale>
          <a:sx n="73" d="100"/>
          <a:sy n="73" d="100"/>
        </p:scale>
        <p:origin x="50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4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6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7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58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9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66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99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51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3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5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3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8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51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76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88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55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3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D207A-07DF-40AD-A916-9872E089CE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93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arxiv.org/pdf/1905.11946.pdf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1946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194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1905.11946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2010.11929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2103.14030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05.11946.pdf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rxiv.org/pdf/1905.11946.pdf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905.11946.pd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arxiv.org/pdf/1905.1194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2023,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and Transformers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21502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multi-headed self attention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8885597" y="6042285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Vaswani, et.al., 2016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5C4CE-EAD4-98B0-032D-F4A19566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413" y="1495243"/>
            <a:ext cx="3478203" cy="4499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7A793B-CEA1-12CE-1B09-5384D3B53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081" y="2947969"/>
                <a:ext cx="6109516" cy="941419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Concatenate output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h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attention heads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𝑐𝑜𝑛𝑐𝑎𝑡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7A793B-CEA1-12CE-1B09-5384D3B5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81" y="2947969"/>
                <a:ext cx="6109516" cy="941419"/>
              </a:xfrm>
              <a:prstGeom prst="rect">
                <a:avLst/>
              </a:prstGeom>
              <a:blipFill>
                <a:blip r:embed="rId5"/>
                <a:stretch>
                  <a:fillRect l="-2096" t="-6494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938" y="1431432"/>
                <a:ext cx="7331490" cy="92321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weighting of multi-head output by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learned weight tensor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𝑀𝑢𝑙𝑡𝑖𝐻𝑒𝑎𝑑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𝑐𝑜𝑛𝑐𝑎𝑡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38" y="1431432"/>
                <a:ext cx="7331490" cy="923212"/>
              </a:xfrm>
              <a:prstGeom prst="rect">
                <a:avLst/>
              </a:prstGeom>
              <a:blipFill>
                <a:blip r:embed="rId6"/>
                <a:stretch>
                  <a:fillRect l="-1663" t="-6623" b="-4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BC410-830D-88B4-E5F9-8958C985D6E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175597" y="2696901"/>
            <a:ext cx="1466114" cy="721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6C8A3EE-1DE2-32E2-7A77-4D5ABF8D4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445" y="4031274"/>
                <a:ext cx="6848876" cy="1168901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Multi-headed dot product self-attention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𝑎𝑡𝑡𝑒𝑛𝑡𝑖𝑜𝑛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6C8A3EE-1DE2-32E2-7A77-4D5ABF8D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45" y="4031274"/>
                <a:ext cx="6848876" cy="1168901"/>
              </a:xfrm>
              <a:prstGeom prst="rect">
                <a:avLst/>
              </a:prstGeom>
              <a:blipFill>
                <a:blip r:embed="rId7"/>
                <a:stretch>
                  <a:fillRect l="-1870"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DD4D21-A179-9280-9907-A327DDC744B2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7529321" y="3745068"/>
            <a:ext cx="1160092" cy="870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A515FF8-554C-8F28-EABC-3674F67BE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749" y="5329112"/>
                <a:ext cx="8432157" cy="1168901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weighting of inputs with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learned weight tensors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Ensures independent attention per head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A515FF8-554C-8F28-EABC-3674F67BE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9" y="5329112"/>
                <a:ext cx="8432157" cy="1168901"/>
              </a:xfrm>
              <a:prstGeom prst="rect">
                <a:avLst/>
              </a:prstGeom>
              <a:blipFill>
                <a:blip r:embed="rId8"/>
                <a:stretch>
                  <a:fillRect l="-1446" t="-4688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C76A24-66F5-0D32-7941-11EF8E7F09E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785906" y="4974387"/>
            <a:ext cx="2221618" cy="939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6CBF76-A6BA-2375-3FF2-115C563C631B}"/>
              </a:ext>
            </a:extLst>
          </p:cNvPr>
          <p:cNvCxnSpPr>
            <a:cxnSpLocks/>
          </p:cNvCxnSpPr>
          <p:nvPr/>
        </p:nvCxnSpPr>
        <p:spPr>
          <a:xfrm flipV="1">
            <a:off x="8811671" y="4982901"/>
            <a:ext cx="1130982" cy="939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A33D0-758C-23C6-6DFE-F2C8C14114F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785906" y="4982901"/>
            <a:ext cx="25765" cy="930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CA652-BBF6-EE08-BF4A-DCE36D1CDED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25428" y="1893038"/>
            <a:ext cx="1632030" cy="135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5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Transformer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comprised of multiple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transformer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9078927" y="6364224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Vaswani, et.al., 2016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AFCFD-105B-73BF-A267-08D20944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50" y="1278720"/>
            <a:ext cx="3453491" cy="499471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4E873-737C-7125-3F00-21A80E4C822D}"/>
              </a:ext>
            </a:extLst>
          </p:cNvPr>
          <p:cNvSpPr txBox="1">
            <a:spLocks/>
          </p:cNvSpPr>
          <p:nvPr/>
        </p:nvSpPr>
        <p:spPr>
          <a:xfrm>
            <a:off x="379514" y="1557092"/>
            <a:ext cx="7594056" cy="459812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uses multiple transformer layers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Is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encoder-decoder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architecture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Each transformer layer is composed of three units   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Input encodes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rPr>
              <a:t>data values – image    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+mn-lt"/>
                <a:cs typeface="Segoe UI" panose="020B0502040204020203" pitchFamily="34" charset="0"/>
              </a:rPr>
              <a:t>Outputs encoded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Segoe UI" panose="020B0502040204020203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Segoe UI" panose="020B0502040204020203" pitchFamily="34" charset="0"/>
              </a:rPr>
              <a:t>previous layers  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+mn-lt"/>
                <a:cs typeface="Segoe UI" panose="020B0502040204020203" pitchFamily="34" charset="0"/>
              </a:rPr>
              <a:t>Output, </a:t>
            </a:r>
            <a:r>
              <a:rPr lang="en-US" sz="2400" b="1" dirty="0">
                <a:solidFill>
                  <a:srgbClr val="00B050"/>
                </a:solidFill>
                <a:latin typeface="+mn-lt"/>
                <a:cs typeface="Segoe UI" panose="020B0502040204020203" pitchFamily="34" charset="0"/>
              </a:rPr>
              <a:t>decoder</a:t>
            </a:r>
            <a:r>
              <a:rPr lang="en-US" sz="2400" dirty="0">
                <a:solidFill>
                  <a:srgbClr val="00B050"/>
                </a:solidFill>
                <a:latin typeface="+mn-lt"/>
                <a:cs typeface="Segoe UI" panose="020B0502040204020203" pitchFamily="34" charset="0"/>
              </a:rPr>
              <a:t> producing probabilities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C61A27-B11B-EC63-00C9-C71458D683AA}"/>
              </a:ext>
            </a:extLst>
          </p:cNvPr>
          <p:cNvSpPr/>
          <p:nvPr/>
        </p:nvSpPr>
        <p:spPr>
          <a:xfrm>
            <a:off x="8412480" y="3009682"/>
            <a:ext cx="1525742" cy="314553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9795EA-E98B-D460-B376-FD5554EE48CB}"/>
              </a:ext>
            </a:extLst>
          </p:cNvPr>
          <p:cNvSpPr/>
          <p:nvPr/>
        </p:nvSpPr>
        <p:spPr>
          <a:xfrm>
            <a:off x="10144825" y="3859681"/>
            <a:ext cx="1525742" cy="24543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7DA2CD-97C3-16B1-426D-7C9AB41BAEE6}"/>
              </a:ext>
            </a:extLst>
          </p:cNvPr>
          <p:cNvSpPr/>
          <p:nvPr/>
        </p:nvSpPr>
        <p:spPr>
          <a:xfrm>
            <a:off x="10144825" y="1278720"/>
            <a:ext cx="1525742" cy="24973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686" y="898447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Dot product self attention head for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input encoder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D53BB-C3B3-99B9-1D7D-20305982F967}"/>
              </a:ext>
            </a:extLst>
          </p:cNvPr>
          <p:cNvSpPr txBox="1">
            <a:spLocks/>
          </p:cNvSpPr>
          <p:nvPr/>
        </p:nvSpPr>
        <p:spPr>
          <a:xfrm>
            <a:off x="793634" y="5610348"/>
            <a:ext cx="6929899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Linear embedding with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learned weight tensor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8885597" y="6042285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Vaswani, et.al., 2016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0632D-3612-E6EF-05C5-D7736809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851" y="1723817"/>
            <a:ext cx="2374560" cy="43184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E1021-A2F6-DC0C-2DB0-625DBFE02FC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723533" y="5237576"/>
            <a:ext cx="2450614" cy="661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7BD8E3F-CB5E-BC9A-06C5-5D53979883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040" y="3847114"/>
                <a:ext cx="6314512" cy="1493100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Positional encoding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inputs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𝑝𝑜𝑠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𝑝𝑜𝑠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𝑝𝑜𝑠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𝑝𝑜𝑠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𝑚𝑜𝑑𝑒𝑙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7BD8E3F-CB5E-BC9A-06C5-5D539798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40" y="3847114"/>
                <a:ext cx="6314512" cy="1493100"/>
              </a:xfrm>
              <a:prstGeom prst="rect">
                <a:avLst/>
              </a:prstGeom>
              <a:blipFill>
                <a:blip r:embed="rId5"/>
                <a:stretch>
                  <a:fillRect l="-1931" t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18948-DEDA-44C7-F3E3-D44386D3CBE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907552" y="4554427"/>
            <a:ext cx="1261299" cy="3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23224F-0C90-25FD-4B01-E567088844B4}"/>
              </a:ext>
            </a:extLst>
          </p:cNvPr>
          <p:cNvSpPr txBox="1">
            <a:spLocks/>
          </p:cNvSpPr>
          <p:nvPr/>
        </p:nvSpPr>
        <p:spPr>
          <a:xfrm>
            <a:off x="3216797" y="3140427"/>
            <a:ext cx="5758405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Multi-head dot product self-attention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347B7-2024-7C92-4125-096D03E8CB6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975202" y="3429164"/>
            <a:ext cx="1198945" cy="189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79EAF8-7D2C-5DE1-DE8B-45DA13CC6C99}"/>
              </a:ext>
            </a:extLst>
          </p:cNvPr>
          <p:cNvSpPr txBox="1">
            <a:spLocks/>
          </p:cNvSpPr>
          <p:nvPr/>
        </p:nvSpPr>
        <p:spPr>
          <a:xfrm>
            <a:off x="5599581" y="1694093"/>
            <a:ext cx="2263373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Residual loops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78A8F-BA99-157F-2957-67A14CC4920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862954" y="1982830"/>
            <a:ext cx="1958165" cy="3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5DC72-7088-6136-2A5A-38A05B39D3E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862954" y="1982830"/>
            <a:ext cx="2033400" cy="1236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3B040E1-CE11-F958-BE18-76E54BB91990}"/>
              </a:ext>
            </a:extLst>
          </p:cNvPr>
          <p:cNvSpPr txBox="1">
            <a:spLocks/>
          </p:cNvSpPr>
          <p:nvPr/>
        </p:nvSpPr>
        <p:spPr>
          <a:xfrm>
            <a:off x="446917" y="2451820"/>
            <a:ext cx="7416037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Fully connected layer with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learned weight tensor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0F6B9B-C527-5824-6EF6-3738DD36E36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862954" y="2485465"/>
            <a:ext cx="2311193" cy="255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CC48738A-FAAB-7EDD-57AA-7C358CA0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332" y="1148624"/>
            <a:ext cx="2439087" cy="4893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Dot product multi-headed self attention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output decoder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D53BB-C3B3-99B9-1D7D-20305982F967}"/>
              </a:ext>
            </a:extLst>
          </p:cNvPr>
          <p:cNvSpPr txBox="1">
            <a:spLocks/>
          </p:cNvSpPr>
          <p:nvPr/>
        </p:nvSpPr>
        <p:spPr>
          <a:xfrm>
            <a:off x="518098" y="5146533"/>
            <a:ext cx="6906326" cy="114736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Multi-head self-attention with K, Q from input encoder and V from previous layer encoder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9002604" y="6306452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Vaswani, et.al., 2016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E1021-A2F6-DC0C-2DB0-625DBFE02FC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424424" y="5241337"/>
            <a:ext cx="2506654" cy="47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18948-DEDA-44C7-F3E3-D44386D3CBE0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9479666" y="4739494"/>
            <a:ext cx="410901" cy="65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23224F-0C90-25FD-4B01-E567088844B4}"/>
              </a:ext>
            </a:extLst>
          </p:cNvPr>
          <p:cNvSpPr txBox="1">
            <a:spLocks/>
          </p:cNvSpPr>
          <p:nvPr/>
        </p:nvSpPr>
        <p:spPr>
          <a:xfrm>
            <a:off x="1446835" y="3791963"/>
            <a:ext cx="7888148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Fully connected network with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learned weight tensor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347B7-2024-7C92-4125-096D03E8CB6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334983" y="4014807"/>
            <a:ext cx="596095" cy="65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79EAF8-7D2C-5DE1-DE8B-45DA13CC6C99}"/>
              </a:ext>
            </a:extLst>
          </p:cNvPr>
          <p:cNvSpPr txBox="1">
            <a:spLocks/>
          </p:cNvSpPr>
          <p:nvPr/>
        </p:nvSpPr>
        <p:spPr>
          <a:xfrm>
            <a:off x="2795087" y="1881760"/>
            <a:ext cx="6167264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+mn-lt"/>
                <a:cs typeface="Segoe UI" panose="020B0502040204020203" pitchFamily="34" charset="0"/>
              </a:rPr>
              <a:t>Softmax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squashes output to probabilities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78A8F-BA99-157F-2957-67A14CC4920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962351" y="2170497"/>
            <a:ext cx="1020614" cy="4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3B040E1-CE11-F958-BE18-76E54BB91990}"/>
              </a:ext>
            </a:extLst>
          </p:cNvPr>
          <p:cNvSpPr txBox="1">
            <a:spLocks/>
          </p:cNvSpPr>
          <p:nvPr/>
        </p:nvSpPr>
        <p:spPr>
          <a:xfrm>
            <a:off x="312516" y="2666182"/>
            <a:ext cx="9462304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Linear weighting of multi-head output by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learned weight tensor</a:t>
            </a: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0F6B9B-C527-5824-6EF6-3738DD36E36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774820" y="2801073"/>
            <a:ext cx="231494" cy="153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E95579B-F749-4B1F-ED2F-F52AAAA17855}"/>
              </a:ext>
            </a:extLst>
          </p:cNvPr>
          <p:cNvSpPr txBox="1">
            <a:spLocks/>
          </p:cNvSpPr>
          <p:nvPr/>
        </p:nvSpPr>
        <p:spPr>
          <a:xfrm>
            <a:off x="2395960" y="4516650"/>
            <a:ext cx="7083706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Residual loop of V from previous layer encoder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791A7BF-019F-273F-906E-8136F4989283}"/>
              </a:ext>
            </a:extLst>
          </p:cNvPr>
          <p:cNvSpPr txBox="1">
            <a:spLocks/>
          </p:cNvSpPr>
          <p:nvPr/>
        </p:nvSpPr>
        <p:spPr>
          <a:xfrm>
            <a:off x="6849827" y="3197201"/>
            <a:ext cx="2152777" cy="5774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Residual loop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101328-91FD-7883-9C78-5A005EC28C2B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9002604" y="3429000"/>
            <a:ext cx="928474" cy="5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FE0A4EDF-F9A4-A444-AA17-E6AD24C2DB53}"/>
              </a:ext>
            </a:extLst>
          </p:cNvPr>
          <p:cNvSpPr txBox="1">
            <a:spLocks/>
          </p:cNvSpPr>
          <p:nvPr/>
        </p:nvSpPr>
        <p:spPr>
          <a:xfrm>
            <a:off x="8821596" y="5535549"/>
            <a:ext cx="929492" cy="36933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Q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07DDF4A2-43D5-8815-9BE5-C2EE2D394348}"/>
              </a:ext>
            </a:extLst>
          </p:cNvPr>
          <p:cNvSpPr txBox="1">
            <a:spLocks/>
          </p:cNvSpPr>
          <p:nvPr/>
        </p:nvSpPr>
        <p:spPr>
          <a:xfrm>
            <a:off x="10449122" y="5937120"/>
            <a:ext cx="485775" cy="36933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9574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Vision Transformer (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ViT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75677"/>
            <a:ext cx="11229894" cy="6059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We now have all the components to put the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ViT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model together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4E873-737C-7125-3F00-21A80E4C822D}"/>
              </a:ext>
            </a:extLst>
          </p:cNvPr>
          <p:cNvSpPr txBox="1">
            <a:spLocks/>
          </p:cNvSpPr>
          <p:nvPr/>
        </p:nvSpPr>
        <p:spPr>
          <a:xfrm>
            <a:off x="892697" y="1312768"/>
            <a:ext cx="5451676" cy="92495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Fully connected multi-layer classifier uses attention feature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293D-9FF9-6867-2FE5-4AA9D4C416A8}"/>
              </a:ext>
            </a:extLst>
          </p:cNvPr>
          <p:cNvSpPr txBox="1"/>
          <p:nvPr/>
        </p:nvSpPr>
        <p:spPr>
          <a:xfrm>
            <a:off x="7853422" y="6210119"/>
            <a:ext cx="31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>
                <a:hlinkClick r:id="rId3"/>
              </a:rPr>
              <a:t>Dosoviskiy</a:t>
            </a:r>
            <a:r>
              <a:rPr lang="en-US" dirty="0">
                <a:hlinkClick r:id="rId3"/>
              </a:rPr>
              <a:t>, et.al., 2021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2706F-20F8-672A-BF01-C4A8E5AC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62" y="1320606"/>
            <a:ext cx="5698766" cy="42534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7192C-BB6A-8EAE-D49D-239F2076F9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44373" y="1775246"/>
            <a:ext cx="409455" cy="433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A7EC06-0CE1-9FD2-C1DB-005CA3314827}"/>
              </a:ext>
            </a:extLst>
          </p:cNvPr>
          <p:cNvSpPr txBox="1">
            <a:spLocks/>
          </p:cNvSpPr>
          <p:nvPr/>
        </p:nvSpPr>
        <p:spPr>
          <a:xfrm>
            <a:off x="4439856" y="6132604"/>
            <a:ext cx="3211975" cy="60592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Sequence of patches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88D104-524C-88D3-CDDC-83058FED985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651831" y="5166948"/>
            <a:ext cx="1231739" cy="1268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C8DF70-A3AF-3D15-A1D5-4F8AC76E28CA}"/>
              </a:ext>
            </a:extLst>
          </p:cNvPr>
          <p:cNvSpPr txBox="1">
            <a:spLocks/>
          </p:cNvSpPr>
          <p:nvPr/>
        </p:nvSpPr>
        <p:spPr>
          <a:xfrm>
            <a:off x="314927" y="5727476"/>
            <a:ext cx="5368725" cy="60592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Partition input image into patches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37E906-7988-00DF-5B6D-363086FC755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683652" y="4966148"/>
            <a:ext cx="824698" cy="106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E9CE9CF-EF84-361C-ACF8-D5E5736B8679}"/>
              </a:ext>
            </a:extLst>
          </p:cNvPr>
          <p:cNvSpPr txBox="1">
            <a:spLocks/>
          </p:cNvSpPr>
          <p:nvPr/>
        </p:nvSpPr>
        <p:spPr>
          <a:xfrm>
            <a:off x="571208" y="4672746"/>
            <a:ext cx="5368725" cy="101527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Sequence of patch PCAs with position embedding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D2A46-D592-A559-B45E-140EFB2914F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39933" y="4253401"/>
            <a:ext cx="568417" cy="926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634910-3C48-EF5E-4C32-9B8778B44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4" y="2353184"/>
                <a:ext cx="5741043" cy="2272986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Layers of multi-headed dot product attention alternating with fully-connected layers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𝑛𝑢𝑚𝑏𝑒𝑟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h𝑒𝑎𝑑𝑠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=12,16</m:t>
                    </m:r>
                  </m:oMath>
                </a14:m>
                <a:r>
                  <a:rPr lang="en-US" sz="2400" b="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𝑛𝑢𝑚𝑏𝑒𝑟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𝑙𝑎𝑦𝑒𝑟𝑠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=12, 24, 32 </m:t>
                    </m:r>
                  </m:oMath>
                </a14:m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634910-3C48-EF5E-4C32-9B8778B44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4" y="2353184"/>
                <a:ext cx="5741043" cy="2272986"/>
              </a:xfrm>
              <a:prstGeom prst="rect">
                <a:avLst/>
              </a:prstGeom>
              <a:blipFill>
                <a:blip r:embed="rId5"/>
                <a:stretch>
                  <a:fillRect l="-2123" t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2A67A8-F326-185D-2A6B-96B9149D72E0}"/>
              </a:ext>
            </a:extLst>
          </p:cNvPr>
          <p:cNvCxnSpPr>
            <a:cxnSpLocks/>
          </p:cNvCxnSpPr>
          <p:nvPr/>
        </p:nvCxnSpPr>
        <p:spPr>
          <a:xfrm flipV="1">
            <a:off x="5449226" y="3217762"/>
            <a:ext cx="2311599" cy="211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Use Patches?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15715"/>
                <a:ext cx="11525250" cy="55700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Transformers have high model capacity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Model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where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n =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number of pixels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Example with full size image: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24 layers with 12 heads per layers and 30 tensors per-layer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With input dimensions 253 x 253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Number of parameters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400" b="0" i="1" smtClean="0">
                        <a:latin typeface="+mn-lt"/>
                        <a:cs typeface="Segoe UI" panose="020B0502040204020203" pitchFamily="34" charset="0"/>
                      </a:rPr>
                      <m:t>24</m:t>
                    </m:r>
                    <m:r>
                      <a:rPr lang="en-US" sz="2400" b="0" i="1" smtClean="0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×12×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400" b="0" i="1" smtClean="0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0×</m:t>
                    </m:r>
                    <m:sSup>
                      <m:sSupPr>
                        <m:ctrlP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253</m:t>
                        </m:r>
                      </m:e>
                      <m:sup>
                        <m: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2.4</m:t>
                    </m:r>
                    <m:r>
                      <a:rPr lang="en-US" sz="2400" b="0" i="1" smtClean="0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24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Example with patches: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24 layers with 12 heads per layers and 10 tensors per-layer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Patch dimensions 32 x 32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Number of parameters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400" i="1">
                        <a:latin typeface="+mn-lt"/>
                        <a:cs typeface="Segoe UI" panose="020B0502040204020203" pitchFamily="34" charset="0"/>
                      </a:rPr>
                      <m:t>24</m:t>
                    </m:r>
                    <m:r>
                      <a:rPr lang="en-US" sz="2400" i="1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×12×10×</m:t>
                    </m:r>
                    <m:sSup>
                      <m:sSupPr>
                        <m:ctrlPr>
                          <a:rPr lang="en-US" sz="2400" i="1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32</m:t>
                        </m:r>
                      </m:e>
                      <m:sup>
                        <m:r>
                          <a:rPr lang="en-US" sz="2400" i="1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3.8</m:t>
                    </m:r>
                    <m:r>
                      <a:rPr lang="en-US" sz="2400" i="1">
                        <a:latin typeface="+mn-lt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+mn-lt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4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15715"/>
                <a:ext cx="11525250" cy="5570012"/>
              </a:xfrm>
              <a:blipFill>
                <a:blip r:embed="rId3"/>
                <a:stretch>
                  <a:fillRect l="-1058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Family of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ViT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Architectures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619793"/>
            <a:ext cx="11525250" cy="47659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Can trade-off model complexity for accuracy with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ViT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model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DD0F3-311A-E88F-8047-0A9FAE3A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47" y="2379551"/>
            <a:ext cx="9228598" cy="25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Does the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ViT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Performance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5151990"/>
            <a:ext cx="11525250" cy="12337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Trade-off od complexity and accuracy comparable to CNN models 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FA15B-1F3E-7A03-AD78-474E78EC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02" y="884819"/>
            <a:ext cx="9825190" cy="41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Activations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8226263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What do the activations of the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ViT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model look like?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4E873-737C-7125-3F00-21A80E4C822D}"/>
              </a:ext>
            </a:extLst>
          </p:cNvPr>
          <p:cNvSpPr txBox="1">
            <a:spLocks/>
          </p:cNvSpPr>
          <p:nvPr/>
        </p:nvSpPr>
        <p:spPr>
          <a:xfrm>
            <a:off x="379514" y="1557092"/>
            <a:ext cx="7497058" cy="4598126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Compare input image to attention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Attention high for regions with objects of interest   </a:t>
            </a:r>
            <a:endParaRPr lang="en-US" sz="2400" dirty="0">
              <a:solidFill>
                <a:srgbClr val="00B050"/>
              </a:solidFill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2105-68F5-7BEE-55AE-78FBCBCB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06" y="552321"/>
            <a:ext cx="3152337" cy="5602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3293D-9FF9-6867-2FE5-4AA9D4C416A8}"/>
              </a:ext>
            </a:extLst>
          </p:cNvPr>
          <p:cNvSpPr txBox="1"/>
          <p:nvPr/>
        </p:nvSpPr>
        <p:spPr>
          <a:xfrm>
            <a:off x="8912506" y="6250630"/>
            <a:ext cx="31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>
                <a:hlinkClick r:id="rId4"/>
              </a:rPr>
              <a:t>Dosoviskiy</a:t>
            </a:r>
            <a:r>
              <a:rPr lang="en-US" dirty="0">
                <a:hlinkClick r:id="rId4"/>
              </a:rPr>
              <a:t>, et.al.,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5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Characteristics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0844093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What are the characteristics of the embedding and attention?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4E873-737C-7125-3F00-21A80E4C822D}"/>
              </a:ext>
            </a:extLst>
          </p:cNvPr>
          <p:cNvSpPr txBox="1">
            <a:spLocks/>
          </p:cNvSpPr>
          <p:nvPr/>
        </p:nvSpPr>
        <p:spPr>
          <a:xfrm>
            <a:off x="379514" y="1557093"/>
            <a:ext cx="11524432" cy="5172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PCA embedding and distance in attended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293D-9FF9-6867-2FE5-4AA9D4C416A8}"/>
              </a:ext>
            </a:extLst>
          </p:cNvPr>
          <p:cNvSpPr txBox="1"/>
          <p:nvPr/>
        </p:nvSpPr>
        <p:spPr>
          <a:xfrm>
            <a:off x="4152399" y="6446155"/>
            <a:ext cx="32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>
                <a:hlinkClick r:id="rId3"/>
              </a:rPr>
              <a:t>Dosoviskiy</a:t>
            </a:r>
            <a:r>
              <a:rPr lang="en-US" dirty="0">
                <a:hlinkClick r:id="rId3"/>
              </a:rPr>
              <a:t>, et.al., 2021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C071E-51EB-2AA5-1F1D-138FC298E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03" y="2184110"/>
            <a:ext cx="9331849" cy="42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Transformers for Computer Vision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267581"/>
            <a:ext cx="11525250" cy="5299474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are seen as an alternative to CNNs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CNNs have revolutionized a several CV application 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CNNs have </a:t>
            </a:r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inductive biases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Good </a:t>
            </a:r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localization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Translation invariance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CNNs are not robust to </a:t>
            </a:r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rotation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are seen as a possible alternative  to CNNs   </a:t>
            </a:r>
          </a:p>
          <a:p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Deficiencies of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ViT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940525"/>
                <a:ext cx="11525250" cy="54452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ViT architecture has several recognized deficiencies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Transformers are extremely effective for NLP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Scale is fairly constant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Limited number of tokens required    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Scale of the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ViT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architecture is fixed 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Objects in images have a range of scales  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Large number of pixels in images  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940525"/>
                <a:ext cx="11525250" cy="5445201"/>
              </a:xfrm>
              <a:blipFill>
                <a:blip r:embed="rId3"/>
                <a:stretch>
                  <a:fillRect l="-1058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0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SWIN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0525"/>
            <a:ext cx="11525250" cy="97187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Shifted Window (SWIN) transformer introduces architecture with multiple scales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FEC0AC-B73C-18A3-ADC5-5EDD9AC91500}"/>
              </a:ext>
            </a:extLst>
          </p:cNvPr>
          <p:cNvSpPr txBox="1">
            <a:spLocks/>
          </p:cNvSpPr>
          <p:nvPr/>
        </p:nvSpPr>
        <p:spPr>
          <a:xfrm>
            <a:off x="333375" y="2252037"/>
            <a:ext cx="4593935" cy="404426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SWIN Transformer uses hierarchy of scales 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SWIN Transformer employs overlapping sliding windows to accommodate different scales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FC1B4-4F0D-9000-C675-3D95C9A0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49" y="1568048"/>
            <a:ext cx="7063974" cy="4044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56107-9D63-BDA3-91AC-920FDCB58271}"/>
              </a:ext>
            </a:extLst>
          </p:cNvPr>
          <p:cNvSpPr txBox="1"/>
          <p:nvPr/>
        </p:nvSpPr>
        <p:spPr>
          <a:xfrm>
            <a:off x="7491266" y="5813022"/>
            <a:ext cx="224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Lui, et.al.,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Transformers for Computer Vision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267581"/>
            <a:ext cx="11525250" cy="5299474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are seen as an alternative to CNNs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are seen as a possible alternative to CNNs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are </a:t>
            </a:r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rotationally invariant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But…………   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 architectures have yet to show superior performance to CNNs   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Transformers have </a:t>
            </a:r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higher computational complexity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when compared to CNNs       </a:t>
            </a:r>
          </a:p>
        </p:txBody>
      </p:sp>
    </p:spTree>
    <p:extLst>
      <p:ext uri="{BB962C8B-B14F-4D97-AF65-F5344CB8AC3E}">
        <p14:creationId xmlns:p14="http://schemas.microsoft.com/office/powerpoint/2010/main" val="25109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Transformers for Computer Vision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267581"/>
            <a:ext cx="11525250" cy="5299474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 architecture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Multi-head attention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Recurrent architecture 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Training on massive datasets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 training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Transformer architectures use </a:t>
            </a:r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no convolutional layers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55700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Images of real-world scenes have a significant spatial extent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Non-local attention adds non-local behavior to model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Attention map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weights which pixels are most important in scene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Attention map contains </a:t>
            </a:r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pixel specific activations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uses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scalable dot product attention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3" y="1766098"/>
                <a:ext cx="7479102" cy="4598126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Three input vectors of dimension: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Q: query vector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  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K: key vector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V: value vector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cs typeface="Segoe UI" panose="020B0502040204020203" pitchFamily="34" charset="0"/>
                  </a:rPr>
                  <a:t>   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Attention computed from dot product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K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𝑠𝑜𝑓𝑡𝑚𝑎𝑥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3" y="1766098"/>
                <a:ext cx="7479102" cy="4598126"/>
              </a:xfrm>
              <a:prstGeom prst="rect">
                <a:avLst/>
              </a:prstGeom>
              <a:blipFill>
                <a:blip r:embed="rId3"/>
                <a:stretch>
                  <a:fillRect l="-1467" t="-1326" r="-3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E8A00E1-63FC-C61B-EDEE-DEEA1FFB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655" y="1635470"/>
            <a:ext cx="2266198" cy="4296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4F5BE-C4D6-141F-FA69-A1379061CD83}"/>
              </a:ext>
            </a:extLst>
          </p:cNvPr>
          <p:cNvSpPr txBox="1"/>
          <p:nvPr/>
        </p:nvSpPr>
        <p:spPr>
          <a:xfrm>
            <a:off x="9154673" y="6051864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5"/>
              </a:rPr>
              <a:t>Vaswani, et.al.,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uses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scalable dot product attention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669" y="1332047"/>
                <a:ext cx="6223843" cy="126068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𝑠𝑜𝑓𝑡𝑚𝑎𝑥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9" y="1332047"/>
                <a:ext cx="6223843" cy="1260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E8A00E1-63FC-C61B-EDEE-DEEA1FFB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655" y="1635470"/>
            <a:ext cx="2266198" cy="4296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4F5BE-C4D6-141F-FA69-A1379061CD83}"/>
              </a:ext>
            </a:extLst>
          </p:cNvPr>
          <p:cNvSpPr txBox="1"/>
          <p:nvPr/>
        </p:nvSpPr>
        <p:spPr>
          <a:xfrm>
            <a:off x="9154673" y="6051864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5"/>
              </a:rPr>
              <a:t>Vaswani, et.al., 2016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CAE09B-2F38-962D-EC43-0460473C892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98512" y="1962388"/>
            <a:ext cx="2957331" cy="189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0FBD29-5CB2-4D3C-90B5-073CDC630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7890" y="2328059"/>
                <a:ext cx="3137260" cy="126068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𝑠𝑜𝑓𝑡𝑚𝑎𝑥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0FBD29-5CB2-4D3C-90B5-073CDC630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90" y="2328059"/>
                <a:ext cx="3137260" cy="1260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E260B-913D-8ABF-F6AE-04695FE7048D}"/>
              </a:ext>
            </a:extLst>
          </p:cNvPr>
          <p:cNvSpPr txBox="1">
            <a:spLocks/>
          </p:cNvSpPr>
          <p:nvPr/>
        </p:nvSpPr>
        <p:spPr>
          <a:xfrm>
            <a:off x="197021" y="3605276"/>
            <a:ext cx="8796257" cy="47678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Mask prevents ‘backward’ information leakage in sequence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607DA-6FCA-B104-5012-85DA32BA3896}"/>
              </a:ext>
            </a:extLst>
          </p:cNvPr>
          <p:cNvCxnSpPr>
            <a:cxnSpLocks/>
          </p:cNvCxnSpPr>
          <p:nvPr/>
        </p:nvCxnSpPr>
        <p:spPr>
          <a:xfrm flipV="1">
            <a:off x="4473615" y="2919647"/>
            <a:ext cx="4838218" cy="84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9B67D0-150C-8C04-9CC9-19C45127E85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993278" y="3605276"/>
            <a:ext cx="213377" cy="238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14AEB7-F8B4-01CD-4B93-C885B732F4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5149" y="4297865"/>
                <a:ext cx="1370191" cy="126068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14AEB7-F8B4-01CD-4B93-C885B732F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49" y="4297865"/>
                <a:ext cx="1370191" cy="1260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4666BD5-1324-8EE9-4CA6-0E5B2B409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4367" y="5565504"/>
                <a:ext cx="1049958" cy="476781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4666BD5-1324-8EE9-4CA6-0E5B2B40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67" y="5565504"/>
                <a:ext cx="1049958" cy="4767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BB82D7-5F9E-E029-4209-E63F2BAB20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965340" y="4265272"/>
            <a:ext cx="3387004" cy="662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BD48CE-5CEA-F5F0-83A0-4FB2AABCC91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264325" y="4974102"/>
            <a:ext cx="1047508" cy="829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0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uses scaled dot-product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self attention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2" y="1766098"/>
                <a:ext cx="7897114" cy="4598126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self attention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pixel values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other words, self attention is dot product attention of the image with itself      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2" y="1766098"/>
                <a:ext cx="7897114" cy="4598126"/>
              </a:xfrm>
              <a:prstGeom prst="rect">
                <a:avLst/>
              </a:prstGeom>
              <a:blipFill>
                <a:blip r:embed="rId3"/>
                <a:stretch>
                  <a:fillRect l="-1389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6151BE-3779-8917-2918-764EEF4D0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114" y="1578498"/>
            <a:ext cx="2266198" cy="4296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9246132" y="5994892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5"/>
              </a:rPr>
              <a:t>Vaswani, et.al.,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3349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Attention for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15715"/>
            <a:ext cx="11525250" cy="8197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Transformer architecture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multi-headed self attention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512" y="1766098"/>
                <a:ext cx="7594056" cy="4598126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Use multiple scaled dot-product self attention heads to create richer feature map 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head creates different map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Different maps put attention on different features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Linearly weight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ensures each attention map is different         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CD53BB-C3B3-99B9-1D7D-20305982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2" y="1766098"/>
                <a:ext cx="7594056" cy="4598126"/>
              </a:xfrm>
              <a:prstGeom prst="rect">
                <a:avLst/>
              </a:prstGeom>
              <a:blipFill>
                <a:blip r:embed="rId3"/>
                <a:stretch>
                  <a:fillRect l="-1445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FA8981-9FCB-AEEB-33B2-712B302B950D}"/>
              </a:ext>
            </a:extLst>
          </p:cNvPr>
          <p:cNvSpPr txBox="1"/>
          <p:nvPr/>
        </p:nvSpPr>
        <p:spPr>
          <a:xfrm>
            <a:off x="8885597" y="6042285"/>
            <a:ext cx="26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Vaswani, et.al., 2016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5C4CE-EAD4-98B0-032D-F4A19566F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13" y="1495243"/>
            <a:ext cx="3478203" cy="44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27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35074</TotalTime>
  <Words>995</Words>
  <Application>Microsoft Office PowerPoint</Application>
  <PresentationFormat>Widescreen</PresentationFormat>
  <Paragraphs>175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</vt:lpstr>
      <vt:lpstr>Segoe UI</vt:lpstr>
      <vt:lpstr>Segoe UI Light</vt:lpstr>
      <vt:lpstr>1_Office Theme</vt:lpstr>
      <vt:lpstr>CSCI E-25 Computer Vision</vt:lpstr>
      <vt:lpstr>    Transformers for Computer Vision </vt:lpstr>
      <vt:lpstr>    Transformers for Computer Vision </vt:lpstr>
      <vt:lpstr>    Transformers for Computer Vision </vt:lpstr>
      <vt:lpstr>Attention for CV</vt:lpstr>
      <vt:lpstr>Attention for CV</vt:lpstr>
      <vt:lpstr>Attention for CV</vt:lpstr>
      <vt:lpstr>Attention for CV</vt:lpstr>
      <vt:lpstr>Attention for CV</vt:lpstr>
      <vt:lpstr>Attention for CV</vt:lpstr>
      <vt:lpstr>Transformer layer</vt:lpstr>
      <vt:lpstr>Attention for CV</vt:lpstr>
      <vt:lpstr>Attention for CV</vt:lpstr>
      <vt:lpstr>Vision Transformer (ViT) Architecture </vt:lpstr>
      <vt:lpstr>Why Use Patches? </vt:lpstr>
      <vt:lpstr>Family of ViT Architectures   </vt:lpstr>
      <vt:lpstr>How Does the ViT Performance Compare?</vt:lpstr>
      <vt:lpstr>Attention Activations </vt:lpstr>
      <vt:lpstr>Attention Characteristics  </vt:lpstr>
      <vt:lpstr>Deficiencies of ViT Architecture</vt:lpstr>
      <vt:lpstr>SWIN 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1159</cp:revision>
  <cp:lastPrinted>2019-03-10T03:16:43Z</cp:lastPrinted>
  <dcterms:created xsi:type="dcterms:W3CDTF">2013-02-15T23:12:42Z</dcterms:created>
  <dcterms:modified xsi:type="dcterms:W3CDTF">2023-02-27T03:30:15Z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