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notesMasterIdLst>
    <p:notesMasterId r:id="rId85"/>
  </p:notesMasterIdLst>
  <p:handoutMasterIdLst>
    <p:handoutMasterId r:id="rId86"/>
  </p:handoutMasterIdLst>
  <p:sldIdLst>
    <p:sldId id="375" r:id="rId6"/>
    <p:sldId id="376" r:id="rId7"/>
    <p:sldId id="321" r:id="rId8"/>
    <p:sldId id="322" r:id="rId9"/>
    <p:sldId id="320" r:id="rId10"/>
    <p:sldId id="438" r:id="rId11"/>
    <p:sldId id="323" r:id="rId12"/>
    <p:sldId id="361" r:id="rId13"/>
    <p:sldId id="324" r:id="rId14"/>
    <p:sldId id="325" r:id="rId15"/>
    <p:sldId id="326" r:id="rId16"/>
    <p:sldId id="357" r:id="rId17"/>
    <p:sldId id="439" r:id="rId18"/>
    <p:sldId id="327" r:id="rId19"/>
    <p:sldId id="344" r:id="rId20"/>
    <p:sldId id="328" r:id="rId21"/>
    <p:sldId id="329" r:id="rId22"/>
    <p:sldId id="440" r:id="rId23"/>
    <p:sldId id="330" r:id="rId24"/>
    <p:sldId id="331" r:id="rId25"/>
    <p:sldId id="332" r:id="rId26"/>
    <p:sldId id="441" r:id="rId27"/>
    <p:sldId id="333" r:id="rId28"/>
    <p:sldId id="349" r:id="rId29"/>
    <p:sldId id="334" r:id="rId30"/>
    <p:sldId id="346" r:id="rId31"/>
    <p:sldId id="442" r:id="rId32"/>
    <p:sldId id="336" r:id="rId33"/>
    <p:sldId id="337" r:id="rId34"/>
    <p:sldId id="338" r:id="rId35"/>
    <p:sldId id="339" r:id="rId36"/>
    <p:sldId id="340" r:id="rId37"/>
    <p:sldId id="341" r:id="rId38"/>
    <p:sldId id="342" r:id="rId39"/>
    <p:sldId id="356" r:id="rId40"/>
    <p:sldId id="443" r:id="rId41"/>
    <p:sldId id="374" r:id="rId42"/>
    <p:sldId id="451" r:id="rId43"/>
    <p:sldId id="452" r:id="rId44"/>
    <p:sldId id="454" r:id="rId45"/>
    <p:sldId id="453" r:id="rId46"/>
    <p:sldId id="348" r:id="rId47"/>
    <p:sldId id="363" r:id="rId48"/>
    <p:sldId id="371" r:id="rId49"/>
    <p:sldId id="364" r:id="rId50"/>
    <p:sldId id="366" r:id="rId51"/>
    <p:sldId id="365" r:id="rId52"/>
    <p:sldId id="368" r:id="rId53"/>
    <p:sldId id="370" r:id="rId54"/>
    <p:sldId id="447" r:id="rId55"/>
    <p:sldId id="481" r:id="rId56"/>
    <p:sldId id="482" r:id="rId57"/>
    <p:sldId id="367" r:id="rId58"/>
    <p:sldId id="483" r:id="rId59"/>
    <p:sldId id="369" r:id="rId60"/>
    <p:sldId id="484" r:id="rId61"/>
    <p:sldId id="485" r:id="rId62"/>
    <p:sldId id="486" r:id="rId63"/>
    <p:sldId id="487" r:id="rId64"/>
    <p:sldId id="488" r:id="rId65"/>
    <p:sldId id="525" r:id="rId66"/>
    <p:sldId id="526" r:id="rId67"/>
    <p:sldId id="527" r:id="rId68"/>
    <p:sldId id="528" r:id="rId69"/>
    <p:sldId id="377" r:id="rId70"/>
    <p:sldId id="378" r:id="rId71"/>
    <p:sldId id="379" r:id="rId72"/>
    <p:sldId id="380" r:id="rId73"/>
    <p:sldId id="381" r:id="rId74"/>
    <p:sldId id="490" r:id="rId75"/>
    <p:sldId id="444" r:id="rId76"/>
    <p:sldId id="289" r:id="rId77"/>
    <p:sldId id="293" r:id="rId78"/>
    <p:sldId id="448" r:id="rId79"/>
    <p:sldId id="372" r:id="rId80"/>
    <p:sldId id="373" r:id="rId81"/>
    <p:sldId id="445" r:id="rId82"/>
    <p:sldId id="449" r:id="rId83"/>
    <p:sldId id="446"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77273" autoAdjust="0"/>
  </p:normalViewPr>
  <p:slideViewPr>
    <p:cSldViewPr snapToGrid="0">
      <p:cViewPr varScale="1">
        <p:scale>
          <a:sx n="64" d="100"/>
          <a:sy n="64" d="100"/>
        </p:scale>
        <p:origin x="950" y="7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theme" Target="theme/theme1.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tableStyles" Target="tableStyles.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presProps" Target="presProps.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1/28/2023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906482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31</a:t>
            </a:fld>
            <a:endParaRPr lang="en-US" dirty="0"/>
          </a:p>
        </p:txBody>
      </p:sp>
    </p:spTree>
    <p:extLst>
      <p:ext uri="{BB962C8B-B14F-4D97-AF65-F5344CB8AC3E}">
        <p14:creationId xmlns:p14="http://schemas.microsoft.com/office/powerpoint/2010/main" val="1006012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32</a:t>
            </a:fld>
            <a:endParaRPr lang="en-US" dirty="0"/>
          </a:p>
        </p:txBody>
      </p:sp>
    </p:spTree>
    <p:extLst>
      <p:ext uri="{BB962C8B-B14F-4D97-AF65-F5344CB8AC3E}">
        <p14:creationId xmlns:p14="http://schemas.microsoft.com/office/powerpoint/2010/main" val="1552241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33</a:t>
            </a:fld>
            <a:endParaRPr lang="en-US" dirty="0"/>
          </a:p>
        </p:txBody>
      </p:sp>
    </p:spTree>
    <p:extLst>
      <p:ext uri="{BB962C8B-B14F-4D97-AF65-F5344CB8AC3E}">
        <p14:creationId xmlns:p14="http://schemas.microsoft.com/office/powerpoint/2010/main" val="4192066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34</a:t>
            </a:fld>
            <a:endParaRPr lang="en-US" dirty="0"/>
          </a:p>
        </p:txBody>
      </p:sp>
    </p:spTree>
    <p:extLst>
      <p:ext uri="{BB962C8B-B14F-4D97-AF65-F5344CB8AC3E}">
        <p14:creationId xmlns:p14="http://schemas.microsoft.com/office/powerpoint/2010/main" val="1196210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48</a:t>
            </a:fld>
            <a:endParaRPr lang="en-US" dirty="0"/>
          </a:p>
        </p:txBody>
      </p:sp>
    </p:spTree>
    <p:extLst>
      <p:ext uri="{BB962C8B-B14F-4D97-AF65-F5344CB8AC3E}">
        <p14:creationId xmlns:p14="http://schemas.microsoft.com/office/powerpoint/2010/main" val="3522668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52</a:t>
            </a:fld>
            <a:endParaRPr lang="en-US" dirty="0"/>
          </a:p>
        </p:txBody>
      </p:sp>
    </p:spTree>
    <p:extLst>
      <p:ext uri="{BB962C8B-B14F-4D97-AF65-F5344CB8AC3E}">
        <p14:creationId xmlns:p14="http://schemas.microsoft.com/office/powerpoint/2010/main" val="406275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53</a:t>
            </a:fld>
            <a:endParaRPr lang="en-US" dirty="0"/>
          </a:p>
        </p:txBody>
      </p:sp>
    </p:spTree>
    <p:extLst>
      <p:ext uri="{BB962C8B-B14F-4D97-AF65-F5344CB8AC3E}">
        <p14:creationId xmlns:p14="http://schemas.microsoft.com/office/powerpoint/2010/main" val="4097791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54</a:t>
            </a:fld>
            <a:endParaRPr lang="en-US" dirty="0"/>
          </a:p>
        </p:txBody>
      </p:sp>
    </p:spTree>
    <p:extLst>
      <p:ext uri="{BB962C8B-B14F-4D97-AF65-F5344CB8AC3E}">
        <p14:creationId xmlns:p14="http://schemas.microsoft.com/office/powerpoint/2010/main" val="3410066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55</a:t>
            </a:fld>
            <a:endParaRPr lang="en-US" dirty="0"/>
          </a:p>
        </p:txBody>
      </p:sp>
    </p:spTree>
    <p:extLst>
      <p:ext uri="{BB962C8B-B14F-4D97-AF65-F5344CB8AC3E}">
        <p14:creationId xmlns:p14="http://schemas.microsoft.com/office/powerpoint/2010/main" val="1611884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56</a:t>
            </a:fld>
            <a:endParaRPr lang="en-US" dirty="0"/>
          </a:p>
        </p:txBody>
      </p:sp>
    </p:spTree>
    <p:extLst>
      <p:ext uri="{BB962C8B-B14F-4D97-AF65-F5344CB8AC3E}">
        <p14:creationId xmlns:p14="http://schemas.microsoft.com/office/powerpoint/2010/main" val="3346205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851979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57</a:t>
            </a:fld>
            <a:endParaRPr lang="en-US" dirty="0"/>
          </a:p>
        </p:txBody>
      </p:sp>
    </p:spTree>
    <p:extLst>
      <p:ext uri="{BB962C8B-B14F-4D97-AF65-F5344CB8AC3E}">
        <p14:creationId xmlns:p14="http://schemas.microsoft.com/office/powerpoint/2010/main" val="2091201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59</a:t>
            </a:fld>
            <a:endParaRPr lang="en-US" dirty="0"/>
          </a:p>
        </p:txBody>
      </p:sp>
    </p:spTree>
    <p:extLst>
      <p:ext uri="{BB962C8B-B14F-4D97-AF65-F5344CB8AC3E}">
        <p14:creationId xmlns:p14="http://schemas.microsoft.com/office/powerpoint/2010/main" val="275181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60</a:t>
            </a:fld>
            <a:endParaRPr lang="en-US" dirty="0"/>
          </a:p>
        </p:txBody>
      </p:sp>
    </p:spTree>
    <p:extLst>
      <p:ext uri="{BB962C8B-B14F-4D97-AF65-F5344CB8AC3E}">
        <p14:creationId xmlns:p14="http://schemas.microsoft.com/office/powerpoint/2010/main" val="2955374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61</a:t>
            </a:fld>
            <a:endParaRPr lang="en-US" dirty="0"/>
          </a:p>
        </p:txBody>
      </p:sp>
    </p:spTree>
    <p:extLst>
      <p:ext uri="{BB962C8B-B14F-4D97-AF65-F5344CB8AC3E}">
        <p14:creationId xmlns:p14="http://schemas.microsoft.com/office/powerpoint/2010/main" val="4256575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62</a:t>
            </a:fld>
            <a:endParaRPr lang="en-US" dirty="0"/>
          </a:p>
        </p:txBody>
      </p:sp>
    </p:spTree>
    <p:extLst>
      <p:ext uri="{BB962C8B-B14F-4D97-AF65-F5344CB8AC3E}">
        <p14:creationId xmlns:p14="http://schemas.microsoft.com/office/powerpoint/2010/main" val="26671290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63</a:t>
            </a:fld>
            <a:endParaRPr lang="en-US" dirty="0"/>
          </a:p>
        </p:txBody>
      </p:sp>
    </p:spTree>
    <p:extLst>
      <p:ext uri="{BB962C8B-B14F-4D97-AF65-F5344CB8AC3E}">
        <p14:creationId xmlns:p14="http://schemas.microsoft.com/office/powerpoint/2010/main" val="199940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67</a:t>
            </a:fld>
            <a:endParaRPr lang="en-US" dirty="0"/>
          </a:p>
        </p:txBody>
      </p:sp>
    </p:spTree>
    <p:extLst>
      <p:ext uri="{BB962C8B-B14F-4D97-AF65-F5344CB8AC3E}">
        <p14:creationId xmlns:p14="http://schemas.microsoft.com/office/powerpoint/2010/main" val="26429267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68</a:t>
            </a:fld>
            <a:endParaRPr lang="en-US" dirty="0"/>
          </a:p>
        </p:txBody>
      </p:sp>
    </p:spTree>
    <p:extLst>
      <p:ext uri="{BB962C8B-B14F-4D97-AF65-F5344CB8AC3E}">
        <p14:creationId xmlns:p14="http://schemas.microsoft.com/office/powerpoint/2010/main" val="822441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70</a:t>
            </a:fld>
            <a:endParaRPr lang="en-US" dirty="0"/>
          </a:p>
        </p:txBody>
      </p:sp>
    </p:spTree>
    <p:extLst>
      <p:ext uri="{BB962C8B-B14F-4D97-AF65-F5344CB8AC3E}">
        <p14:creationId xmlns:p14="http://schemas.microsoft.com/office/powerpoint/2010/main" val="36206823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73</a:t>
            </a:fld>
            <a:endParaRPr lang="en-US"/>
          </a:p>
        </p:txBody>
      </p:sp>
    </p:spTree>
    <p:extLst>
      <p:ext uri="{BB962C8B-B14F-4D97-AF65-F5344CB8AC3E}">
        <p14:creationId xmlns:p14="http://schemas.microsoft.com/office/powerpoint/2010/main" val="634314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a:t>
            </a:fld>
            <a:endParaRPr lang="en-US" dirty="0"/>
          </a:p>
        </p:txBody>
      </p:sp>
    </p:spTree>
    <p:extLst>
      <p:ext uri="{BB962C8B-B14F-4D97-AF65-F5344CB8AC3E}">
        <p14:creationId xmlns:p14="http://schemas.microsoft.com/office/powerpoint/2010/main" val="3046837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74</a:t>
            </a:fld>
            <a:endParaRPr lang="en-US"/>
          </a:p>
        </p:txBody>
      </p:sp>
    </p:spTree>
    <p:extLst>
      <p:ext uri="{BB962C8B-B14F-4D97-AF65-F5344CB8AC3E}">
        <p14:creationId xmlns:p14="http://schemas.microsoft.com/office/powerpoint/2010/main" val="855147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75</a:t>
            </a:fld>
            <a:endParaRPr lang="en-US" dirty="0"/>
          </a:p>
        </p:txBody>
      </p:sp>
    </p:spTree>
    <p:extLst>
      <p:ext uri="{BB962C8B-B14F-4D97-AF65-F5344CB8AC3E}">
        <p14:creationId xmlns:p14="http://schemas.microsoft.com/office/powerpoint/2010/main" val="2842759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79</a:t>
            </a:fld>
            <a:endParaRPr lang="en-US" dirty="0"/>
          </a:p>
        </p:txBody>
      </p:sp>
    </p:spTree>
    <p:extLst>
      <p:ext uri="{BB962C8B-B14F-4D97-AF65-F5344CB8AC3E}">
        <p14:creationId xmlns:p14="http://schemas.microsoft.com/office/powerpoint/2010/main" val="977727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799760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677024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3999466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29</a:t>
            </a:fld>
            <a:endParaRPr lang="en-US" dirty="0"/>
          </a:p>
        </p:txBody>
      </p:sp>
    </p:spTree>
    <p:extLst>
      <p:ext uri="{BB962C8B-B14F-4D97-AF65-F5344CB8AC3E}">
        <p14:creationId xmlns:p14="http://schemas.microsoft.com/office/powerpoint/2010/main" val="1184167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30</a:t>
            </a:fld>
            <a:endParaRPr lang="en-US" dirty="0"/>
          </a:p>
        </p:txBody>
      </p:sp>
    </p:spTree>
    <p:extLst>
      <p:ext uri="{BB962C8B-B14F-4D97-AF65-F5344CB8AC3E}">
        <p14:creationId xmlns:p14="http://schemas.microsoft.com/office/powerpoint/2010/main" val="4115780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noFill/>
          <a:effectLst/>
        </p:spPr>
        <p:txBody>
          <a:bodyPr vert="horz" lIns="137160" tIns="137160" rIns="91409" bIns="137160" rtlCol="0" anchor="b" anchorCtr="0">
            <a:noAutofit/>
          </a:bodyPr>
          <a:lstStyle>
            <a:lvl1pPr>
              <a:defRPr lang="en-US" sz="4800" kern="0" dirty="0">
                <a:ln w="3175">
                  <a:noFill/>
                </a:ln>
                <a:gradFill flip="none" rotWithShape="1">
                  <a:gsLst>
                    <a:gs pos="4583">
                      <a:schemeClr val="tx1"/>
                    </a:gs>
                    <a:gs pos="100000">
                      <a:srgbClr val="FFFFFF"/>
                    </a:gs>
                  </a:gsLst>
                  <a:lin ang="5400000" scaled="0"/>
                  <a:tileRect/>
                </a:gradFill>
              </a:defRPr>
            </a:lvl1pPr>
          </a:lstStyle>
          <a:p>
            <a:pPr lvl="0"/>
            <a:r>
              <a:rPr lang="en-US" dirty="0"/>
              <a:t>Course 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BD87-9830-4447-9A42-E70DBB0CC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AC98E-45EF-45BA-976D-099EB8DA4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A0C5-2664-4154-9CF3-A792DC121CFF}"/>
              </a:ext>
            </a:extLst>
          </p:cNvPr>
          <p:cNvSpPr>
            <a:spLocks noGrp="1"/>
          </p:cNvSpPr>
          <p:nvPr>
            <p:ph type="dt" sz="half" idx="10"/>
          </p:nvPr>
        </p:nvSpPr>
        <p:spPr/>
        <p:txBody>
          <a:bodyPr/>
          <a:lstStyle/>
          <a:p>
            <a:fld id="{6E4A31BF-7266-4BEB-918B-ADC21C630A6F}" type="datetimeFigureOut">
              <a:rPr lang="en-US" smtClean="0"/>
              <a:t>1/28/2023</a:t>
            </a:fld>
            <a:endParaRPr lang="en-US"/>
          </a:p>
        </p:txBody>
      </p:sp>
      <p:sp>
        <p:nvSpPr>
          <p:cNvPr id="5" name="Footer Placeholder 4">
            <a:extLst>
              <a:ext uri="{FF2B5EF4-FFF2-40B4-BE49-F238E27FC236}">
                <a16:creationId xmlns:a16="http://schemas.microsoft.com/office/drawing/2014/main" id="{303AC4A1-FBD2-4367-957A-935CAAE2C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64DFC-3150-4671-90C7-B0ED2580A242}"/>
              </a:ext>
            </a:extLst>
          </p:cNvPr>
          <p:cNvSpPr>
            <a:spLocks noGrp="1"/>
          </p:cNvSpPr>
          <p:nvPr>
            <p:ph type="sldNum" sz="quarter" idx="12"/>
          </p:nvPr>
        </p:nvSpPr>
        <p:spPr/>
        <p:txBody>
          <a:bodyPr/>
          <a:lstStyle/>
          <a:p>
            <a:fld id="{7B75037E-CA28-4CDA-B6A5-29C59D4F2894}" type="slidenum">
              <a:rPr lang="en-US" smtClean="0"/>
              <a:t>‹#›</a:t>
            </a:fld>
            <a:endParaRPr lang="en-US"/>
          </a:p>
        </p:txBody>
      </p:sp>
    </p:spTree>
    <p:extLst>
      <p:ext uri="{BB962C8B-B14F-4D97-AF65-F5344CB8AC3E}">
        <p14:creationId xmlns:p14="http://schemas.microsoft.com/office/powerpoint/2010/main" val="15482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1/28/2023</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4779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1/28/2023</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05471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1/28/2023</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0971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1/28/2023</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3438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1/28/2023</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79714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1/28/2023</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985437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1/28/2023</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52901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1/28/2023</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205086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1/28/2023</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57166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1/28/2023</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791579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1/28/2023</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1764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©2019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95626397"/>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82" r:id="rId9"/>
    <p:sldLayoutId id="2147483683"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1/28/2023</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295204828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en.wikipedia.org/wiki/Jacobian_matrix_and_determinant"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57.png"/><Relationship Id="rId4" Type="http://schemas.openxmlformats.org/officeDocument/2006/relationships/image" Target="../media/image55.png"/></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arxiv.org/abs/1502.05767" TargetMode="External"/><Relationship Id="rId2" Type="http://schemas.openxmlformats.org/officeDocument/2006/relationships/hyperlink" Target="https://en.wikipedia.org/wiki/Automatic_differentiation" TargetMode="External"/><Relationship Id="rId1" Type="http://schemas.openxmlformats.org/officeDocument/2006/relationships/slideLayout" Target="../slideLayouts/slideLayout10.xml"/><Relationship Id="rId4" Type="http://schemas.openxmlformats.org/officeDocument/2006/relationships/hyperlink" Target="https://www.tensorflow.org/guide/autodiff"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5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20.png"/><Relationship Id="rId5" Type="http://schemas.openxmlformats.org/officeDocument/2006/relationships/image" Target="../media/image72.png"/><Relationship Id="rId4" Type="http://schemas.openxmlformats.org/officeDocument/2006/relationships/image" Target="../media/image71.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3" Type="http://schemas.openxmlformats.org/officeDocument/2006/relationships/hyperlink" Target="https://dl.acm.org/doi/10.1145/800168.811543" TargetMode="External"/><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3" Type="http://schemas.openxmlformats.org/officeDocument/2006/relationships/hyperlink" Target="https://www2.eecs.berkeley.edu/Pubs/TechRpts/2011/EECS-2011-82.pdf" TargetMode="External"/><Relationship Id="rId2" Type="http://schemas.openxmlformats.org/officeDocument/2006/relationships/notesSlide" Target="../notesSlides/notesSlide30.xml"/><Relationship Id="rId1" Type="http://schemas.openxmlformats.org/officeDocument/2006/relationships/slideLayout" Target="../slideLayouts/slideLayout10.xml"/><Relationship Id="rId5" Type="http://schemas.openxmlformats.org/officeDocument/2006/relationships/hyperlink" Target="https://www.tensorflow.org/guide/intro_to_graphs" TargetMode="External"/><Relationship Id="rId4" Type="http://schemas.openxmlformats.org/officeDocument/2006/relationships/hyperlink" Target="https://data-flair.training/blogs/apache-spark-lazy-evaluation/" TargetMode="Externa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8" Type="http://schemas.openxmlformats.org/officeDocument/2006/relationships/hyperlink" Target="https://en.wikipedia.org/wiki/Comparison_of_deep-learning_software" TargetMode="External"/><Relationship Id="rId3" Type="http://schemas.openxmlformats.org/officeDocument/2006/relationships/hyperlink" Target="http://robotics.stanford.edu/~ang/papers/icml09-LargeScaleUnsupervisedDeepLearningGPU.pdf" TargetMode="External"/><Relationship Id="rId7" Type="http://schemas.openxmlformats.org/officeDocument/2006/relationships/hyperlink" Target="http://caffe.berkeleyvision.org/" TargetMode="External"/><Relationship Id="rId2" Type="http://schemas.openxmlformats.org/officeDocument/2006/relationships/hyperlink" Target="https://dl.acm.org/doi/10.1109/ICDAR.2005.251" TargetMode="External"/><Relationship Id="rId1" Type="http://schemas.openxmlformats.org/officeDocument/2006/relationships/slideLayout" Target="../slideLayouts/slideLayout10.xml"/><Relationship Id="rId6" Type="http://schemas.openxmlformats.org/officeDocument/2006/relationships/hyperlink" Target="https://pytorch.org/" TargetMode="External"/><Relationship Id="rId5" Type="http://schemas.openxmlformats.org/officeDocument/2006/relationships/hyperlink" Target="https://keras.io/" TargetMode="External"/><Relationship Id="rId4" Type="http://schemas.openxmlformats.org/officeDocument/2006/relationships/hyperlink" Target="https://www.tensorflow.org/" TargetMode="External"/></Relationships>
</file>

<file path=ppt/slides/_rels/slide78.xml.rels><?xml version="1.0" encoding="UTF-8" standalone="yes"?>
<Relationships xmlns="http://schemas.openxmlformats.org/package/2006/relationships"><Relationship Id="rId2" Type="http://schemas.openxmlformats.org/officeDocument/2006/relationships/hyperlink" Target="https://www.tensorflow.org/lite" TargetMode="Externa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77555" y="3946867"/>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2023,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788724" y="2851645"/>
            <a:ext cx="1103636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Building Blocks of Deep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78696" y="1112734"/>
            <a:ext cx="11525250" cy="5290388"/>
          </a:xfrm>
        </p:spPr>
        <p:txBody>
          <a:bodyPr/>
          <a:lstStyle/>
          <a:p>
            <a:r>
              <a:rPr lang="en-US" sz="2800" dirty="0">
                <a:latin typeface="Segoe UI" panose="020B0502040204020203" pitchFamily="34" charset="0"/>
                <a:cs typeface="Segoe UI" panose="020B0502040204020203" pitchFamily="34" charset="0"/>
              </a:rPr>
              <a:t>By mid-1980s need for architecture with </a:t>
            </a:r>
            <a:r>
              <a:rPr lang="en-US" sz="2800" b="1" dirty="0">
                <a:latin typeface="Segoe UI" panose="020B0502040204020203" pitchFamily="34" charset="0"/>
                <a:cs typeface="Segoe UI" panose="020B0502040204020203" pitchFamily="34" charset="0"/>
              </a:rPr>
              <a:t>hidden layers </a:t>
            </a:r>
            <a:r>
              <a:rPr lang="en-US" sz="2800" dirty="0">
                <a:latin typeface="Segoe UI" panose="020B0502040204020203" pitchFamily="34" charset="0"/>
                <a:cs typeface="Segoe UI" panose="020B0502040204020203" pitchFamily="34" charset="0"/>
              </a:rPr>
              <a:t>for</a:t>
            </a:r>
            <a:r>
              <a:rPr lang="en-US" sz="2800" b="1" dirty="0">
                <a:latin typeface="Segoe UI" panose="020B0502040204020203" pitchFamily="34" charset="0"/>
                <a:cs typeface="Segoe UI" panose="020B0502040204020203" pitchFamily="34" charset="0"/>
              </a:rPr>
              <a:t> greater model capacity</a:t>
            </a:r>
            <a:r>
              <a:rPr lang="en-US" sz="2800" dirty="0">
                <a:latin typeface="Segoe UI" panose="020B0502040204020203" pitchFamily="34" charset="0"/>
                <a:cs typeface="Segoe UI" panose="020B0502040204020203" pitchFamily="34" charset="0"/>
              </a:rPr>
              <a:t> was recognized</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Input layer</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Multiple</a:t>
            </a:r>
            <a:r>
              <a:rPr lang="en-US" b="1" dirty="0">
                <a:latin typeface="Segoe UI" panose="020B0502040204020203" pitchFamily="34" charset="0"/>
                <a:cs typeface="Segoe UI" panose="020B0502040204020203" pitchFamily="34" charset="0"/>
              </a:rPr>
              <a:t> hidden layers</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Output layer</a:t>
            </a:r>
          </a:p>
          <a:p>
            <a:r>
              <a:rPr lang="en-US" sz="2800">
                <a:latin typeface="Segoe UI" panose="020B0502040204020203" pitchFamily="34" charset="0"/>
                <a:cs typeface="Segoe UI" panose="020B0502040204020203" pitchFamily="34" charset="0"/>
              </a:rPr>
              <a:t>Multiple </a:t>
            </a:r>
            <a:r>
              <a:rPr lang="en-US" sz="2800" b="1">
                <a:latin typeface="Segoe UI" panose="020B0502040204020203" pitchFamily="34" charset="0"/>
                <a:cs typeface="Segoe UI" panose="020B0502040204020203" pitchFamily="34" charset="0"/>
              </a:rPr>
              <a:t>units</a:t>
            </a:r>
            <a:r>
              <a:rPr lang="en-US" sz="2800">
                <a:latin typeface="Segoe UI" panose="020B0502040204020203" pitchFamily="34" charset="0"/>
                <a:cs typeface="Segoe UI" panose="020B0502040204020203" pitchFamily="34" charset="0"/>
              </a:rPr>
              <a:t> in layers</a:t>
            </a:r>
            <a:endParaRPr lang="en-US" sz="2800" b="1" dirty="0">
              <a:latin typeface="Segoe UI" panose="020B0502040204020203" pitchFamily="34" charset="0"/>
              <a:cs typeface="Segoe UI" panose="020B0502040204020203" pitchFamily="34" charset="0"/>
            </a:endParaRPr>
          </a:p>
          <a:p>
            <a:r>
              <a:rPr lang="en-US" sz="2800" b="1" dirty="0">
                <a:latin typeface="Segoe UI" panose="020B0502040204020203" pitchFamily="34" charset="0"/>
                <a:cs typeface="Segoe UI" panose="020B0502040204020203" pitchFamily="34" charset="0"/>
              </a:rPr>
              <a:t>Nonlinear activations </a:t>
            </a:r>
            <a:r>
              <a:rPr lang="en-US" sz="2800" dirty="0">
                <a:latin typeface="Segoe UI" panose="020B0502040204020203" pitchFamily="34" charset="0"/>
                <a:cs typeface="Segoe UI" panose="020B0502040204020203" pitchFamily="34" charset="0"/>
              </a:rPr>
              <a:t>in</a:t>
            </a:r>
            <a:r>
              <a:rPr lang="en-US" sz="2800" b="1"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units</a:t>
            </a:r>
          </a:p>
          <a:p>
            <a:r>
              <a:rPr lang="en-US" sz="2800" b="1" dirty="0">
                <a:latin typeface="Segoe UI" panose="020B0502040204020203" pitchFamily="34" charset="0"/>
                <a:cs typeface="Segoe UI" panose="020B0502040204020203" pitchFamily="34" charset="0"/>
              </a:rPr>
              <a:t>Fully connect </a:t>
            </a:r>
            <a:r>
              <a:rPr lang="en-US" sz="2800" dirty="0">
                <a:latin typeface="Segoe UI" panose="020B0502040204020203" pitchFamily="34" charset="0"/>
                <a:cs typeface="Segoe UI" panose="020B0502040204020203" pitchFamily="34" charset="0"/>
              </a:rPr>
              <a:t>between units in layers</a:t>
            </a:r>
          </a:p>
          <a:p>
            <a:r>
              <a:rPr lang="en-US" sz="2800" b="1" dirty="0">
                <a:latin typeface="Segoe UI" panose="020B0502040204020203" pitchFamily="34" charset="0"/>
                <a:cs typeface="Segoe UI" panose="020B0502040204020203" pitchFamily="34" charset="0"/>
              </a:rPr>
              <a:t>Learn weights </a:t>
            </a:r>
            <a:r>
              <a:rPr lang="en-US" sz="2800" dirty="0">
                <a:latin typeface="Segoe UI" panose="020B0502040204020203" pitchFamily="34" charset="0"/>
                <a:cs typeface="Segoe UI" panose="020B0502040204020203" pitchFamily="34" charset="0"/>
              </a:rPr>
              <a:t>for complex function approximation</a:t>
            </a:r>
          </a:p>
          <a:p>
            <a:r>
              <a:rPr lang="en-US" sz="2800" dirty="0">
                <a:latin typeface="Segoe UI" panose="020B0502040204020203" pitchFamily="34" charset="0"/>
                <a:cs typeface="Segoe UI" panose="020B0502040204020203" pitchFamily="34" charset="0"/>
              </a:rPr>
              <a:t>Can solve XOR problem and much more</a:t>
            </a:r>
          </a:p>
        </p:txBody>
      </p:sp>
    </p:spTree>
    <p:extLst>
      <p:ext uri="{BB962C8B-B14F-4D97-AF65-F5344CB8AC3E}">
        <p14:creationId xmlns:p14="http://schemas.microsoft.com/office/powerpoint/2010/main" val="6854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4" name="Oval 3">
            <a:extLst>
              <a:ext uri="{FF2B5EF4-FFF2-40B4-BE49-F238E27FC236}">
                <a16:creationId xmlns:a16="http://schemas.microsoft.com/office/drawing/2014/main" id="{14BF2947-CE45-4C47-9A3F-979B4CDACAD8}"/>
              </a:ext>
            </a:extLst>
          </p:cNvPr>
          <p:cNvSpPr/>
          <p:nvPr/>
        </p:nvSpPr>
        <p:spPr>
          <a:xfrm>
            <a:off x="8055391" y="2285677"/>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31D99E7-919E-4084-96B1-DAE35F7220F4}"/>
              </a:ext>
            </a:extLst>
          </p:cNvPr>
          <p:cNvCxnSpPr>
            <a:cxnSpLocks/>
            <a:stCxn id="4" idx="6"/>
          </p:cNvCxnSpPr>
          <p:nvPr/>
        </p:nvCxnSpPr>
        <p:spPr>
          <a:xfrm flipV="1">
            <a:off x="10156833" y="3249806"/>
            <a:ext cx="756397" cy="686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5191ED-08DF-422E-9C96-10B2024FFD91}"/>
              </a:ext>
            </a:extLst>
          </p:cNvPr>
          <p:cNvSpPr txBox="1"/>
          <p:nvPr/>
        </p:nvSpPr>
        <p:spPr>
          <a:xfrm>
            <a:off x="1566000" y="1619236"/>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D8874639-84FA-412F-9C8F-088340ACFC81}"/>
              </a:ext>
            </a:extLst>
          </p:cNvPr>
          <p:cNvSpPr txBox="1"/>
          <p:nvPr/>
        </p:nvSpPr>
        <p:spPr>
          <a:xfrm>
            <a:off x="8143935" y="2980160"/>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8" name="Straight Arrow Connector 7">
            <a:extLst>
              <a:ext uri="{FF2B5EF4-FFF2-40B4-BE49-F238E27FC236}">
                <a16:creationId xmlns:a16="http://schemas.microsoft.com/office/drawing/2014/main" id="{5B4D47F2-8822-47B8-B7A7-0E7B8FC0BF67}"/>
              </a:ext>
            </a:extLst>
          </p:cNvPr>
          <p:cNvCxnSpPr>
            <a:cxnSpLocks/>
            <a:stCxn id="6" idx="3"/>
          </p:cNvCxnSpPr>
          <p:nvPr/>
        </p:nvCxnSpPr>
        <p:spPr>
          <a:xfrm flipV="1">
            <a:off x="2209095" y="1558701"/>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CFFCDF-A2D7-44FE-9B1B-B96E9775DDB7}"/>
              </a:ext>
            </a:extLst>
          </p:cNvPr>
          <p:cNvSpPr txBox="1"/>
          <p:nvPr/>
        </p:nvSpPr>
        <p:spPr>
          <a:xfrm>
            <a:off x="1621991" y="3526549"/>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10" name="Straight Arrow Connector 9">
            <a:extLst>
              <a:ext uri="{FF2B5EF4-FFF2-40B4-BE49-F238E27FC236}">
                <a16:creationId xmlns:a16="http://schemas.microsoft.com/office/drawing/2014/main" id="{E945E33E-685D-4F56-BA23-DFFC2208E23C}"/>
              </a:ext>
            </a:extLst>
          </p:cNvPr>
          <p:cNvCxnSpPr>
            <a:cxnSpLocks/>
          </p:cNvCxnSpPr>
          <p:nvPr/>
        </p:nvCxnSpPr>
        <p:spPr>
          <a:xfrm>
            <a:off x="2236309" y="2121549"/>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763A75-3819-46F7-A595-732528ACFFB9}"/>
              </a:ext>
            </a:extLst>
          </p:cNvPr>
          <p:cNvSpPr txBox="1"/>
          <p:nvPr/>
        </p:nvSpPr>
        <p:spPr>
          <a:xfrm>
            <a:off x="7133080" y="1638546"/>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2" name="Oval 11">
            <a:extLst>
              <a:ext uri="{FF2B5EF4-FFF2-40B4-BE49-F238E27FC236}">
                <a16:creationId xmlns:a16="http://schemas.microsoft.com/office/drawing/2014/main" id="{75B3B75A-2714-4FA2-9370-F5A2D75FECE9}"/>
              </a:ext>
            </a:extLst>
          </p:cNvPr>
          <p:cNvSpPr/>
          <p:nvPr/>
        </p:nvSpPr>
        <p:spPr>
          <a:xfrm>
            <a:off x="4631737" y="972157"/>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BC41E7A-D5B2-45B7-886E-6AAB7A8B02A9}"/>
              </a:ext>
            </a:extLst>
          </p:cNvPr>
          <p:cNvSpPr txBox="1"/>
          <p:nvPr/>
        </p:nvSpPr>
        <p:spPr>
          <a:xfrm>
            <a:off x="4631738" y="1732664"/>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4" name="Oval 13">
            <a:extLst>
              <a:ext uri="{FF2B5EF4-FFF2-40B4-BE49-F238E27FC236}">
                <a16:creationId xmlns:a16="http://schemas.microsoft.com/office/drawing/2014/main" id="{23FC5838-E7CE-4BC1-B457-293CA0EC036D}"/>
              </a:ext>
            </a:extLst>
          </p:cNvPr>
          <p:cNvSpPr/>
          <p:nvPr/>
        </p:nvSpPr>
        <p:spPr>
          <a:xfrm>
            <a:off x="4709230" y="3494681"/>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BAC44F0-9D85-4056-90F1-FAA7DA733A1A}"/>
              </a:ext>
            </a:extLst>
          </p:cNvPr>
          <p:cNvSpPr txBox="1"/>
          <p:nvPr/>
        </p:nvSpPr>
        <p:spPr>
          <a:xfrm>
            <a:off x="4766400" y="4189164"/>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6" name="Straight Arrow Connector 15">
            <a:extLst>
              <a:ext uri="{FF2B5EF4-FFF2-40B4-BE49-F238E27FC236}">
                <a16:creationId xmlns:a16="http://schemas.microsoft.com/office/drawing/2014/main" id="{25FA5E2F-197C-42C4-8CB9-3AC6924C20C3}"/>
              </a:ext>
            </a:extLst>
          </p:cNvPr>
          <p:cNvCxnSpPr>
            <a:cxnSpLocks/>
          </p:cNvCxnSpPr>
          <p:nvPr/>
        </p:nvCxnSpPr>
        <p:spPr>
          <a:xfrm>
            <a:off x="6699393" y="2214342"/>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14AEB5-B715-4A92-A6C9-24A8016AE1A8}"/>
              </a:ext>
            </a:extLst>
          </p:cNvPr>
          <p:cNvCxnSpPr>
            <a:cxnSpLocks/>
          </p:cNvCxnSpPr>
          <p:nvPr/>
        </p:nvCxnSpPr>
        <p:spPr>
          <a:xfrm flipV="1">
            <a:off x="6843873" y="3751111"/>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8C36E3-FBBF-4D5A-9754-ADB57F6AD3B4}"/>
              </a:ext>
            </a:extLst>
          </p:cNvPr>
          <p:cNvSpPr txBox="1"/>
          <p:nvPr/>
        </p:nvSpPr>
        <p:spPr>
          <a:xfrm>
            <a:off x="6994578" y="3399482"/>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9" name="Straight Arrow Connector 18">
            <a:extLst>
              <a:ext uri="{FF2B5EF4-FFF2-40B4-BE49-F238E27FC236}">
                <a16:creationId xmlns:a16="http://schemas.microsoft.com/office/drawing/2014/main" id="{397C31AA-E53B-4B72-A013-28862DB68B97}"/>
              </a:ext>
            </a:extLst>
          </p:cNvPr>
          <p:cNvCxnSpPr>
            <a:cxnSpLocks/>
            <a:stCxn id="9" idx="3"/>
          </p:cNvCxnSpPr>
          <p:nvPr/>
        </p:nvCxnSpPr>
        <p:spPr>
          <a:xfrm flipV="1">
            <a:off x="2265086" y="2633822"/>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F9DC92-FB07-41F4-A890-C6633E2F0473}"/>
              </a:ext>
            </a:extLst>
          </p:cNvPr>
          <p:cNvCxnSpPr>
            <a:cxnSpLocks/>
          </p:cNvCxnSpPr>
          <p:nvPr/>
        </p:nvCxnSpPr>
        <p:spPr>
          <a:xfrm>
            <a:off x="2346176" y="4061661"/>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063071-0B92-4A94-8931-8FD98582BD28}"/>
              </a:ext>
            </a:extLst>
          </p:cNvPr>
          <p:cNvSpPr txBox="1"/>
          <p:nvPr/>
        </p:nvSpPr>
        <p:spPr>
          <a:xfrm>
            <a:off x="2833872" y="1022905"/>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2" name="TextBox 21">
            <a:extLst>
              <a:ext uri="{FF2B5EF4-FFF2-40B4-BE49-F238E27FC236}">
                <a16:creationId xmlns:a16="http://schemas.microsoft.com/office/drawing/2014/main" id="{590E2113-85B6-4319-A9FD-5B63238E9EEF}"/>
              </a:ext>
            </a:extLst>
          </p:cNvPr>
          <p:cNvSpPr txBox="1"/>
          <p:nvPr/>
        </p:nvSpPr>
        <p:spPr>
          <a:xfrm>
            <a:off x="2912041" y="1947947"/>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3" name="TextBox 22">
            <a:extLst>
              <a:ext uri="{FF2B5EF4-FFF2-40B4-BE49-F238E27FC236}">
                <a16:creationId xmlns:a16="http://schemas.microsoft.com/office/drawing/2014/main" id="{39936F98-E4C0-4B35-9F81-1082EB4715D8}"/>
              </a:ext>
            </a:extLst>
          </p:cNvPr>
          <p:cNvSpPr txBox="1"/>
          <p:nvPr/>
        </p:nvSpPr>
        <p:spPr>
          <a:xfrm>
            <a:off x="2442058" y="272628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4" name="TextBox 23">
            <a:extLst>
              <a:ext uri="{FF2B5EF4-FFF2-40B4-BE49-F238E27FC236}">
                <a16:creationId xmlns:a16="http://schemas.microsoft.com/office/drawing/2014/main" id="{36150562-6D83-428B-87A1-1434F6324230}"/>
              </a:ext>
            </a:extLst>
          </p:cNvPr>
          <p:cNvSpPr txBox="1"/>
          <p:nvPr/>
        </p:nvSpPr>
        <p:spPr>
          <a:xfrm>
            <a:off x="2711259" y="3609656"/>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5" name="Right Brace 24">
            <a:extLst>
              <a:ext uri="{FF2B5EF4-FFF2-40B4-BE49-F238E27FC236}">
                <a16:creationId xmlns:a16="http://schemas.microsoft.com/office/drawing/2014/main" id="{EB1286EE-BCEA-4EC4-912D-2735BA2B1FA4}"/>
              </a:ext>
            </a:extLst>
          </p:cNvPr>
          <p:cNvSpPr/>
          <p:nvPr/>
        </p:nvSpPr>
        <p:spPr>
          <a:xfrm rot="5400000">
            <a:off x="5597601" y="4643600"/>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E2421A58-B2CE-43A5-81FC-C7411CDDBCF4}"/>
              </a:ext>
            </a:extLst>
          </p:cNvPr>
          <p:cNvSpPr txBox="1"/>
          <p:nvPr/>
        </p:nvSpPr>
        <p:spPr>
          <a:xfrm>
            <a:off x="4902824" y="6134740"/>
            <a:ext cx="1860064" cy="420628"/>
          </a:xfrm>
          <a:prstGeom prst="rect">
            <a:avLst/>
          </a:prstGeom>
          <a:noFill/>
        </p:spPr>
        <p:txBody>
          <a:bodyPr wrap="square" rtlCol="0">
            <a:spAutoFit/>
          </a:bodyPr>
          <a:lstStyle/>
          <a:p>
            <a:pPr algn="ctr"/>
            <a:r>
              <a:rPr lang="en-US" sz="3200" b="1" baseline="-25000" dirty="0"/>
              <a:t>Hidden Layer</a:t>
            </a:r>
          </a:p>
        </p:txBody>
      </p:sp>
      <p:sp>
        <p:nvSpPr>
          <p:cNvPr id="27" name="Right Brace 26">
            <a:extLst>
              <a:ext uri="{FF2B5EF4-FFF2-40B4-BE49-F238E27FC236}">
                <a16:creationId xmlns:a16="http://schemas.microsoft.com/office/drawing/2014/main" id="{CBEB4BD3-CF5F-4061-BE4A-3AA599CC4B2A}"/>
              </a:ext>
            </a:extLst>
          </p:cNvPr>
          <p:cNvSpPr/>
          <p:nvPr/>
        </p:nvSpPr>
        <p:spPr>
          <a:xfrm rot="5400000">
            <a:off x="8839869" y="464313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CBCC20A-8521-4431-AAAC-A604A102A0F0}"/>
              </a:ext>
            </a:extLst>
          </p:cNvPr>
          <p:cNvSpPr txBox="1"/>
          <p:nvPr/>
        </p:nvSpPr>
        <p:spPr>
          <a:xfrm>
            <a:off x="8145092" y="6134277"/>
            <a:ext cx="1860064" cy="420628"/>
          </a:xfrm>
          <a:prstGeom prst="rect">
            <a:avLst/>
          </a:prstGeom>
          <a:noFill/>
        </p:spPr>
        <p:txBody>
          <a:bodyPr wrap="square" rtlCol="0">
            <a:spAutoFit/>
          </a:bodyPr>
          <a:lstStyle/>
          <a:p>
            <a:pPr algn="ctr"/>
            <a:r>
              <a:rPr lang="en-US" sz="3200" b="1" baseline="-25000" dirty="0"/>
              <a:t>Output Layer</a:t>
            </a:r>
          </a:p>
        </p:txBody>
      </p:sp>
      <p:sp>
        <p:nvSpPr>
          <p:cNvPr id="29" name="Right Brace 28">
            <a:extLst>
              <a:ext uri="{FF2B5EF4-FFF2-40B4-BE49-F238E27FC236}">
                <a16:creationId xmlns:a16="http://schemas.microsoft.com/office/drawing/2014/main" id="{CBA3FEE0-FF7E-436D-8DBF-A03B3B7B2E00}"/>
              </a:ext>
            </a:extLst>
          </p:cNvPr>
          <p:cNvSpPr/>
          <p:nvPr/>
        </p:nvSpPr>
        <p:spPr>
          <a:xfrm rot="5400000">
            <a:off x="2112795" y="5345594"/>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0A52577C-136C-4799-82A0-2F219737C76F}"/>
              </a:ext>
            </a:extLst>
          </p:cNvPr>
          <p:cNvSpPr txBox="1"/>
          <p:nvPr/>
        </p:nvSpPr>
        <p:spPr>
          <a:xfrm>
            <a:off x="1490382" y="6107483"/>
            <a:ext cx="1671234" cy="420628"/>
          </a:xfrm>
          <a:prstGeom prst="rect">
            <a:avLst/>
          </a:prstGeom>
          <a:noFill/>
        </p:spPr>
        <p:txBody>
          <a:bodyPr wrap="square" rtlCol="0">
            <a:spAutoFit/>
          </a:bodyPr>
          <a:lstStyle/>
          <a:p>
            <a:pPr algn="ctr"/>
            <a:r>
              <a:rPr lang="en-US" sz="3200" b="1" baseline="-25000" dirty="0"/>
              <a:t>Input Layer</a:t>
            </a:r>
          </a:p>
        </p:txBody>
      </p:sp>
    </p:spTree>
    <p:extLst>
      <p:ext uri="{BB962C8B-B14F-4D97-AF65-F5344CB8AC3E}">
        <p14:creationId xmlns:p14="http://schemas.microsoft.com/office/powerpoint/2010/main" val="39347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9" grpId="0"/>
      <p:bldP spid="11" grpId="0"/>
      <p:bldP spid="12" grpId="0" animBg="1"/>
      <p:bldP spid="13" grpId="0"/>
      <p:bldP spid="14" grpId="0" animBg="1"/>
      <p:bldP spid="15" grpId="0"/>
      <p:bldP spid="18" grpId="0"/>
      <p:bldP spid="21" grpId="0"/>
      <p:bldP spid="22" grpId="0"/>
      <p:bldP spid="23" grpId="0"/>
      <p:bldP spid="24" grpId="0"/>
      <p:bldP spid="25" grpId="0" animBg="1"/>
      <p:bldP spid="26" grpId="0"/>
      <p:bldP spid="27" grpId="0" animBg="1"/>
      <p:bldP spid="28" grpId="0"/>
      <p:bldP spid="29" grpId="0" animBg="1"/>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33375" y="1045326"/>
            <a:ext cx="11525250" cy="5290388"/>
          </a:xfrm>
        </p:spPr>
        <p:txBody>
          <a:bodyPr/>
          <a:lstStyle/>
          <a:p>
            <a:r>
              <a:rPr lang="en-US" sz="2800" dirty="0">
                <a:latin typeface="Segoe UI" panose="020B0502040204020203" pitchFamily="34" charset="0"/>
                <a:cs typeface="Segoe UI" panose="020B0502040204020203" pitchFamily="34" charset="0"/>
              </a:rPr>
              <a:t>What is the output of the simple network?</a:t>
            </a:r>
          </a:p>
          <a:p>
            <a:r>
              <a:rPr lang="en-US" sz="2800" dirty="0">
                <a:latin typeface="Segoe UI" panose="020B0502040204020203" pitchFamily="34" charset="0"/>
                <a:cs typeface="Segoe UI" panose="020B0502040204020203" pitchFamily="34" charset="0"/>
              </a:rPr>
              <a:t>Process called</a:t>
            </a:r>
            <a:r>
              <a:rPr lang="en-US" sz="2800" b="1" dirty="0">
                <a:latin typeface="Segoe UI" panose="020B0502040204020203" pitchFamily="34" charset="0"/>
                <a:cs typeface="Segoe UI" panose="020B0502040204020203" pitchFamily="34" charset="0"/>
              </a:rPr>
              <a:t> forward propagation</a:t>
            </a:r>
          </a:p>
          <a:p>
            <a:r>
              <a:rPr lang="en-US" sz="2800" dirty="0">
                <a:latin typeface="Segoe UI" panose="020B0502040204020203" pitchFamily="34" charset="0"/>
                <a:cs typeface="Segoe UI" panose="020B0502040204020203" pitchFamily="34" charset="0"/>
              </a:rPr>
              <a:t>Start with the output of the hidden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1</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1i</a:t>
            </a:r>
            <a:r>
              <a:rPr lang="en-US" sz="2800" dirty="0">
                <a:latin typeface="Segoe UI" panose="020B0502040204020203" pitchFamily="34" charset="0"/>
                <a:cs typeface="Segoe UI" panose="020B0502040204020203" pitchFamily="34" charset="0"/>
              </a:rPr>
              <a:t>) </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2</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2i</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Next, compute the output of the output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3</a:t>
            </a:r>
            <a:r>
              <a:rPr lang="en-US" sz="2800" dirty="0">
                <a:latin typeface="Segoe UI" panose="020B0502040204020203" pitchFamily="34" charset="0"/>
                <a:cs typeface="Segoe UI" panose="020B0502040204020203" pitchFamily="34" charset="0"/>
              </a:rPr>
              <a:t> = </a:t>
            </a:r>
            <a:r>
              <a:rPr lang="en-US" sz="2800" dirty="0" err="1">
                <a:latin typeface="Symbol" panose="05050102010706020507" pitchFamily="18" charset="2"/>
                <a:cs typeface="Segoe UI" panose="020B0502040204020203" pitchFamily="34" charset="0"/>
              </a:rPr>
              <a:t>S</a:t>
            </a:r>
            <a:r>
              <a:rPr lang="en-US" sz="2800" baseline="-25000" dirty="0" err="1">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W</a:t>
            </a:r>
            <a:r>
              <a:rPr lang="en-US" sz="2800" baseline="30000" dirty="0">
                <a:latin typeface="Segoe UI" panose="020B0502040204020203" pitchFamily="34" charset="0"/>
                <a:cs typeface="Segoe UI" panose="020B0502040204020203" pitchFamily="34" charset="0"/>
              </a:rPr>
              <a:t>2</a:t>
            </a:r>
            <a:r>
              <a:rPr lang="en-US" sz="2800" baseline="-25000" dirty="0">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ji</a:t>
            </a:r>
            <a:r>
              <a:rPr lang="en-US" sz="28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15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2010327" y="1784284"/>
            <a:ext cx="8409867" cy="2015419"/>
          </a:xfrm>
        </p:spPr>
        <p:txBody>
          <a:bodyPr>
            <a:normAutofit/>
          </a:bodyPr>
          <a:lstStyle/>
          <a:p>
            <a:r>
              <a:rPr lang="en-US" sz="4400" b="1" dirty="0"/>
              <a:t>Model Depth, Width and Capacity</a:t>
            </a:r>
          </a:p>
        </p:txBody>
      </p:sp>
    </p:spTree>
    <p:extLst>
      <p:ext uri="{BB962C8B-B14F-4D97-AF65-F5344CB8AC3E}">
        <p14:creationId xmlns:p14="http://schemas.microsoft.com/office/powerpoint/2010/main" val="333243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The </a:t>
            </a:r>
            <a:r>
              <a:rPr lang="en-US" sz="2800" b="1" dirty="0">
                <a:latin typeface="Segoe UI" panose="020B0502040204020203" pitchFamily="34" charset="0"/>
                <a:cs typeface="Segoe UI" panose="020B0502040204020203" pitchFamily="34" charset="0"/>
              </a:rPr>
              <a:t>universal approximation theorem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Hornik</a:t>
            </a:r>
            <a:r>
              <a:rPr lang="en-US" sz="2800" dirty="0">
                <a:latin typeface="Segoe UI" panose="020B0502040204020203" pitchFamily="34" charset="0"/>
                <a:cs typeface="Segoe UI" panose="020B0502040204020203" pitchFamily="34" charset="0"/>
              </a:rPr>
              <a:t> (1991), tells us that an </a:t>
            </a:r>
            <a:r>
              <a:rPr lang="en-US" sz="2800" b="1" dirty="0">
                <a:latin typeface="Segoe UI" panose="020B0502040204020203" pitchFamily="34" charset="0"/>
                <a:cs typeface="Segoe UI" panose="020B0502040204020203" pitchFamily="34" charset="0"/>
              </a:rPr>
              <a:t>infinitely wide hidden layer can represent any function</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Usefulness limited:</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It’s nice to know we can represent complex functions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But, completely </a:t>
            </a:r>
            <a:r>
              <a:rPr lang="en-US" b="1" dirty="0">
                <a:latin typeface="Segoe UI" panose="020B0502040204020203" pitchFamily="34" charset="0"/>
                <a:cs typeface="Segoe UI" panose="020B0502040204020203" pitchFamily="34" charset="0"/>
              </a:rPr>
              <a:t>infeasible</a:t>
            </a:r>
            <a:r>
              <a:rPr lang="en-US" dirty="0">
                <a:latin typeface="Segoe UI" panose="020B0502040204020203" pitchFamily="34" charset="0"/>
                <a:cs typeface="Segoe UI" panose="020B0502040204020203" pitchFamily="34" charset="0"/>
              </a:rPr>
              <a:t> in practice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What can we do?</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Trade depth for breath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32027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Model capacity is fundamentally related to the</a:t>
            </a:r>
            <a:r>
              <a:rPr lang="en-US" sz="2800" b="1" dirty="0">
                <a:latin typeface="Segoe UI" panose="020B0502040204020203" pitchFamily="34" charset="0"/>
                <a:cs typeface="Segoe UI" panose="020B0502040204020203" pitchFamily="34" charset="0"/>
              </a:rPr>
              <a:t> bias-variance trade-off </a:t>
            </a:r>
            <a:r>
              <a:rPr lang="en-US" sz="2800" dirty="0">
                <a:latin typeface="Segoe UI" panose="020B0502040204020203" pitchFamily="34" charset="0"/>
                <a:cs typeface="Segoe UI" panose="020B0502040204020203" pitchFamily="34" charset="0"/>
              </a:rPr>
              <a:t>of machine learning</a:t>
            </a:r>
          </a:p>
          <a:p>
            <a:pPr lvl="1"/>
            <a:r>
              <a:rPr lang="en-US" b="1" dirty="0">
                <a:latin typeface="Segoe UI" panose="020B0502040204020203" pitchFamily="34" charset="0"/>
                <a:cs typeface="Segoe UI" panose="020B0502040204020203" pitchFamily="34" charset="0"/>
              </a:rPr>
              <a:t>Low 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high bias but low variance</a:t>
            </a:r>
          </a:p>
          <a:p>
            <a:pPr lvl="1"/>
            <a:r>
              <a:rPr lang="en-US" b="1" dirty="0">
                <a:latin typeface="Segoe UI" panose="020B0502040204020203" pitchFamily="34" charset="0"/>
                <a:cs typeface="Segoe UI" panose="020B0502040204020203" pitchFamily="34" charset="0"/>
              </a:rPr>
              <a:t>High cap</a:t>
            </a:r>
            <a:r>
              <a:rPr lang="en-US" dirty="0">
                <a:latin typeface="Segoe UI" panose="020B0502040204020203" pitchFamily="34" charset="0"/>
                <a:cs typeface="Segoe UI" panose="020B0502040204020203" pitchFamily="34" charset="0"/>
              </a:rPr>
              <a:t>acity models have </a:t>
            </a:r>
            <a:r>
              <a:rPr lang="en-US" b="1" dirty="0">
                <a:latin typeface="Segoe UI" panose="020B0502040204020203" pitchFamily="34" charset="0"/>
                <a:cs typeface="Segoe UI" panose="020B0502040204020203" pitchFamily="34" charset="0"/>
              </a:rPr>
              <a:t>low bias but high variance</a:t>
            </a:r>
          </a:p>
          <a:p>
            <a:r>
              <a:rPr lang="en-US" sz="2800" dirty="0">
                <a:latin typeface="Segoe UI" panose="020B0502040204020203" pitchFamily="34" charset="0"/>
                <a:cs typeface="Segoe UI" panose="020B0502040204020203" pitchFamily="34" charset="0"/>
              </a:rPr>
              <a:t>High capacity models have a tendency to be overfit</a:t>
            </a:r>
          </a:p>
          <a:p>
            <a:r>
              <a:rPr lang="en-US" sz="2800" dirty="0">
                <a:latin typeface="Segoe UI" panose="020B0502040204020203" pitchFamily="34" charset="0"/>
                <a:cs typeface="Segoe UI" panose="020B0502040204020203" pitchFamily="34" charset="0"/>
              </a:rPr>
              <a:t>We have more to say about this problem in another lesson</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2682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264443" y="5964898"/>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with increasing depth. </a:t>
            </a:r>
            <a:r>
              <a:rPr lang="en-US" dirty="0"/>
              <a:t>From Goodfellow et. al. 2014.</a:t>
            </a:r>
          </a:p>
        </p:txBody>
      </p:sp>
      <p:pic>
        <p:nvPicPr>
          <p:cNvPr id="8" name="Picture 7">
            <a:extLst>
              <a:ext uri="{FF2B5EF4-FFF2-40B4-BE49-F238E27FC236}">
                <a16:creationId xmlns:a16="http://schemas.microsoft.com/office/drawing/2014/main" id="{6BF47024-A403-4084-97AD-5D41108DA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338" y="676800"/>
            <a:ext cx="9315461" cy="5424127"/>
          </a:xfrm>
          <a:prstGeom prst="rect">
            <a:avLst/>
          </a:prstGeom>
        </p:spPr>
      </p:pic>
    </p:spTree>
    <p:extLst>
      <p:ext uri="{BB962C8B-B14F-4D97-AF65-F5344CB8AC3E}">
        <p14:creationId xmlns:p14="http://schemas.microsoft.com/office/powerpoint/2010/main" val="280743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379514" y="5876550"/>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vs. number of parameters. </a:t>
            </a:r>
            <a:r>
              <a:rPr lang="en-US" dirty="0"/>
              <a:t>From Goodfellow et. al. 2014.</a:t>
            </a:r>
          </a:p>
        </p:txBody>
      </p:sp>
      <p:pic>
        <p:nvPicPr>
          <p:cNvPr id="5" name="Picture 4">
            <a:extLst>
              <a:ext uri="{FF2B5EF4-FFF2-40B4-BE49-F238E27FC236}">
                <a16:creationId xmlns:a16="http://schemas.microsoft.com/office/drawing/2014/main" id="{5598F13E-4623-40AD-8E99-31ABD7B5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92" y="792000"/>
            <a:ext cx="10275795" cy="5205600"/>
          </a:xfrm>
          <a:prstGeom prst="rect">
            <a:avLst/>
          </a:prstGeom>
        </p:spPr>
      </p:pic>
    </p:spTree>
    <p:extLst>
      <p:ext uri="{BB962C8B-B14F-4D97-AF65-F5344CB8AC3E}">
        <p14:creationId xmlns:p14="http://schemas.microsoft.com/office/powerpoint/2010/main" val="141024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398668" y="1889317"/>
            <a:ext cx="9191073" cy="2015419"/>
          </a:xfrm>
        </p:spPr>
        <p:txBody>
          <a:bodyPr>
            <a:normAutofit/>
          </a:bodyPr>
          <a:lstStyle/>
          <a:p>
            <a:r>
              <a:rPr lang="en-US" sz="4400" b="1" dirty="0"/>
              <a:t>Nonlinearity and Activation Functions </a:t>
            </a:r>
          </a:p>
        </p:txBody>
      </p:sp>
    </p:spTree>
    <p:extLst>
      <p:ext uri="{BB962C8B-B14F-4D97-AF65-F5344CB8AC3E}">
        <p14:creationId xmlns:p14="http://schemas.microsoft.com/office/powerpoint/2010/main" val="715605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9514" y="1006330"/>
            <a:ext cx="11525250" cy="1246637"/>
          </a:xfrm>
        </p:spPr>
        <p:txBody>
          <a:bodyPr/>
          <a:lstStyle/>
          <a:p>
            <a:r>
              <a:rPr lang="en-US" sz="2800" dirty="0">
                <a:latin typeface="Segoe UI" panose="020B0502040204020203" pitchFamily="34" charset="0"/>
                <a:cs typeface="Segoe UI" panose="020B0502040204020203" pitchFamily="34" charset="0"/>
              </a:rPr>
              <a:t>Nonlinear activation is key to achieving good function approximation.</a:t>
            </a:r>
          </a:p>
          <a:p>
            <a:r>
              <a:rPr lang="en-US" sz="2800" dirty="0">
                <a:latin typeface="Segoe UI" panose="020B0502040204020203" pitchFamily="34" charset="0"/>
                <a:cs typeface="Segoe UI" panose="020B0502040204020203" pitchFamily="34" charset="0"/>
              </a:rPr>
              <a:t>Many activation functions have been tried, here are a few:</a:t>
            </a:r>
          </a:p>
          <a:p>
            <a:endParaRPr lang="en-US" dirty="0"/>
          </a:p>
        </p:txBody>
      </p:sp>
      <p:graphicFrame>
        <p:nvGraphicFramePr>
          <p:cNvPr id="4" name="Table 3">
            <a:extLst>
              <a:ext uri="{FF2B5EF4-FFF2-40B4-BE49-F238E27FC236}">
                <a16:creationId xmlns:a16="http://schemas.microsoft.com/office/drawing/2014/main" id="{9FA94E53-D627-4E71-BF85-084275C9A483}"/>
              </a:ext>
            </a:extLst>
          </p:cNvPr>
          <p:cNvGraphicFramePr>
            <a:graphicFrameLocks noGrp="1"/>
          </p:cNvGraphicFramePr>
          <p:nvPr>
            <p:extLst>
              <p:ext uri="{D42A27DB-BD31-4B8C-83A1-F6EECF244321}">
                <p14:modId xmlns:p14="http://schemas.microsoft.com/office/powerpoint/2010/main" val="3061776223"/>
              </p:ext>
            </p:extLst>
          </p:nvPr>
        </p:nvGraphicFramePr>
        <p:xfrm>
          <a:off x="288054" y="2495500"/>
          <a:ext cx="11594904" cy="4180285"/>
        </p:xfrm>
        <a:graphic>
          <a:graphicData uri="http://schemas.openxmlformats.org/drawingml/2006/table">
            <a:tbl>
              <a:tblPr firstRow="1" bandRow="1">
                <a:tableStyleId>{5C22544A-7EE6-4342-B048-85BDC9FD1C3A}</a:tableStyleId>
              </a:tblPr>
              <a:tblGrid>
                <a:gridCol w="2083704">
                  <a:extLst>
                    <a:ext uri="{9D8B030D-6E8A-4147-A177-3AD203B41FA5}">
                      <a16:colId xmlns:a16="http://schemas.microsoft.com/office/drawing/2014/main" val="728269207"/>
                    </a:ext>
                  </a:extLst>
                </a:gridCol>
                <a:gridCol w="3993042">
                  <a:extLst>
                    <a:ext uri="{9D8B030D-6E8A-4147-A177-3AD203B41FA5}">
                      <a16:colId xmlns:a16="http://schemas.microsoft.com/office/drawing/2014/main" val="115923520"/>
                    </a:ext>
                  </a:extLst>
                </a:gridCol>
                <a:gridCol w="5518158">
                  <a:extLst>
                    <a:ext uri="{9D8B030D-6E8A-4147-A177-3AD203B41FA5}">
                      <a16:colId xmlns:a16="http://schemas.microsoft.com/office/drawing/2014/main" val="1562427802"/>
                    </a:ext>
                  </a:extLst>
                </a:gridCol>
              </a:tblGrid>
              <a:tr h="506873">
                <a:tc>
                  <a:txBody>
                    <a:bodyPr/>
                    <a:lstStyle/>
                    <a:p>
                      <a:r>
                        <a:rPr lang="en-US" sz="2400" dirty="0"/>
                        <a:t>Function</a:t>
                      </a:r>
                    </a:p>
                  </a:txBody>
                  <a:tcPr/>
                </a:tc>
                <a:tc>
                  <a:txBody>
                    <a:bodyPr/>
                    <a:lstStyle/>
                    <a:p>
                      <a:r>
                        <a:rPr lang="en-US" sz="2400" dirty="0"/>
                        <a:t>How Used?</a:t>
                      </a:r>
                    </a:p>
                  </a:txBody>
                  <a:tcPr/>
                </a:tc>
                <a:tc>
                  <a:txBody>
                    <a:bodyPr/>
                    <a:lstStyle/>
                    <a:p>
                      <a:r>
                        <a:rPr lang="en-US" sz="2400" dirty="0"/>
                        <a:t>Comments</a:t>
                      </a:r>
                    </a:p>
                  </a:txBody>
                  <a:tcPr/>
                </a:tc>
                <a:extLst>
                  <a:ext uri="{0D108BD9-81ED-4DB2-BD59-A6C34878D82A}">
                    <a16:rowId xmlns:a16="http://schemas.microsoft.com/office/drawing/2014/main" val="3443963545"/>
                  </a:ext>
                </a:extLst>
              </a:tr>
              <a:tr h="506873">
                <a:tc>
                  <a:txBody>
                    <a:bodyPr/>
                    <a:lstStyle/>
                    <a:p>
                      <a:r>
                        <a:rPr lang="en-US" sz="2400" dirty="0"/>
                        <a:t>Sigmoid</a:t>
                      </a:r>
                    </a:p>
                  </a:txBody>
                  <a:tcPr/>
                </a:tc>
                <a:tc>
                  <a:txBody>
                    <a:bodyPr/>
                    <a:lstStyle/>
                    <a:p>
                      <a:r>
                        <a:rPr lang="en-US" sz="2400" dirty="0"/>
                        <a:t>Binary classifier output layer</a:t>
                      </a:r>
                    </a:p>
                  </a:txBody>
                  <a:tcPr/>
                </a:tc>
                <a:tc>
                  <a:txBody>
                    <a:bodyPr/>
                    <a:lstStyle/>
                    <a:p>
                      <a:r>
                        <a:rPr lang="en-US" sz="2400" dirty="0"/>
                        <a:t>Historically the most used </a:t>
                      </a:r>
                    </a:p>
                  </a:txBody>
                  <a:tcPr/>
                </a:tc>
                <a:extLst>
                  <a:ext uri="{0D108BD9-81ED-4DB2-BD59-A6C34878D82A}">
                    <a16:rowId xmlns:a16="http://schemas.microsoft.com/office/drawing/2014/main" val="1214965825"/>
                  </a:ext>
                </a:extLst>
              </a:tr>
              <a:tr h="506873">
                <a:tc>
                  <a:txBody>
                    <a:bodyPr/>
                    <a:lstStyle/>
                    <a:p>
                      <a:r>
                        <a:rPr lang="en-US" sz="2400" dirty="0" err="1"/>
                        <a:t>Softmax</a:t>
                      </a:r>
                      <a:endParaRPr lang="en-US" sz="2400" dirty="0"/>
                    </a:p>
                  </a:txBody>
                  <a:tcPr/>
                </a:tc>
                <a:tc>
                  <a:txBody>
                    <a:bodyPr/>
                    <a:lstStyle/>
                    <a:p>
                      <a:r>
                        <a:rPr lang="en-US" sz="2400" dirty="0"/>
                        <a:t>Multi-class output layer</a:t>
                      </a:r>
                    </a:p>
                  </a:txBody>
                  <a:tcPr/>
                </a:tc>
                <a:tc>
                  <a:txBody>
                    <a:bodyPr/>
                    <a:lstStyle/>
                    <a:p>
                      <a:r>
                        <a:rPr lang="en-US" sz="2400" dirty="0"/>
                        <a:t>For categorical distribution</a:t>
                      </a:r>
                    </a:p>
                  </a:txBody>
                  <a:tcPr/>
                </a:tc>
                <a:extLst>
                  <a:ext uri="{0D108BD9-81ED-4DB2-BD59-A6C34878D82A}">
                    <a16:rowId xmlns:a16="http://schemas.microsoft.com/office/drawing/2014/main" val="2659129888"/>
                  </a:ext>
                </a:extLst>
              </a:tr>
              <a:tr h="506873">
                <a:tc>
                  <a:txBody>
                    <a:bodyPr/>
                    <a:lstStyle/>
                    <a:p>
                      <a:r>
                        <a:rPr lang="en-US" sz="2400" dirty="0"/>
                        <a:t>Linear</a:t>
                      </a:r>
                    </a:p>
                  </a:txBody>
                  <a:tcPr/>
                </a:tc>
                <a:tc>
                  <a:txBody>
                    <a:bodyPr/>
                    <a:lstStyle/>
                    <a:p>
                      <a:r>
                        <a:rPr lang="en-US" sz="2400" dirty="0"/>
                        <a:t>Numeric output layer</a:t>
                      </a:r>
                    </a:p>
                  </a:txBody>
                  <a:tcPr/>
                </a:tc>
                <a:tc>
                  <a:txBody>
                    <a:bodyPr/>
                    <a:lstStyle/>
                    <a:p>
                      <a:r>
                        <a:rPr lang="en-US" sz="2400" dirty="0"/>
                        <a:t>Regression models</a:t>
                      </a:r>
                    </a:p>
                  </a:txBody>
                  <a:tcPr/>
                </a:tc>
                <a:extLst>
                  <a:ext uri="{0D108BD9-81ED-4DB2-BD59-A6C34878D82A}">
                    <a16:rowId xmlns:a16="http://schemas.microsoft.com/office/drawing/2014/main" val="4186797339"/>
                  </a:ext>
                </a:extLst>
              </a:tr>
              <a:tr h="506873">
                <a:tc>
                  <a:txBody>
                    <a:bodyPr/>
                    <a:lstStyle/>
                    <a:p>
                      <a:r>
                        <a:rPr lang="en-US" sz="2400" dirty="0"/>
                        <a:t>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2274586107"/>
                  </a:ext>
                </a:extLst>
              </a:tr>
              <a:tr h="506873">
                <a:tc>
                  <a:txBody>
                    <a:bodyPr/>
                    <a:lstStyle/>
                    <a:p>
                      <a:r>
                        <a:rPr lang="en-US" sz="2400" dirty="0"/>
                        <a:t>Leak 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1784000890"/>
                  </a:ext>
                </a:extLst>
              </a:tr>
              <a:tr h="506873">
                <a:tc>
                  <a:txBody>
                    <a:bodyPr/>
                    <a:lstStyle/>
                    <a:p>
                      <a:r>
                        <a:rPr lang="en-US" sz="2400" dirty="0"/>
                        <a:t>Tanh</a:t>
                      </a:r>
                    </a:p>
                  </a:txBody>
                  <a:tcPr/>
                </a:tc>
                <a:tc>
                  <a:txBody>
                    <a:bodyPr/>
                    <a:lstStyle/>
                    <a:p>
                      <a:r>
                        <a:rPr lang="en-US" sz="2400" dirty="0"/>
                        <a:t>Binary classifier output layers</a:t>
                      </a:r>
                    </a:p>
                    <a:p>
                      <a:r>
                        <a:rPr lang="en-US" sz="2400" dirty="0"/>
                        <a:t>Other specialized applications</a:t>
                      </a:r>
                    </a:p>
                  </a:txBody>
                  <a:tcPr/>
                </a:tc>
                <a:tc>
                  <a:txBody>
                    <a:bodyPr/>
                    <a:lstStyle/>
                    <a:p>
                      <a:r>
                        <a:rPr lang="en-US" sz="2400" dirty="0"/>
                        <a:t>Better gradient properties than sigmoid</a:t>
                      </a:r>
                    </a:p>
                  </a:txBody>
                  <a:tcPr/>
                </a:tc>
                <a:extLst>
                  <a:ext uri="{0D108BD9-81ED-4DB2-BD59-A6C34878D82A}">
                    <a16:rowId xmlns:a16="http://schemas.microsoft.com/office/drawing/2014/main" val="1243288014"/>
                  </a:ext>
                </a:extLst>
              </a:tr>
            </a:tbl>
          </a:graphicData>
        </a:graphic>
      </p:graphicFrame>
      <p:sp>
        <p:nvSpPr>
          <p:cNvPr id="5" name="Rectangle 4">
            <a:extLst>
              <a:ext uri="{FF2B5EF4-FFF2-40B4-BE49-F238E27FC236}">
                <a16:creationId xmlns:a16="http://schemas.microsoft.com/office/drawing/2014/main" id="{315CA2E8-57E9-4A1E-B0B2-90407BB9B321}"/>
              </a:ext>
            </a:extLst>
          </p:cNvPr>
          <p:cNvSpPr/>
          <p:nvPr/>
        </p:nvSpPr>
        <p:spPr>
          <a:xfrm>
            <a:off x="271251" y="3488535"/>
            <a:ext cx="11594904" cy="3189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965181-866D-4E72-9CF2-7043020EECA8}"/>
              </a:ext>
            </a:extLst>
          </p:cNvPr>
          <p:cNvSpPr/>
          <p:nvPr/>
        </p:nvSpPr>
        <p:spPr>
          <a:xfrm>
            <a:off x="260757" y="4001215"/>
            <a:ext cx="11594904" cy="281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C18425-A3C9-4D5F-959B-2B0F48F6A785}"/>
              </a:ext>
            </a:extLst>
          </p:cNvPr>
          <p:cNvSpPr/>
          <p:nvPr/>
        </p:nvSpPr>
        <p:spPr>
          <a:xfrm>
            <a:off x="260757" y="4991863"/>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5AFE67-3807-4E46-B4FB-68B6C8A40EE8}"/>
              </a:ext>
            </a:extLst>
          </p:cNvPr>
          <p:cNvSpPr/>
          <p:nvPr/>
        </p:nvSpPr>
        <p:spPr>
          <a:xfrm>
            <a:off x="298548" y="4495800"/>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EC6ED9-09FD-4BAB-9AE9-EFD9E3FFFA19}"/>
              </a:ext>
            </a:extLst>
          </p:cNvPr>
          <p:cNvSpPr/>
          <p:nvPr/>
        </p:nvSpPr>
        <p:spPr>
          <a:xfrm>
            <a:off x="288054" y="5833824"/>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11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lnSpcReduction="10000"/>
          </a:bodyPr>
          <a:lstStyle/>
          <a:p>
            <a:pPr marL="0" indent="0">
              <a:buNone/>
            </a:pPr>
            <a:r>
              <a:rPr lang="en-GB" sz="3000" dirty="0">
                <a:latin typeface="+mn-lt"/>
                <a:ea typeface="Segoe UI" panose="020B0502040204020203" pitchFamily="34" charset="0"/>
                <a:cs typeface="Segoe UI" panose="020B0502040204020203" pitchFamily="34" charset="0"/>
              </a:rPr>
              <a:t>Deep learning for computer vision</a:t>
            </a:r>
          </a:p>
          <a:p>
            <a:r>
              <a:rPr lang="en-GB" sz="2800" dirty="0">
                <a:latin typeface="+mn-lt"/>
                <a:ea typeface="Segoe UI" panose="020B0502040204020203" pitchFamily="34" charset="0"/>
                <a:cs typeface="Segoe UI" panose="020B0502040204020203" pitchFamily="34" charset="0"/>
              </a:rPr>
              <a:t>Deep neural networks have revolutionized some areas of machine learning </a:t>
            </a:r>
          </a:p>
          <a:p>
            <a:pPr lvl="1"/>
            <a:r>
              <a:rPr lang="en-GB" sz="2400" dirty="0">
                <a:latin typeface="+mn-lt"/>
                <a:ea typeface="Segoe UI" panose="020B0502040204020203" pitchFamily="34" charset="0"/>
                <a:cs typeface="Segoe UI" panose="020B0502040204020203" pitchFamily="34" charset="0"/>
              </a:rPr>
              <a:t>Object classification </a:t>
            </a:r>
          </a:p>
          <a:p>
            <a:pPr lvl="1"/>
            <a:r>
              <a:rPr lang="en-GB" sz="2400" dirty="0">
                <a:latin typeface="+mn-lt"/>
                <a:ea typeface="Segoe UI" panose="020B0502040204020203" pitchFamily="34" charset="0"/>
                <a:cs typeface="Segoe UI" panose="020B0502040204020203" pitchFamily="34" charset="0"/>
              </a:rPr>
              <a:t>Object detection </a:t>
            </a:r>
          </a:p>
          <a:p>
            <a:pPr lvl="1"/>
            <a:r>
              <a:rPr lang="en-GB" sz="2400" dirty="0">
                <a:latin typeface="+mn-lt"/>
                <a:ea typeface="Segoe UI" panose="020B0502040204020203" pitchFamily="34" charset="0"/>
                <a:cs typeface="Segoe UI" panose="020B0502040204020203" pitchFamily="34" charset="0"/>
              </a:rPr>
              <a:t>Segmentation</a:t>
            </a:r>
          </a:p>
          <a:p>
            <a:pPr lvl="1"/>
            <a:r>
              <a:rPr lang="en-GB" sz="2400" dirty="0">
                <a:latin typeface="+mn-lt"/>
                <a:ea typeface="Segoe UI" panose="020B0502040204020203" pitchFamily="34" charset="0"/>
                <a:cs typeface="Segoe UI" panose="020B0502040204020203" pitchFamily="34" charset="0"/>
              </a:rPr>
              <a:t>Generative models</a:t>
            </a:r>
          </a:p>
          <a:p>
            <a:pPr lvl="1"/>
            <a:r>
              <a:rPr lang="en-GB" sz="2400" dirty="0">
                <a:latin typeface="+mn-lt"/>
                <a:ea typeface="Segoe UI" panose="020B0502040204020203" pitchFamily="34" charset="0"/>
                <a:cs typeface="Segoe UI" panose="020B0502040204020203" pitchFamily="34" charset="0"/>
              </a:rPr>
              <a:t>…</a:t>
            </a:r>
          </a:p>
          <a:p>
            <a:r>
              <a:rPr lang="en-GB" sz="2800" dirty="0">
                <a:latin typeface="+mn-lt"/>
                <a:ea typeface="Segoe UI" panose="020B0502040204020203" pitchFamily="34" charset="0"/>
                <a:cs typeface="Segoe UI" panose="020B0502040204020203" pitchFamily="34" charset="0"/>
              </a:rPr>
              <a:t>Many types of deep neural networks used in CV</a:t>
            </a:r>
          </a:p>
          <a:p>
            <a:pPr lvl="1"/>
            <a:r>
              <a:rPr lang="en-GB" sz="2600" dirty="0">
                <a:latin typeface="+mn-lt"/>
                <a:ea typeface="Segoe UI" panose="020B0502040204020203" pitchFamily="34" charset="0"/>
                <a:cs typeface="Segoe UI" panose="020B0502040204020203" pitchFamily="34" charset="0"/>
              </a:rPr>
              <a:t>Fully connected NNs – our focus this week</a:t>
            </a:r>
          </a:p>
          <a:p>
            <a:pPr lvl="1"/>
            <a:r>
              <a:rPr lang="en-GB" sz="2600" dirty="0">
                <a:latin typeface="+mn-lt"/>
                <a:ea typeface="Segoe UI" panose="020B0502040204020203" pitchFamily="34" charset="0"/>
                <a:cs typeface="Segoe UI" panose="020B0502040204020203" pitchFamily="34" charset="0"/>
              </a:rPr>
              <a:t>Convolutional NNs for feature extraction – next week</a:t>
            </a:r>
          </a:p>
          <a:p>
            <a:pPr lvl="1"/>
            <a:r>
              <a:rPr lang="en-GB" sz="2600" dirty="0">
                <a:latin typeface="+mn-lt"/>
                <a:ea typeface="Segoe UI" panose="020B0502040204020203" pitchFamily="34" charset="0"/>
                <a:cs typeface="Segoe UI" panose="020B0502040204020203" pitchFamily="34" charset="0"/>
              </a:rPr>
              <a:t>Many others …</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64869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Sigmoid has vanishing gradients</a:t>
            </a:r>
          </a:p>
        </p:txBody>
      </p:sp>
      <p:pic>
        <p:nvPicPr>
          <p:cNvPr id="5" name="Picture 4">
            <a:extLst>
              <a:ext uri="{FF2B5EF4-FFF2-40B4-BE49-F238E27FC236}">
                <a16:creationId xmlns:a16="http://schemas.microsoft.com/office/drawing/2014/main" id="{397A8C41-14EB-4A0B-8962-A2F0B029E71A}"/>
              </a:ext>
            </a:extLst>
          </p:cNvPr>
          <p:cNvPicPr>
            <a:picLocks noChangeAspect="1"/>
          </p:cNvPicPr>
          <p:nvPr/>
        </p:nvPicPr>
        <p:blipFill>
          <a:blip r:embed="rId2"/>
          <a:stretch>
            <a:fillRect/>
          </a:stretch>
        </p:blipFill>
        <p:spPr>
          <a:xfrm>
            <a:off x="2073600" y="1689786"/>
            <a:ext cx="7292799" cy="4985999"/>
          </a:xfrm>
          <a:prstGeom prst="rect">
            <a:avLst/>
          </a:prstGeom>
        </p:spPr>
      </p:pic>
      <p:sp>
        <p:nvSpPr>
          <p:cNvPr id="6" name="TextBox 5">
            <a:extLst>
              <a:ext uri="{FF2B5EF4-FFF2-40B4-BE49-F238E27FC236}">
                <a16:creationId xmlns:a16="http://schemas.microsoft.com/office/drawing/2014/main" id="{7FC55F8F-F021-4F6D-8692-EE451B249329}"/>
              </a:ext>
            </a:extLst>
          </p:cNvPr>
          <p:cNvSpPr txBox="1"/>
          <p:nvPr/>
        </p:nvSpPr>
        <p:spPr>
          <a:xfrm>
            <a:off x="6824799" y="2905780"/>
            <a:ext cx="2541600" cy="523220"/>
          </a:xfrm>
          <a:prstGeom prst="rect">
            <a:avLst/>
          </a:prstGeom>
          <a:noFill/>
        </p:spPr>
        <p:txBody>
          <a:bodyPr wrap="square" rtlCol="0">
            <a:spAutoFit/>
          </a:bodyPr>
          <a:lstStyle/>
          <a:p>
            <a:r>
              <a:rPr lang="en-US" sz="2800" dirty="0"/>
              <a:t>Near-0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a:stCxn id="6" idx="0"/>
          </p:cNvCxnSpPr>
          <p:nvPr/>
        </p:nvCxnSpPr>
        <p:spPr>
          <a:xfrm flipV="1">
            <a:off x="8095599" y="2149211"/>
            <a:ext cx="299601" cy="75656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3160439" y="3918769"/>
            <a:ext cx="2541600" cy="523220"/>
          </a:xfrm>
          <a:prstGeom prst="rect">
            <a:avLst/>
          </a:prstGeom>
          <a:noFill/>
        </p:spPr>
        <p:txBody>
          <a:bodyPr wrap="square" rtlCol="0">
            <a:spAutoFit/>
          </a:bodyPr>
          <a:lstStyle/>
          <a:p>
            <a:r>
              <a:rPr lang="en-US" sz="2800" dirty="0"/>
              <a:t>Near-0 gradient</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flipH="1">
            <a:off x="3704493" y="4441989"/>
            <a:ext cx="781538" cy="91254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B0CB8C1-94BC-4ACE-A2F4-1317D1460A20}"/>
              </a:ext>
            </a:extLst>
          </p:cNvPr>
          <p:cNvPicPr>
            <a:picLocks noChangeAspect="1"/>
          </p:cNvPicPr>
          <p:nvPr/>
        </p:nvPicPr>
        <p:blipFill>
          <a:blip r:embed="rId3"/>
          <a:stretch>
            <a:fillRect/>
          </a:stretch>
        </p:blipFill>
        <p:spPr>
          <a:xfrm>
            <a:off x="7151077" y="5017690"/>
            <a:ext cx="2137508" cy="856218"/>
          </a:xfrm>
          <a:prstGeom prst="rect">
            <a:avLst/>
          </a:prstGeom>
        </p:spPr>
      </p:pic>
    </p:spTree>
    <p:extLst>
      <p:ext uri="{BB962C8B-B14F-4D97-AF65-F5344CB8AC3E}">
        <p14:creationId xmlns:p14="http://schemas.microsoft.com/office/powerpoint/2010/main" val="352465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72BA0C-1E9E-49E6-BDED-B16D3881B0F1}"/>
              </a:ext>
            </a:extLst>
          </p:cNvPr>
          <p:cNvPicPr>
            <a:picLocks noChangeAspect="1"/>
          </p:cNvPicPr>
          <p:nvPr/>
        </p:nvPicPr>
        <p:blipFill>
          <a:blip r:embed="rId2"/>
          <a:stretch>
            <a:fillRect/>
          </a:stretch>
        </p:blipFill>
        <p:spPr>
          <a:xfrm>
            <a:off x="2772000" y="1432800"/>
            <a:ext cx="6488052" cy="5391600"/>
          </a:xfrm>
          <a:prstGeom prst="rect">
            <a:avLst/>
          </a:prstGeom>
        </p:spPr>
      </p:pic>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Rectilinear function has constant gradient for positive values</a:t>
            </a:r>
          </a:p>
        </p:txBody>
      </p:sp>
      <p:sp>
        <p:nvSpPr>
          <p:cNvPr id="6" name="TextBox 5">
            <a:extLst>
              <a:ext uri="{FF2B5EF4-FFF2-40B4-BE49-F238E27FC236}">
                <a16:creationId xmlns:a16="http://schemas.microsoft.com/office/drawing/2014/main" id="{7FC55F8F-F021-4F6D-8692-EE451B249329}"/>
              </a:ext>
            </a:extLst>
          </p:cNvPr>
          <p:cNvSpPr txBox="1"/>
          <p:nvPr/>
        </p:nvSpPr>
        <p:spPr>
          <a:xfrm>
            <a:off x="5288584" y="2796719"/>
            <a:ext cx="2875078" cy="523220"/>
          </a:xfrm>
          <a:prstGeom prst="rect">
            <a:avLst/>
          </a:prstGeom>
          <a:noFill/>
        </p:spPr>
        <p:txBody>
          <a:bodyPr wrap="square" rtlCol="0">
            <a:spAutoFit/>
          </a:bodyPr>
          <a:lstStyle/>
          <a:p>
            <a:r>
              <a:rPr lang="en-US" sz="2800" dirty="0"/>
              <a:t>Constant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p:cNvCxnSpPr>
          <p:nvPr/>
        </p:nvCxnSpPr>
        <p:spPr>
          <a:xfrm>
            <a:off x="6726123" y="3319939"/>
            <a:ext cx="538677" cy="84166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4082939" y="4363992"/>
            <a:ext cx="2426401" cy="954107"/>
          </a:xfrm>
          <a:prstGeom prst="rect">
            <a:avLst/>
          </a:prstGeom>
          <a:noFill/>
        </p:spPr>
        <p:txBody>
          <a:bodyPr wrap="square" rtlCol="0">
            <a:spAutoFit/>
          </a:bodyPr>
          <a:lstStyle/>
          <a:p>
            <a:r>
              <a:rPr lang="en-US" sz="2800" dirty="0"/>
              <a:t>Gradient of Leaky </a:t>
            </a:r>
            <a:r>
              <a:rPr lang="en-US" sz="2800" dirty="0" err="1"/>
              <a:t>ReLU</a:t>
            </a:r>
            <a:r>
              <a:rPr lang="en-US" sz="2800" dirty="0"/>
              <a:t> &lt; 0</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a:off x="5366339" y="5272200"/>
            <a:ext cx="321661" cy="32320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3AFD055-59D9-4E10-8B82-56C7D0F1D4CB}"/>
              </a:ext>
            </a:extLst>
          </p:cNvPr>
          <p:cNvPicPr>
            <a:picLocks noChangeAspect="1"/>
          </p:cNvPicPr>
          <p:nvPr/>
        </p:nvPicPr>
        <p:blipFill>
          <a:blip r:embed="rId3"/>
          <a:stretch>
            <a:fillRect/>
          </a:stretch>
        </p:blipFill>
        <p:spPr>
          <a:xfrm>
            <a:off x="3750757" y="1883236"/>
            <a:ext cx="2729244" cy="548776"/>
          </a:xfrm>
          <a:prstGeom prst="rect">
            <a:avLst/>
          </a:prstGeom>
        </p:spPr>
      </p:pic>
    </p:spTree>
    <p:extLst>
      <p:ext uri="{BB962C8B-B14F-4D97-AF65-F5344CB8AC3E}">
        <p14:creationId xmlns:p14="http://schemas.microsoft.com/office/powerpoint/2010/main" val="28825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213169" y="1870781"/>
            <a:ext cx="9765662" cy="2015419"/>
          </a:xfrm>
        </p:spPr>
        <p:txBody>
          <a:bodyPr>
            <a:normAutofit/>
          </a:bodyPr>
          <a:lstStyle/>
          <a:p>
            <a:r>
              <a:rPr lang="en-US" sz="4400" b="1" dirty="0"/>
              <a:t>Learning Weights with Backpropagation</a:t>
            </a:r>
          </a:p>
        </p:txBody>
      </p:sp>
    </p:spTree>
    <p:extLst>
      <p:ext uri="{BB962C8B-B14F-4D97-AF65-F5344CB8AC3E}">
        <p14:creationId xmlns:p14="http://schemas.microsoft.com/office/powerpoint/2010/main" val="1280780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214963" y="1173339"/>
            <a:ext cx="11525250" cy="2996574"/>
          </a:xfrm>
        </p:spPr>
        <p:txBody>
          <a:bodyPr/>
          <a:lstStyle/>
          <a:p>
            <a:r>
              <a:rPr lang="en-US" sz="2800" dirty="0">
                <a:latin typeface="Segoe UI" panose="020B0502040204020203" pitchFamily="34" charset="0"/>
                <a:cs typeface="Segoe UI" panose="020B0502040204020203" pitchFamily="34" charset="0"/>
              </a:rPr>
              <a:t>To find function approximation, f(x), we need to </a:t>
            </a:r>
            <a:r>
              <a:rPr lang="en-US" sz="2800" b="1" dirty="0">
                <a:latin typeface="Segoe UI" panose="020B0502040204020203" pitchFamily="34" charset="0"/>
                <a:cs typeface="Segoe UI" panose="020B0502040204020203" pitchFamily="34" charset="0"/>
              </a:rPr>
              <a:t>learn model weights</a:t>
            </a:r>
          </a:p>
          <a:p>
            <a:r>
              <a:rPr lang="en-US" sz="2800" dirty="0">
                <a:latin typeface="Segoe UI" panose="020B0502040204020203" pitchFamily="34" charset="0"/>
                <a:cs typeface="Segoe UI" panose="020B0502040204020203" pitchFamily="34" charset="0"/>
              </a:rPr>
              <a:t>The primary algorithm we use to learn model weights is known as </a:t>
            </a:r>
            <a:r>
              <a:rPr lang="en-US" sz="2800" b="1" dirty="0">
                <a:latin typeface="Segoe UI" panose="020B0502040204020203" pitchFamily="34" charset="0"/>
                <a:cs typeface="Segoe UI" panose="020B0502040204020203" pitchFamily="34" charset="0"/>
              </a:rPr>
              <a:t>backpropagation</a:t>
            </a:r>
          </a:p>
          <a:p>
            <a:pPr lvl="1"/>
            <a:r>
              <a:rPr lang="en-US" sz="2400" dirty="0">
                <a:latin typeface="Segoe UI" panose="020B0502040204020203" pitchFamily="34" charset="0"/>
                <a:cs typeface="Segoe UI" panose="020B0502040204020203" pitchFamily="34" charset="0"/>
              </a:rPr>
              <a:t>Backpropagation was applied to learning (system identification) for control problems as early as 1960 by Henry Kelly and 1961 by Arthur Bryson for dynamic programming</a:t>
            </a:r>
          </a:p>
          <a:p>
            <a:pPr lvl="1"/>
            <a:r>
              <a:rPr lang="en-US" sz="2400" dirty="0">
                <a:latin typeface="Segoe UI" panose="020B0502040204020203" pitchFamily="34" charset="0"/>
                <a:cs typeface="Segoe UI" panose="020B0502040204020203" pitchFamily="34" charset="0"/>
              </a:rPr>
              <a:t>First applied to neural networks by Paul </a:t>
            </a:r>
            <a:r>
              <a:rPr lang="en-US" sz="2400" dirty="0" err="1">
                <a:latin typeface="Segoe UI" panose="020B0502040204020203" pitchFamily="34" charset="0"/>
                <a:cs typeface="Segoe UI" panose="020B0502040204020203" pitchFamily="34" charset="0"/>
              </a:rPr>
              <a:t>Werbos</a:t>
            </a:r>
            <a:r>
              <a:rPr lang="en-US" sz="2400" dirty="0">
                <a:latin typeface="Segoe UI" panose="020B0502040204020203" pitchFamily="34" charset="0"/>
                <a:cs typeface="Segoe UI" panose="020B0502040204020203" pitchFamily="34" charset="0"/>
              </a:rPr>
              <a:t> in 1974 </a:t>
            </a:r>
          </a:p>
          <a:p>
            <a:pPr lvl="1"/>
            <a:r>
              <a:rPr lang="en-US" sz="2400" dirty="0">
                <a:latin typeface="Segoe UI" panose="020B0502040204020203" pitchFamily="34" charset="0"/>
                <a:cs typeface="Segoe UI" panose="020B0502040204020203" pitchFamily="34" charset="0"/>
              </a:rPr>
              <a:t>In 1986 by </a:t>
            </a:r>
            <a:r>
              <a:rPr lang="en-US" sz="2400" dirty="0" err="1">
                <a:latin typeface="Segoe UI" panose="020B0502040204020203" pitchFamily="34" charset="0"/>
                <a:cs typeface="Segoe UI" panose="020B0502040204020203" pitchFamily="34" charset="0"/>
              </a:rPr>
              <a:t>Rumelhart</a:t>
            </a:r>
            <a:r>
              <a:rPr lang="en-US" sz="2400" dirty="0">
                <a:latin typeface="Segoe UI" panose="020B0502040204020203" pitchFamily="34" charset="0"/>
                <a:cs typeface="Segoe UI" panose="020B0502040204020203" pitchFamily="34" charset="0"/>
              </a:rPr>
              <a:t>, Hinton and Williams showed that backpropagation was effective for learning the weights of hidden layers</a:t>
            </a:r>
          </a:p>
        </p:txBody>
      </p:sp>
    </p:spTree>
    <p:extLst>
      <p:ext uri="{BB962C8B-B14F-4D97-AF65-F5344CB8AC3E}">
        <p14:creationId xmlns:p14="http://schemas.microsoft.com/office/powerpoint/2010/main" val="297394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
        <p:nvSpPr>
          <p:cNvPr id="38" name="Title 1">
            <a:extLst>
              <a:ext uri="{FF2B5EF4-FFF2-40B4-BE49-F238E27FC236}">
                <a16:creationId xmlns:a16="http://schemas.microsoft.com/office/drawing/2014/main" id="{C9F301F8-CF74-46E8-BD38-E5394C076C22}"/>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342623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10" grpId="0"/>
      <p:bldP spid="11" grpId="0" animBg="1"/>
      <p:bldP spid="12" grpId="0"/>
      <p:bldP spid="13" grpId="0" animBg="1"/>
      <p:bldP spid="14" grpId="0"/>
      <p:bldP spid="17" grpId="0"/>
      <p:bldP spid="20" grpId="0"/>
      <p:bldP spid="21" grpId="0"/>
      <p:bldP spid="22" grpId="0"/>
      <p:bldP spid="23" grpId="0"/>
      <p:bldP spid="24" grpId="0" animBg="1"/>
      <p:bldP spid="25" grpId="0"/>
      <p:bldP spid="26" grpId="0" animBg="1"/>
      <p:bldP spid="27" grpId="0"/>
      <p:bldP spid="28" grpId="0" animBg="1"/>
      <p:bldP spid="29" grpId="0"/>
      <p:bldP spid="30" grpId="0" animBg="1"/>
      <p:bldP spid="31" grpId="0"/>
      <p:bldP spid="32" grpId="0"/>
      <p:bldP spid="34" grpId="0" animBg="1"/>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7853" y="1107591"/>
            <a:ext cx="11525250" cy="1117374"/>
          </a:xfrm>
        </p:spPr>
        <p:txBody>
          <a:bodyPr/>
          <a:lstStyle/>
          <a:p>
            <a:pPr marL="0" indent="0">
              <a:buNone/>
            </a:pPr>
            <a:r>
              <a:rPr lang="en-US" sz="2800" dirty="0">
                <a:latin typeface="Segoe UI" panose="020B0502040204020203" pitchFamily="34" charset="0"/>
                <a:cs typeface="Segoe UI" panose="020B0502040204020203" pitchFamily="34" charset="0"/>
              </a:rPr>
              <a:t>To </a:t>
            </a:r>
            <a:r>
              <a:rPr lang="en-US" sz="2800" b="1" dirty="0">
                <a:latin typeface="Segoe UI" panose="020B0502040204020203" pitchFamily="34" charset="0"/>
                <a:cs typeface="Segoe UI" panose="020B0502040204020203" pitchFamily="34" charset="0"/>
              </a:rPr>
              <a:t>learn model weight tensor </a:t>
            </a:r>
            <a:r>
              <a:rPr lang="en-US" sz="2800" dirty="0">
                <a:latin typeface="Segoe UI" panose="020B0502040204020203" pitchFamily="34" charset="0"/>
                <a:cs typeface="Segoe UI" panose="020B0502040204020203" pitchFamily="34" charset="0"/>
              </a:rPr>
              <a:t>we must </a:t>
            </a:r>
            <a:r>
              <a:rPr lang="en-US" sz="2800" b="1" dirty="0">
                <a:latin typeface="Segoe UI" panose="020B0502040204020203" pitchFamily="34" charset="0"/>
                <a:cs typeface="Segoe UI" panose="020B0502040204020203" pitchFamily="34" charset="0"/>
              </a:rPr>
              <a:t>minimize the loss function </a:t>
            </a:r>
            <a:r>
              <a:rPr lang="en-US" sz="2800" dirty="0">
                <a:latin typeface="Segoe UI" panose="020B0502040204020203" pitchFamily="34" charset="0"/>
                <a:cs typeface="Segoe UI" panose="020B0502040204020203" pitchFamily="34" charset="0"/>
              </a:rPr>
              <a:t>using the </a:t>
            </a:r>
            <a:r>
              <a:rPr lang="en-US" sz="2800" b="1" dirty="0">
                <a:latin typeface="Segoe UI" panose="020B0502040204020203" pitchFamily="34" charset="0"/>
                <a:cs typeface="Segoe UI" panose="020B0502040204020203" pitchFamily="34" charset="0"/>
              </a:rPr>
              <a:t>gradient:</a:t>
            </a:r>
          </a:p>
        </p:txBody>
      </p:sp>
      <p:pic>
        <p:nvPicPr>
          <p:cNvPr id="4" name="Picture 3">
            <a:extLst>
              <a:ext uri="{FF2B5EF4-FFF2-40B4-BE49-F238E27FC236}">
                <a16:creationId xmlns:a16="http://schemas.microsoft.com/office/drawing/2014/main" id="{FE5106BA-3979-4A5C-BC49-EFE00A2520A0}"/>
              </a:ext>
            </a:extLst>
          </p:cNvPr>
          <p:cNvPicPr>
            <a:picLocks noChangeAspect="1"/>
          </p:cNvPicPr>
          <p:nvPr/>
        </p:nvPicPr>
        <p:blipFill>
          <a:blip r:embed="rId2"/>
          <a:stretch>
            <a:fillRect/>
          </a:stretch>
        </p:blipFill>
        <p:spPr>
          <a:xfrm>
            <a:off x="3766584" y="2280065"/>
            <a:ext cx="4521600" cy="606759"/>
          </a:xfrm>
          <a:prstGeom prst="rect">
            <a:avLst/>
          </a:prstGeom>
        </p:spPr>
      </p:pic>
      <p:sp>
        <p:nvSpPr>
          <p:cNvPr id="5" name="Content Placeholder 2">
            <a:extLst>
              <a:ext uri="{FF2B5EF4-FFF2-40B4-BE49-F238E27FC236}">
                <a16:creationId xmlns:a16="http://schemas.microsoft.com/office/drawing/2014/main" id="{56F2E640-6101-49A4-BCE3-B7CE7FE0F2B4}"/>
              </a:ext>
            </a:extLst>
          </p:cNvPr>
          <p:cNvSpPr txBox="1">
            <a:spLocks/>
          </p:cNvSpPr>
          <p:nvPr/>
        </p:nvSpPr>
        <p:spPr>
          <a:xfrm>
            <a:off x="457853" y="3047547"/>
            <a:ext cx="11525250" cy="613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a:t>
            </a:r>
            <a:r>
              <a:rPr lang="en-US" sz="2800" b="1" dirty="0">
                <a:latin typeface="Segoe UI" panose="020B0502040204020203" pitchFamily="34" charset="0"/>
                <a:cs typeface="Segoe UI" panose="020B0502040204020203" pitchFamily="34" charset="0"/>
              </a:rPr>
              <a:t>:</a:t>
            </a:r>
          </a:p>
        </p:txBody>
      </p:sp>
      <p:pic>
        <p:nvPicPr>
          <p:cNvPr id="6" name="Picture 5">
            <a:extLst>
              <a:ext uri="{FF2B5EF4-FFF2-40B4-BE49-F238E27FC236}">
                <a16:creationId xmlns:a16="http://schemas.microsoft.com/office/drawing/2014/main" id="{79F4A670-1D66-47A1-8623-51B0341504A1}"/>
              </a:ext>
            </a:extLst>
          </p:cNvPr>
          <p:cNvPicPr>
            <a:picLocks noChangeAspect="1"/>
          </p:cNvPicPr>
          <p:nvPr/>
        </p:nvPicPr>
        <p:blipFill>
          <a:blip r:embed="rId3"/>
          <a:stretch>
            <a:fillRect/>
          </a:stretch>
        </p:blipFill>
        <p:spPr>
          <a:xfrm>
            <a:off x="1258758" y="3691839"/>
            <a:ext cx="9734213" cy="546087"/>
          </a:xfrm>
          <a:prstGeom prst="rect">
            <a:avLst/>
          </a:prstGeom>
        </p:spPr>
      </p:pic>
      <p:pic>
        <p:nvPicPr>
          <p:cNvPr id="7" name="Picture 6">
            <a:extLst>
              <a:ext uri="{FF2B5EF4-FFF2-40B4-BE49-F238E27FC236}">
                <a16:creationId xmlns:a16="http://schemas.microsoft.com/office/drawing/2014/main" id="{B2B9A94D-C739-45FC-88AF-AEE8CAD400B9}"/>
              </a:ext>
            </a:extLst>
          </p:cNvPr>
          <p:cNvPicPr>
            <a:picLocks noChangeAspect="1"/>
          </p:cNvPicPr>
          <p:nvPr/>
        </p:nvPicPr>
        <p:blipFill>
          <a:blip r:embed="rId4"/>
          <a:stretch>
            <a:fillRect/>
          </a:stretch>
        </p:blipFill>
        <p:spPr>
          <a:xfrm>
            <a:off x="1258758" y="5746995"/>
            <a:ext cx="5431154" cy="458712"/>
          </a:xfrm>
          <a:prstGeom prst="rect">
            <a:avLst/>
          </a:prstGeom>
        </p:spPr>
      </p:pic>
      <p:pic>
        <p:nvPicPr>
          <p:cNvPr id="8" name="Picture 7">
            <a:extLst>
              <a:ext uri="{FF2B5EF4-FFF2-40B4-BE49-F238E27FC236}">
                <a16:creationId xmlns:a16="http://schemas.microsoft.com/office/drawing/2014/main" id="{5E8EDA51-9ECA-4EB4-B64D-804753F60CFC}"/>
              </a:ext>
            </a:extLst>
          </p:cNvPr>
          <p:cNvPicPr>
            <a:picLocks noChangeAspect="1"/>
          </p:cNvPicPr>
          <p:nvPr/>
        </p:nvPicPr>
        <p:blipFill>
          <a:blip r:embed="rId5"/>
          <a:stretch>
            <a:fillRect/>
          </a:stretch>
        </p:blipFill>
        <p:spPr>
          <a:xfrm>
            <a:off x="1258758" y="4352226"/>
            <a:ext cx="6937224" cy="571406"/>
          </a:xfrm>
          <a:prstGeom prst="rect">
            <a:avLst/>
          </a:prstGeom>
        </p:spPr>
      </p:pic>
      <p:pic>
        <p:nvPicPr>
          <p:cNvPr id="9" name="Picture 8">
            <a:extLst>
              <a:ext uri="{FF2B5EF4-FFF2-40B4-BE49-F238E27FC236}">
                <a16:creationId xmlns:a16="http://schemas.microsoft.com/office/drawing/2014/main" id="{C3EB7271-1E1B-49C8-830D-0E5C0DF17CB9}"/>
              </a:ext>
            </a:extLst>
          </p:cNvPr>
          <p:cNvPicPr>
            <a:picLocks noChangeAspect="1"/>
          </p:cNvPicPr>
          <p:nvPr/>
        </p:nvPicPr>
        <p:blipFill>
          <a:blip r:embed="rId6"/>
          <a:stretch>
            <a:fillRect/>
          </a:stretch>
        </p:blipFill>
        <p:spPr>
          <a:xfrm>
            <a:off x="1118272" y="5037932"/>
            <a:ext cx="10046915" cy="594763"/>
          </a:xfrm>
          <a:prstGeom prst="rect">
            <a:avLst/>
          </a:prstGeom>
        </p:spPr>
      </p:pic>
      <p:sp>
        <p:nvSpPr>
          <p:cNvPr id="12" name="Title 1">
            <a:extLst>
              <a:ext uri="{FF2B5EF4-FFF2-40B4-BE49-F238E27FC236}">
                <a16:creationId xmlns:a16="http://schemas.microsoft.com/office/drawing/2014/main" id="{26B3970E-6909-4F67-A60E-FAEB97D150B7}"/>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233364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 Propagation Algorithm</a:t>
            </a:r>
          </a:p>
        </p:txBody>
      </p:sp>
      <p:sp>
        <p:nvSpPr>
          <p:cNvPr id="4" name="Content Placeholder 3">
            <a:extLst>
              <a:ext uri="{FF2B5EF4-FFF2-40B4-BE49-F238E27FC236}">
                <a16:creationId xmlns:a16="http://schemas.microsoft.com/office/drawing/2014/main" id="{E0180727-EC5F-4A0C-9F60-538290E60081}"/>
              </a:ext>
            </a:extLst>
          </p:cNvPr>
          <p:cNvSpPr>
            <a:spLocks noGrp="1"/>
          </p:cNvSpPr>
          <p:nvPr>
            <p:ph sz="quarter" idx="10"/>
          </p:nvPr>
        </p:nvSpPr>
        <p:spPr>
          <a:xfrm>
            <a:off x="379413" y="1388226"/>
            <a:ext cx="11525250" cy="1771833"/>
          </a:xfrm>
        </p:spPr>
        <p:txBody>
          <a:bodyPr/>
          <a:lstStyle/>
          <a:p>
            <a:r>
              <a:rPr lang="en-US" sz="2800" dirty="0">
                <a:latin typeface="Segoe UI" panose="020B0502040204020203" pitchFamily="34" charset="0"/>
                <a:cs typeface="Segoe UI" panose="020B0502040204020203" pitchFamily="34" charset="0"/>
              </a:rPr>
              <a:t>Backpropagation is a </a:t>
            </a:r>
            <a:r>
              <a:rPr lang="en-US" sz="2800" b="1" dirty="0">
                <a:latin typeface="Segoe UI" panose="020B0502040204020203" pitchFamily="34" charset="0"/>
                <a:cs typeface="Segoe UI" panose="020B0502040204020203" pitchFamily="34" charset="0"/>
              </a:rPr>
              <a:t>gradient decent algorithm</a:t>
            </a:r>
          </a:p>
          <a:p>
            <a:r>
              <a:rPr lang="en-US" sz="2800" dirty="0">
                <a:latin typeface="Segoe UI" panose="020B0502040204020203" pitchFamily="34" charset="0"/>
                <a:cs typeface="Segoe UI" panose="020B0502040204020203" pitchFamily="34" charset="0"/>
              </a:rPr>
              <a:t>Weight updates are taken as small steps in the direction of the gradient of the loss function</a:t>
            </a:r>
          </a:p>
        </p:txBody>
      </p:sp>
      <p:pic>
        <p:nvPicPr>
          <p:cNvPr id="6" name="Picture 5">
            <a:extLst>
              <a:ext uri="{FF2B5EF4-FFF2-40B4-BE49-F238E27FC236}">
                <a16:creationId xmlns:a16="http://schemas.microsoft.com/office/drawing/2014/main" id="{B052A3AD-7989-475D-B41C-74D3D986E812}"/>
              </a:ext>
            </a:extLst>
          </p:cNvPr>
          <p:cNvPicPr>
            <a:picLocks noChangeAspect="1"/>
          </p:cNvPicPr>
          <p:nvPr/>
        </p:nvPicPr>
        <p:blipFill>
          <a:blip r:embed="rId2"/>
          <a:stretch>
            <a:fillRect/>
          </a:stretch>
        </p:blipFill>
        <p:spPr>
          <a:xfrm>
            <a:off x="5187468" y="3254189"/>
            <a:ext cx="1913874" cy="522664"/>
          </a:xfrm>
          <a:prstGeom prst="rect">
            <a:avLst/>
          </a:prstGeom>
        </p:spPr>
      </p:pic>
      <p:sp>
        <p:nvSpPr>
          <p:cNvPr id="7" name="Content Placeholder 3">
            <a:extLst>
              <a:ext uri="{FF2B5EF4-FFF2-40B4-BE49-F238E27FC236}">
                <a16:creationId xmlns:a16="http://schemas.microsoft.com/office/drawing/2014/main" id="{C3CCC784-5F44-4DBF-BE8E-9FDEC847B4D6}"/>
              </a:ext>
            </a:extLst>
          </p:cNvPr>
          <p:cNvSpPr txBox="1">
            <a:spLocks/>
          </p:cNvSpPr>
          <p:nvPr/>
        </p:nvSpPr>
        <p:spPr>
          <a:xfrm>
            <a:off x="333375" y="4078299"/>
            <a:ext cx="11525250" cy="106348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Backpropagation converges when the gradient is approximately 0</a:t>
            </a:r>
          </a:p>
        </p:txBody>
      </p:sp>
    </p:spTree>
    <p:extLst>
      <p:ext uri="{BB962C8B-B14F-4D97-AF65-F5344CB8AC3E}">
        <p14:creationId xmlns:p14="http://schemas.microsoft.com/office/powerpoint/2010/main" val="26747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Loss Functions</a:t>
            </a:r>
          </a:p>
        </p:txBody>
      </p:sp>
    </p:spTree>
    <p:extLst>
      <p:ext uri="{BB962C8B-B14F-4D97-AF65-F5344CB8AC3E}">
        <p14:creationId xmlns:p14="http://schemas.microsoft.com/office/powerpoint/2010/main" val="2931354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123302"/>
            <a:ext cx="11525250" cy="2613498"/>
          </a:xfrm>
        </p:spPr>
        <p:txBody>
          <a:bodyPr/>
          <a:lstStyle/>
          <a:p>
            <a:r>
              <a:rPr lang="en-US" sz="2800" dirty="0">
                <a:latin typeface="Segoe UI" panose="020B0502040204020203" pitchFamily="34" charset="0"/>
                <a:cs typeface="Segoe UI" panose="020B0502040204020203" pitchFamily="34" charset="0"/>
              </a:rPr>
              <a:t>What are some choices for a loss function,          , given the weight tensor?</a:t>
            </a:r>
          </a:p>
          <a:p>
            <a:r>
              <a:rPr lang="en-US" sz="2800" dirty="0">
                <a:latin typeface="Segoe UI" panose="020B0502040204020203" pitchFamily="34" charset="0"/>
                <a:cs typeface="Segoe UI" panose="020B0502040204020203" pitchFamily="34" charset="0"/>
              </a:rPr>
              <a:t>For regression problems use MSE</a:t>
            </a:r>
            <a:endParaRPr lang="en-US" sz="2800" b="1"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Which loss function should we use for classification problems?</a:t>
            </a:r>
          </a:p>
          <a:p>
            <a:pPr>
              <a:buFont typeface="Wingdings" panose="05000000000000000000" pitchFamily="2" charset="2"/>
              <a:buChar char="§"/>
            </a:pPr>
            <a:r>
              <a:rPr lang="en-US" sz="2800" b="1" dirty="0">
                <a:latin typeface="Segoe UI" panose="020B0502040204020203" pitchFamily="34" charset="0"/>
                <a:cs typeface="Segoe UI" panose="020B0502040204020203" pitchFamily="34" charset="0"/>
              </a:rPr>
              <a:t>Cross entropy </a:t>
            </a:r>
            <a:r>
              <a:rPr lang="en-US" sz="2800" dirty="0">
                <a:latin typeface="Segoe UI" panose="020B0502040204020203" pitchFamily="34" charset="0"/>
                <a:cs typeface="Segoe UI" panose="020B0502040204020203" pitchFamily="34" charset="0"/>
              </a:rPr>
              <a:t>is a good choice, but is a bit abstract</a:t>
            </a:r>
          </a:p>
        </p:txBody>
      </p:sp>
      <p:pic>
        <p:nvPicPr>
          <p:cNvPr id="4" name="Picture 3">
            <a:extLst>
              <a:ext uri="{FF2B5EF4-FFF2-40B4-BE49-F238E27FC236}">
                <a16:creationId xmlns:a16="http://schemas.microsoft.com/office/drawing/2014/main" id="{97780D8A-5D64-4CB8-AC9A-61DD6BACDBB8}"/>
              </a:ext>
            </a:extLst>
          </p:cNvPr>
          <p:cNvPicPr>
            <a:picLocks noChangeAspect="1"/>
          </p:cNvPicPr>
          <p:nvPr/>
        </p:nvPicPr>
        <p:blipFill>
          <a:blip r:embed="rId2"/>
          <a:stretch>
            <a:fillRect/>
          </a:stretch>
        </p:blipFill>
        <p:spPr>
          <a:xfrm>
            <a:off x="7513983" y="1155365"/>
            <a:ext cx="872530" cy="429113"/>
          </a:xfrm>
          <a:prstGeom prst="rect">
            <a:avLst/>
          </a:prstGeom>
        </p:spPr>
      </p:pic>
    </p:spTree>
    <p:extLst>
      <p:ext uri="{BB962C8B-B14F-4D97-AF65-F5344CB8AC3E}">
        <p14:creationId xmlns:p14="http://schemas.microsoft.com/office/powerpoint/2010/main" val="108533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pPr marL="0" indent="0">
              <a:buNone/>
            </a:pPr>
            <a:r>
              <a:rPr lang="en-US" sz="2800" dirty="0">
                <a:latin typeface="Segoe UI" panose="020B0502040204020203" pitchFamily="34" charset="0"/>
                <a:cs typeface="Segoe UI" panose="020B0502040204020203" pitchFamily="34" charset="0"/>
              </a:rPr>
              <a:t>What is </a:t>
            </a:r>
            <a:r>
              <a:rPr lang="en-US" sz="2800" b="1" dirty="0">
                <a:latin typeface="Segoe UI" panose="020B0502040204020203" pitchFamily="34" charset="0"/>
                <a:cs typeface="Segoe UI" panose="020B0502040204020203" pitchFamily="34" charset="0"/>
              </a:rPr>
              <a:t> Shannon Entropy</a:t>
            </a:r>
            <a:r>
              <a:rPr lang="en-US" sz="2800" dirty="0">
                <a:latin typeface="Segoe UI" panose="020B0502040204020203" pitchFamily="34" charset="0"/>
                <a:cs typeface="Segoe UI" panose="020B0502040204020203" pitchFamily="34" charset="0"/>
              </a:rPr>
              <a:t>? </a:t>
            </a:r>
            <a:endParaRPr lang="en-US" sz="2800" b="1"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DEFB6D3-4EDA-4FA5-BB36-3225EE1998E1}"/>
              </a:ext>
            </a:extLst>
          </p:cNvPr>
          <p:cNvPicPr>
            <a:picLocks noChangeAspect="1"/>
          </p:cNvPicPr>
          <p:nvPr/>
        </p:nvPicPr>
        <p:blipFill>
          <a:blip r:embed="rId3"/>
          <a:stretch>
            <a:fillRect/>
          </a:stretch>
        </p:blipFill>
        <p:spPr>
          <a:xfrm>
            <a:off x="4046850" y="1887354"/>
            <a:ext cx="2800350" cy="598870"/>
          </a:xfrm>
          <a:prstGeom prst="rect">
            <a:avLst/>
          </a:prstGeom>
        </p:spPr>
      </p:pic>
      <p:sp>
        <p:nvSpPr>
          <p:cNvPr id="5" name="Content Placeholder 2">
            <a:extLst>
              <a:ext uri="{FF2B5EF4-FFF2-40B4-BE49-F238E27FC236}">
                <a16:creationId xmlns:a16="http://schemas.microsoft.com/office/drawing/2014/main" id="{F923DF0B-3571-4E82-9EED-485811475E25}"/>
              </a:ext>
            </a:extLst>
          </p:cNvPr>
          <p:cNvSpPr txBox="1">
            <a:spLocks/>
          </p:cNvSpPr>
          <p:nvPr/>
        </p:nvSpPr>
        <p:spPr>
          <a:xfrm>
            <a:off x="379514" y="2486224"/>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24863602-CD52-4C7F-B2A1-857276094155}"/>
              </a:ext>
            </a:extLst>
          </p:cNvPr>
          <p:cNvPicPr>
            <a:picLocks noChangeAspect="1"/>
          </p:cNvPicPr>
          <p:nvPr/>
        </p:nvPicPr>
        <p:blipFill>
          <a:blip r:embed="rId4"/>
          <a:stretch>
            <a:fillRect/>
          </a:stretch>
        </p:blipFill>
        <p:spPr>
          <a:xfrm>
            <a:off x="1899032" y="2600022"/>
            <a:ext cx="5459367" cy="958976"/>
          </a:xfrm>
          <a:prstGeom prst="rect">
            <a:avLst/>
          </a:prstGeom>
        </p:spPr>
      </p:pic>
      <p:sp>
        <p:nvSpPr>
          <p:cNvPr id="7" name="Content Placeholder 2">
            <a:extLst>
              <a:ext uri="{FF2B5EF4-FFF2-40B4-BE49-F238E27FC236}">
                <a16:creationId xmlns:a16="http://schemas.microsoft.com/office/drawing/2014/main" id="{CB42FE77-FD8A-4985-861B-EB8130CC8C3B}"/>
              </a:ext>
            </a:extLst>
          </p:cNvPr>
          <p:cNvSpPr txBox="1">
            <a:spLocks/>
          </p:cNvSpPr>
          <p:nvPr/>
        </p:nvSpPr>
        <p:spPr>
          <a:xfrm>
            <a:off x="379514" y="3672797"/>
            <a:ext cx="92252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We are working with probability distributions, so: </a:t>
            </a:r>
            <a:endParaRPr lang="en-US" sz="2800" b="1"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020555FF-DD64-45C8-94A7-DEFC4052448C}"/>
              </a:ext>
            </a:extLst>
          </p:cNvPr>
          <p:cNvPicPr>
            <a:picLocks noChangeAspect="1"/>
          </p:cNvPicPr>
          <p:nvPr/>
        </p:nvPicPr>
        <p:blipFill>
          <a:blip r:embed="rId5"/>
          <a:stretch>
            <a:fillRect/>
          </a:stretch>
        </p:blipFill>
        <p:spPr>
          <a:xfrm>
            <a:off x="3468956" y="4143534"/>
            <a:ext cx="6756487" cy="1431672"/>
          </a:xfrm>
          <a:prstGeom prst="rect">
            <a:avLst/>
          </a:prstGeom>
        </p:spPr>
      </p:pic>
      <p:pic>
        <p:nvPicPr>
          <p:cNvPr id="9" name="Picture 8">
            <a:extLst>
              <a:ext uri="{FF2B5EF4-FFF2-40B4-BE49-F238E27FC236}">
                <a16:creationId xmlns:a16="http://schemas.microsoft.com/office/drawing/2014/main" id="{7E8B6759-200E-4712-90D2-5A875E00A4A0}"/>
              </a:ext>
            </a:extLst>
          </p:cNvPr>
          <p:cNvPicPr>
            <a:picLocks noChangeAspect="1"/>
          </p:cNvPicPr>
          <p:nvPr/>
        </p:nvPicPr>
        <p:blipFill>
          <a:blip r:embed="rId6"/>
          <a:stretch>
            <a:fillRect/>
          </a:stretch>
        </p:blipFill>
        <p:spPr>
          <a:xfrm>
            <a:off x="2175825" y="4366638"/>
            <a:ext cx="1381424" cy="894786"/>
          </a:xfrm>
          <a:prstGeom prst="rect">
            <a:avLst/>
          </a:prstGeom>
        </p:spPr>
      </p:pic>
      <p:sp>
        <p:nvSpPr>
          <p:cNvPr id="10" name="Content Placeholder 2">
            <a:extLst>
              <a:ext uri="{FF2B5EF4-FFF2-40B4-BE49-F238E27FC236}">
                <a16:creationId xmlns:a16="http://schemas.microsoft.com/office/drawing/2014/main" id="{286723DA-C403-4462-9204-8D76CA4930CE}"/>
              </a:ext>
            </a:extLst>
          </p:cNvPr>
          <p:cNvSpPr txBox="1">
            <a:spLocks/>
          </p:cNvSpPr>
          <p:nvPr/>
        </p:nvSpPr>
        <p:spPr>
          <a:xfrm>
            <a:off x="503339" y="5575206"/>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EDE6CBA-1E14-4BC0-8C6E-DE7F3F3EB831}"/>
              </a:ext>
            </a:extLst>
          </p:cNvPr>
          <p:cNvPicPr>
            <a:picLocks noChangeAspect="1"/>
          </p:cNvPicPr>
          <p:nvPr/>
        </p:nvPicPr>
        <p:blipFill>
          <a:blip r:embed="rId7"/>
          <a:stretch>
            <a:fillRect/>
          </a:stretch>
        </p:blipFill>
        <p:spPr>
          <a:xfrm>
            <a:off x="1911264" y="5575207"/>
            <a:ext cx="4321448" cy="992333"/>
          </a:xfrm>
          <a:prstGeom prst="rect">
            <a:avLst/>
          </a:prstGeom>
        </p:spPr>
      </p:pic>
    </p:spTree>
    <p:extLst>
      <p:ext uri="{BB962C8B-B14F-4D97-AF65-F5344CB8AC3E}">
        <p14:creationId xmlns:p14="http://schemas.microsoft.com/office/powerpoint/2010/main" val="316847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648800"/>
                <a:ext cx="11525250" cy="4942916"/>
              </a:xfrm>
            </p:spPr>
            <p:txBody>
              <a:bodyPr>
                <a:normAutofit/>
              </a:bodyPr>
              <a:lstStyle/>
              <a:p>
                <a:r>
                  <a:rPr lang="en-GB" dirty="0">
                    <a:latin typeface="+mn-lt"/>
                    <a:ea typeface="Segoe UI" panose="020B0502040204020203" pitchFamily="34" charset="0"/>
                    <a:cs typeface="Segoe UI" panose="020B0502040204020203" pitchFamily="34" charset="0"/>
                  </a:rPr>
                  <a:t>Deep neural networks are powerful </a:t>
                </a:r>
                <a:r>
                  <a:rPr lang="en-GB" b="1" dirty="0">
                    <a:latin typeface="+mn-lt"/>
                    <a:ea typeface="Segoe UI" panose="020B0502040204020203" pitchFamily="34" charset="0"/>
                    <a:cs typeface="Segoe UI" panose="020B0502040204020203" pitchFamily="34" charset="0"/>
                  </a:rPr>
                  <a:t>function approximators</a:t>
                </a:r>
                <a:endParaRPr lang="en-GB" dirty="0">
                  <a:latin typeface="+mn-lt"/>
                  <a:ea typeface="Segoe UI" panose="020B0502040204020203" pitchFamily="34" charset="0"/>
                  <a:cs typeface="Segoe UI" panose="020B0502040204020203" pitchFamily="34" charset="0"/>
                </a:endParaRPr>
              </a:p>
              <a:p>
                <a:pPr marL="0" indent="0">
                  <a:buNone/>
                </a:pP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𝑦</m:t>
                    </m:r>
                    <m:r>
                      <a:rPr lang="en-US" b="0" i="1" smtClean="0">
                        <a:latin typeface="Cambria Math" panose="02040503050406030204" pitchFamily="18" charset="0"/>
                        <a:ea typeface="Segoe UI" panose="020B0502040204020203" pitchFamily="34" charset="0"/>
                        <a:cs typeface="Segoe UI" panose="020B0502040204020203" pitchFamily="34" charset="0"/>
                      </a:rPr>
                      <m:t>=</m:t>
                    </m:r>
                    <m:r>
                      <a:rPr lang="en-US" b="0" i="1" smtClean="0">
                        <a:latin typeface="Cambria Math" panose="02040503050406030204" pitchFamily="18" charset="0"/>
                        <a:ea typeface="Segoe UI" panose="020B0502040204020203" pitchFamily="34" charset="0"/>
                        <a:cs typeface="Segoe UI" panose="020B0502040204020203" pitchFamily="34" charset="0"/>
                      </a:rPr>
                      <m:t>𝑓</m:t>
                    </m:r>
                    <m:d>
                      <m:dPr>
                        <m:ctrlPr>
                          <a:rPr lang="en-US" b="0" i="1" smtClean="0">
                            <a:latin typeface="Cambria Math" panose="02040503050406030204" pitchFamily="18" charset="0"/>
                            <a:cs typeface="Segoe UI" panose="020B0502040204020203" pitchFamily="34" charset="0"/>
                          </a:rPr>
                        </m:ctrlPr>
                      </m:dPr>
                      <m:e>
                        <m:r>
                          <a:rPr lang="en-US" b="0" i="1" smtClean="0">
                            <a:latin typeface="Cambria Math" panose="02040503050406030204" pitchFamily="18" charset="0"/>
                            <a:cs typeface="Segoe UI" panose="020B0502040204020203" pitchFamily="34" charset="0"/>
                          </a:rPr>
                          <m:t>𝑥</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𝑤</m:t>
                        </m:r>
                      </m:e>
                    </m:d>
                  </m:oMath>
                </a14:m>
                <a:endParaRPr lang="en-GB" dirty="0">
                  <a:latin typeface="+mn-lt"/>
                  <a:ea typeface="Segoe UI" panose="020B0502040204020203" pitchFamily="34" charset="0"/>
                  <a:cs typeface="Segoe UI" panose="020B0502040204020203" pitchFamily="34" charset="0"/>
                </a:endParaRPr>
              </a:p>
              <a:p>
                <a:r>
                  <a:rPr lang="en-GB" dirty="0">
                    <a:latin typeface="+mn-lt"/>
                    <a:ea typeface="Segoe UI" panose="020B0502040204020203" pitchFamily="34" charset="0"/>
                    <a:cs typeface="Segoe UI" panose="020B0502040204020203" pitchFamily="34" charset="0"/>
                  </a:rPr>
                  <a:t>Most deep neural networks use </a:t>
                </a:r>
                <a:r>
                  <a:rPr lang="en-GB" b="1" dirty="0">
                    <a:latin typeface="+mn-lt"/>
                    <a:ea typeface="Segoe UI" panose="020B0502040204020203" pitchFamily="34" charset="0"/>
                    <a:cs typeface="Segoe UI" panose="020B0502040204020203" pitchFamily="34" charset="0"/>
                  </a:rPr>
                  <a:t>supervised learning </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Labelled cases used to </a:t>
                </a:r>
                <a:r>
                  <a:rPr lang="en-GB" b="1" dirty="0">
                    <a:latin typeface="+mn-lt"/>
                    <a:ea typeface="Segoe UI" panose="020B0502040204020203" pitchFamily="34" charset="0"/>
                    <a:cs typeface="Segoe UI" panose="020B0502040204020203" pitchFamily="34" charset="0"/>
                  </a:rPr>
                  <a:t>learn model weights</a:t>
                </a: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1" i="1" smtClean="0">
                        <a:latin typeface="Cambria Math" panose="02040503050406030204" pitchFamily="18" charset="0"/>
                        <a:ea typeface="Segoe UI" panose="020B0502040204020203" pitchFamily="34" charset="0"/>
                        <a:cs typeface="Segoe UI" panose="020B0502040204020203" pitchFamily="34" charset="0"/>
                      </a:rPr>
                      <m:t>𝒘</m:t>
                    </m:r>
                  </m:oMath>
                </a14:m>
                <a:endParaRPr lang="en-GB" b="1" dirty="0">
                  <a:latin typeface="+mn-lt"/>
                  <a:ea typeface="Segoe UI" panose="020B0502040204020203" pitchFamily="34" charset="0"/>
                  <a:cs typeface="Segoe UI" panose="020B0502040204020203" pitchFamily="34" charset="0"/>
                </a:endParaRPr>
              </a:p>
              <a:p>
                <a:pPr lvl="1">
                  <a:buFont typeface="Wingdings" panose="05000000000000000000" pitchFamily="2" charset="2"/>
                  <a:buChar char="§"/>
                </a:pPr>
                <a14:m>
                  <m:oMath xmlns:m="http://schemas.openxmlformats.org/officeDocument/2006/math">
                    <m:r>
                      <a:rPr lang="en-US" i="1">
                        <a:latin typeface="Cambria Math" panose="02040503050406030204" pitchFamily="18" charset="0"/>
                        <a:ea typeface="Segoe UI" panose="020B0502040204020203" pitchFamily="34" charset="0"/>
                        <a:cs typeface="Segoe UI" panose="020B0502040204020203" pitchFamily="34" charset="0"/>
                      </a:rPr>
                      <m:t>𝑓</m:t>
                    </m:r>
                    <m:d>
                      <m:dPr>
                        <m:ctrlPr>
                          <a:rPr lang="en-US" i="1">
                            <a:latin typeface="Cambria Math" panose="02040503050406030204" pitchFamily="18" charset="0"/>
                            <a:cs typeface="Segoe UI" panose="020B0502040204020203" pitchFamily="34" charset="0"/>
                          </a:rPr>
                        </m:ctrlPr>
                      </m:dPr>
                      <m:e>
                        <m:r>
                          <a:rPr lang="en-US" i="1">
                            <a:latin typeface="Cambria Math" panose="02040503050406030204" pitchFamily="18" charset="0"/>
                            <a:cs typeface="Segoe UI" panose="020B0502040204020203" pitchFamily="34" charset="0"/>
                          </a:rPr>
                          <m:t>𝑥</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𝑤</m:t>
                        </m:r>
                      </m:e>
                    </m:d>
                    <m:r>
                      <a:rPr lang="en-US" i="1">
                        <a:latin typeface="Cambria Math" panose="02040503050406030204" pitchFamily="18" charset="0"/>
                        <a:cs typeface="Segoe UI" panose="020B0502040204020203" pitchFamily="34" charset="0"/>
                      </a:rPr>
                      <m:t> </m:t>
                    </m:r>
                  </m:oMath>
                </a14:m>
                <a:r>
                  <a:rPr lang="en-GB" dirty="0">
                    <a:latin typeface="+mn-lt"/>
                    <a:ea typeface="Segoe UI" panose="020B0502040204020203" pitchFamily="34" charset="0"/>
                    <a:cs typeface="Segoe UI" panose="020B0502040204020203" pitchFamily="34" charset="0"/>
                  </a:rPr>
                  <a:t>is nonlinear and can be quite complex</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Complexity leads to problems with generalization</a:t>
                </a:r>
              </a:p>
              <a:p>
                <a:pPr marL="457046" lvl="1"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648800"/>
                <a:ext cx="11525250" cy="4942916"/>
              </a:xfrm>
              <a:blipFill>
                <a:blip r:embed="rId3"/>
                <a:stretch>
                  <a:fillRect l="-1216" t="-1603"/>
                </a:stretch>
              </a:blipFill>
            </p:spPr>
            <p:txBody>
              <a:bodyPr/>
              <a:lstStyle/>
              <a:p>
                <a:r>
                  <a:rPr lang="en-US">
                    <a:noFill/>
                  </a:rPr>
                  <a:t> </a:t>
                </a:r>
              </a:p>
            </p:txBody>
          </p:sp>
        </mc:Fallback>
      </mc:AlternateContent>
      <p:sp>
        <p:nvSpPr>
          <p:cNvPr id="2" name="Title 1"/>
          <p:cNvSpPr>
            <a:spLocks noGrp="1"/>
          </p:cNvSpPr>
          <p:nvPr>
            <p:ph type="title"/>
          </p:nvPr>
        </p:nvSpPr>
        <p:spPr>
          <a:xfrm>
            <a:off x="324000" y="1"/>
            <a:ext cx="11579845" cy="1388226"/>
          </a:xfrm>
        </p:spPr>
        <p:txBody>
          <a:bodyPr>
            <a:normAutofit fontScale="90000"/>
          </a:bodyPr>
          <a:lstStyle/>
          <a:p>
            <a:br>
              <a:rPr lang="en-US" dirty="0">
                <a:latin typeface="+mn-lt"/>
              </a:rPr>
            </a:br>
            <a:r>
              <a:rPr lang="en-US" dirty="0">
                <a:latin typeface="+mn-lt"/>
              </a:rPr>
              <a:t>Function Approximation with Deep Neural Networks </a:t>
            </a:r>
          </a:p>
        </p:txBody>
      </p:sp>
    </p:spTree>
    <p:extLst>
      <p:ext uri="{BB962C8B-B14F-4D97-AF65-F5344CB8AC3E}">
        <p14:creationId xmlns:p14="http://schemas.microsoft.com/office/powerpoint/2010/main" val="326304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r>
              <a:rPr lang="en-US" sz="2800" dirty="0">
                <a:latin typeface="Segoe UI" panose="020B0502040204020203" pitchFamily="34" charset="0"/>
                <a:cs typeface="Segoe UI" panose="020B0502040204020203" pitchFamily="34" charset="0"/>
              </a:rPr>
              <a:t>We need to measure the difference between the distribution of our function approximation and the distribution of the data </a:t>
            </a:r>
          </a:p>
          <a:p>
            <a:r>
              <a:rPr lang="en-US" sz="2800" dirty="0">
                <a:latin typeface="Segoe UI" panose="020B0502040204020203" pitchFamily="34" charset="0"/>
                <a:cs typeface="Segoe UI" panose="020B0502040204020203" pitchFamily="34" charset="0"/>
              </a:rPr>
              <a:t>The </a:t>
            </a:r>
            <a:r>
              <a:rPr lang="en-US" sz="2800" b="1" dirty="0" err="1">
                <a:latin typeface="Segoe UI" panose="020B0502040204020203" pitchFamily="34" charset="0"/>
                <a:cs typeface="Segoe UI" panose="020B0502040204020203" pitchFamily="34" charset="0"/>
              </a:rPr>
              <a:t>Kullback-Leibler</a:t>
            </a:r>
            <a:r>
              <a:rPr lang="en-US" sz="2800" b="1" dirty="0">
                <a:latin typeface="Segoe UI" panose="020B0502040204020203" pitchFamily="34" charset="0"/>
                <a:cs typeface="Segoe UI" panose="020B0502040204020203" pitchFamily="34" charset="0"/>
              </a:rPr>
              <a:t> divergence </a:t>
            </a:r>
            <a:r>
              <a:rPr lang="en-US" sz="2800" dirty="0">
                <a:latin typeface="Segoe UI" panose="020B0502040204020203" pitchFamily="34" charset="0"/>
                <a:cs typeface="Segoe UI" panose="020B0502040204020203" pitchFamily="34" charset="0"/>
              </a:rPr>
              <a:t>between</a:t>
            </a:r>
            <a:r>
              <a:rPr lang="en-US" sz="2800" b="1" dirty="0">
                <a:latin typeface="Segoe UI" panose="020B0502040204020203" pitchFamily="34" charset="0"/>
                <a:cs typeface="Segoe UI" panose="020B0502040204020203" pitchFamily="34" charset="0"/>
              </a:rPr>
              <a:t> two distributions P(X) and Q(X) </a:t>
            </a:r>
            <a:r>
              <a:rPr lang="en-US" sz="2800" dirty="0">
                <a:latin typeface="Segoe UI" panose="020B0502040204020203" pitchFamily="34" charset="0"/>
                <a:cs typeface="Segoe UI" panose="020B0502040204020203" pitchFamily="34" charset="0"/>
              </a:rPr>
              <a:t>is such a measure</a:t>
            </a:r>
            <a:r>
              <a:rPr lang="en-US" sz="2800" b="1" dirty="0">
                <a:latin typeface="Segoe UI" panose="020B0502040204020203" pitchFamily="34" charset="0"/>
                <a:cs typeface="Segoe UI" panose="020B0502040204020203" pitchFamily="34" charset="0"/>
              </a:rPr>
              <a:t>:</a:t>
            </a:r>
          </a:p>
        </p:txBody>
      </p:sp>
      <p:pic>
        <p:nvPicPr>
          <p:cNvPr id="13" name="Picture 12">
            <a:extLst>
              <a:ext uri="{FF2B5EF4-FFF2-40B4-BE49-F238E27FC236}">
                <a16:creationId xmlns:a16="http://schemas.microsoft.com/office/drawing/2014/main" id="{13B54333-D95C-4647-8A76-311EEB9C795F}"/>
              </a:ext>
            </a:extLst>
          </p:cNvPr>
          <p:cNvPicPr>
            <a:picLocks noChangeAspect="1"/>
          </p:cNvPicPr>
          <p:nvPr/>
        </p:nvPicPr>
        <p:blipFill>
          <a:blip r:embed="rId3"/>
          <a:stretch>
            <a:fillRect/>
          </a:stretch>
        </p:blipFill>
        <p:spPr>
          <a:xfrm>
            <a:off x="2444561" y="3429000"/>
            <a:ext cx="6000563" cy="1267051"/>
          </a:xfrm>
          <a:prstGeom prst="rect">
            <a:avLst/>
          </a:prstGeom>
        </p:spPr>
      </p:pic>
    </p:spTree>
    <p:extLst>
      <p:ext uri="{BB962C8B-B14F-4D97-AF65-F5344CB8AC3E}">
        <p14:creationId xmlns:p14="http://schemas.microsoft.com/office/powerpoint/2010/main" val="80681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33375" y="1245702"/>
            <a:ext cx="11525250" cy="633498"/>
          </a:xfrm>
        </p:spPr>
        <p:txBody>
          <a:bodyPr/>
          <a:lstStyle/>
          <a:p>
            <a:r>
              <a:rPr lang="en-US" sz="2800" dirty="0">
                <a:latin typeface="Segoe UI" panose="020B0502040204020203" pitchFamily="34" charset="0"/>
                <a:cs typeface="Segoe UI" panose="020B0502040204020203" pitchFamily="34" charset="0"/>
              </a:rPr>
              <a:t>How do we compute KL divergence?</a:t>
            </a:r>
          </a:p>
          <a:p>
            <a:r>
              <a:rPr lang="en-US" sz="2800" dirty="0">
                <a:latin typeface="Segoe UI" panose="020B0502040204020203" pitchFamily="34" charset="0"/>
                <a:cs typeface="Segoe UI" panose="020B0502040204020203" pitchFamily="34" charset="0"/>
              </a:rPr>
              <a:t>If we knew P(X) we would not need to compute KL divergence</a:t>
            </a:r>
          </a:p>
          <a:p>
            <a:r>
              <a:rPr lang="en-US" sz="2800" dirty="0">
                <a:latin typeface="Segoe UI" panose="020B0502040204020203" pitchFamily="34" charset="0"/>
                <a:cs typeface="Segoe UI" panose="020B0502040204020203" pitchFamily="34" charset="0"/>
              </a:rPr>
              <a:t>We can expand KL divergence as:</a:t>
            </a:r>
          </a:p>
        </p:txBody>
      </p:sp>
      <p:pic>
        <p:nvPicPr>
          <p:cNvPr id="4" name="Picture 3">
            <a:extLst>
              <a:ext uri="{FF2B5EF4-FFF2-40B4-BE49-F238E27FC236}">
                <a16:creationId xmlns:a16="http://schemas.microsoft.com/office/drawing/2014/main" id="{71D1E7BE-8BC5-4567-B6EB-EBAD2D509D14}"/>
              </a:ext>
            </a:extLst>
          </p:cNvPr>
          <p:cNvPicPr>
            <a:picLocks noChangeAspect="1"/>
          </p:cNvPicPr>
          <p:nvPr/>
        </p:nvPicPr>
        <p:blipFill>
          <a:blip r:embed="rId3"/>
          <a:stretch>
            <a:fillRect/>
          </a:stretch>
        </p:blipFill>
        <p:spPr>
          <a:xfrm>
            <a:off x="1258042" y="2951598"/>
            <a:ext cx="8867594" cy="1284816"/>
          </a:xfrm>
          <a:prstGeom prst="rect">
            <a:avLst/>
          </a:prstGeom>
        </p:spPr>
      </p:pic>
      <p:pic>
        <p:nvPicPr>
          <p:cNvPr id="7" name="Picture 6">
            <a:extLst>
              <a:ext uri="{FF2B5EF4-FFF2-40B4-BE49-F238E27FC236}">
                <a16:creationId xmlns:a16="http://schemas.microsoft.com/office/drawing/2014/main" id="{340B438D-A410-4D00-B1D4-19E77F842FA4}"/>
              </a:ext>
            </a:extLst>
          </p:cNvPr>
          <p:cNvPicPr>
            <a:picLocks noChangeAspect="1"/>
          </p:cNvPicPr>
          <p:nvPr/>
        </p:nvPicPr>
        <p:blipFill>
          <a:blip r:embed="rId4"/>
          <a:stretch>
            <a:fillRect/>
          </a:stretch>
        </p:blipFill>
        <p:spPr>
          <a:xfrm>
            <a:off x="1258042" y="4236414"/>
            <a:ext cx="8511248" cy="1133248"/>
          </a:xfrm>
          <a:prstGeom prst="rect">
            <a:avLst/>
          </a:prstGeom>
        </p:spPr>
      </p:pic>
    </p:spTree>
    <p:extLst>
      <p:ext uri="{BB962C8B-B14F-4D97-AF65-F5344CB8AC3E}">
        <p14:creationId xmlns:p14="http://schemas.microsoft.com/office/powerpoint/2010/main" val="26626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9913" y="1177302"/>
            <a:ext cx="8627687" cy="633498"/>
          </a:xfrm>
        </p:spPr>
        <p:txBody>
          <a:bodyPr/>
          <a:lstStyle/>
          <a:p>
            <a:pPr marL="0" indent="0">
              <a:buNone/>
            </a:pPr>
            <a:r>
              <a:rPr lang="en-US" sz="2800" dirty="0">
                <a:latin typeface="Segoe UI" panose="020B0502040204020203" pitchFamily="34" charset="0"/>
                <a:cs typeface="Segoe UI" panose="020B0502040204020203" pitchFamily="34" charset="0"/>
              </a:rPr>
              <a:t>Given:  </a:t>
            </a:r>
          </a:p>
        </p:txBody>
      </p:sp>
      <p:pic>
        <p:nvPicPr>
          <p:cNvPr id="7" name="Picture 6">
            <a:extLst>
              <a:ext uri="{FF2B5EF4-FFF2-40B4-BE49-F238E27FC236}">
                <a16:creationId xmlns:a16="http://schemas.microsoft.com/office/drawing/2014/main" id="{65A74BF4-446D-4673-9EEB-8486F72263E1}"/>
              </a:ext>
            </a:extLst>
          </p:cNvPr>
          <p:cNvPicPr>
            <a:picLocks noChangeAspect="1"/>
          </p:cNvPicPr>
          <p:nvPr/>
        </p:nvPicPr>
        <p:blipFill>
          <a:blip r:embed="rId3"/>
          <a:stretch>
            <a:fillRect/>
          </a:stretch>
        </p:blipFill>
        <p:spPr>
          <a:xfrm>
            <a:off x="1595701" y="1177986"/>
            <a:ext cx="5255576" cy="580644"/>
          </a:xfrm>
          <a:prstGeom prst="rect">
            <a:avLst/>
          </a:prstGeom>
        </p:spPr>
      </p:pic>
      <p:sp>
        <p:nvSpPr>
          <p:cNvPr id="8" name="Content Placeholder 2">
            <a:extLst>
              <a:ext uri="{FF2B5EF4-FFF2-40B4-BE49-F238E27FC236}">
                <a16:creationId xmlns:a16="http://schemas.microsoft.com/office/drawing/2014/main" id="{68F2A668-CE84-4664-B298-1883407697C1}"/>
              </a:ext>
            </a:extLst>
          </p:cNvPr>
          <p:cNvSpPr txBox="1">
            <a:spLocks/>
          </p:cNvSpPr>
          <p:nvPr/>
        </p:nvSpPr>
        <p:spPr>
          <a:xfrm>
            <a:off x="459914" y="1995702"/>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The term          is constant    </a:t>
            </a:r>
          </a:p>
        </p:txBody>
      </p:sp>
      <p:pic>
        <p:nvPicPr>
          <p:cNvPr id="9" name="Picture 8">
            <a:extLst>
              <a:ext uri="{FF2B5EF4-FFF2-40B4-BE49-F238E27FC236}">
                <a16:creationId xmlns:a16="http://schemas.microsoft.com/office/drawing/2014/main" id="{CFFC19EC-AD24-4AE4-ABD1-87EAABCAAA68}"/>
              </a:ext>
            </a:extLst>
          </p:cNvPr>
          <p:cNvPicPr>
            <a:picLocks noChangeAspect="1"/>
          </p:cNvPicPr>
          <p:nvPr/>
        </p:nvPicPr>
        <p:blipFill>
          <a:blip r:embed="rId4"/>
          <a:stretch>
            <a:fillRect/>
          </a:stretch>
        </p:blipFill>
        <p:spPr>
          <a:xfrm>
            <a:off x="1992388" y="2026232"/>
            <a:ext cx="869675" cy="482398"/>
          </a:xfrm>
          <a:prstGeom prst="rect">
            <a:avLst/>
          </a:prstGeom>
        </p:spPr>
      </p:pic>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459914" y="2718403"/>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So, we only need the </a:t>
            </a:r>
            <a:r>
              <a:rPr lang="en-US" sz="2800" b="1" dirty="0">
                <a:latin typeface="Segoe UI" panose="020B0502040204020203" pitchFamily="34" charset="0"/>
                <a:cs typeface="Segoe UI" panose="020B0502040204020203" pitchFamily="34" charset="0"/>
              </a:rPr>
              <a:t>cross entropy</a:t>
            </a:r>
            <a:r>
              <a:rPr lang="en-US" sz="2800" dirty="0">
                <a:latin typeface="Segoe UI" panose="020B0502040204020203" pitchFamily="34" charset="0"/>
                <a:cs typeface="Segoe UI" panose="020B0502040204020203" pitchFamily="34" charset="0"/>
              </a:rPr>
              <a:t> term:</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5"/>
          <a:stretch>
            <a:fillRect/>
          </a:stretch>
        </p:blipFill>
        <p:spPr>
          <a:xfrm>
            <a:off x="2248684" y="3400762"/>
            <a:ext cx="5520307" cy="1211579"/>
          </a:xfrm>
          <a:prstGeom prst="rect">
            <a:avLst/>
          </a:prstGeom>
        </p:spPr>
      </p:pic>
    </p:spTree>
    <p:extLst>
      <p:ext uri="{BB962C8B-B14F-4D97-AF65-F5344CB8AC3E}">
        <p14:creationId xmlns:p14="http://schemas.microsoft.com/office/powerpoint/2010/main" val="8813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1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124570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How can we compute cross entropy when we don’t know P(X):</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3"/>
          <a:stretch>
            <a:fillRect/>
          </a:stretch>
        </p:blipFill>
        <p:spPr>
          <a:xfrm>
            <a:off x="2909884" y="1759162"/>
            <a:ext cx="5501251" cy="1207397"/>
          </a:xfrm>
          <a:prstGeom prst="rect">
            <a:avLst/>
          </a:prstGeom>
        </p:spPr>
      </p:pic>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3108499"/>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Since we don’t know P(X), use the approximation:</a:t>
            </a:r>
          </a:p>
        </p:txBody>
      </p:sp>
      <p:pic>
        <p:nvPicPr>
          <p:cNvPr id="6" name="Picture 5">
            <a:extLst>
              <a:ext uri="{FF2B5EF4-FFF2-40B4-BE49-F238E27FC236}">
                <a16:creationId xmlns:a16="http://schemas.microsoft.com/office/drawing/2014/main" id="{3FD9C033-3317-40CF-83E7-901747A771B3}"/>
              </a:ext>
            </a:extLst>
          </p:cNvPr>
          <p:cNvPicPr>
            <a:picLocks noChangeAspect="1"/>
          </p:cNvPicPr>
          <p:nvPr/>
        </p:nvPicPr>
        <p:blipFill>
          <a:blip r:embed="rId4"/>
          <a:stretch>
            <a:fillRect/>
          </a:stretch>
        </p:blipFill>
        <p:spPr>
          <a:xfrm>
            <a:off x="3027487" y="3893612"/>
            <a:ext cx="4906913" cy="1297696"/>
          </a:xfrm>
          <a:prstGeom prst="rect">
            <a:avLst/>
          </a:prstGeom>
        </p:spPr>
      </p:pic>
    </p:spTree>
    <p:extLst>
      <p:ext uri="{BB962C8B-B14F-4D97-AF65-F5344CB8AC3E}">
        <p14:creationId xmlns:p14="http://schemas.microsoft.com/office/powerpoint/2010/main" val="1574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99903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Consider the special case of </a:t>
            </a:r>
            <a:r>
              <a:rPr lang="en-US" sz="2800" b="1" dirty="0">
                <a:latin typeface="Segoe UI" panose="020B0502040204020203" pitchFamily="34" charset="0"/>
                <a:cs typeface="Segoe UI" panose="020B0502040204020203" pitchFamily="34" charset="0"/>
              </a:rPr>
              <a:t>Gaussian likelihood</a:t>
            </a:r>
            <a:r>
              <a:rPr lang="en-US" sz="2800" dirty="0">
                <a:latin typeface="Segoe UI" panose="020B0502040204020203" pitchFamily="34" charset="0"/>
                <a:cs typeface="Segoe UI" panose="020B0502040204020203" pitchFamily="34" charset="0"/>
              </a:rPr>
              <a:t>:</a:t>
            </a:r>
          </a:p>
        </p:txBody>
      </p:sp>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2791781"/>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Taking the negative logarithm:</a:t>
            </a:r>
          </a:p>
        </p:txBody>
      </p:sp>
      <p:pic>
        <p:nvPicPr>
          <p:cNvPr id="3" name="Picture 2">
            <a:extLst>
              <a:ext uri="{FF2B5EF4-FFF2-40B4-BE49-F238E27FC236}">
                <a16:creationId xmlns:a16="http://schemas.microsoft.com/office/drawing/2014/main" id="{79A0396C-A666-4AF9-8E06-9D0D00D587E4}"/>
              </a:ext>
            </a:extLst>
          </p:cNvPr>
          <p:cNvPicPr>
            <a:picLocks noChangeAspect="1"/>
          </p:cNvPicPr>
          <p:nvPr/>
        </p:nvPicPr>
        <p:blipFill>
          <a:blip r:embed="rId3"/>
          <a:stretch>
            <a:fillRect/>
          </a:stretch>
        </p:blipFill>
        <p:spPr>
          <a:xfrm>
            <a:off x="481514" y="1407130"/>
            <a:ext cx="10499157" cy="1209879"/>
          </a:xfrm>
          <a:prstGeom prst="rect">
            <a:avLst/>
          </a:prstGeom>
        </p:spPr>
      </p:pic>
      <p:pic>
        <p:nvPicPr>
          <p:cNvPr id="4" name="Picture 3">
            <a:extLst>
              <a:ext uri="{FF2B5EF4-FFF2-40B4-BE49-F238E27FC236}">
                <a16:creationId xmlns:a16="http://schemas.microsoft.com/office/drawing/2014/main" id="{DE24A5B4-E700-4867-93A8-CCF61B76E7E1}"/>
              </a:ext>
            </a:extLst>
          </p:cNvPr>
          <p:cNvPicPr>
            <a:picLocks noChangeAspect="1"/>
          </p:cNvPicPr>
          <p:nvPr/>
        </p:nvPicPr>
        <p:blipFill>
          <a:blip r:embed="rId4"/>
          <a:stretch>
            <a:fillRect/>
          </a:stretch>
        </p:blipFill>
        <p:spPr>
          <a:xfrm>
            <a:off x="2145599" y="3306849"/>
            <a:ext cx="8352001" cy="1153236"/>
          </a:xfrm>
          <a:prstGeom prst="rect">
            <a:avLst/>
          </a:prstGeom>
        </p:spPr>
      </p:pic>
      <p:sp>
        <p:nvSpPr>
          <p:cNvPr id="9" name="Content Placeholder 2">
            <a:extLst>
              <a:ext uri="{FF2B5EF4-FFF2-40B4-BE49-F238E27FC236}">
                <a16:creationId xmlns:a16="http://schemas.microsoft.com/office/drawing/2014/main" id="{E314C260-C025-49D6-AD57-269F90DBA760}"/>
              </a:ext>
            </a:extLst>
          </p:cNvPr>
          <p:cNvSpPr txBox="1">
            <a:spLocks/>
          </p:cNvSpPr>
          <p:nvPr/>
        </p:nvSpPr>
        <p:spPr>
          <a:xfrm>
            <a:off x="434449" y="4466550"/>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Ignoring the constant terms, the minimum of cross entropy is:</a:t>
            </a:r>
          </a:p>
        </p:txBody>
      </p:sp>
      <p:pic>
        <p:nvPicPr>
          <p:cNvPr id="5" name="Picture 4">
            <a:extLst>
              <a:ext uri="{FF2B5EF4-FFF2-40B4-BE49-F238E27FC236}">
                <a16:creationId xmlns:a16="http://schemas.microsoft.com/office/drawing/2014/main" id="{7B1C75B7-0636-4CD9-8130-494B19523D09}"/>
              </a:ext>
            </a:extLst>
          </p:cNvPr>
          <p:cNvPicPr>
            <a:picLocks noChangeAspect="1"/>
          </p:cNvPicPr>
          <p:nvPr/>
        </p:nvPicPr>
        <p:blipFill>
          <a:blip r:embed="rId5"/>
          <a:stretch>
            <a:fillRect/>
          </a:stretch>
        </p:blipFill>
        <p:spPr>
          <a:xfrm>
            <a:off x="2570399" y="5134660"/>
            <a:ext cx="7005601" cy="1183939"/>
          </a:xfrm>
          <a:prstGeom prst="rect">
            <a:avLst/>
          </a:prstGeom>
        </p:spPr>
      </p:pic>
    </p:spTree>
    <p:extLst>
      <p:ext uri="{BB962C8B-B14F-4D97-AF65-F5344CB8AC3E}">
        <p14:creationId xmlns:p14="http://schemas.microsoft.com/office/powerpoint/2010/main" val="2793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P spid="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72A5-938E-49B7-9DF3-6D9A4E539C14}"/>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Performance Metrics for Deep NNs</a:t>
            </a:r>
          </a:p>
        </p:txBody>
      </p:sp>
      <p:sp>
        <p:nvSpPr>
          <p:cNvPr id="3" name="Content Placeholder 2">
            <a:extLst>
              <a:ext uri="{FF2B5EF4-FFF2-40B4-BE49-F238E27FC236}">
                <a16:creationId xmlns:a16="http://schemas.microsoft.com/office/drawing/2014/main" id="{B1670FF8-606A-466B-9B2C-4529AD5625F8}"/>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How can we measure the performance of deep neural networks?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Use the same metrics used for other machine learning algorithms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RMSE, R^2, </a:t>
            </a:r>
            <a:r>
              <a:rPr lang="en-US" sz="2400" dirty="0" err="1">
                <a:latin typeface="Segoe UI" panose="020B0502040204020203" pitchFamily="34" charset="0"/>
                <a:cs typeface="Segoe UI" panose="020B0502040204020203" pitchFamily="34" charset="0"/>
              </a:rPr>
              <a:t>etc</a:t>
            </a:r>
            <a:r>
              <a:rPr lang="en-US" sz="2400" dirty="0">
                <a:latin typeface="Segoe UI" panose="020B0502040204020203" pitchFamily="34" charset="0"/>
                <a:cs typeface="Segoe UI" panose="020B0502040204020203" pitchFamily="34" charset="0"/>
              </a:rPr>
              <a:t> for regression</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Accuracy, precision, recall, etc. for classification</a:t>
            </a:r>
          </a:p>
        </p:txBody>
      </p:sp>
    </p:spTree>
    <p:extLst>
      <p:ext uri="{BB962C8B-B14F-4D97-AF65-F5344CB8AC3E}">
        <p14:creationId xmlns:p14="http://schemas.microsoft.com/office/powerpoint/2010/main" val="45576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Computing gradients and the chain rule</a:t>
            </a:r>
          </a:p>
        </p:txBody>
      </p:sp>
    </p:spTree>
    <p:extLst>
      <p:ext uri="{BB962C8B-B14F-4D97-AF65-F5344CB8AC3E}">
        <p14:creationId xmlns:p14="http://schemas.microsoft.com/office/powerpoint/2010/main" val="3134791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304800" y="1245702"/>
            <a:ext cx="11525250" cy="1146174"/>
          </a:xfrm>
        </p:spPr>
        <p:txBody>
          <a:bodyPr/>
          <a:lstStyle/>
          <a:p>
            <a:r>
              <a:rPr lang="en-US" sz="2800" dirty="0">
                <a:latin typeface="Segoe UI" panose="020B0502040204020203" pitchFamily="34" charset="0"/>
                <a:cs typeface="Segoe UI" panose="020B0502040204020203" pitchFamily="34" charset="0"/>
              </a:rPr>
              <a:t>In order to compute the gradients of the loss function though the layers of a deep neural network we need to apply the </a:t>
            </a:r>
            <a:r>
              <a:rPr lang="en-US" sz="2800" b="1" dirty="0">
                <a:latin typeface="Segoe UI" panose="020B0502040204020203" pitchFamily="34" charset="0"/>
                <a:cs typeface="Segoe UI" panose="020B0502040204020203" pitchFamily="34" charset="0"/>
              </a:rPr>
              <a:t>chain rule of calculus</a:t>
            </a:r>
          </a:p>
          <a:p>
            <a:r>
              <a:rPr lang="en-US" sz="2800" dirty="0">
                <a:latin typeface="Segoe UI" panose="020B0502040204020203" pitchFamily="34" charset="0"/>
                <a:cs typeface="Segoe UI" panose="020B0502040204020203" pitchFamily="34" charset="0"/>
              </a:rPr>
              <a:t>To consider a function </a:t>
            </a:r>
            <a:r>
              <a:rPr lang="pl-PL" sz="2800" i="1" dirty="0">
                <a:latin typeface="Segoe UI" panose="020B0502040204020203" pitchFamily="34" charset="0"/>
                <a:cs typeface="Segoe UI" panose="020B0502040204020203" pitchFamily="34" charset="0"/>
              </a:rPr>
              <a:t>z = f(</a:t>
            </a:r>
            <a:r>
              <a:rPr lang="pl-PL" sz="2800" b="1" i="1" dirty="0">
                <a:latin typeface="Segoe UI" panose="020B0502040204020203" pitchFamily="34" charset="0"/>
                <a:cs typeface="Segoe UI" panose="020B0502040204020203" pitchFamily="34" charset="0"/>
              </a:rPr>
              <a:t>y</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where </a:t>
            </a:r>
            <a:r>
              <a:rPr lang="en-US" sz="2800" b="1" dirty="0">
                <a:latin typeface="Segoe UI" panose="020B0502040204020203" pitchFamily="34" charset="0"/>
                <a:cs typeface="Segoe UI" panose="020B0502040204020203" pitchFamily="34" charset="0"/>
              </a:rPr>
              <a:t>y</a:t>
            </a:r>
            <a:r>
              <a:rPr lang="en-US" sz="2800" dirty="0">
                <a:latin typeface="Segoe UI" panose="020B0502040204020203" pitchFamily="34" charset="0"/>
                <a:cs typeface="Segoe UI" panose="020B0502040204020203" pitchFamily="34" charset="0"/>
              </a:rPr>
              <a:t> = g(</a:t>
            </a:r>
            <a:r>
              <a:rPr lang="en-US" sz="2800" b="1" dirty="0">
                <a:latin typeface="Segoe UI" panose="020B0502040204020203" pitchFamily="34" charset="0"/>
                <a:cs typeface="Segoe UI" panose="020B0502040204020203" pitchFamily="34" charset="0"/>
              </a:rPr>
              <a:t>x</a:t>
            </a:r>
            <a:r>
              <a:rPr lang="en-US" sz="2800" dirty="0">
                <a:latin typeface="Segoe UI" panose="020B0502040204020203" pitchFamily="34" charset="0"/>
                <a:cs typeface="Segoe UI" panose="020B0502040204020203" pitchFamily="34" charset="0"/>
              </a:rPr>
              <a:t>); then </a:t>
            </a:r>
            <a:r>
              <a:rPr lang="pl-PL" sz="2800" i="1" dirty="0">
                <a:latin typeface="Segoe UI" panose="020B0502040204020203" pitchFamily="34" charset="0"/>
                <a:cs typeface="Segoe UI" panose="020B0502040204020203" pitchFamily="34" charset="0"/>
              </a:rPr>
              <a:t>z = f(g(</a:t>
            </a:r>
            <a:r>
              <a:rPr lang="pl-PL" sz="2800" b="1" i="1" dirty="0">
                <a:latin typeface="Segoe UI" panose="020B0502040204020203" pitchFamily="34" charset="0"/>
                <a:cs typeface="Segoe UI" panose="020B0502040204020203" pitchFamily="34" charset="0"/>
              </a:rPr>
              <a:t>x</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Then the derivative of z with respect to x is:</a:t>
            </a:r>
          </a:p>
        </p:txBody>
      </p:sp>
      <p:pic>
        <p:nvPicPr>
          <p:cNvPr id="7" name="Picture 6">
            <a:extLst>
              <a:ext uri="{FF2B5EF4-FFF2-40B4-BE49-F238E27FC236}">
                <a16:creationId xmlns:a16="http://schemas.microsoft.com/office/drawing/2014/main" id="{FBC97D57-9AD7-42AD-B0CB-B2CF3FC66CC0}"/>
              </a:ext>
            </a:extLst>
          </p:cNvPr>
          <p:cNvPicPr>
            <a:picLocks noChangeAspect="1"/>
          </p:cNvPicPr>
          <p:nvPr/>
        </p:nvPicPr>
        <p:blipFill>
          <a:blip r:embed="rId2"/>
          <a:stretch>
            <a:fillRect/>
          </a:stretch>
        </p:blipFill>
        <p:spPr>
          <a:xfrm>
            <a:off x="4786911" y="3899691"/>
            <a:ext cx="2044483" cy="928042"/>
          </a:xfrm>
          <a:prstGeom prst="rect">
            <a:avLst/>
          </a:prstGeom>
        </p:spPr>
      </p:pic>
    </p:spTree>
    <p:extLst>
      <p:ext uri="{BB962C8B-B14F-4D97-AF65-F5344CB8AC3E}">
        <p14:creationId xmlns:p14="http://schemas.microsoft.com/office/powerpoint/2010/main" val="285718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681195"/>
              </a:xfrm>
            </p:spPr>
            <p:txBody>
              <a:bodyPr/>
              <a:lstStyle/>
              <a:p>
                <a:pPr marL="0" indent="0">
                  <a:buNone/>
                </a:pPr>
                <a:r>
                  <a:rPr lang="en-US" sz="2800" dirty="0">
                    <a:latin typeface="Segoe UI" panose="020B0502040204020203" pitchFamily="34" charset="0"/>
                    <a:cs typeface="Segoe UI" panose="020B0502040204020203" pitchFamily="34" charset="0"/>
                  </a:rPr>
                  <a:t>How to compute the gradient of real-valued loss function, J, given a </a:t>
                </a:r>
                <a:r>
                  <a:rPr lang="en-US" sz="2800" b="1" dirty="0">
                    <a:latin typeface="Segoe UI" panose="020B0502040204020203" pitchFamily="34" charset="0"/>
                    <a:cs typeface="Segoe UI" panose="020B0502040204020203" pitchFamily="34" charset="0"/>
                  </a:rPr>
                  <a:t>M</a:t>
                </a:r>
                <a:r>
                  <a:rPr lang="en-US" sz="2800" dirty="0">
                    <a:latin typeface="Segoe UI" panose="020B0502040204020203" pitchFamily="34" charset="0"/>
                    <a:cs typeface="Segoe UI" panose="020B0502040204020203" pitchFamily="34" charset="0"/>
                  </a:rPr>
                  <a:t> dimensional weight tensor, W</a:t>
                </a:r>
              </a:p>
              <a:p>
                <a:r>
                  <a:rPr lang="en-US" sz="2800" dirty="0">
                    <a:latin typeface="Segoe UI" panose="020B0502040204020203" pitchFamily="34" charset="0"/>
                    <a:cs typeface="Segoe UI" panose="020B0502040204020203" pitchFamily="34" charset="0"/>
                  </a:rPr>
                  <a:t>In this case we have a vector valued function to differentiate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𝑧</m:t>
                      </m:r>
                      <m:d>
                        <m:dPr>
                          <m:ctrlPr>
                            <a:rPr lang="en-US" sz="2800" b="0" i="1" smtClean="0">
                              <a:latin typeface="Cambria Math" panose="02040503050406030204" pitchFamily="18" charset="0"/>
                              <a:cs typeface="Segoe UI" panose="020B0502040204020203" pitchFamily="34" charset="0"/>
                            </a:rPr>
                          </m:ctrlPr>
                        </m:dPr>
                        <m:e>
                          <m:r>
                            <a:rPr lang="en-US" sz="2800" b="1" i="1" smtClean="0">
                              <a:latin typeface="Cambria Math" panose="02040503050406030204" pitchFamily="18" charset="0"/>
                              <a:cs typeface="Segoe UI" panose="020B0502040204020203" pitchFamily="34" charset="0"/>
                            </a:rPr>
                            <m:t>𝒀</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d>
                        <m:dPr>
                          <m:ctrlPr>
                            <a:rPr lang="en-US" sz="2800" b="0" i="1" smtClean="0">
                              <a:latin typeface="Cambria Math" panose="02040503050406030204" pitchFamily="18" charset="0"/>
                              <a:cs typeface="Segoe UI" panose="020B0502040204020203" pitchFamily="34" charset="0"/>
                            </a:rPr>
                          </m:ctrlPr>
                        </m:dPr>
                        <m:e>
                          <m:d>
                            <m:dPr>
                              <m:begChr m:val="["/>
                              <m:endChr m:val="]"/>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𝑔</m:t>
                          </m:r>
                          <m:d>
                            <m:dPr>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1</m:t>
                                  </m:r>
                                </m:sub>
                              </m:sSub>
                            </m:e>
                          </m:d>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This leads to the general 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681195"/>
              </a:xfrm>
              <a:blipFill>
                <a:blip r:embed="rId2"/>
                <a:stretch>
                  <a:fillRect l="-1111" t="-1180"/>
                </a:stretch>
              </a:blipFill>
            </p:spPr>
            <p:txBody>
              <a:bodyPr/>
              <a:lstStyle/>
              <a:p>
                <a:r>
                  <a:rPr lang="en-US">
                    <a:noFill/>
                  </a:rPr>
                  <a:t> </a:t>
                </a:r>
              </a:p>
            </p:txBody>
          </p:sp>
        </mc:Fallback>
      </mc:AlternateContent>
    </p:spTree>
    <p:extLst>
      <p:ext uri="{BB962C8B-B14F-4D97-AF65-F5344CB8AC3E}">
        <p14:creationId xmlns:p14="http://schemas.microsoft.com/office/powerpoint/2010/main" val="90669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OR</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r>
                                              <m:rPr>
                                                <m:brk m:alnAt="7"/>
                                              </m:rP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
                        </m:e>
                      </m:d>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2"/>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00979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8064-B113-4202-BE3C-04CCC3015D0B}"/>
              </a:ext>
            </a:extLst>
          </p:cNvPr>
          <p:cNvSpPr>
            <a:spLocks noGrp="1"/>
          </p:cNvSpPr>
          <p:nvPr>
            <p:ph type="title"/>
          </p:nvPr>
        </p:nvSpPr>
        <p:spPr>
          <a:xfrm>
            <a:off x="379514" y="182215"/>
            <a:ext cx="11524432" cy="1063487"/>
          </a:xfrm>
        </p:spPr>
        <p:txBody>
          <a:bodyPr>
            <a:normAutofit/>
          </a:bodyPr>
          <a:lstStyle/>
          <a:p>
            <a:r>
              <a:rPr lang="en-US" sz="4000" dirty="0">
                <a:latin typeface="+mn-lt"/>
                <a:cs typeface="Segoe UI" panose="020B0502040204020203" pitchFamily="34" charset="0"/>
              </a:rPr>
              <a:t>Essential Elements of Deep Learning</a:t>
            </a:r>
          </a:p>
        </p:txBody>
      </p:sp>
      <p:sp>
        <p:nvSpPr>
          <p:cNvPr id="4" name="TextBox 3">
            <a:extLst>
              <a:ext uri="{FF2B5EF4-FFF2-40B4-BE49-F238E27FC236}">
                <a16:creationId xmlns:a16="http://schemas.microsoft.com/office/drawing/2014/main" id="{F206BFC6-5F2D-4DD5-9F12-E3BFB8A203A9}"/>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5" name="Rectangle: Rounded Corners 4">
            <a:extLst>
              <a:ext uri="{FF2B5EF4-FFF2-40B4-BE49-F238E27FC236}">
                <a16:creationId xmlns:a16="http://schemas.microsoft.com/office/drawing/2014/main" id="{DA4BB109-1C90-41A8-B86F-061F0C0488C5}"/>
              </a:ext>
            </a:extLst>
          </p:cNvPr>
          <p:cNvSpPr/>
          <p:nvPr/>
        </p:nvSpPr>
        <p:spPr>
          <a:xfrm>
            <a:off x="2475272" y="1651802"/>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6" name="Rectangle: Rounded Corners 5">
            <a:extLst>
              <a:ext uri="{FF2B5EF4-FFF2-40B4-BE49-F238E27FC236}">
                <a16:creationId xmlns:a16="http://schemas.microsoft.com/office/drawing/2014/main" id="{4D14C783-1BEF-4F5C-8C6A-8696AC3437F6}"/>
              </a:ext>
            </a:extLst>
          </p:cNvPr>
          <p:cNvSpPr/>
          <p:nvPr/>
        </p:nvSpPr>
        <p:spPr>
          <a:xfrm>
            <a:off x="2512870" y="4587622"/>
            <a:ext cx="3078258"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7" name="Straight Arrow Connector 6">
            <a:extLst>
              <a:ext uri="{FF2B5EF4-FFF2-40B4-BE49-F238E27FC236}">
                <a16:creationId xmlns:a16="http://schemas.microsoft.com/office/drawing/2014/main" id="{ED761516-E494-4DF9-B54B-B1B7CB1CCA55}"/>
              </a:ext>
            </a:extLst>
          </p:cNvPr>
          <p:cNvCxnSpPr>
            <a:cxnSpLocks/>
            <a:endCxn id="13"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30745A-DB10-4E13-86AB-CC89CAE6C31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1DB747-018A-4DE9-9ACC-531D5BAAFCF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4C8B49-5782-4833-B83B-D62CD0C53512}"/>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41B768-58D5-405D-A8B8-AAA9A07E246A}"/>
              </a:ext>
            </a:extLst>
          </p:cNvPr>
          <p:cNvCxnSpPr>
            <a:cxnSpLocks/>
            <a:endCxn id="6"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1EA0EB-83EC-41E8-BD6A-F4D56AC916DC}"/>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5E8FA41-15E4-4953-9C3D-58BE73FB5ADC}"/>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4" name="Straight Arrow Connector 13">
            <a:extLst>
              <a:ext uri="{FF2B5EF4-FFF2-40B4-BE49-F238E27FC236}">
                <a16:creationId xmlns:a16="http://schemas.microsoft.com/office/drawing/2014/main" id="{A04C0963-E770-402C-BEF3-B09E35E580DB}"/>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AB5DF0-86A4-4911-817A-C77AEE52CA0A}"/>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22586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We define the </a:t>
                </a:r>
                <a14:m>
                  <m:oMath xmlns:m="http://schemas.openxmlformats.org/officeDocument/2006/math">
                    <m:r>
                      <a:rPr lang="en-US" sz="2800" b="0" i="1" smtClean="0">
                        <a:latin typeface="Cambria Math" panose="02040503050406030204" pitchFamily="18" charset="0"/>
                        <a:cs typeface="Segoe UI" panose="020B0502040204020203" pitchFamily="34" charset="0"/>
                      </a:rPr>
                      <m:t>𝑛</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𝑚</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hlinkClick r:id="rId2"/>
                  </a:rPr>
                  <a:t>Jacobian Matrix</a:t>
                </a:r>
                <a:r>
                  <a:rPr lang="en-US" sz="2800" dirty="0">
                    <a:latin typeface="Segoe UI" panose="020B0502040204020203" pitchFamily="34" charset="0"/>
                    <a:cs typeface="Segoe UI" panose="020B0502040204020203" pitchFamily="34" charset="0"/>
                  </a:rPr>
                  <a:t>, </a:t>
                </a:r>
                <a14:m>
                  <m:oMath xmlns:m="http://schemas.openxmlformats.org/officeDocument/2006/math">
                    <m:r>
                      <a:rPr lang="en-US" sz="2800" b="1" i="1" smtClean="0">
                        <a:latin typeface="Cambria Math" panose="02040503050406030204" pitchFamily="18" charset="0"/>
                        <a:cs typeface="Segoe UI" panose="020B0502040204020203" pitchFamily="34" charset="0"/>
                      </a:rPr>
                      <m:t>𝑱</m:t>
                    </m:r>
                  </m:oMath>
                </a14:m>
                <a:r>
                  <a:rPr lang="en-US" sz="2800" dirty="0">
                    <a:latin typeface="Segoe UI" panose="020B0502040204020203" pitchFamily="34" charset="0"/>
                    <a:cs typeface="Segoe UI" panose="020B0502040204020203" pitchFamily="34" charset="0"/>
                  </a:rPr>
                  <a:t>, as: </a:t>
                </a:r>
              </a:p>
              <a:p>
                <a:pPr marL="0" indent="0">
                  <a:buNone/>
                </a:pPr>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cs typeface="Segoe UI" panose="020B0502040204020203" pitchFamily="34" charset="0"/>
                            </a:rPr>
                          </m:ctrlPr>
                        </m:sSupPr>
                        <m:e>
                          <m:r>
                            <a:rPr lang="en-US" sz="2800" b="1" i="1">
                              <a:latin typeface="Cambria Math" panose="02040503050406030204" pitchFamily="18" charset="0"/>
                              <a:cs typeface="Segoe UI" panose="020B0502040204020203" pitchFamily="34" charset="0"/>
                            </a:rPr>
                            <m:t>𝑱</m:t>
                          </m:r>
                        </m:e>
                        <m:sup>
                          <m:r>
                            <a:rPr lang="en-US" sz="2800" b="0" i="1" smtClean="0">
                              <a:latin typeface="Cambria Math" panose="02040503050406030204" pitchFamily="18" charset="0"/>
                              <a:cs typeface="Segoe UI" panose="020B0502040204020203" pitchFamily="34" charset="0"/>
                            </a:rPr>
                            <m:t>𝑇</m:t>
                          </m:r>
                        </m:sup>
                      </m:sSup>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m:rPr>
                                                <m:brk m:alnAt="7"/>
                                              </m:rPr>
                                              <a:rPr lang="en-US" sz="2800" i="1">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3"/>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342911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176772" y="1182882"/>
            <a:ext cx="11525250" cy="1929595"/>
          </a:xfrm>
        </p:spPr>
        <p:txBody>
          <a:bodyPr/>
          <a:lstStyle/>
          <a:p>
            <a:pPr marL="0" indent="0">
              <a:buNone/>
            </a:pPr>
            <a:r>
              <a:rPr lang="en-US" sz="2800" dirty="0">
                <a:latin typeface="Segoe UI" panose="020B0502040204020203" pitchFamily="34" charset="0"/>
                <a:cs typeface="Segoe UI" panose="020B0502040204020203" pitchFamily="34" charset="0"/>
              </a:rPr>
              <a:t>In matrix notation the vector valued gradient then becomes:</a:t>
            </a:r>
          </a:p>
        </p:txBody>
      </p:sp>
      <p:pic>
        <p:nvPicPr>
          <p:cNvPr id="4" name="Picture 3">
            <a:extLst>
              <a:ext uri="{FF2B5EF4-FFF2-40B4-BE49-F238E27FC236}">
                <a16:creationId xmlns:a16="http://schemas.microsoft.com/office/drawing/2014/main" id="{C4F7FBC3-37DA-4DA4-A116-AB6DFB4F9776}"/>
              </a:ext>
            </a:extLst>
          </p:cNvPr>
          <p:cNvPicPr>
            <a:picLocks noChangeAspect="1"/>
          </p:cNvPicPr>
          <p:nvPr/>
        </p:nvPicPr>
        <p:blipFill>
          <a:blip r:embed="rId2"/>
          <a:stretch>
            <a:fillRect/>
          </a:stretch>
        </p:blipFill>
        <p:spPr>
          <a:xfrm>
            <a:off x="4334197" y="2035958"/>
            <a:ext cx="3210399" cy="1030035"/>
          </a:xfrm>
          <a:prstGeom prst="rect">
            <a:avLst/>
          </a:prstGeom>
        </p:spPr>
      </p:pic>
      <p:sp>
        <p:nvSpPr>
          <p:cNvPr id="5" name="Content Placeholder 2">
            <a:extLst>
              <a:ext uri="{FF2B5EF4-FFF2-40B4-BE49-F238E27FC236}">
                <a16:creationId xmlns:a16="http://schemas.microsoft.com/office/drawing/2014/main" id="{3CFC9CCB-79E3-4D42-95DA-BCB36C476C24}"/>
              </a:ext>
            </a:extLst>
          </p:cNvPr>
          <p:cNvSpPr txBox="1">
            <a:spLocks/>
          </p:cNvSpPr>
          <p:nvPr/>
        </p:nvSpPr>
        <p:spPr>
          <a:xfrm>
            <a:off x="453103" y="3323142"/>
            <a:ext cx="11680281"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         = is the </a:t>
            </a:r>
            <a:r>
              <a:rPr lang="en-US" sz="2800" dirty="0" err="1">
                <a:latin typeface="Segoe UI" panose="020B0502040204020203" pitchFamily="34" charset="0"/>
                <a:cs typeface="Segoe UI" panose="020B0502040204020203" pitchFamily="34" charset="0"/>
              </a:rPr>
              <a:t>nxm</a:t>
            </a:r>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Jacobian matrix</a:t>
            </a:r>
            <a:r>
              <a:rPr lang="en-US" sz="2800" dirty="0">
                <a:latin typeface="Segoe UI" panose="020B0502040204020203" pitchFamily="34" charset="0"/>
                <a:cs typeface="Segoe UI" panose="020B0502040204020203" pitchFamily="34" charset="0"/>
              </a:rPr>
              <a:t> of partial derivatives</a:t>
            </a:r>
          </a:p>
        </p:txBody>
      </p:sp>
      <p:pic>
        <p:nvPicPr>
          <p:cNvPr id="6" name="Picture 5">
            <a:extLst>
              <a:ext uri="{FF2B5EF4-FFF2-40B4-BE49-F238E27FC236}">
                <a16:creationId xmlns:a16="http://schemas.microsoft.com/office/drawing/2014/main" id="{D87E58A9-90A7-4590-925E-7F0FA20EE7E3}"/>
              </a:ext>
            </a:extLst>
          </p:cNvPr>
          <p:cNvPicPr>
            <a:picLocks noChangeAspect="1"/>
          </p:cNvPicPr>
          <p:nvPr/>
        </p:nvPicPr>
        <p:blipFill>
          <a:blip r:embed="rId3"/>
          <a:stretch>
            <a:fillRect/>
          </a:stretch>
        </p:blipFill>
        <p:spPr>
          <a:xfrm>
            <a:off x="1857286" y="3170803"/>
            <a:ext cx="538368" cy="1052631"/>
          </a:xfrm>
          <a:prstGeom prst="rect">
            <a:avLst/>
          </a:prstGeom>
        </p:spPr>
      </p:pic>
      <p:pic>
        <p:nvPicPr>
          <p:cNvPr id="7" name="Picture 6">
            <a:extLst>
              <a:ext uri="{FF2B5EF4-FFF2-40B4-BE49-F238E27FC236}">
                <a16:creationId xmlns:a16="http://schemas.microsoft.com/office/drawing/2014/main" id="{A6405672-38FE-4522-BA5F-915DAD30AED0}"/>
              </a:ext>
            </a:extLst>
          </p:cNvPr>
          <p:cNvPicPr>
            <a:picLocks noChangeAspect="1"/>
          </p:cNvPicPr>
          <p:nvPr/>
        </p:nvPicPr>
        <p:blipFill>
          <a:blip r:embed="rId4"/>
          <a:stretch>
            <a:fillRect/>
          </a:stretch>
        </p:blipFill>
        <p:spPr>
          <a:xfrm>
            <a:off x="1968957" y="4329305"/>
            <a:ext cx="853394" cy="642158"/>
          </a:xfrm>
          <a:prstGeom prst="rect">
            <a:avLst/>
          </a:prstGeom>
        </p:spPr>
      </p:pic>
      <p:sp>
        <p:nvSpPr>
          <p:cNvPr id="8" name="Content Placeholder 2">
            <a:extLst>
              <a:ext uri="{FF2B5EF4-FFF2-40B4-BE49-F238E27FC236}">
                <a16:creationId xmlns:a16="http://schemas.microsoft.com/office/drawing/2014/main" id="{E6467AEC-8167-4A78-B876-5A090B38EFC6}"/>
              </a:ext>
            </a:extLst>
          </p:cNvPr>
          <p:cNvSpPr txBox="1">
            <a:spLocks/>
          </p:cNvSpPr>
          <p:nvPr/>
        </p:nvSpPr>
        <p:spPr>
          <a:xfrm>
            <a:off x="2776381" y="4329305"/>
            <a:ext cx="9357003"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the gradient of z with respect to y</a:t>
            </a:r>
          </a:p>
        </p:txBody>
      </p:sp>
    </p:spTree>
    <p:extLst>
      <p:ext uri="{BB962C8B-B14F-4D97-AF65-F5344CB8AC3E}">
        <p14:creationId xmlns:p14="http://schemas.microsoft.com/office/powerpoint/2010/main" val="352318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1885-3B64-44C2-B5DD-55545C269FF0}"/>
              </a:ext>
            </a:extLst>
          </p:cNvPr>
          <p:cNvSpPr>
            <a:spLocks noGrp="1"/>
          </p:cNvSpPr>
          <p:nvPr>
            <p:ph type="title"/>
          </p:nvPr>
        </p:nvSpPr>
        <p:spPr>
          <a:xfrm>
            <a:off x="379514" y="182216"/>
            <a:ext cx="11524432" cy="817910"/>
          </a:xfrm>
        </p:spPr>
        <p:txBody>
          <a:bodyPr>
            <a:normAutofit/>
          </a:bodyPr>
          <a:lstStyle/>
          <a:p>
            <a:r>
              <a:rPr lang="en-US" sz="4000" dirty="0">
                <a:latin typeface="Segoe UI" panose="020B0502040204020203" pitchFamily="34" charset="0"/>
                <a:cs typeface="Segoe UI" panose="020B0502040204020203" pitchFamily="34" charset="0"/>
              </a:rPr>
              <a:t>Example: Computing a Gradient</a:t>
            </a:r>
          </a:p>
        </p:txBody>
      </p:sp>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Tree>
    <p:extLst>
      <p:ext uri="{BB962C8B-B14F-4D97-AF65-F5344CB8AC3E}">
        <p14:creationId xmlns:p14="http://schemas.microsoft.com/office/powerpoint/2010/main" val="3612484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35147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forward propagation relationships</a:t>
            </a:r>
          </a:p>
          <a:p>
            <a:r>
              <a:rPr lang="en-US" sz="2800" dirty="0">
                <a:latin typeface="Segoe UI" panose="020B0502040204020203" pitchFamily="34" charset="0"/>
                <a:cs typeface="Segoe UI" panose="020B0502040204020203" pitchFamily="34" charset="0"/>
              </a:rPr>
              <a:t>The output of the hidden units are computed as:</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output unit relation is: </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347F6E7B-C630-4932-B198-76B25A29797F}"/>
              </a:ext>
            </a:extLst>
          </p:cNvPr>
          <p:cNvPicPr>
            <a:picLocks noChangeAspect="1"/>
          </p:cNvPicPr>
          <p:nvPr/>
        </p:nvPicPr>
        <p:blipFill>
          <a:blip r:embed="rId2"/>
          <a:stretch>
            <a:fillRect/>
          </a:stretch>
        </p:blipFill>
        <p:spPr>
          <a:xfrm>
            <a:off x="910590" y="2258317"/>
            <a:ext cx="5851208" cy="998342"/>
          </a:xfrm>
          <a:prstGeom prst="rect">
            <a:avLst/>
          </a:prstGeom>
        </p:spPr>
      </p:pic>
      <p:pic>
        <p:nvPicPr>
          <p:cNvPr id="3" name="Picture 2">
            <a:extLst>
              <a:ext uri="{FF2B5EF4-FFF2-40B4-BE49-F238E27FC236}">
                <a16:creationId xmlns:a16="http://schemas.microsoft.com/office/drawing/2014/main" id="{F3B8BB3A-6CC9-47F4-A1C7-788557646375}"/>
              </a:ext>
            </a:extLst>
          </p:cNvPr>
          <p:cNvPicPr>
            <a:picLocks noChangeAspect="1"/>
          </p:cNvPicPr>
          <p:nvPr/>
        </p:nvPicPr>
        <p:blipFill>
          <a:blip r:embed="rId3"/>
          <a:stretch>
            <a:fillRect/>
          </a:stretch>
        </p:blipFill>
        <p:spPr>
          <a:xfrm>
            <a:off x="958271" y="4278182"/>
            <a:ext cx="6296418" cy="1086839"/>
          </a:xfrm>
          <a:prstGeom prst="rect">
            <a:avLst/>
          </a:prstGeom>
        </p:spPr>
      </p:pic>
    </p:spTree>
    <p:extLst>
      <p:ext uri="{BB962C8B-B14F-4D97-AF65-F5344CB8AC3E}">
        <p14:creationId xmlns:p14="http://schemas.microsoft.com/office/powerpoint/2010/main" val="5493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60210" y="2466192"/>
            <a:ext cx="4032466" cy="71437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loss function is:</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1B1490F-394B-48C8-9D3C-F08E362571E8}"/>
              </a:ext>
            </a:extLst>
          </p:cNvPr>
          <p:cNvPicPr>
            <a:picLocks noChangeAspect="1"/>
          </p:cNvPicPr>
          <p:nvPr/>
        </p:nvPicPr>
        <p:blipFill>
          <a:blip r:embed="rId2"/>
          <a:stretch>
            <a:fillRect/>
          </a:stretch>
        </p:blipFill>
        <p:spPr>
          <a:xfrm>
            <a:off x="550964" y="3482155"/>
            <a:ext cx="3678136" cy="1045432"/>
          </a:xfrm>
          <a:prstGeom prst="rect">
            <a:avLst/>
          </a:prstGeom>
        </p:spPr>
      </p:pic>
      <p:sp>
        <p:nvSpPr>
          <p:cNvPr id="6" name="Content Placeholder 2">
            <a:extLst>
              <a:ext uri="{FF2B5EF4-FFF2-40B4-BE49-F238E27FC236}">
                <a16:creationId xmlns:a16="http://schemas.microsoft.com/office/drawing/2014/main" id="{998DBC2E-25D2-4B26-87C0-0F65D10A5AA1}"/>
              </a:ext>
            </a:extLst>
          </p:cNvPr>
          <p:cNvSpPr>
            <a:spLocks noGrp="1"/>
          </p:cNvSpPr>
          <p:nvPr>
            <p:ph sz="quarter" idx="10"/>
          </p:nvPr>
        </p:nvSpPr>
        <p:spPr>
          <a:xfrm>
            <a:off x="5130594" y="1000126"/>
            <a:ext cx="6335611" cy="565784"/>
          </a:xfrm>
        </p:spPr>
        <p:txBody>
          <a:bodyPr/>
          <a:lstStyle/>
          <a:p>
            <a:pPr marL="0" indent="0">
              <a:buNone/>
            </a:pPr>
            <a:r>
              <a:rPr lang="en-US" sz="2800" dirty="0">
                <a:latin typeface="Segoe UI" panose="020B0502040204020203" pitchFamily="34" charset="0"/>
                <a:cs typeface="Segoe UI" panose="020B0502040204020203" pitchFamily="34" charset="0"/>
              </a:rPr>
              <a:t>Goal is to compute the gradient:</a:t>
            </a:r>
          </a:p>
        </p:txBody>
      </p:sp>
      <p:pic>
        <p:nvPicPr>
          <p:cNvPr id="8" name="Picture 7">
            <a:extLst>
              <a:ext uri="{FF2B5EF4-FFF2-40B4-BE49-F238E27FC236}">
                <a16:creationId xmlns:a16="http://schemas.microsoft.com/office/drawing/2014/main" id="{2D5540D9-CEFE-4BD0-9FBA-8BF26695B218}"/>
              </a:ext>
            </a:extLst>
          </p:cNvPr>
          <p:cNvPicPr>
            <a:picLocks noChangeAspect="1"/>
          </p:cNvPicPr>
          <p:nvPr/>
        </p:nvPicPr>
        <p:blipFill>
          <a:blip r:embed="rId3"/>
          <a:stretch>
            <a:fillRect/>
          </a:stretch>
        </p:blipFill>
        <p:spPr>
          <a:xfrm>
            <a:off x="6203877" y="1511106"/>
            <a:ext cx="2987187" cy="5002297"/>
          </a:xfrm>
          <a:prstGeom prst="rect">
            <a:avLst/>
          </a:prstGeom>
        </p:spPr>
      </p:pic>
    </p:spTree>
    <p:extLst>
      <p:ext uri="{BB962C8B-B14F-4D97-AF65-F5344CB8AC3E}">
        <p14:creationId xmlns:p14="http://schemas.microsoft.com/office/powerpoint/2010/main" val="390191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990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the easier case of the gradient with respect to the output tensor.</a:t>
            </a:r>
          </a:p>
          <a:p>
            <a:r>
              <a:rPr lang="en-US" sz="2800" dirty="0">
                <a:latin typeface="Segoe UI" panose="020B0502040204020203" pitchFamily="34" charset="0"/>
                <a:cs typeface="Segoe UI" panose="020B0502040204020203" pitchFamily="34" charset="0"/>
              </a:rPr>
              <a:t>Applying the chain rule yields: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F2BF5F9-7528-4933-8159-3F74F4BC42DB}"/>
              </a:ext>
            </a:extLst>
          </p:cNvPr>
          <p:cNvPicPr>
            <a:picLocks noChangeAspect="1"/>
          </p:cNvPicPr>
          <p:nvPr/>
        </p:nvPicPr>
        <p:blipFill>
          <a:blip r:embed="rId2"/>
          <a:stretch>
            <a:fillRect/>
          </a:stretch>
        </p:blipFill>
        <p:spPr>
          <a:xfrm>
            <a:off x="3609975" y="2790825"/>
            <a:ext cx="3653790" cy="1115213"/>
          </a:xfrm>
          <a:prstGeom prst="rect">
            <a:avLst/>
          </a:prstGeom>
        </p:spPr>
      </p:pic>
    </p:spTree>
    <p:extLst>
      <p:ext uri="{BB962C8B-B14F-4D97-AF65-F5344CB8AC3E}">
        <p14:creationId xmlns:p14="http://schemas.microsoft.com/office/powerpoint/2010/main" val="148642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379514" y="789005"/>
            <a:ext cx="10781881" cy="12744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first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T</a:t>
            </a:r>
            <a:r>
              <a:rPr lang="en-US" sz="2800" dirty="0">
                <a:latin typeface="Segoe UI" panose="020B0502040204020203" pitchFamily="34" charset="0"/>
                <a:cs typeface="Segoe UI" panose="020B0502040204020203" pitchFamily="34" charset="0"/>
              </a:rPr>
              <a:t>he second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 the gradient with respect to the output tensor is then:</a:t>
            </a:r>
          </a:p>
          <a:p>
            <a:pPr marL="0" indent="0">
              <a:buNone/>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8C079E0-258B-4246-8098-D4895CCBEAAE}"/>
              </a:ext>
            </a:extLst>
          </p:cNvPr>
          <p:cNvPicPr>
            <a:picLocks noChangeAspect="1"/>
          </p:cNvPicPr>
          <p:nvPr/>
        </p:nvPicPr>
        <p:blipFill>
          <a:blip r:embed="rId2"/>
          <a:stretch>
            <a:fillRect/>
          </a:stretch>
        </p:blipFill>
        <p:spPr>
          <a:xfrm>
            <a:off x="1872615" y="1589437"/>
            <a:ext cx="5768641" cy="1113944"/>
          </a:xfrm>
          <a:prstGeom prst="rect">
            <a:avLst/>
          </a:prstGeom>
        </p:spPr>
      </p:pic>
      <p:pic>
        <p:nvPicPr>
          <p:cNvPr id="5" name="Picture 4">
            <a:extLst>
              <a:ext uri="{FF2B5EF4-FFF2-40B4-BE49-F238E27FC236}">
                <a16:creationId xmlns:a16="http://schemas.microsoft.com/office/drawing/2014/main" id="{628F5111-ABD9-417F-83F1-2A492A475EB3}"/>
              </a:ext>
            </a:extLst>
          </p:cNvPr>
          <p:cNvPicPr>
            <a:picLocks noChangeAspect="1"/>
          </p:cNvPicPr>
          <p:nvPr/>
        </p:nvPicPr>
        <p:blipFill>
          <a:blip r:embed="rId3"/>
          <a:stretch>
            <a:fillRect/>
          </a:stretch>
        </p:blipFill>
        <p:spPr>
          <a:xfrm>
            <a:off x="1985486" y="3539887"/>
            <a:ext cx="4602714" cy="1072118"/>
          </a:xfrm>
          <a:prstGeom prst="rect">
            <a:avLst/>
          </a:prstGeom>
        </p:spPr>
      </p:pic>
      <p:pic>
        <p:nvPicPr>
          <p:cNvPr id="6" name="Picture 5">
            <a:extLst>
              <a:ext uri="{FF2B5EF4-FFF2-40B4-BE49-F238E27FC236}">
                <a16:creationId xmlns:a16="http://schemas.microsoft.com/office/drawing/2014/main" id="{2EA344DD-E2CB-48B9-B250-64B8B214BF54}"/>
              </a:ext>
            </a:extLst>
          </p:cNvPr>
          <p:cNvPicPr>
            <a:picLocks noChangeAspect="1"/>
          </p:cNvPicPr>
          <p:nvPr/>
        </p:nvPicPr>
        <p:blipFill>
          <a:blip r:embed="rId4"/>
          <a:stretch>
            <a:fillRect/>
          </a:stretch>
        </p:blipFill>
        <p:spPr>
          <a:xfrm>
            <a:off x="1985486" y="5448511"/>
            <a:ext cx="4963954" cy="1008405"/>
          </a:xfrm>
          <a:prstGeom prst="rect">
            <a:avLst/>
          </a:prstGeom>
        </p:spPr>
      </p:pic>
    </p:spTree>
    <p:extLst>
      <p:ext uri="{BB962C8B-B14F-4D97-AF65-F5344CB8AC3E}">
        <p14:creationId xmlns:p14="http://schemas.microsoft.com/office/powerpoint/2010/main" val="18093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5"/>
            <a:ext cx="10781881" cy="195822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tensor is a bit more complicated</a:t>
            </a:r>
          </a:p>
          <a:p>
            <a:r>
              <a:rPr lang="en-US" sz="2800" dirty="0">
                <a:latin typeface="Segoe UI" panose="020B0502040204020203" pitchFamily="34" charset="0"/>
                <a:cs typeface="Segoe UI" panose="020B0502040204020203" pitchFamily="34" charset="0"/>
              </a:rPr>
              <a:t>Apply the chain rule twice to get:</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C808F476-E3C0-451D-8E71-57428EAF3D78}"/>
              </a:ext>
            </a:extLst>
          </p:cNvPr>
          <p:cNvPicPr>
            <a:picLocks noChangeAspect="1"/>
          </p:cNvPicPr>
          <p:nvPr/>
        </p:nvPicPr>
        <p:blipFill>
          <a:blip r:embed="rId2"/>
          <a:stretch>
            <a:fillRect/>
          </a:stretch>
        </p:blipFill>
        <p:spPr>
          <a:xfrm>
            <a:off x="3116075" y="2971799"/>
            <a:ext cx="4577183" cy="1172297"/>
          </a:xfrm>
          <a:prstGeom prst="rect">
            <a:avLst/>
          </a:prstGeom>
        </p:spPr>
      </p:pic>
    </p:spTree>
    <p:extLst>
      <p:ext uri="{BB962C8B-B14F-4D97-AF65-F5344CB8AC3E}">
        <p14:creationId xmlns:p14="http://schemas.microsoft.com/office/powerpoint/2010/main" val="185340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19519" y="1203008"/>
            <a:ext cx="10781881" cy="406151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output layer has linear activation so the left most partial derivative is just 1.</a:t>
            </a:r>
          </a:p>
          <a:p>
            <a:pPr marL="0" indent="0">
              <a:buNone/>
            </a:pPr>
            <a:r>
              <a:rPr lang="en-US" sz="2800" dirty="0">
                <a:latin typeface="Segoe UI" panose="020B0502040204020203" pitchFamily="34" charset="0"/>
                <a:cs typeface="Segoe UI" panose="020B0502040204020203" pitchFamily="34" charset="0"/>
              </a:rPr>
              <a:t>The middle partial derivative :</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The right most partial derivative, given </a:t>
            </a:r>
            <a:r>
              <a:rPr lang="en-US" sz="2800" dirty="0" err="1">
                <a:latin typeface="Segoe UI" panose="020B0502040204020203" pitchFamily="34" charset="0"/>
                <a:cs typeface="Segoe UI" panose="020B0502040204020203" pitchFamily="34" charset="0"/>
              </a:rPr>
              <a:t>ReLU</a:t>
            </a:r>
            <a:r>
              <a:rPr lang="en-US" sz="2800" dirty="0">
                <a:latin typeface="Segoe UI" panose="020B0502040204020203" pitchFamily="34" charset="0"/>
                <a:cs typeface="Segoe UI" panose="020B0502040204020203" pitchFamily="34" charset="0"/>
              </a:rPr>
              <a:t> activation:</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DA31818-2B68-4CC3-9921-DF0BAB9199A7}"/>
              </a:ext>
            </a:extLst>
          </p:cNvPr>
          <p:cNvPicPr>
            <a:picLocks noChangeAspect="1"/>
          </p:cNvPicPr>
          <p:nvPr/>
        </p:nvPicPr>
        <p:blipFill>
          <a:blip r:embed="rId3"/>
          <a:stretch>
            <a:fillRect/>
          </a:stretch>
        </p:blipFill>
        <p:spPr>
          <a:xfrm>
            <a:off x="2256681" y="4631914"/>
            <a:ext cx="3553778" cy="1670982"/>
          </a:xfrm>
          <a:prstGeom prst="rect">
            <a:avLst/>
          </a:prstGeom>
        </p:spPr>
      </p:pic>
      <p:pic>
        <p:nvPicPr>
          <p:cNvPr id="3" name="Picture 2">
            <a:extLst>
              <a:ext uri="{FF2B5EF4-FFF2-40B4-BE49-F238E27FC236}">
                <a16:creationId xmlns:a16="http://schemas.microsoft.com/office/drawing/2014/main" id="{135C2867-E56D-434A-BD41-23A0ACF06C9A}"/>
              </a:ext>
            </a:extLst>
          </p:cNvPr>
          <p:cNvPicPr>
            <a:picLocks noChangeAspect="1"/>
          </p:cNvPicPr>
          <p:nvPr/>
        </p:nvPicPr>
        <p:blipFill>
          <a:blip r:embed="rId4"/>
          <a:stretch>
            <a:fillRect/>
          </a:stretch>
        </p:blipFill>
        <p:spPr>
          <a:xfrm>
            <a:off x="5539421" y="4836545"/>
            <a:ext cx="3806621" cy="1378843"/>
          </a:xfrm>
          <a:prstGeom prst="rect">
            <a:avLst/>
          </a:prstGeom>
        </p:spPr>
      </p:pic>
      <p:pic>
        <p:nvPicPr>
          <p:cNvPr id="5" name="Picture 4">
            <a:extLst>
              <a:ext uri="{FF2B5EF4-FFF2-40B4-BE49-F238E27FC236}">
                <a16:creationId xmlns:a16="http://schemas.microsoft.com/office/drawing/2014/main" id="{6066F083-1255-4F14-A815-0FF9AC9A2F47}"/>
              </a:ext>
            </a:extLst>
          </p:cNvPr>
          <p:cNvPicPr>
            <a:picLocks noChangeAspect="1"/>
          </p:cNvPicPr>
          <p:nvPr/>
        </p:nvPicPr>
        <p:blipFill>
          <a:blip r:embed="rId5"/>
          <a:stretch>
            <a:fillRect/>
          </a:stretch>
        </p:blipFill>
        <p:spPr>
          <a:xfrm>
            <a:off x="2779340" y="2712007"/>
            <a:ext cx="2014537" cy="1167961"/>
          </a:xfrm>
          <a:prstGeom prst="rect">
            <a:avLst/>
          </a:prstGeom>
        </p:spPr>
      </p:pic>
    </p:spTree>
    <p:extLst>
      <p:ext uri="{BB962C8B-B14F-4D97-AF65-F5344CB8AC3E}">
        <p14:creationId xmlns:p14="http://schemas.microsoft.com/office/powerpoint/2010/main" val="104627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337982"/>
            <a:ext cx="10781881" cy="9365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weights is then:</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0F1CB30-0B31-4F09-85FD-BF80E5B405AD}"/>
              </a:ext>
            </a:extLst>
          </p:cNvPr>
          <p:cNvPicPr>
            <a:picLocks noChangeAspect="1"/>
          </p:cNvPicPr>
          <p:nvPr/>
        </p:nvPicPr>
        <p:blipFill>
          <a:blip r:embed="rId2"/>
          <a:stretch>
            <a:fillRect/>
          </a:stretch>
        </p:blipFill>
        <p:spPr>
          <a:xfrm>
            <a:off x="547687" y="2188122"/>
            <a:ext cx="4577183" cy="1172297"/>
          </a:xfrm>
          <a:prstGeom prst="rect">
            <a:avLst/>
          </a:prstGeom>
        </p:spPr>
      </p:pic>
      <p:pic>
        <p:nvPicPr>
          <p:cNvPr id="2" name="Picture 1">
            <a:extLst>
              <a:ext uri="{FF2B5EF4-FFF2-40B4-BE49-F238E27FC236}">
                <a16:creationId xmlns:a16="http://schemas.microsoft.com/office/drawing/2014/main" id="{5A749B7E-013A-44A2-8E9B-912CF177ECA1}"/>
              </a:ext>
            </a:extLst>
          </p:cNvPr>
          <p:cNvPicPr>
            <a:picLocks noChangeAspect="1"/>
          </p:cNvPicPr>
          <p:nvPr/>
        </p:nvPicPr>
        <p:blipFill>
          <a:blip r:embed="rId3"/>
          <a:stretch>
            <a:fillRect/>
          </a:stretch>
        </p:blipFill>
        <p:spPr>
          <a:xfrm>
            <a:off x="5244885" y="2036084"/>
            <a:ext cx="5946691" cy="1324335"/>
          </a:xfrm>
          <a:prstGeom prst="rect">
            <a:avLst/>
          </a:prstGeom>
        </p:spPr>
      </p:pic>
    </p:spTree>
    <p:extLst>
      <p:ext uri="{BB962C8B-B14F-4D97-AF65-F5344CB8AC3E}">
        <p14:creationId xmlns:p14="http://schemas.microsoft.com/office/powerpoint/2010/main" val="26435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a:bodyPr>
          <a:lstStyle/>
          <a:p>
            <a:pPr marL="0" indent="0">
              <a:buNone/>
            </a:pPr>
            <a:r>
              <a:rPr lang="en-US" sz="3000" b="0" dirty="0">
                <a:latin typeface="+mj-lt"/>
              </a:rPr>
              <a:t>In practice, how do we perform the differentiation </a:t>
            </a:r>
          </a:p>
          <a:p>
            <a:r>
              <a:rPr lang="en-US" sz="3000" b="0" dirty="0">
                <a:latin typeface="+mj-lt"/>
              </a:rPr>
              <a:t>Computing all the required derivatives by hand is impractical </a:t>
            </a:r>
          </a:p>
          <a:p>
            <a:pPr lvl="1"/>
            <a:r>
              <a:rPr lang="en-US" sz="2400" dirty="0">
                <a:latin typeface="+mj-lt"/>
              </a:rPr>
              <a:t>Complexity grows with NN depth</a:t>
            </a:r>
          </a:p>
          <a:p>
            <a:pPr lvl="1"/>
            <a:r>
              <a:rPr lang="en-US" sz="2400" dirty="0">
                <a:latin typeface="+mj-lt"/>
              </a:rPr>
              <a:t>Too many opportunities for error</a:t>
            </a:r>
          </a:p>
          <a:p>
            <a:r>
              <a:rPr lang="en-US" sz="3000" b="0" dirty="0">
                <a:latin typeface="+mj-lt"/>
              </a:rPr>
              <a:t>Use </a:t>
            </a:r>
            <a:r>
              <a:rPr lang="en-US" sz="3000" dirty="0">
                <a:latin typeface="+mj-lt"/>
                <a:hlinkClick r:id="rId2"/>
              </a:rPr>
              <a:t>automatic differentiation </a:t>
            </a:r>
            <a:endParaRPr lang="en-US" sz="3000" b="0" dirty="0">
              <a:latin typeface="+mj-lt"/>
            </a:endParaRPr>
          </a:p>
          <a:p>
            <a:pPr lvl="1"/>
            <a:r>
              <a:rPr lang="en-US" sz="2400" dirty="0">
                <a:latin typeface="+mj-lt"/>
              </a:rPr>
              <a:t>Automatic differentiators handle the complexity of deep architectures </a:t>
            </a:r>
          </a:p>
          <a:p>
            <a:pPr lvl="1"/>
            <a:r>
              <a:rPr lang="en-US" sz="2400" dirty="0">
                <a:latin typeface="+mj-lt"/>
              </a:rPr>
              <a:t>Automatic differentiators built into all deep learning platforms</a:t>
            </a:r>
          </a:p>
          <a:p>
            <a:r>
              <a:rPr lang="en-US" sz="2800" b="0" dirty="0">
                <a:latin typeface="+mj-lt"/>
              </a:rPr>
              <a:t>See the review paper by </a:t>
            </a:r>
            <a:r>
              <a:rPr lang="en-US" sz="2800" b="0" dirty="0" err="1">
                <a:latin typeface="+mj-lt"/>
                <a:hlinkClick r:id="rId3"/>
              </a:rPr>
              <a:t>Baydin</a:t>
            </a:r>
            <a:r>
              <a:rPr lang="en-US" sz="2800" b="0" dirty="0">
                <a:latin typeface="+mj-lt"/>
                <a:hlinkClick r:id="rId3"/>
              </a:rPr>
              <a:t> et.al. (2015)</a:t>
            </a:r>
            <a:r>
              <a:rPr lang="en-US" sz="2800" b="0" dirty="0">
                <a:latin typeface="+mj-lt"/>
              </a:rPr>
              <a:t> or the </a:t>
            </a:r>
            <a:r>
              <a:rPr lang="en-US" sz="2800" b="0" dirty="0">
                <a:latin typeface="+mj-lt"/>
                <a:hlinkClick r:id="rId4"/>
              </a:rPr>
              <a:t>TensorFlow automatic differentiation tutorial</a:t>
            </a:r>
            <a:endParaRPr lang="en-US" sz="2800" b="0" dirty="0">
              <a:latin typeface="+mj-lt"/>
            </a:endParaRPr>
          </a:p>
          <a:p>
            <a:endParaRPr lang="en-US" sz="3000"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Automatic Differentiation </a:t>
            </a:r>
          </a:p>
        </p:txBody>
      </p:sp>
    </p:spTree>
    <p:extLst>
      <p:ext uri="{BB962C8B-B14F-4D97-AF65-F5344CB8AC3E}">
        <p14:creationId xmlns:p14="http://schemas.microsoft.com/office/powerpoint/2010/main" val="221054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Quadratic Optimization and Gradient Descent</a:t>
            </a:r>
          </a:p>
        </p:txBody>
      </p:sp>
    </p:spTree>
    <p:extLst>
      <p:ext uri="{BB962C8B-B14F-4D97-AF65-F5344CB8AC3E}">
        <p14:creationId xmlns:p14="http://schemas.microsoft.com/office/powerpoint/2010/main" val="30108565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23215" y="1030410"/>
            <a:ext cx="11525250" cy="1904787"/>
          </a:xfrm>
        </p:spPr>
        <p:txBody>
          <a:bodyPr>
            <a:normAutofit fontScale="85000" lnSpcReduction="20000"/>
          </a:bodyPr>
          <a:lstStyle/>
          <a:p>
            <a:pPr marL="0" indent="0">
              <a:buNone/>
            </a:pPr>
            <a:r>
              <a:rPr lang="en-GB" sz="3300" dirty="0">
                <a:latin typeface="Segoe UI" panose="020B0502040204020203" pitchFamily="34" charset="0"/>
                <a:ea typeface="Segoe UI" panose="020B0502040204020203" pitchFamily="34" charset="0"/>
                <a:cs typeface="Segoe UI" panose="020B0502040204020203" pitchFamily="34" charset="0"/>
              </a:rPr>
              <a:t>Gradient descent is a widely used optimization method for machine learning </a:t>
            </a:r>
          </a:p>
          <a:p>
            <a:r>
              <a:rPr lang="en-GB" sz="3300" dirty="0">
                <a:latin typeface="Segoe UI" panose="020B0502040204020203" pitchFamily="34" charset="0"/>
                <a:ea typeface="Segoe UI" panose="020B0502040204020203" pitchFamily="34" charset="0"/>
                <a:cs typeface="Segoe UI" panose="020B0502040204020203" pitchFamily="34" charset="0"/>
              </a:rPr>
              <a:t>Neural networks </a:t>
            </a:r>
            <a:r>
              <a:rPr lang="en-GB" sz="3300" b="1" dirty="0">
                <a:latin typeface="Segoe UI" panose="020B0502040204020203" pitchFamily="34" charset="0"/>
                <a:ea typeface="Segoe UI" panose="020B0502040204020203" pitchFamily="34" charset="0"/>
                <a:cs typeface="Segoe UI" panose="020B0502040204020203" pitchFamily="34" charset="0"/>
              </a:rPr>
              <a:t>learn weights </a:t>
            </a:r>
            <a:r>
              <a:rPr lang="en-GB" sz="3300" dirty="0">
                <a:latin typeface="Segoe UI" panose="020B0502040204020203" pitchFamily="34" charset="0"/>
                <a:ea typeface="Segoe UI" panose="020B0502040204020203" pitchFamily="34" charset="0"/>
                <a:cs typeface="Segoe UI" panose="020B0502040204020203" pitchFamily="34" charset="0"/>
              </a:rPr>
              <a:t>using the backpropagation algorithm</a:t>
            </a:r>
          </a:p>
          <a:p>
            <a:r>
              <a:rPr lang="en-GB" sz="3300" dirty="0">
                <a:latin typeface="Segoe UI" panose="020B0502040204020203" pitchFamily="34" charset="0"/>
                <a:ea typeface="Segoe UI" panose="020B0502040204020203" pitchFamily="34" charset="0"/>
                <a:cs typeface="Segoe UI" panose="020B0502040204020203" pitchFamily="34" charset="0"/>
              </a:rPr>
              <a:t>Weights are learned using the </a:t>
            </a:r>
            <a:r>
              <a:rPr lang="en-GB" sz="3300" b="1" dirty="0">
                <a:latin typeface="Segoe UI" panose="020B0502040204020203" pitchFamily="34" charset="0"/>
                <a:ea typeface="Segoe UI" panose="020B0502040204020203" pitchFamily="34" charset="0"/>
                <a:cs typeface="Segoe UI" panose="020B0502040204020203" pitchFamily="34" charset="0"/>
              </a:rPr>
              <a:t>gradient descent </a:t>
            </a:r>
            <a:r>
              <a:rPr lang="en-GB" sz="3300" dirty="0">
                <a:latin typeface="Segoe UI" panose="020B0502040204020203" pitchFamily="34" charset="0"/>
                <a:ea typeface="Segoe UI" panose="020B0502040204020203" pitchFamily="34" charset="0"/>
                <a:cs typeface="Segoe UI" panose="020B0502040204020203" pitchFamily="34" charset="0"/>
              </a:rPr>
              <a:t>method</a:t>
            </a: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77353" y="212492"/>
            <a:ext cx="11903845" cy="674370"/>
          </a:xfrm>
        </p:spPr>
        <p:txBody>
          <a:bodyPr>
            <a:normAutofit/>
          </a:bodyPr>
          <a:lstStyle/>
          <a:p>
            <a:r>
              <a:rPr lang="en-US" sz="4000" dirty="0">
                <a:latin typeface="Segoe"/>
              </a:rPr>
              <a:t>Optimization for Deep Neural Networks</a:t>
            </a:r>
          </a:p>
        </p:txBody>
      </p:sp>
      <p:pic>
        <p:nvPicPr>
          <p:cNvPr id="4" name="Picture 3">
            <a:extLst>
              <a:ext uri="{FF2B5EF4-FFF2-40B4-BE49-F238E27FC236}">
                <a16:creationId xmlns:a16="http://schemas.microsoft.com/office/drawing/2014/main" id="{E4DEE622-8C35-4DB4-B794-B6E2F771220F}"/>
              </a:ext>
            </a:extLst>
          </p:cNvPr>
          <p:cNvPicPr>
            <a:picLocks noChangeAspect="1"/>
          </p:cNvPicPr>
          <p:nvPr/>
        </p:nvPicPr>
        <p:blipFill>
          <a:blip r:embed="rId3"/>
          <a:stretch>
            <a:fillRect/>
          </a:stretch>
        </p:blipFill>
        <p:spPr>
          <a:xfrm>
            <a:off x="3581267" y="2943075"/>
            <a:ext cx="3998093" cy="536509"/>
          </a:xfrm>
          <a:prstGeom prst="rect">
            <a:avLst/>
          </a:prstGeom>
        </p:spPr>
      </p:pic>
      <p:sp>
        <p:nvSpPr>
          <p:cNvPr id="5" name="Content Placeholder 2">
            <a:extLst>
              <a:ext uri="{FF2B5EF4-FFF2-40B4-BE49-F238E27FC236}">
                <a16:creationId xmlns:a16="http://schemas.microsoft.com/office/drawing/2014/main" id="{E1AB5799-6570-4E90-B8AE-204B1A7924BC}"/>
              </a:ext>
            </a:extLst>
          </p:cNvPr>
          <p:cNvSpPr txBox="1">
            <a:spLocks/>
          </p:cNvSpPr>
          <p:nvPr/>
        </p:nvSpPr>
        <p:spPr>
          <a:xfrm>
            <a:off x="666750" y="3506987"/>
            <a:ext cx="11525250" cy="613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a:t>
            </a:r>
            <a:r>
              <a:rPr lang="en-US" sz="2800" b="1" dirty="0">
                <a:latin typeface="Segoe UI" panose="020B0502040204020203" pitchFamily="34" charset="0"/>
                <a:cs typeface="Segoe UI" panose="020B0502040204020203" pitchFamily="34" charset="0"/>
              </a:rPr>
              <a:t>:</a:t>
            </a:r>
          </a:p>
        </p:txBody>
      </p:sp>
      <p:pic>
        <p:nvPicPr>
          <p:cNvPr id="6" name="Picture 5">
            <a:extLst>
              <a:ext uri="{FF2B5EF4-FFF2-40B4-BE49-F238E27FC236}">
                <a16:creationId xmlns:a16="http://schemas.microsoft.com/office/drawing/2014/main" id="{FF0D0A0E-2CEB-4EFD-84EF-EC6F562A28BA}"/>
              </a:ext>
            </a:extLst>
          </p:cNvPr>
          <p:cNvPicPr>
            <a:picLocks noChangeAspect="1"/>
          </p:cNvPicPr>
          <p:nvPr/>
        </p:nvPicPr>
        <p:blipFill>
          <a:blip r:embed="rId4"/>
          <a:stretch>
            <a:fillRect/>
          </a:stretch>
        </p:blipFill>
        <p:spPr>
          <a:xfrm>
            <a:off x="1248771" y="4044304"/>
            <a:ext cx="9540687" cy="535231"/>
          </a:xfrm>
          <a:prstGeom prst="rect">
            <a:avLst/>
          </a:prstGeom>
        </p:spPr>
      </p:pic>
      <p:pic>
        <p:nvPicPr>
          <p:cNvPr id="8" name="Picture 7">
            <a:extLst>
              <a:ext uri="{FF2B5EF4-FFF2-40B4-BE49-F238E27FC236}">
                <a16:creationId xmlns:a16="http://schemas.microsoft.com/office/drawing/2014/main" id="{F4CAF85C-9EFC-4742-8876-560204CB6D04}"/>
              </a:ext>
            </a:extLst>
          </p:cNvPr>
          <p:cNvPicPr>
            <a:picLocks noChangeAspect="1"/>
          </p:cNvPicPr>
          <p:nvPr/>
        </p:nvPicPr>
        <p:blipFill>
          <a:blip r:embed="rId5"/>
          <a:stretch>
            <a:fillRect/>
          </a:stretch>
        </p:blipFill>
        <p:spPr>
          <a:xfrm>
            <a:off x="1300033" y="5784956"/>
            <a:ext cx="5161727" cy="435957"/>
          </a:xfrm>
          <a:prstGeom prst="rect">
            <a:avLst/>
          </a:prstGeom>
        </p:spPr>
      </p:pic>
      <p:pic>
        <p:nvPicPr>
          <p:cNvPr id="9" name="Picture 8">
            <a:extLst>
              <a:ext uri="{FF2B5EF4-FFF2-40B4-BE49-F238E27FC236}">
                <a16:creationId xmlns:a16="http://schemas.microsoft.com/office/drawing/2014/main" id="{C6DD7EF9-9C34-4A7E-8694-17D5DF44AA12}"/>
              </a:ext>
            </a:extLst>
          </p:cNvPr>
          <p:cNvPicPr>
            <a:picLocks noChangeAspect="1"/>
          </p:cNvPicPr>
          <p:nvPr/>
        </p:nvPicPr>
        <p:blipFill>
          <a:blip r:embed="rId6"/>
          <a:stretch>
            <a:fillRect/>
          </a:stretch>
        </p:blipFill>
        <p:spPr>
          <a:xfrm>
            <a:off x="1300033" y="4554892"/>
            <a:ext cx="6213287" cy="511777"/>
          </a:xfrm>
          <a:prstGeom prst="rect">
            <a:avLst/>
          </a:prstGeom>
        </p:spPr>
      </p:pic>
      <p:pic>
        <p:nvPicPr>
          <p:cNvPr id="10" name="Picture 9">
            <a:extLst>
              <a:ext uri="{FF2B5EF4-FFF2-40B4-BE49-F238E27FC236}">
                <a16:creationId xmlns:a16="http://schemas.microsoft.com/office/drawing/2014/main" id="{5108976E-3C91-4554-A528-1AE95B119884}"/>
              </a:ext>
            </a:extLst>
          </p:cNvPr>
          <p:cNvPicPr>
            <a:picLocks noChangeAspect="1"/>
          </p:cNvPicPr>
          <p:nvPr/>
        </p:nvPicPr>
        <p:blipFill>
          <a:blip r:embed="rId7"/>
          <a:stretch>
            <a:fillRect/>
          </a:stretch>
        </p:blipFill>
        <p:spPr>
          <a:xfrm>
            <a:off x="1193967" y="5151325"/>
            <a:ext cx="9280993" cy="549421"/>
          </a:xfrm>
          <a:prstGeom prst="rect">
            <a:avLst/>
          </a:prstGeom>
        </p:spPr>
      </p:pic>
    </p:spTree>
    <p:extLst>
      <p:ext uri="{BB962C8B-B14F-4D97-AF65-F5344CB8AC3E}">
        <p14:creationId xmlns:p14="http://schemas.microsoft.com/office/powerpoint/2010/main" val="418789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Local Convergence of Gradient Descent</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42400" y="1014120"/>
            <a:ext cx="11525250" cy="772190"/>
          </a:xfrm>
        </p:spPr>
        <p:txBody>
          <a:bodyPr/>
          <a:lstStyle/>
          <a:p>
            <a:pPr marL="0" indent="0">
              <a:buNone/>
            </a:pPr>
            <a:r>
              <a:rPr lang="en-US" sz="2800" dirty="0">
                <a:latin typeface="Segoe UI" panose="020B0502040204020203" pitchFamily="34" charset="0"/>
                <a:cs typeface="Segoe UI" panose="020B0502040204020203" pitchFamily="34" charset="0"/>
              </a:rPr>
              <a:t>Ideally, the loss function, J(W), is </a:t>
            </a:r>
            <a:r>
              <a:rPr lang="en-US" sz="2800" b="1" dirty="0">
                <a:latin typeface="Segoe UI" panose="020B0502040204020203" pitchFamily="34" charset="0"/>
                <a:cs typeface="Segoe UI" panose="020B0502040204020203" pitchFamily="34" charset="0"/>
              </a:rPr>
              <a:t>convex </a:t>
            </a:r>
            <a:r>
              <a:rPr lang="en-US" sz="2800" dirty="0">
                <a:latin typeface="Segoe UI" panose="020B0502040204020203" pitchFamily="34" charset="0"/>
                <a:cs typeface="Segoe UI" panose="020B0502040204020203" pitchFamily="34" charset="0"/>
              </a:rPr>
              <a:t>with respect to the weights</a:t>
            </a:r>
          </a:p>
        </p:txBody>
      </p:sp>
      <p:sp>
        <p:nvSpPr>
          <p:cNvPr id="4" name="Oval 3">
            <a:extLst>
              <a:ext uri="{FF2B5EF4-FFF2-40B4-BE49-F238E27FC236}">
                <a16:creationId xmlns:a16="http://schemas.microsoft.com/office/drawing/2014/main" id="{8702B459-14B8-4D94-9214-2AAEF2A7FA80}"/>
              </a:ext>
            </a:extLst>
          </p:cNvPr>
          <p:cNvSpPr/>
          <p:nvPr/>
        </p:nvSpPr>
        <p:spPr>
          <a:xfrm>
            <a:off x="3670299" y="1966913"/>
            <a:ext cx="5386388" cy="292417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525096C-052B-4E78-9F1F-315853EC8BD0}"/>
              </a:ext>
            </a:extLst>
          </p:cNvPr>
          <p:cNvSpPr/>
          <p:nvPr/>
        </p:nvSpPr>
        <p:spPr>
          <a:xfrm>
            <a:off x="5193213" y="2981570"/>
            <a:ext cx="1885950" cy="766758"/>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8DE6EA8-00F3-493C-89C3-C6ACBA14FAAE}"/>
              </a:ext>
            </a:extLst>
          </p:cNvPr>
          <p:cNvSpPr/>
          <p:nvPr/>
        </p:nvSpPr>
        <p:spPr>
          <a:xfrm>
            <a:off x="4628650" y="2633664"/>
            <a:ext cx="3224212" cy="1466839"/>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35DAEE0-DA1B-44BB-8859-8D524D4E580A}"/>
              </a:ext>
            </a:extLst>
          </p:cNvPr>
          <p:cNvSpPr/>
          <p:nvPr/>
        </p:nvSpPr>
        <p:spPr>
          <a:xfrm>
            <a:off x="4135592" y="2319339"/>
            <a:ext cx="4252912" cy="2219319"/>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80B1703-7A3C-4161-9EF3-BF994E9D632D}"/>
              </a:ext>
            </a:extLst>
          </p:cNvPr>
          <p:cNvSpPr/>
          <p:nvPr/>
        </p:nvSpPr>
        <p:spPr>
          <a:xfrm>
            <a:off x="3276099" y="1662117"/>
            <a:ext cx="6174789" cy="353376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ultiplication Sign 13">
            <a:extLst>
              <a:ext uri="{FF2B5EF4-FFF2-40B4-BE49-F238E27FC236}">
                <a16:creationId xmlns:a16="http://schemas.microsoft.com/office/drawing/2014/main" id="{7E1532C4-1CE1-419D-890E-8DB69ABEB34A}"/>
              </a:ext>
            </a:extLst>
          </p:cNvPr>
          <p:cNvSpPr/>
          <p:nvPr/>
        </p:nvSpPr>
        <p:spPr>
          <a:xfrm>
            <a:off x="5952625" y="3153179"/>
            <a:ext cx="304800" cy="29051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29DBCA7-E539-4023-B682-091BE9398AF3}"/>
              </a:ext>
            </a:extLst>
          </p:cNvPr>
          <p:cNvSpPr/>
          <p:nvPr/>
        </p:nvSpPr>
        <p:spPr>
          <a:xfrm>
            <a:off x="4419192" y="4124905"/>
            <a:ext cx="228600" cy="25599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FA4605B-A78C-4C14-9B1A-B2AFB2EC3D36}"/>
              </a:ext>
            </a:extLst>
          </p:cNvPr>
          <p:cNvSpPr txBox="1"/>
          <p:nvPr/>
        </p:nvSpPr>
        <p:spPr>
          <a:xfrm>
            <a:off x="5776320" y="3378996"/>
            <a:ext cx="2171700" cy="369332"/>
          </a:xfrm>
          <a:prstGeom prst="rect">
            <a:avLst/>
          </a:prstGeom>
          <a:noFill/>
        </p:spPr>
        <p:txBody>
          <a:bodyPr wrap="square" rtlCol="0">
            <a:spAutoFit/>
          </a:bodyPr>
          <a:lstStyle/>
          <a:p>
            <a:r>
              <a:rPr lang="en-US" b="1" dirty="0" err="1"/>
              <a:t>Min</a:t>
            </a:r>
            <a:r>
              <a:rPr lang="en-US" b="1" baseline="-25000" dirty="0" err="1"/>
              <a:t>W</a:t>
            </a:r>
            <a:r>
              <a:rPr lang="en-US" b="1" baseline="-25000" dirty="0"/>
              <a:t> </a:t>
            </a:r>
            <a:r>
              <a:rPr lang="en-US" b="1" dirty="0"/>
              <a:t>(J(W)</a:t>
            </a:r>
            <a:r>
              <a:rPr lang="en-US" b="1" baseline="-25000" dirty="0"/>
              <a:t>MLE</a:t>
            </a:r>
            <a:r>
              <a:rPr lang="en-US" b="1" dirty="0"/>
              <a:t>)</a:t>
            </a:r>
          </a:p>
        </p:txBody>
      </p:sp>
      <p:sp>
        <p:nvSpPr>
          <p:cNvPr id="18" name="TextBox 17">
            <a:extLst>
              <a:ext uri="{FF2B5EF4-FFF2-40B4-BE49-F238E27FC236}">
                <a16:creationId xmlns:a16="http://schemas.microsoft.com/office/drawing/2014/main" id="{1E3CDE45-59F1-43D6-AB3C-25F693201FE3}"/>
              </a:ext>
            </a:extLst>
          </p:cNvPr>
          <p:cNvSpPr txBox="1"/>
          <p:nvPr/>
        </p:nvSpPr>
        <p:spPr>
          <a:xfrm>
            <a:off x="4690470" y="4106339"/>
            <a:ext cx="2171700" cy="369332"/>
          </a:xfrm>
          <a:prstGeom prst="rect">
            <a:avLst/>
          </a:prstGeom>
          <a:noFill/>
        </p:spPr>
        <p:txBody>
          <a:bodyPr wrap="square" rtlCol="0">
            <a:spAutoFit/>
          </a:bodyPr>
          <a:lstStyle/>
          <a:p>
            <a:r>
              <a:rPr lang="en-US" b="1" dirty="0"/>
              <a:t>Initial W</a:t>
            </a:r>
          </a:p>
        </p:txBody>
      </p:sp>
      <p:sp>
        <p:nvSpPr>
          <p:cNvPr id="22" name="TextBox 21">
            <a:extLst>
              <a:ext uri="{FF2B5EF4-FFF2-40B4-BE49-F238E27FC236}">
                <a16:creationId xmlns:a16="http://schemas.microsoft.com/office/drawing/2014/main" id="{69C5277B-E800-4DEE-81BE-DA5FDB9E48DA}"/>
              </a:ext>
            </a:extLst>
          </p:cNvPr>
          <p:cNvSpPr txBox="1"/>
          <p:nvPr/>
        </p:nvSpPr>
        <p:spPr>
          <a:xfrm>
            <a:off x="2067974" y="2253700"/>
            <a:ext cx="1484393" cy="646331"/>
          </a:xfrm>
          <a:prstGeom prst="rect">
            <a:avLst/>
          </a:prstGeom>
          <a:noFill/>
        </p:spPr>
        <p:txBody>
          <a:bodyPr wrap="square" rtlCol="0">
            <a:spAutoFit/>
          </a:bodyPr>
          <a:lstStyle/>
          <a:p>
            <a:r>
              <a:rPr lang="en-US" b="1" dirty="0"/>
              <a:t>Contours of J(W)</a:t>
            </a:r>
            <a:r>
              <a:rPr lang="en-US" b="1" baseline="-25000" dirty="0"/>
              <a:t>MLE</a:t>
            </a:r>
          </a:p>
        </p:txBody>
      </p:sp>
      <p:cxnSp>
        <p:nvCxnSpPr>
          <p:cNvPr id="23" name="Straight Arrow Connector 22">
            <a:extLst>
              <a:ext uri="{FF2B5EF4-FFF2-40B4-BE49-F238E27FC236}">
                <a16:creationId xmlns:a16="http://schemas.microsoft.com/office/drawing/2014/main" id="{48E04833-58CD-4469-8F76-F336664E4D29}"/>
              </a:ext>
            </a:extLst>
          </p:cNvPr>
          <p:cNvCxnSpPr>
            <a:cxnSpLocks/>
          </p:cNvCxnSpPr>
          <p:nvPr/>
        </p:nvCxnSpPr>
        <p:spPr>
          <a:xfrm>
            <a:off x="3056699" y="2671765"/>
            <a:ext cx="505868" cy="6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1DC1A57B-5EA4-4FA2-BA51-80686BB248F6}"/>
              </a:ext>
            </a:extLst>
          </p:cNvPr>
          <p:cNvSpPr txBox="1">
            <a:spLocks/>
          </p:cNvSpPr>
          <p:nvPr/>
        </p:nvSpPr>
        <p:spPr>
          <a:xfrm>
            <a:off x="373563" y="5274866"/>
            <a:ext cx="11525250" cy="84275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Convex loss function has </a:t>
            </a:r>
            <a:r>
              <a:rPr lang="en-US" sz="2800" b="1" dirty="0">
                <a:latin typeface="Segoe UI" panose="020B0502040204020203" pitchFamily="34" charset="0"/>
                <a:cs typeface="Segoe UI" panose="020B0502040204020203" pitchFamily="34" charset="0"/>
              </a:rPr>
              <a:t>one unique minimum</a:t>
            </a:r>
          </a:p>
          <a:p>
            <a:r>
              <a:rPr lang="en-US" sz="2800" b="1" dirty="0">
                <a:latin typeface="Segoe UI" panose="020B0502040204020203" pitchFamily="34" charset="0"/>
                <a:cs typeface="Segoe UI" panose="020B0502040204020203" pitchFamily="34" charset="0"/>
              </a:rPr>
              <a:t>Convergence</a:t>
            </a:r>
            <a:r>
              <a:rPr lang="en-US" sz="2800" dirty="0">
                <a:latin typeface="Segoe UI" panose="020B0502040204020203" pitchFamily="34" charset="0"/>
                <a:cs typeface="Segoe UI" panose="020B0502040204020203" pitchFamily="34" charset="0"/>
              </a:rPr>
              <a:t> for convex loss function is </a:t>
            </a:r>
            <a:r>
              <a:rPr lang="en-US" sz="2800" b="1" dirty="0">
                <a:latin typeface="Segoe UI" panose="020B0502040204020203" pitchFamily="34" charset="0"/>
                <a:cs typeface="Segoe UI" panose="020B0502040204020203" pitchFamily="34" charset="0"/>
              </a:rPr>
              <a:t>guaranteed</a:t>
            </a:r>
            <a:r>
              <a:rPr lang="en-US" sz="2800" dirty="0">
                <a:latin typeface="Segoe UI" panose="020B0502040204020203" pitchFamily="34" charset="0"/>
                <a:cs typeface="Segoe UI" panose="020B0502040204020203" pitchFamily="34" charset="0"/>
              </a:rPr>
              <a:t> </a:t>
            </a:r>
          </a:p>
        </p:txBody>
      </p:sp>
      <p:sp>
        <p:nvSpPr>
          <p:cNvPr id="8" name="Freeform: Shape 7">
            <a:extLst>
              <a:ext uri="{FF2B5EF4-FFF2-40B4-BE49-F238E27FC236}">
                <a16:creationId xmlns:a16="http://schemas.microsoft.com/office/drawing/2014/main" id="{8CE622A4-397D-4B4C-BDD1-D44BCFABE263}"/>
              </a:ext>
            </a:extLst>
          </p:cNvPr>
          <p:cNvSpPr/>
          <p:nvPr/>
        </p:nvSpPr>
        <p:spPr>
          <a:xfrm>
            <a:off x="4535837" y="3308865"/>
            <a:ext cx="1431010" cy="953169"/>
          </a:xfrm>
          <a:custGeom>
            <a:avLst/>
            <a:gdLst>
              <a:gd name="connsiteX0" fmla="*/ 0 w 1431010"/>
              <a:gd name="connsiteY0" fmla="*/ 953169 h 953169"/>
              <a:gd name="connsiteX1" fmla="*/ 103322 w 1431010"/>
              <a:gd name="connsiteY1" fmla="*/ 818850 h 953169"/>
              <a:gd name="connsiteX2" fmla="*/ 268638 w 1431010"/>
              <a:gd name="connsiteY2" fmla="*/ 663867 h 953169"/>
              <a:gd name="connsiteX3" fmla="*/ 444285 w 1431010"/>
              <a:gd name="connsiteY3" fmla="*/ 503718 h 953169"/>
              <a:gd name="connsiteX4" fmla="*/ 759417 w 1431010"/>
              <a:gd name="connsiteY4" fmla="*/ 240247 h 953169"/>
              <a:gd name="connsiteX5" fmla="*/ 971227 w 1431010"/>
              <a:gd name="connsiteY5" fmla="*/ 95596 h 953169"/>
              <a:gd name="connsiteX6" fmla="*/ 1260529 w 1431010"/>
              <a:gd name="connsiteY6" fmla="*/ 7772 h 953169"/>
              <a:gd name="connsiteX7" fmla="*/ 1431010 w 1431010"/>
              <a:gd name="connsiteY7" fmla="*/ 2606 h 95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1010" h="953169">
                <a:moveTo>
                  <a:pt x="0" y="953169"/>
                </a:moveTo>
                <a:cubicBezTo>
                  <a:pt x="29274" y="910118"/>
                  <a:pt x="58549" y="867067"/>
                  <a:pt x="103322" y="818850"/>
                </a:cubicBezTo>
                <a:cubicBezTo>
                  <a:pt x="148095" y="770633"/>
                  <a:pt x="211811" y="716389"/>
                  <a:pt x="268638" y="663867"/>
                </a:cubicBezTo>
                <a:cubicBezTo>
                  <a:pt x="325465" y="611345"/>
                  <a:pt x="362489" y="574321"/>
                  <a:pt x="444285" y="503718"/>
                </a:cubicBezTo>
                <a:cubicBezTo>
                  <a:pt x="526081" y="433115"/>
                  <a:pt x="671593" y="308267"/>
                  <a:pt x="759417" y="240247"/>
                </a:cubicBezTo>
                <a:cubicBezTo>
                  <a:pt x="847241" y="172227"/>
                  <a:pt x="887708" y="134342"/>
                  <a:pt x="971227" y="95596"/>
                </a:cubicBezTo>
                <a:cubicBezTo>
                  <a:pt x="1054746" y="56850"/>
                  <a:pt x="1183899" y="23270"/>
                  <a:pt x="1260529" y="7772"/>
                </a:cubicBezTo>
                <a:cubicBezTo>
                  <a:pt x="1337159" y="-7726"/>
                  <a:pt x="1388820" y="5189"/>
                  <a:pt x="1431010" y="2606"/>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57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2" grpId="0" animBg="1"/>
      <p:bldP spid="13" grpId="0" animBg="1"/>
      <p:bldP spid="14" grpId="0" animBg="1"/>
      <p:bldP spid="16" grpId="0" animBg="1"/>
      <p:bldP spid="17" grpId="0"/>
      <p:bldP spid="18" grpId="0"/>
      <p:bldP spid="2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33784" y="202998"/>
            <a:ext cx="11524432" cy="772190"/>
          </a:xfrm>
        </p:spPr>
        <p:txBody>
          <a:bodyPr>
            <a:normAutofit/>
          </a:bodyPr>
          <a:lstStyle/>
          <a:p>
            <a:r>
              <a:rPr lang="en-US" sz="4000" dirty="0">
                <a:latin typeface="Segoe UI" panose="020B0502040204020203" pitchFamily="34" charset="0"/>
                <a:cs typeface="Segoe UI" panose="020B0502040204020203" pitchFamily="34" charset="0"/>
              </a:rPr>
              <a:t>Local Convergence of Gradient Descent</a:t>
            </a:r>
          </a:p>
        </p:txBody>
      </p:sp>
      <p:sp>
        <p:nvSpPr>
          <p:cNvPr id="11" name="Content Placeholder 2">
            <a:extLst>
              <a:ext uri="{FF2B5EF4-FFF2-40B4-BE49-F238E27FC236}">
                <a16:creationId xmlns:a16="http://schemas.microsoft.com/office/drawing/2014/main" id="{1ADB1773-97C0-4D9B-B51C-C848496FF852}"/>
              </a:ext>
            </a:extLst>
          </p:cNvPr>
          <p:cNvSpPr>
            <a:spLocks noGrp="1"/>
          </p:cNvSpPr>
          <p:nvPr>
            <p:ph sz="quarter" idx="10"/>
          </p:nvPr>
        </p:nvSpPr>
        <p:spPr>
          <a:xfrm>
            <a:off x="332557" y="1043140"/>
            <a:ext cx="11525250" cy="880245"/>
          </a:xfrm>
        </p:spPr>
        <p:txBody>
          <a:bodyPr/>
          <a:lstStyle/>
          <a:p>
            <a:pPr marL="0" indent="0">
              <a:buNone/>
            </a:pPr>
            <a:r>
              <a:rPr lang="en-US" sz="2800" dirty="0">
                <a:latin typeface="Segoe UI" panose="020B0502040204020203" pitchFamily="34" charset="0"/>
                <a:cs typeface="Segoe UI" panose="020B0502040204020203" pitchFamily="34" charset="0"/>
              </a:rPr>
              <a:t>Expand loss function to understand convergence properties of gradient descent:</a:t>
            </a:r>
          </a:p>
        </p:txBody>
      </p:sp>
      <p:pic>
        <p:nvPicPr>
          <p:cNvPr id="10" name="Picture 9">
            <a:extLst>
              <a:ext uri="{FF2B5EF4-FFF2-40B4-BE49-F238E27FC236}">
                <a16:creationId xmlns:a16="http://schemas.microsoft.com/office/drawing/2014/main" id="{94F1660B-29CE-4C57-9749-F57F7956AE12}"/>
              </a:ext>
            </a:extLst>
          </p:cNvPr>
          <p:cNvPicPr>
            <a:picLocks noChangeAspect="1"/>
          </p:cNvPicPr>
          <p:nvPr/>
        </p:nvPicPr>
        <p:blipFill>
          <a:blip r:embed="rId3"/>
          <a:stretch>
            <a:fillRect/>
          </a:stretch>
        </p:blipFill>
        <p:spPr>
          <a:xfrm>
            <a:off x="521278" y="1923385"/>
            <a:ext cx="11087738" cy="784255"/>
          </a:xfrm>
          <a:prstGeom prst="rect">
            <a:avLst/>
          </a:prstGeom>
        </p:spPr>
      </p:pic>
      <p:sp>
        <p:nvSpPr>
          <p:cNvPr id="13" name="Content Placeholder 2">
            <a:extLst>
              <a:ext uri="{FF2B5EF4-FFF2-40B4-BE49-F238E27FC236}">
                <a16:creationId xmlns:a16="http://schemas.microsoft.com/office/drawing/2014/main" id="{B8B2713A-3472-497D-839D-53D0A06D7457}"/>
              </a:ext>
            </a:extLst>
          </p:cNvPr>
          <p:cNvSpPr txBox="1">
            <a:spLocks/>
          </p:cNvSpPr>
          <p:nvPr/>
        </p:nvSpPr>
        <p:spPr>
          <a:xfrm>
            <a:off x="333375" y="2751877"/>
            <a:ext cx="11525250" cy="55935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a:t>
            </a:r>
          </a:p>
        </p:txBody>
      </p:sp>
      <p:pic>
        <p:nvPicPr>
          <p:cNvPr id="12" name="Picture 11">
            <a:extLst>
              <a:ext uri="{FF2B5EF4-FFF2-40B4-BE49-F238E27FC236}">
                <a16:creationId xmlns:a16="http://schemas.microsoft.com/office/drawing/2014/main" id="{083D6D14-6205-4069-9279-9E763C5777CC}"/>
              </a:ext>
            </a:extLst>
          </p:cNvPr>
          <p:cNvPicPr>
            <a:picLocks noChangeAspect="1"/>
          </p:cNvPicPr>
          <p:nvPr/>
        </p:nvPicPr>
        <p:blipFill>
          <a:blip r:embed="rId4"/>
          <a:stretch>
            <a:fillRect/>
          </a:stretch>
        </p:blipFill>
        <p:spPr>
          <a:xfrm>
            <a:off x="1760394" y="3395274"/>
            <a:ext cx="5905326" cy="517727"/>
          </a:xfrm>
          <a:prstGeom prst="rect">
            <a:avLst/>
          </a:prstGeom>
        </p:spPr>
      </p:pic>
      <p:pic>
        <p:nvPicPr>
          <p:cNvPr id="14" name="Picture 13">
            <a:extLst>
              <a:ext uri="{FF2B5EF4-FFF2-40B4-BE49-F238E27FC236}">
                <a16:creationId xmlns:a16="http://schemas.microsoft.com/office/drawing/2014/main" id="{9385841B-1FB1-4A89-AA98-BAAEBCA34840}"/>
              </a:ext>
            </a:extLst>
          </p:cNvPr>
          <p:cNvPicPr>
            <a:picLocks noChangeAspect="1"/>
          </p:cNvPicPr>
          <p:nvPr/>
        </p:nvPicPr>
        <p:blipFill>
          <a:blip r:embed="rId5"/>
          <a:stretch>
            <a:fillRect/>
          </a:stretch>
        </p:blipFill>
        <p:spPr>
          <a:xfrm>
            <a:off x="1750323" y="3934300"/>
            <a:ext cx="3842758" cy="602287"/>
          </a:xfrm>
          <a:prstGeom prst="rect">
            <a:avLst/>
          </a:prstGeom>
        </p:spPr>
      </p:pic>
      <p:pic>
        <p:nvPicPr>
          <p:cNvPr id="15" name="Picture 14">
            <a:extLst>
              <a:ext uri="{FF2B5EF4-FFF2-40B4-BE49-F238E27FC236}">
                <a16:creationId xmlns:a16="http://schemas.microsoft.com/office/drawing/2014/main" id="{5AB93A92-479D-41D8-BD79-5A57892D6743}"/>
              </a:ext>
            </a:extLst>
          </p:cNvPr>
          <p:cNvPicPr>
            <a:picLocks noChangeAspect="1"/>
          </p:cNvPicPr>
          <p:nvPr/>
        </p:nvPicPr>
        <p:blipFill>
          <a:blip r:embed="rId6"/>
          <a:stretch>
            <a:fillRect/>
          </a:stretch>
        </p:blipFill>
        <p:spPr>
          <a:xfrm>
            <a:off x="1816735" y="4652315"/>
            <a:ext cx="4065905" cy="568892"/>
          </a:xfrm>
          <a:prstGeom prst="rect">
            <a:avLst/>
          </a:prstGeom>
        </p:spPr>
      </p:pic>
    </p:spTree>
    <p:extLst>
      <p:ext uri="{BB962C8B-B14F-4D97-AF65-F5344CB8AC3E}">
        <p14:creationId xmlns:p14="http://schemas.microsoft.com/office/powerpoint/2010/main" val="18421236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Local Convergence of Gradient Descent</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33375" y="779338"/>
            <a:ext cx="11525250" cy="675862"/>
          </a:xfrm>
        </p:spPr>
        <p:txBody>
          <a:bodyPr/>
          <a:lstStyle/>
          <a:p>
            <a:pPr marL="0" indent="0">
              <a:buNone/>
            </a:pPr>
            <a:r>
              <a:rPr lang="en-US" sz="2800" dirty="0">
                <a:latin typeface="Segoe UI" panose="020B0502040204020203" pitchFamily="34" charset="0"/>
                <a:cs typeface="Segoe UI" panose="020B0502040204020203" pitchFamily="34" charset="0"/>
              </a:rPr>
              <a:t>How can you understand the Hessian matrix?</a:t>
            </a:r>
          </a:p>
        </p:txBody>
      </p:sp>
      <p:sp>
        <p:nvSpPr>
          <p:cNvPr id="19" name="Content Placeholder 2">
            <a:extLst>
              <a:ext uri="{FF2B5EF4-FFF2-40B4-BE49-F238E27FC236}">
                <a16:creationId xmlns:a16="http://schemas.microsoft.com/office/drawing/2014/main" id="{BD69748C-EDED-4AAB-AD86-7D400B7E4749}"/>
              </a:ext>
            </a:extLst>
          </p:cNvPr>
          <p:cNvSpPr txBox="1">
            <a:spLocks/>
          </p:cNvSpPr>
          <p:nvPr/>
        </p:nvSpPr>
        <p:spPr>
          <a:xfrm>
            <a:off x="379514" y="4994156"/>
            <a:ext cx="11525250" cy="67586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The Hessian is the matrix of all derivatives of the gradient</a:t>
            </a:r>
          </a:p>
          <a:p>
            <a:r>
              <a:rPr lang="en-US" sz="2800" dirty="0">
                <a:latin typeface="Segoe UI" panose="020B0502040204020203" pitchFamily="34" charset="0"/>
                <a:cs typeface="Segoe UI" panose="020B0502040204020203" pitchFamily="34" charset="0"/>
              </a:rPr>
              <a:t>Properties of the Hessian determine convergence rate</a:t>
            </a:r>
          </a:p>
        </p:txBody>
      </p:sp>
      <p:pic>
        <p:nvPicPr>
          <p:cNvPr id="4" name="Picture 3">
            <a:extLst>
              <a:ext uri="{FF2B5EF4-FFF2-40B4-BE49-F238E27FC236}">
                <a16:creationId xmlns:a16="http://schemas.microsoft.com/office/drawing/2014/main" id="{E3C44212-239D-47F5-AC87-0B41B5A72419}"/>
              </a:ext>
            </a:extLst>
          </p:cNvPr>
          <p:cNvPicPr>
            <a:picLocks noChangeAspect="1"/>
          </p:cNvPicPr>
          <p:nvPr/>
        </p:nvPicPr>
        <p:blipFill>
          <a:blip r:embed="rId3"/>
          <a:stretch>
            <a:fillRect/>
          </a:stretch>
        </p:blipFill>
        <p:spPr>
          <a:xfrm>
            <a:off x="1709738" y="1405891"/>
            <a:ext cx="6773862" cy="3434738"/>
          </a:xfrm>
          <a:prstGeom prst="rect">
            <a:avLst/>
          </a:prstGeom>
        </p:spPr>
      </p:pic>
    </p:spTree>
    <p:extLst>
      <p:ext uri="{BB962C8B-B14F-4D97-AF65-F5344CB8AC3E}">
        <p14:creationId xmlns:p14="http://schemas.microsoft.com/office/powerpoint/2010/main" val="99540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Local Convergence of Gradient Descent</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292735" y="1069533"/>
            <a:ext cx="11525250" cy="603692"/>
          </a:xfrm>
        </p:spPr>
        <p:txBody>
          <a:bodyPr/>
          <a:lstStyle/>
          <a:p>
            <a:pPr marL="0" indent="0">
              <a:buNone/>
            </a:pPr>
            <a:r>
              <a:rPr lang="en-US" sz="2800" dirty="0">
                <a:latin typeface="Segoe UI" panose="020B0502040204020203" pitchFamily="34" charset="0"/>
                <a:cs typeface="Segoe UI" panose="020B0502040204020203" pitchFamily="34" charset="0"/>
              </a:rPr>
              <a:t>How can we solve this convex optimization problem?</a:t>
            </a:r>
          </a:p>
          <a:p>
            <a:pPr marL="0" indent="0">
              <a:buNone/>
            </a:pPr>
            <a:endParaRPr lang="en-US" sz="3000"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EBF15766-B762-4202-BF0A-5C7EA2540C78}"/>
              </a:ext>
            </a:extLst>
          </p:cNvPr>
          <p:cNvPicPr>
            <a:picLocks noChangeAspect="1"/>
          </p:cNvPicPr>
          <p:nvPr/>
        </p:nvPicPr>
        <p:blipFill>
          <a:blip r:embed="rId3"/>
          <a:stretch>
            <a:fillRect/>
          </a:stretch>
        </p:blipFill>
        <p:spPr>
          <a:xfrm>
            <a:off x="421640" y="1673225"/>
            <a:ext cx="11630387" cy="822638"/>
          </a:xfrm>
          <a:prstGeom prst="rect">
            <a:avLst/>
          </a:prstGeom>
        </p:spPr>
      </p:pic>
      <p:sp>
        <p:nvSpPr>
          <p:cNvPr id="7" name="Content Placeholder 2">
            <a:extLst>
              <a:ext uri="{FF2B5EF4-FFF2-40B4-BE49-F238E27FC236}">
                <a16:creationId xmlns:a16="http://schemas.microsoft.com/office/drawing/2014/main" id="{9455A808-E10B-4B1E-A54E-3E25D5ACD065}"/>
              </a:ext>
            </a:extLst>
          </p:cNvPr>
          <p:cNvSpPr txBox="1">
            <a:spLocks/>
          </p:cNvSpPr>
          <p:nvPr/>
        </p:nvSpPr>
        <p:spPr>
          <a:xfrm>
            <a:off x="292734" y="2367502"/>
            <a:ext cx="11713153" cy="60369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Given a step size </a:t>
            </a:r>
            <a:r>
              <a:rPr lang="en-US" sz="2800" dirty="0">
                <a:latin typeface="Symbol" panose="05050102010706020507" pitchFamily="18" charset="2"/>
                <a:cs typeface="Segoe UI" panose="020B0502040204020203" pitchFamily="34" charset="0"/>
              </a:rPr>
              <a:t>a</a:t>
            </a:r>
            <a:r>
              <a:rPr lang="en-US" sz="2800" dirty="0">
                <a:latin typeface="Segoe UI" panose="020B0502040204020203" pitchFamily="34" charset="0"/>
                <a:cs typeface="Segoe UI" panose="020B0502040204020203" pitchFamily="34" charset="0"/>
              </a:rPr>
              <a:t> we can rewrite the above </a:t>
            </a:r>
            <a:r>
              <a:rPr lang="en-US" sz="2800" b="1" dirty="0">
                <a:latin typeface="Segoe UI" panose="020B0502040204020203" pitchFamily="34" charset="0"/>
                <a:cs typeface="Segoe UI" panose="020B0502040204020203" pitchFamily="34" charset="0"/>
              </a:rPr>
              <a:t>quadradic equation</a:t>
            </a:r>
            <a:r>
              <a:rPr lang="en-US" sz="2800" dirty="0">
                <a:latin typeface="Segoe UI" panose="020B0502040204020203" pitchFamily="34" charset="0"/>
                <a:cs typeface="Segoe UI" panose="020B0502040204020203" pitchFamily="34" charset="0"/>
              </a:rPr>
              <a:t>:</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97DDEAD4-CCD5-4CA2-9D50-AEFE2D95BA32}"/>
              </a:ext>
            </a:extLst>
          </p:cNvPr>
          <p:cNvPicPr>
            <a:picLocks noChangeAspect="1"/>
          </p:cNvPicPr>
          <p:nvPr/>
        </p:nvPicPr>
        <p:blipFill>
          <a:blip r:embed="rId4"/>
          <a:stretch>
            <a:fillRect/>
          </a:stretch>
        </p:blipFill>
        <p:spPr>
          <a:xfrm>
            <a:off x="1823719" y="2874902"/>
            <a:ext cx="6639125" cy="879217"/>
          </a:xfrm>
          <a:prstGeom prst="rect">
            <a:avLst/>
          </a:prstGeom>
        </p:spPr>
      </p:pic>
      <p:sp>
        <p:nvSpPr>
          <p:cNvPr id="8" name="Content Placeholder 2">
            <a:extLst>
              <a:ext uri="{FF2B5EF4-FFF2-40B4-BE49-F238E27FC236}">
                <a16:creationId xmlns:a16="http://schemas.microsoft.com/office/drawing/2014/main" id="{0A9143E7-C711-4F12-B23A-DE339F8108C7}"/>
              </a:ext>
            </a:extLst>
          </p:cNvPr>
          <p:cNvSpPr txBox="1">
            <a:spLocks/>
          </p:cNvSpPr>
          <p:nvPr/>
        </p:nvSpPr>
        <p:spPr>
          <a:xfrm>
            <a:off x="333375" y="3675602"/>
            <a:ext cx="11525250" cy="60369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The minimum occurs where the </a:t>
            </a:r>
            <a:r>
              <a:rPr lang="en-US" sz="2800" b="1" dirty="0">
                <a:latin typeface="Segoe UI" panose="020B0502040204020203" pitchFamily="34" charset="0"/>
                <a:cs typeface="Segoe UI" panose="020B0502040204020203" pitchFamily="34" charset="0"/>
              </a:rPr>
              <a:t>gradient is 0</a:t>
            </a:r>
            <a:r>
              <a:rPr lang="en-US" sz="2800" dirty="0">
                <a:latin typeface="Segoe UI" panose="020B0502040204020203" pitchFamily="34" charset="0"/>
                <a:cs typeface="Segoe UI" panose="020B0502040204020203" pitchFamily="34" charset="0"/>
              </a:rPr>
              <a:t>:</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B38D41DE-0DA7-41ED-8F3E-976874D12B20}"/>
              </a:ext>
            </a:extLst>
          </p:cNvPr>
          <p:cNvPicPr>
            <a:picLocks noChangeAspect="1"/>
          </p:cNvPicPr>
          <p:nvPr/>
        </p:nvPicPr>
        <p:blipFill>
          <a:blip r:embed="rId5"/>
          <a:stretch>
            <a:fillRect/>
          </a:stretch>
        </p:blipFill>
        <p:spPr>
          <a:xfrm>
            <a:off x="2986192" y="4289827"/>
            <a:ext cx="3881968" cy="603692"/>
          </a:xfrm>
          <a:prstGeom prst="rect">
            <a:avLst/>
          </a:prstGeom>
        </p:spPr>
      </p:pic>
      <p:sp>
        <p:nvSpPr>
          <p:cNvPr id="10" name="Content Placeholder 2">
            <a:extLst>
              <a:ext uri="{FF2B5EF4-FFF2-40B4-BE49-F238E27FC236}">
                <a16:creationId xmlns:a16="http://schemas.microsoft.com/office/drawing/2014/main" id="{129AF9C4-4E2C-465A-9B56-EFC83E84D33E}"/>
              </a:ext>
            </a:extLst>
          </p:cNvPr>
          <p:cNvSpPr txBox="1">
            <a:spLocks/>
          </p:cNvSpPr>
          <p:nvPr/>
        </p:nvSpPr>
        <p:spPr>
          <a:xfrm>
            <a:off x="379514" y="4893519"/>
            <a:ext cx="11525250" cy="60369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And, with </a:t>
            </a:r>
            <a:r>
              <a:rPr lang="en-US" sz="2800" b="1" dirty="0">
                <a:latin typeface="Segoe UI" panose="020B0502040204020203" pitchFamily="34" charset="0"/>
                <a:cs typeface="Segoe UI" panose="020B0502040204020203" pitchFamily="34" charset="0"/>
              </a:rPr>
              <a:t>optimal step size</a:t>
            </a:r>
            <a:r>
              <a:rPr lang="en-US" sz="2800" dirty="0">
                <a:latin typeface="Segoe UI" panose="020B0502040204020203" pitchFamily="34" charset="0"/>
                <a:cs typeface="Segoe UI" panose="020B0502040204020203" pitchFamily="34" charset="0"/>
              </a:rPr>
              <a:t>:</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5AB063E0-9994-4A53-A92A-603B98FF7019}"/>
              </a:ext>
            </a:extLst>
          </p:cNvPr>
          <p:cNvPicPr>
            <a:picLocks noChangeAspect="1"/>
          </p:cNvPicPr>
          <p:nvPr/>
        </p:nvPicPr>
        <p:blipFill>
          <a:blip r:embed="rId6"/>
          <a:stretch>
            <a:fillRect/>
          </a:stretch>
        </p:blipFill>
        <p:spPr>
          <a:xfrm>
            <a:off x="5685314" y="5180038"/>
            <a:ext cx="2365692" cy="1216857"/>
          </a:xfrm>
          <a:prstGeom prst="rect">
            <a:avLst/>
          </a:prstGeom>
        </p:spPr>
      </p:pic>
    </p:spTree>
    <p:extLst>
      <p:ext uri="{BB962C8B-B14F-4D97-AF65-F5344CB8AC3E}">
        <p14:creationId xmlns:p14="http://schemas.microsoft.com/office/powerpoint/2010/main" val="4042239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Local Convergence of Gradient Descent</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79514" y="1066799"/>
            <a:ext cx="11525250" cy="4944035"/>
          </a:xfrm>
        </p:spPr>
        <p:txBody>
          <a:bodyPr/>
          <a:lstStyle/>
          <a:p>
            <a:r>
              <a:rPr lang="en-US" sz="2800" dirty="0">
                <a:latin typeface="Segoe UI" panose="020B0502040204020203" pitchFamily="34" charset="0"/>
                <a:cs typeface="Segoe UI" panose="020B0502040204020203" pitchFamily="34" charset="0"/>
              </a:rPr>
              <a:t>Real-world loss functions are </a:t>
            </a:r>
            <a:r>
              <a:rPr lang="en-US" sz="2800" b="1" dirty="0">
                <a:latin typeface="Segoe UI" panose="020B0502040204020203" pitchFamily="34" charset="0"/>
                <a:cs typeface="Segoe UI" panose="020B0502040204020203" pitchFamily="34" charset="0"/>
              </a:rPr>
              <a:t>typically not convex</a:t>
            </a:r>
          </a:p>
          <a:p>
            <a:r>
              <a:rPr lang="en-US" sz="2800" dirty="0">
                <a:latin typeface="Segoe UI" panose="020B0502040204020203" pitchFamily="34" charset="0"/>
                <a:cs typeface="Segoe UI" panose="020B0502040204020203" pitchFamily="34" charset="0"/>
              </a:rPr>
              <a:t>There can be multiple minimums and maximums; a </a:t>
            </a:r>
            <a:r>
              <a:rPr lang="en-US" sz="2800" b="1" dirty="0">
                <a:latin typeface="Segoe UI" panose="020B0502040204020203" pitchFamily="34" charset="0"/>
                <a:cs typeface="Segoe UI" panose="020B0502040204020203" pitchFamily="34" charset="0"/>
              </a:rPr>
              <a:t>multi-modal loss function</a:t>
            </a:r>
          </a:p>
          <a:p>
            <a:r>
              <a:rPr lang="en-US" sz="2800" dirty="0">
                <a:latin typeface="Segoe UI" panose="020B0502040204020203" pitchFamily="34" charset="0"/>
                <a:cs typeface="Segoe UI" panose="020B0502040204020203" pitchFamily="34" charset="0"/>
              </a:rPr>
              <a:t>Finding the </a:t>
            </a:r>
            <a:r>
              <a:rPr lang="en-US" sz="2800" b="1" dirty="0">
                <a:latin typeface="Segoe UI" panose="020B0502040204020203" pitchFamily="34" charset="0"/>
                <a:cs typeface="Segoe UI" panose="020B0502040204020203" pitchFamily="34" charset="0"/>
              </a:rPr>
              <a:t>globally optimal solution </a:t>
            </a:r>
            <a:r>
              <a:rPr lang="en-US" sz="2800" dirty="0">
                <a:latin typeface="Segoe UI" panose="020B0502040204020203" pitchFamily="34" charset="0"/>
                <a:cs typeface="Segoe UI" panose="020B0502040204020203" pitchFamily="34" charset="0"/>
              </a:rPr>
              <a:t>is hard!</a:t>
            </a:r>
          </a:p>
          <a:p>
            <a:r>
              <a:rPr lang="en-US" sz="2800" dirty="0">
                <a:latin typeface="Segoe UI" panose="020B0502040204020203" pitchFamily="34" charset="0"/>
                <a:cs typeface="Segoe UI" panose="020B0502040204020203" pitchFamily="34" charset="0"/>
              </a:rPr>
              <a:t>The minimum reached by an optimizer depends on the </a:t>
            </a:r>
            <a:r>
              <a:rPr lang="en-US" sz="2800" b="1" dirty="0">
                <a:latin typeface="Segoe UI" panose="020B0502040204020203" pitchFamily="34" charset="0"/>
                <a:cs typeface="Segoe UI" panose="020B0502040204020203" pitchFamily="34" charset="0"/>
              </a:rPr>
              <a:t>starting value of W</a:t>
            </a:r>
          </a:p>
          <a:p>
            <a:r>
              <a:rPr lang="en-US" sz="2800" dirty="0">
                <a:latin typeface="Segoe UI" panose="020B0502040204020203" pitchFamily="34" charset="0"/>
                <a:cs typeface="Segoe UI" panose="020B0502040204020203" pitchFamily="34" charset="0"/>
              </a:rPr>
              <a:t>In practice, we are happy with a </a:t>
            </a:r>
            <a:r>
              <a:rPr lang="en-US" sz="2800" b="1" dirty="0">
                <a:latin typeface="Segoe UI" panose="020B0502040204020203" pitchFamily="34" charset="0"/>
                <a:cs typeface="Segoe UI" panose="020B0502040204020203" pitchFamily="34" charset="0"/>
              </a:rPr>
              <a:t>good local solution</a:t>
            </a:r>
            <a:r>
              <a:rPr lang="en-US" sz="2800" dirty="0">
                <a:latin typeface="Segoe UI" panose="020B0502040204020203" pitchFamily="34" charset="0"/>
                <a:cs typeface="Segoe UI" panose="020B0502040204020203" pitchFamily="34" charset="0"/>
              </a:rPr>
              <a:t>, if not, the globally optimal solution</a:t>
            </a:r>
          </a:p>
          <a:p>
            <a:r>
              <a:rPr lang="en-US" sz="2800" dirty="0">
                <a:latin typeface="Segoe UI" panose="020B0502040204020203" pitchFamily="34" charset="0"/>
                <a:cs typeface="Segoe UI" panose="020B0502040204020203" pitchFamily="34" charset="0"/>
              </a:rPr>
              <a:t>First order optimization found to perform as well, or better, than second order</a:t>
            </a:r>
          </a:p>
          <a:p>
            <a:pPr marL="0" indent="0">
              <a:buNone/>
            </a:pPr>
            <a:endParaRPr lang="en-US" sz="3000" dirty="0">
              <a:latin typeface="Segoe UI" panose="020B0502040204020203" pitchFamily="34" charset="0"/>
              <a:cs typeface="Segoe UI" panose="020B0502040204020203" pitchFamily="34" charset="0"/>
            </a:endParaRPr>
          </a:p>
          <a:p>
            <a:pPr marL="0" indent="0">
              <a:buNone/>
            </a:pPr>
            <a:endParaRPr lang="en-US" sz="3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327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Properties of Gradients</a:t>
            </a:r>
          </a:p>
        </p:txBody>
      </p:sp>
    </p:spTree>
    <p:extLst>
      <p:ext uri="{BB962C8B-B14F-4D97-AF65-F5344CB8AC3E}">
        <p14:creationId xmlns:p14="http://schemas.microsoft.com/office/powerpoint/2010/main" val="20488417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The Nature of Gradients</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33375" y="705042"/>
            <a:ext cx="11525250" cy="6152958"/>
          </a:xfrm>
        </p:spPr>
        <p:txBody>
          <a:bodyPr/>
          <a:lstStyle/>
          <a:p>
            <a:pPr marL="0" indent="0">
              <a:buNone/>
            </a:pPr>
            <a:r>
              <a:rPr lang="en-US" sz="2800" dirty="0">
                <a:latin typeface="Segoe UI" panose="020B0502040204020203" pitchFamily="34" charset="0"/>
                <a:cs typeface="Segoe UI" panose="020B0502040204020203" pitchFamily="34" charset="0"/>
              </a:rPr>
              <a:t>Convergence of quadratic optimization depends on the Hessian</a:t>
            </a:r>
          </a:p>
          <a:p>
            <a:r>
              <a:rPr lang="en-US" sz="2800" dirty="0">
                <a:latin typeface="Segoe UI" panose="020B0502040204020203" pitchFamily="34" charset="0"/>
                <a:cs typeface="Segoe UI" panose="020B0502040204020203" pitchFamily="34" charset="0"/>
              </a:rPr>
              <a:t>To understand the behavior of the Hessian we need to examine the </a:t>
            </a:r>
            <a:r>
              <a:rPr lang="en-US" sz="2800" b="1" dirty="0">
                <a:latin typeface="Segoe UI" panose="020B0502040204020203" pitchFamily="34" charset="0"/>
                <a:cs typeface="Segoe UI" panose="020B0502040204020203" pitchFamily="34" charset="0"/>
              </a:rPr>
              <a:t>eigenvalues</a:t>
            </a:r>
          </a:p>
          <a:p>
            <a:r>
              <a:rPr lang="en-US" sz="2800" dirty="0">
                <a:latin typeface="Segoe UI" panose="020B0502040204020203" pitchFamily="34" charset="0"/>
                <a:cs typeface="Segoe UI" panose="020B0502040204020203" pitchFamily="34" charset="0"/>
              </a:rPr>
              <a:t>A square matrix can be decomposed into eigenvalues and </a:t>
            </a:r>
            <a:r>
              <a:rPr lang="en-US" sz="2800" b="1" dirty="0">
                <a:latin typeface="Segoe UI" panose="020B0502040204020203" pitchFamily="34" charset="0"/>
                <a:cs typeface="Segoe UI" panose="020B0502040204020203" pitchFamily="34" charset="0"/>
              </a:rPr>
              <a:t>eigenvectors</a:t>
            </a:r>
            <a:r>
              <a:rPr lang="en-US" sz="2800" dirty="0">
                <a:latin typeface="Segoe UI" panose="020B0502040204020203" pitchFamily="34" charset="0"/>
                <a:cs typeface="Segoe UI" panose="020B0502040204020203" pitchFamily="34" charset="0"/>
              </a:rPr>
              <a:t>:</a:t>
            </a:r>
          </a:p>
          <a:p>
            <a:r>
              <a:rPr lang="en-US" sz="2800" dirty="0">
                <a:latin typeface="Segoe UI" panose="020B0502040204020203" pitchFamily="34" charset="0"/>
                <a:cs typeface="Segoe UI" panose="020B0502040204020203" pitchFamily="34" charset="0"/>
              </a:rPr>
              <a:t>Where Q is the matrix of </a:t>
            </a:r>
            <a:r>
              <a:rPr lang="en-US" sz="2800" b="1" dirty="0">
                <a:latin typeface="Segoe UI" panose="020B0502040204020203" pitchFamily="34" charset="0"/>
                <a:cs typeface="Segoe UI" panose="020B0502040204020203" pitchFamily="34" charset="0"/>
              </a:rPr>
              <a:t>unitary</a:t>
            </a:r>
            <a:r>
              <a:rPr lang="en-US" sz="2800" dirty="0">
                <a:latin typeface="Segoe UI" panose="020B0502040204020203" pitchFamily="34" charset="0"/>
                <a:cs typeface="Segoe UI" panose="020B0502040204020203" pitchFamily="34" charset="0"/>
              </a:rPr>
              <a:t> eigenvectors</a:t>
            </a:r>
          </a:p>
          <a:p>
            <a:r>
              <a:rPr lang="en-US" sz="2800" dirty="0">
                <a:latin typeface="Segoe UI" panose="020B0502040204020203" pitchFamily="34" charset="0"/>
                <a:cs typeface="Segoe UI" panose="020B0502040204020203" pitchFamily="34" charset="0"/>
              </a:rPr>
              <a:t>The eigenvalues are a diagonal matrix</a:t>
            </a:r>
          </a:p>
          <a:p>
            <a:pPr marL="0" indent="0">
              <a:buNone/>
            </a:pPr>
            <a:endParaRPr lang="en-US" sz="30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5DC28BFD-DAEC-494C-B73F-13BD91B63D00}"/>
              </a:ext>
            </a:extLst>
          </p:cNvPr>
          <p:cNvPicPr>
            <a:picLocks noChangeAspect="1"/>
          </p:cNvPicPr>
          <p:nvPr/>
        </p:nvPicPr>
        <p:blipFill>
          <a:blip r:embed="rId3"/>
          <a:stretch>
            <a:fillRect/>
          </a:stretch>
        </p:blipFill>
        <p:spPr>
          <a:xfrm>
            <a:off x="3093719" y="2827524"/>
            <a:ext cx="2026657" cy="484636"/>
          </a:xfrm>
          <a:prstGeom prst="rect">
            <a:avLst/>
          </a:prstGeom>
        </p:spPr>
      </p:pic>
      <p:pic>
        <p:nvPicPr>
          <p:cNvPr id="5" name="Picture 4">
            <a:extLst>
              <a:ext uri="{FF2B5EF4-FFF2-40B4-BE49-F238E27FC236}">
                <a16:creationId xmlns:a16="http://schemas.microsoft.com/office/drawing/2014/main" id="{D0A41832-2712-468F-ADEB-FB7063100C8D}"/>
              </a:ext>
            </a:extLst>
          </p:cNvPr>
          <p:cNvPicPr>
            <a:picLocks noChangeAspect="1"/>
          </p:cNvPicPr>
          <p:nvPr/>
        </p:nvPicPr>
        <p:blipFill>
          <a:blip r:embed="rId4"/>
          <a:stretch>
            <a:fillRect/>
          </a:stretch>
        </p:blipFill>
        <p:spPr>
          <a:xfrm>
            <a:off x="2327217" y="4371480"/>
            <a:ext cx="4850823" cy="2337214"/>
          </a:xfrm>
          <a:prstGeom prst="rect">
            <a:avLst/>
          </a:prstGeom>
        </p:spPr>
      </p:pic>
    </p:spTree>
    <p:extLst>
      <p:ext uri="{BB962C8B-B14F-4D97-AF65-F5344CB8AC3E}">
        <p14:creationId xmlns:p14="http://schemas.microsoft.com/office/powerpoint/2010/main" val="109055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719942" y="1827533"/>
            <a:ext cx="9364067" cy="2015419"/>
          </a:xfrm>
        </p:spPr>
        <p:txBody>
          <a:bodyPr>
            <a:normAutofit/>
          </a:bodyPr>
          <a:lstStyle/>
          <a:p>
            <a:r>
              <a:rPr lang="en-US" sz="4400" b="1" dirty="0" err="1"/>
              <a:t>Perceptrons</a:t>
            </a:r>
            <a:r>
              <a:rPr lang="en-US" sz="4400" b="1" dirty="0"/>
              <a:t> and Forward Propagation</a:t>
            </a:r>
          </a:p>
        </p:txBody>
      </p:sp>
    </p:spTree>
    <p:extLst>
      <p:ext uri="{BB962C8B-B14F-4D97-AF65-F5344CB8AC3E}">
        <p14:creationId xmlns:p14="http://schemas.microsoft.com/office/powerpoint/2010/main" val="23295160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The Nature of Gradients</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33375" y="876493"/>
            <a:ext cx="11525250" cy="675862"/>
          </a:xfrm>
        </p:spPr>
        <p:txBody>
          <a:bodyPr/>
          <a:lstStyle/>
          <a:p>
            <a:pPr marL="0" indent="0">
              <a:buNone/>
            </a:pPr>
            <a:r>
              <a:rPr lang="en-US" sz="3000" dirty="0">
                <a:latin typeface="Segoe UI" panose="020B0502040204020203" pitchFamily="34" charset="0"/>
                <a:cs typeface="Segoe UI" panose="020B0502040204020203" pitchFamily="34" charset="0"/>
              </a:rPr>
              <a:t>Some key properties of the Hessian matrix:</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The Hessian is symmetric since</a:t>
            </a:r>
          </a:p>
          <a:p>
            <a:pPr lvl="1">
              <a:buFont typeface="Wingdings" panose="05000000000000000000" pitchFamily="2" charset="2"/>
              <a:buChar char="§"/>
            </a:pPr>
            <a:endParaRPr lang="en-US" sz="2600" dirty="0">
              <a:latin typeface="Segoe UI" panose="020B0502040204020203" pitchFamily="34" charset="0"/>
              <a:cs typeface="Segoe UI" panose="020B0502040204020203" pitchFamily="34" charset="0"/>
            </a:endParaRP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For a convex loss function the Hessian has all </a:t>
            </a:r>
            <a:r>
              <a:rPr lang="en-US" sz="2600" b="1" dirty="0">
                <a:latin typeface="Segoe UI" panose="020B0502040204020203" pitchFamily="34" charset="0"/>
                <a:cs typeface="Segoe UI" panose="020B0502040204020203" pitchFamily="34" charset="0"/>
              </a:rPr>
              <a:t>positive eigenvalues</a:t>
            </a:r>
            <a:r>
              <a:rPr lang="en-US" sz="2600" dirty="0">
                <a:latin typeface="Segoe UI" panose="020B0502040204020203" pitchFamily="34" charset="0"/>
                <a:cs typeface="Segoe UI" panose="020B0502040204020203" pitchFamily="34" charset="0"/>
              </a:rPr>
              <a:t>; it is </a:t>
            </a:r>
            <a:r>
              <a:rPr lang="en-US" sz="2600" b="1" dirty="0">
                <a:latin typeface="Segoe UI" panose="020B0502040204020203" pitchFamily="34" charset="0"/>
                <a:cs typeface="Segoe UI" panose="020B0502040204020203" pitchFamily="34" charset="0"/>
              </a:rPr>
              <a:t>positive definite</a:t>
            </a:r>
            <a:r>
              <a:rPr lang="en-US" sz="2600" dirty="0">
                <a:latin typeface="Segoe UI" panose="020B0502040204020203" pitchFamily="34" charset="0"/>
                <a:cs typeface="Segoe UI" panose="020B0502040204020203" pitchFamily="34" charset="0"/>
              </a:rPr>
              <a:t> – a maximum</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At a maximum point the Hessian has all </a:t>
            </a:r>
            <a:r>
              <a:rPr lang="en-US" sz="2600" b="1" dirty="0">
                <a:latin typeface="Segoe UI" panose="020B0502040204020203" pitchFamily="34" charset="0"/>
                <a:cs typeface="Segoe UI" panose="020B0502040204020203" pitchFamily="34" charset="0"/>
              </a:rPr>
              <a:t>negative eigenvalues</a:t>
            </a:r>
            <a:r>
              <a:rPr lang="en-US" sz="2600" dirty="0">
                <a:latin typeface="Segoe UI" panose="020B0502040204020203" pitchFamily="34" charset="0"/>
                <a:cs typeface="Segoe UI" panose="020B0502040204020203" pitchFamily="34" charset="0"/>
              </a:rPr>
              <a:t>; it is </a:t>
            </a:r>
            <a:r>
              <a:rPr lang="en-US" sz="2600" b="1" dirty="0">
                <a:latin typeface="Segoe UI" panose="020B0502040204020203" pitchFamily="34" charset="0"/>
                <a:cs typeface="Segoe UI" panose="020B0502040204020203" pitchFamily="34" charset="0"/>
              </a:rPr>
              <a:t>negative definite </a:t>
            </a:r>
            <a:r>
              <a:rPr lang="en-US" sz="2600" dirty="0">
                <a:latin typeface="Segoe UI" panose="020B0502040204020203" pitchFamily="34" charset="0"/>
                <a:cs typeface="Segoe UI" panose="020B0502040204020203" pitchFamily="34" charset="0"/>
              </a:rPr>
              <a:t>- minimum</a:t>
            </a:r>
            <a:r>
              <a:rPr lang="en-US" sz="2600" b="1" dirty="0">
                <a:latin typeface="Segoe UI" panose="020B0502040204020203" pitchFamily="34" charset="0"/>
                <a:cs typeface="Segoe UI" panose="020B0502040204020203" pitchFamily="34" charset="0"/>
              </a:rPr>
              <a:t> </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The Hessian has </a:t>
            </a:r>
            <a:r>
              <a:rPr lang="en-US" sz="2600" b="1" dirty="0">
                <a:latin typeface="Segoe UI" panose="020B0502040204020203" pitchFamily="34" charset="0"/>
                <a:cs typeface="Segoe UI" panose="020B0502040204020203" pitchFamily="34" charset="0"/>
              </a:rPr>
              <a:t>some positive and some negative eigenvalues </a:t>
            </a:r>
            <a:r>
              <a:rPr lang="en-US" sz="2600" dirty="0">
                <a:latin typeface="Segoe UI" panose="020B0502040204020203" pitchFamily="34" charset="0"/>
                <a:cs typeface="Segoe UI" panose="020B0502040204020203" pitchFamily="34" charset="0"/>
              </a:rPr>
              <a:t>at a </a:t>
            </a:r>
            <a:r>
              <a:rPr lang="en-US" sz="2600" b="1" dirty="0">
                <a:latin typeface="Segoe UI" panose="020B0502040204020203" pitchFamily="34" charset="0"/>
                <a:cs typeface="Segoe UI" panose="020B0502040204020203" pitchFamily="34" charset="0"/>
              </a:rPr>
              <a:t>saddle point</a:t>
            </a:r>
            <a:endParaRPr lang="en-US" sz="2600" dirty="0">
              <a:latin typeface="Segoe UI" panose="020B0502040204020203" pitchFamily="34" charset="0"/>
              <a:cs typeface="Segoe UI" panose="020B0502040204020203" pitchFamily="34" charset="0"/>
            </a:endParaRP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Saddle points are problematic since direction of descent to the minimum is unclear</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If Hessian has some </a:t>
            </a:r>
            <a:r>
              <a:rPr lang="en-US" sz="2600" b="1" dirty="0">
                <a:latin typeface="Segoe UI" panose="020B0502040204020203" pitchFamily="34" charset="0"/>
                <a:cs typeface="Segoe UI" panose="020B0502040204020203" pitchFamily="34" charset="0"/>
              </a:rPr>
              <a:t>very small eigenvalues</a:t>
            </a:r>
            <a:r>
              <a:rPr lang="en-US" sz="2600" dirty="0">
                <a:latin typeface="Segoe UI" panose="020B0502040204020203" pitchFamily="34" charset="0"/>
                <a:cs typeface="Segoe UI" panose="020B0502040204020203" pitchFamily="34" charset="0"/>
              </a:rPr>
              <a:t>, the gradient is low and </a:t>
            </a:r>
            <a:r>
              <a:rPr lang="en-US" sz="2600" b="1" dirty="0">
                <a:latin typeface="Segoe UI" panose="020B0502040204020203" pitchFamily="34" charset="0"/>
                <a:cs typeface="Segoe UI" panose="020B0502040204020203" pitchFamily="34" charset="0"/>
              </a:rPr>
              <a:t>convergence will be slow</a:t>
            </a:r>
          </a:p>
          <a:p>
            <a:pPr marL="457046" lvl="1" indent="0">
              <a:buNone/>
            </a:pPr>
            <a:endParaRPr lang="en-US" sz="2600" dirty="0">
              <a:latin typeface="Segoe UI" panose="020B0502040204020203" pitchFamily="34" charset="0"/>
              <a:cs typeface="Segoe UI" panose="020B0502040204020203" pitchFamily="34" charset="0"/>
            </a:endParaRPr>
          </a:p>
          <a:p>
            <a:pPr lvl="1">
              <a:buFont typeface="Wingdings" panose="05000000000000000000" pitchFamily="2" charset="2"/>
              <a:buChar char="§"/>
            </a:pPr>
            <a:endParaRPr lang="en-US" sz="2600" dirty="0">
              <a:latin typeface="Segoe UI" panose="020B0502040204020203" pitchFamily="34" charset="0"/>
              <a:cs typeface="Segoe UI" panose="020B0502040204020203" pitchFamily="34" charset="0"/>
            </a:endParaRPr>
          </a:p>
          <a:p>
            <a:pPr marL="0" indent="0">
              <a:buNone/>
            </a:pPr>
            <a:endParaRPr lang="en-US" sz="3000"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E65D387D-17F5-4EFF-AF7C-169336C4BF52}"/>
              </a:ext>
            </a:extLst>
          </p:cNvPr>
          <p:cNvPicPr>
            <a:picLocks noChangeAspect="1"/>
          </p:cNvPicPr>
          <p:nvPr/>
        </p:nvPicPr>
        <p:blipFill>
          <a:blip r:embed="rId3"/>
          <a:stretch>
            <a:fillRect/>
          </a:stretch>
        </p:blipFill>
        <p:spPr>
          <a:xfrm>
            <a:off x="5791200" y="1325880"/>
            <a:ext cx="2489835" cy="867426"/>
          </a:xfrm>
          <a:prstGeom prst="rect">
            <a:avLst/>
          </a:prstGeom>
        </p:spPr>
      </p:pic>
    </p:spTree>
    <p:extLst>
      <p:ext uri="{BB962C8B-B14F-4D97-AF65-F5344CB8AC3E}">
        <p14:creationId xmlns:p14="http://schemas.microsoft.com/office/powerpoint/2010/main" val="46554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The Nature of Gradients</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33375" y="876493"/>
            <a:ext cx="11525250" cy="675862"/>
          </a:xfrm>
        </p:spPr>
        <p:txBody>
          <a:bodyPr/>
          <a:lstStyle/>
          <a:p>
            <a:pPr marL="0" indent="0">
              <a:buNone/>
            </a:pPr>
            <a:r>
              <a:rPr lang="en-US" sz="3000" dirty="0">
                <a:latin typeface="Segoe UI" panose="020B0502040204020203" pitchFamily="34" charset="0"/>
                <a:cs typeface="Segoe UI" panose="020B0502040204020203" pitchFamily="34" charset="0"/>
              </a:rPr>
              <a:t>Some key properties of the Hessian matrix:</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The Hessian is symmetric since</a:t>
            </a:r>
          </a:p>
          <a:p>
            <a:pPr lvl="1">
              <a:buFont typeface="Wingdings" panose="05000000000000000000" pitchFamily="2" charset="2"/>
              <a:buChar char="§"/>
            </a:pPr>
            <a:endParaRPr lang="en-US" sz="2600" dirty="0">
              <a:latin typeface="Segoe UI" panose="020B0502040204020203" pitchFamily="34" charset="0"/>
              <a:cs typeface="Segoe UI" panose="020B0502040204020203" pitchFamily="34" charset="0"/>
            </a:endParaRP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For a convex loss function the Hessian has all </a:t>
            </a:r>
            <a:r>
              <a:rPr lang="en-US" sz="2600" b="1" dirty="0">
                <a:latin typeface="Segoe UI" panose="020B0502040204020203" pitchFamily="34" charset="0"/>
                <a:cs typeface="Segoe UI" panose="020B0502040204020203" pitchFamily="34" charset="0"/>
              </a:rPr>
              <a:t>positive eigenvalues</a:t>
            </a:r>
            <a:r>
              <a:rPr lang="en-US" sz="2600" dirty="0">
                <a:latin typeface="Segoe UI" panose="020B0502040204020203" pitchFamily="34" charset="0"/>
                <a:cs typeface="Segoe UI" panose="020B0502040204020203" pitchFamily="34" charset="0"/>
              </a:rPr>
              <a:t>; it is </a:t>
            </a:r>
            <a:r>
              <a:rPr lang="en-US" sz="2600" b="1" dirty="0">
                <a:latin typeface="Segoe UI" panose="020B0502040204020203" pitchFamily="34" charset="0"/>
                <a:cs typeface="Segoe UI" panose="020B0502040204020203" pitchFamily="34" charset="0"/>
              </a:rPr>
              <a:t>positive definite</a:t>
            </a:r>
            <a:r>
              <a:rPr lang="en-US" sz="2600" dirty="0">
                <a:latin typeface="Segoe UI" panose="020B0502040204020203" pitchFamily="34" charset="0"/>
                <a:cs typeface="Segoe UI" panose="020B0502040204020203" pitchFamily="34" charset="0"/>
              </a:rPr>
              <a:t> – a maximum</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At a maximum point the Hessian has all </a:t>
            </a:r>
            <a:r>
              <a:rPr lang="en-US" sz="2600" b="1" dirty="0">
                <a:latin typeface="Segoe UI" panose="020B0502040204020203" pitchFamily="34" charset="0"/>
                <a:cs typeface="Segoe UI" panose="020B0502040204020203" pitchFamily="34" charset="0"/>
              </a:rPr>
              <a:t>negative eigenvalues</a:t>
            </a:r>
            <a:r>
              <a:rPr lang="en-US" sz="2600" dirty="0">
                <a:latin typeface="Segoe UI" panose="020B0502040204020203" pitchFamily="34" charset="0"/>
                <a:cs typeface="Segoe UI" panose="020B0502040204020203" pitchFamily="34" charset="0"/>
              </a:rPr>
              <a:t>; it is </a:t>
            </a:r>
            <a:r>
              <a:rPr lang="en-US" sz="2600" b="1" dirty="0">
                <a:latin typeface="Segoe UI" panose="020B0502040204020203" pitchFamily="34" charset="0"/>
                <a:cs typeface="Segoe UI" panose="020B0502040204020203" pitchFamily="34" charset="0"/>
              </a:rPr>
              <a:t>negative definite </a:t>
            </a:r>
            <a:r>
              <a:rPr lang="en-US" sz="2600" dirty="0">
                <a:latin typeface="Segoe UI" panose="020B0502040204020203" pitchFamily="34" charset="0"/>
                <a:cs typeface="Segoe UI" panose="020B0502040204020203" pitchFamily="34" charset="0"/>
              </a:rPr>
              <a:t>- minimum</a:t>
            </a:r>
            <a:r>
              <a:rPr lang="en-US" sz="2600" b="1" dirty="0">
                <a:latin typeface="Segoe UI" panose="020B0502040204020203" pitchFamily="34" charset="0"/>
                <a:cs typeface="Segoe UI" panose="020B0502040204020203" pitchFamily="34" charset="0"/>
              </a:rPr>
              <a:t> </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The Hessian has </a:t>
            </a:r>
            <a:r>
              <a:rPr lang="en-US" sz="2600" b="1" dirty="0">
                <a:latin typeface="Segoe UI" panose="020B0502040204020203" pitchFamily="34" charset="0"/>
                <a:cs typeface="Segoe UI" panose="020B0502040204020203" pitchFamily="34" charset="0"/>
              </a:rPr>
              <a:t>some positive and some negative eigenvalues </a:t>
            </a:r>
            <a:r>
              <a:rPr lang="en-US" sz="2600" dirty="0">
                <a:latin typeface="Segoe UI" panose="020B0502040204020203" pitchFamily="34" charset="0"/>
                <a:cs typeface="Segoe UI" panose="020B0502040204020203" pitchFamily="34" charset="0"/>
              </a:rPr>
              <a:t>at a </a:t>
            </a:r>
            <a:r>
              <a:rPr lang="en-US" sz="2600" b="1" dirty="0">
                <a:latin typeface="Segoe UI" panose="020B0502040204020203" pitchFamily="34" charset="0"/>
                <a:cs typeface="Segoe UI" panose="020B0502040204020203" pitchFamily="34" charset="0"/>
              </a:rPr>
              <a:t>saddle point</a:t>
            </a:r>
            <a:endParaRPr lang="en-US" sz="2600" dirty="0">
              <a:latin typeface="Segoe UI" panose="020B0502040204020203" pitchFamily="34" charset="0"/>
              <a:cs typeface="Segoe UI" panose="020B0502040204020203" pitchFamily="34" charset="0"/>
            </a:endParaRP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Saddle points are problematic since direction of descent to the minimum is unclear</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If Hessian has some </a:t>
            </a:r>
            <a:r>
              <a:rPr lang="en-US" sz="2600" b="1" dirty="0">
                <a:latin typeface="Segoe UI" panose="020B0502040204020203" pitchFamily="34" charset="0"/>
                <a:cs typeface="Segoe UI" panose="020B0502040204020203" pitchFamily="34" charset="0"/>
              </a:rPr>
              <a:t>very small eigenvalues</a:t>
            </a:r>
            <a:r>
              <a:rPr lang="en-US" sz="2600" dirty="0">
                <a:latin typeface="Segoe UI" panose="020B0502040204020203" pitchFamily="34" charset="0"/>
                <a:cs typeface="Segoe UI" panose="020B0502040204020203" pitchFamily="34" charset="0"/>
              </a:rPr>
              <a:t>, the gradient is low and </a:t>
            </a:r>
            <a:r>
              <a:rPr lang="en-US" sz="2600" b="1" dirty="0">
                <a:latin typeface="Segoe UI" panose="020B0502040204020203" pitchFamily="34" charset="0"/>
                <a:cs typeface="Segoe UI" panose="020B0502040204020203" pitchFamily="34" charset="0"/>
              </a:rPr>
              <a:t>convergence will be slow</a:t>
            </a:r>
          </a:p>
          <a:p>
            <a:pPr marL="457046" lvl="1" indent="0">
              <a:buNone/>
            </a:pPr>
            <a:endParaRPr lang="en-US" sz="2600" dirty="0">
              <a:latin typeface="Segoe UI" panose="020B0502040204020203" pitchFamily="34" charset="0"/>
              <a:cs typeface="Segoe UI" panose="020B0502040204020203" pitchFamily="34" charset="0"/>
            </a:endParaRPr>
          </a:p>
          <a:p>
            <a:pPr lvl="1">
              <a:buFont typeface="Wingdings" panose="05000000000000000000" pitchFamily="2" charset="2"/>
              <a:buChar char="§"/>
            </a:pPr>
            <a:endParaRPr lang="en-US" sz="2600" dirty="0">
              <a:latin typeface="Segoe UI" panose="020B0502040204020203" pitchFamily="34" charset="0"/>
              <a:cs typeface="Segoe UI" panose="020B0502040204020203" pitchFamily="34" charset="0"/>
            </a:endParaRPr>
          </a:p>
          <a:p>
            <a:pPr marL="0" indent="0">
              <a:buNone/>
            </a:pPr>
            <a:endParaRPr lang="en-US" sz="3000"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E65D387D-17F5-4EFF-AF7C-169336C4BF52}"/>
              </a:ext>
            </a:extLst>
          </p:cNvPr>
          <p:cNvPicPr>
            <a:picLocks noChangeAspect="1"/>
          </p:cNvPicPr>
          <p:nvPr/>
        </p:nvPicPr>
        <p:blipFill>
          <a:blip r:embed="rId3"/>
          <a:stretch>
            <a:fillRect/>
          </a:stretch>
        </p:blipFill>
        <p:spPr>
          <a:xfrm>
            <a:off x="5791200" y="1325880"/>
            <a:ext cx="2489835" cy="867426"/>
          </a:xfrm>
          <a:prstGeom prst="rect">
            <a:avLst/>
          </a:prstGeom>
        </p:spPr>
      </p:pic>
    </p:spTree>
    <p:extLst>
      <p:ext uri="{BB962C8B-B14F-4D97-AF65-F5344CB8AC3E}">
        <p14:creationId xmlns:p14="http://schemas.microsoft.com/office/powerpoint/2010/main" val="287749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The Nature of Gradients</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33375" y="934556"/>
            <a:ext cx="11525250" cy="675862"/>
          </a:xfrm>
        </p:spPr>
        <p:txBody>
          <a:bodyPr/>
          <a:lstStyle/>
          <a:p>
            <a:pPr marL="0" indent="0">
              <a:buNone/>
            </a:pPr>
            <a:r>
              <a:rPr lang="en-US" sz="2800" dirty="0">
                <a:latin typeface="Segoe UI" panose="020B0502040204020203" pitchFamily="34" charset="0"/>
                <a:cs typeface="Segoe UI" panose="020B0502040204020203" pitchFamily="34" charset="0"/>
              </a:rPr>
              <a:t>For quadratic optimization, the rate of convergence is determined by the </a:t>
            </a:r>
            <a:r>
              <a:rPr lang="en-US" sz="2800" b="1" dirty="0">
                <a:latin typeface="Segoe UI" panose="020B0502040204020203" pitchFamily="34" charset="0"/>
                <a:cs typeface="Segoe UI" panose="020B0502040204020203" pitchFamily="34" charset="0"/>
              </a:rPr>
              <a:t>condition number </a:t>
            </a:r>
            <a:r>
              <a:rPr lang="en-US" sz="2800" dirty="0">
                <a:latin typeface="Segoe UI" panose="020B0502040204020203" pitchFamily="34" charset="0"/>
                <a:cs typeface="Segoe UI" panose="020B0502040204020203" pitchFamily="34" charset="0"/>
              </a:rPr>
              <a:t>of the Hessian:</a:t>
            </a:r>
          </a:p>
          <a:p>
            <a:pPr marL="0" indent="0">
              <a:buNone/>
            </a:pPr>
            <a:endParaRPr lang="en-US" sz="30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EC89096-B87C-401F-8946-2932ED289C4A}"/>
              </a:ext>
            </a:extLst>
          </p:cNvPr>
          <p:cNvPicPr>
            <a:picLocks noChangeAspect="1"/>
          </p:cNvPicPr>
          <p:nvPr/>
        </p:nvPicPr>
        <p:blipFill>
          <a:blip r:embed="rId3"/>
          <a:stretch>
            <a:fillRect/>
          </a:stretch>
        </p:blipFill>
        <p:spPr>
          <a:xfrm>
            <a:off x="3681413" y="1992838"/>
            <a:ext cx="2509838" cy="815216"/>
          </a:xfrm>
          <a:prstGeom prst="rect">
            <a:avLst/>
          </a:prstGeom>
        </p:spPr>
      </p:pic>
      <p:sp>
        <p:nvSpPr>
          <p:cNvPr id="7" name="Content Placeholder 2">
            <a:extLst>
              <a:ext uri="{FF2B5EF4-FFF2-40B4-BE49-F238E27FC236}">
                <a16:creationId xmlns:a16="http://schemas.microsoft.com/office/drawing/2014/main" id="{8B0CD835-ECC6-4F6B-BC14-191D5AF82D6F}"/>
              </a:ext>
            </a:extLst>
          </p:cNvPr>
          <p:cNvSpPr txBox="1">
            <a:spLocks/>
          </p:cNvSpPr>
          <p:nvPr/>
        </p:nvSpPr>
        <p:spPr>
          <a:xfrm>
            <a:off x="333375" y="2660890"/>
            <a:ext cx="11525250" cy="67586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Where:</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9C8BC602-8A27-4757-A33C-4502E9DB388D}"/>
              </a:ext>
            </a:extLst>
          </p:cNvPr>
          <p:cNvPicPr>
            <a:picLocks noChangeAspect="1"/>
          </p:cNvPicPr>
          <p:nvPr/>
        </p:nvPicPr>
        <p:blipFill>
          <a:blip r:embed="rId4"/>
          <a:stretch>
            <a:fillRect/>
          </a:stretch>
        </p:blipFill>
        <p:spPr>
          <a:xfrm>
            <a:off x="1850673" y="3654834"/>
            <a:ext cx="8827487" cy="443556"/>
          </a:xfrm>
          <a:prstGeom prst="rect">
            <a:avLst/>
          </a:prstGeom>
        </p:spPr>
      </p:pic>
      <p:pic>
        <p:nvPicPr>
          <p:cNvPr id="9" name="Picture 8">
            <a:extLst>
              <a:ext uri="{FF2B5EF4-FFF2-40B4-BE49-F238E27FC236}">
                <a16:creationId xmlns:a16="http://schemas.microsoft.com/office/drawing/2014/main" id="{82E78A7E-FF46-4D8F-8863-5AE17B739837}"/>
              </a:ext>
            </a:extLst>
          </p:cNvPr>
          <p:cNvPicPr>
            <a:picLocks noChangeAspect="1"/>
          </p:cNvPicPr>
          <p:nvPr/>
        </p:nvPicPr>
        <p:blipFill>
          <a:blip r:embed="rId5"/>
          <a:stretch>
            <a:fillRect/>
          </a:stretch>
        </p:blipFill>
        <p:spPr>
          <a:xfrm>
            <a:off x="1850673" y="3178574"/>
            <a:ext cx="8405847" cy="418518"/>
          </a:xfrm>
          <a:prstGeom prst="rect">
            <a:avLst/>
          </a:prstGeom>
        </p:spPr>
      </p:pic>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823D985E-C230-454D-ACC2-7CD689E58E96}"/>
                  </a:ext>
                </a:extLst>
              </p:cNvPr>
              <p:cNvSpPr txBox="1">
                <a:spLocks/>
              </p:cNvSpPr>
              <p:nvPr/>
            </p:nvSpPr>
            <p:spPr>
              <a:xfrm>
                <a:off x="333375" y="4114879"/>
                <a:ext cx="11525250" cy="67586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If the condition number is close to 1.0, the Hessian is </a:t>
                </a:r>
                <a:r>
                  <a:rPr lang="en-US" sz="2800" b="1" dirty="0">
                    <a:latin typeface="Segoe UI" panose="020B0502040204020203" pitchFamily="34" charset="0"/>
                    <a:cs typeface="Segoe UI" panose="020B0502040204020203" pitchFamily="34" charset="0"/>
                  </a:rPr>
                  <a:t>well conditioned </a:t>
                </a:r>
                <a:r>
                  <a:rPr lang="en-US" sz="2800" dirty="0">
                    <a:latin typeface="Segoe UI" panose="020B0502040204020203" pitchFamily="34" charset="0"/>
                    <a:cs typeface="Segoe UI" panose="020B0502040204020203" pitchFamily="34" charset="0"/>
                  </a:rPr>
                  <a:t>and convergence will be fast</a:t>
                </a:r>
              </a:p>
              <a:p>
                <a:r>
                  <a:rPr lang="en-US" sz="2800" dirty="0">
                    <a:latin typeface="Segoe UI" panose="020B0502040204020203" pitchFamily="34" charset="0"/>
                    <a:cs typeface="Segoe UI" panose="020B0502040204020203" pitchFamily="34" charset="0"/>
                  </a:rPr>
                  <a:t>If the condition number is large ,e.g. </a:t>
                </a:r>
                <a14:m>
                  <m:oMath xmlns:m="http://schemas.openxmlformats.org/officeDocument/2006/math">
                    <m:r>
                      <a:rPr lang="en-US" sz="2800" b="0" i="1" smtClean="0">
                        <a:latin typeface="Cambria Math" panose="02040503050406030204" pitchFamily="18" charset="0"/>
                        <a:cs typeface="Segoe UI" panose="020B0502040204020203" pitchFamily="34" charset="0"/>
                      </a:rPr>
                      <m:t>𝐶</m:t>
                    </m:r>
                    <m:r>
                      <a:rPr lang="en-US" sz="2800" i="1">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100</m:t>
                    </m:r>
                  </m:oMath>
                </a14:m>
                <a:r>
                  <a:rPr lang="en-US" sz="2800" dirty="0">
                    <a:latin typeface="Segoe UI" panose="020B0502040204020203" pitchFamily="34" charset="0"/>
                    <a:cs typeface="Segoe UI" panose="020B0502040204020203" pitchFamily="34" charset="0"/>
                  </a:rPr>
                  <a:t>, the Hessian is </a:t>
                </a:r>
                <a:r>
                  <a:rPr lang="en-US" sz="2800" b="1" dirty="0">
                    <a:latin typeface="Segoe UI" panose="020B0502040204020203" pitchFamily="34" charset="0"/>
                    <a:cs typeface="Segoe UI" panose="020B0502040204020203" pitchFamily="34" charset="0"/>
                  </a:rPr>
                  <a:t>ill-conditioned</a:t>
                </a:r>
                <a:r>
                  <a:rPr lang="en-US" sz="2800" dirty="0">
                    <a:latin typeface="Segoe UI" panose="020B0502040204020203" pitchFamily="34" charset="0"/>
                    <a:cs typeface="Segoe UI" panose="020B0502040204020203" pitchFamily="34" charset="0"/>
                  </a:rPr>
                  <a:t> and convergence will be slow; gradient is flat in some dimensions</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mc:Choice>
        <mc:Fallback xmlns="">
          <p:sp>
            <p:nvSpPr>
              <p:cNvPr id="10" name="Content Placeholder 2">
                <a:extLst>
                  <a:ext uri="{FF2B5EF4-FFF2-40B4-BE49-F238E27FC236}">
                    <a16:creationId xmlns:a16="http://schemas.microsoft.com/office/drawing/2014/main" id="{823D985E-C230-454D-ACC2-7CD689E58E96}"/>
                  </a:ext>
                </a:extLst>
              </p:cNvPr>
              <p:cNvSpPr txBox="1">
                <a:spLocks noRot="1" noChangeAspect="1" noMove="1" noResize="1" noEditPoints="1" noAdjustHandles="1" noChangeArrowheads="1" noChangeShapeType="1" noTextEdit="1"/>
              </p:cNvSpPr>
              <p:nvPr/>
            </p:nvSpPr>
            <p:spPr>
              <a:xfrm>
                <a:off x="333375" y="4114879"/>
                <a:ext cx="11525250" cy="675862"/>
              </a:xfrm>
              <a:prstGeom prst="rect">
                <a:avLst/>
              </a:prstGeom>
              <a:blipFill>
                <a:blip r:embed="rId6"/>
                <a:stretch>
                  <a:fillRect l="-952" t="-9009" b="-280180"/>
                </a:stretch>
              </a:blipFill>
            </p:spPr>
            <p:txBody>
              <a:bodyPr/>
              <a:lstStyle/>
              <a:p>
                <a:r>
                  <a:rPr lang="en-US">
                    <a:noFill/>
                  </a:rPr>
                  <a:t> </a:t>
                </a:r>
              </a:p>
            </p:txBody>
          </p:sp>
        </mc:Fallback>
      </mc:AlternateContent>
    </p:spTree>
    <p:extLst>
      <p:ext uri="{BB962C8B-B14F-4D97-AF65-F5344CB8AC3E}">
        <p14:creationId xmlns:p14="http://schemas.microsoft.com/office/powerpoint/2010/main" val="232822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The Nature of Gradients</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76307" y="1029210"/>
            <a:ext cx="11525250" cy="675862"/>
          </a:xfrm>
        </p:spPr>
        <p:txBody>
          <a:bodyPr/>
          <a:lstStyle/>
          <a:p>
            <a:pPr marL="0" indent="0">
              <a:buNone/>
            </a:pPr>
            <a:r>
              <a:rPr lang="en-US" sz="2800" dirty="0">
                <a:latin typeface="Segoe UI" panose="020B0502040204020203" pitchFamily="34" charset="0"/>
                <a:cs typeface="Segoe UI" panose="020B0502040204020203" pitchFamily="34" charset="0"/>
              </a:rPr>
              <a:t>Example of well-conditioned and ill-conditioned gradients:</a:t>
            </a:r>
          </a:p>
          <a:p>
            <a:pPr marL="0" indent="0">
              <a:buNone/>
            </a:pPr>
            <a:endParaRPr lang="en-US" sz="3000" dirty="0">
              <a:latin typeface="Segoe UI" panose="020B0502040204020203" pitchFamily="34" charset="0"/>
              <a:cs typeface="Segoe UI" panose="020B0502040204020203" pitchFamily="34" charset="0"/>
            </a:endParaRPr>
          </a:p>
        </p:txBody>
      </p:sp>
      <p:sp>
        <p:nvSpPr>
          <p:cNvPr id="12" name="Oval 11">
            <a:extLst>
              <a:ext uri="{FF2B5EF4-FFF2-40B4-BE49-F238E27FC236}">
                <a16:creationId xmlns:a16="http://schemas.microsoft.com/office/drawing/2014/main" id="{9F4A3809-D589-4DFA-B7C9-DFC5628E8F65}"/>
              </a:ext>
            </a:extLst>
          </p:cNvPr>
          <p:cNvSpPr/>
          <p:nvPr/>
        </p:nvSpPr>
        <p:spPr>
          <a:xfrm rot="19365406">
            <a:off x="1529898" y="3255890"/>
            <a:ext cx="1885950" cy="766758"/>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19DE8E6-77A6-4359-8394-DF04ADA5B6DE}"/>
              </a:ext>
            </a:extLst>
          </p:cNvPr>
          <p:cNvSpPr/>
          <p:nvPr/>
        </p:nvSpPr>
        <p:spPr>
          <a:xfrm rot="19365406">
            <a:off x="902470" y="2905849"/>
            <a:ext cx="3224212" cy="1466839"/>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ication Sign 15">
            <a:extLst>
              <a:ext uri="{FF2B5EF4-FFF2-40B4-BE49-F238E27FC236}">
                <a16:creationId xmlns:a16="http://schemas.microsoft.com/office/drawing/2014/main" id="{3EED2DFC-4117-4814-B91F-E6C919A2E72C}"/>
              </a:ext>
            </a:extLst>
          </p:cNvPr>
          <p:cNvSpPr/>
          <p:nvPr/>
        </p:nvSpPr>
        <p:spPr>
          <a:xfrm rot="19365406">
            <a:off x="2289310" y="3427499"/>
            <a:ext cx="304800" cy="29051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6CA2881-DEE9-4450-8A3C-2948972CCAE6}"/>
              </a:ext>
            </a:extLst>
          </p:cNvPr>
          <p:cNvSpPr txBox="1"/>
          <p:nvPr/>
        </p:nvSpPr>
        <p:spPr>
          <a:xfrm>
            <a:off x="2070097" y="3753098"/>
            <a:ext cx="2171700" cy="369332"/>
          </a:xfrm>
          <a:prstGeom prst="rect">
            <a:avLst/>
          </a:prstGeom>
          <a:noFill/>
        </p:spPr>
        <p:txBody>
          <a:bodyPr wrap="square" rtlCol="0">
            <a:spAutoFit/>
          </a:bodyPr>
          <a:lstStyle/>
          <a:p>
            <a:r>
              <a:rPr lang="en-US" b="1" dirty="0" err="1"/>
              <a:t>Min</a:t>
            </a:r>
            <a:r>
              <a:rPr lang="en-US" b="1" baseline="-25000" dirty="0" err="1"/>
              <a:t>W</a:t>
            </a:r>
            <a:r>
              <a:rPr lang="en-US" b="1" baseline="-25000" dirty="0"/>
              <a:t> </a:t>
            </a:r>
            <a:r>
              <a:rPr lang="en-US" b="1" dirty="0"/>
              <a:t>(J(W)</a:t>
            </a:r>
            <a:r>
              <a:rPr lang="en-US" b="1" baseline="-25000" dirty="0"/>
              <a:t>MLE</a:t>
            </a:r>
            <a:r>
              <a:rPr lang="en-US" b="1" dirty="0"/>
              <a:t>)</a:t>
            </a:r>
          </a:p>
        </p:txBody>
      </p:sp>
      <p:sp>
        <p:nvSpPr>
          <p:cNvPr id="23" name="Oval 22">
            <a:extLst>
              <a:ext uri="{FF2B5EF4-FFF2-40B4-BE49-F238E27FC236}">
                <a16:creationId xmlns:a16="http://schemas.microsoft.com/office/drawing/2014/main" id="{18DB7B79-BE37-4139-969D-C498051B98A0}"/>
              </a:ext>
            </a:extLst>
          </p:cNvPr>
          <p:cNvSpPr/>
          <p:nvPr/>
        </p:nvSpPr>
        <p:spPr>
          <a:xfrm rot="19511555">
            <a:off x="5738589" y="3494896"/>
            <a:ext cx="5520690" cy="169343"/>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BC2E1A6-C9AB-4D89-89EC-19FCC4274754}"/>
              </a:ext>
            </a:extLst>
          </p:cNvPr>
          <p:cNvSpPr/>
          <p:nvPr/>
        </p:nvSpPr>
        <p:spPr>
          <a:xfrm rot="19511555">
            <a:off x="4775072" y="3378344"/>
            <a:ext cx="7442935" cy="395568"/>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ultiplication Sign 25">
            <a:extLst>
              <a:ext uri="{FF2B5EF4-FFF2-40B4-BE49-F238E27FC236}">
                <a16:creationId xmlns:a16="http://schemas.microsoft.com/office/drawing/2014/main" id="{9DFF26DE-FC7C-4B85-972B-0960634A3DE8}"/>
              </a:ext>
            </a:extLst>
          </p:cNvPr>
          <p:cNvSpPr/>
          <p:nvPr/>
        </p:nvSpPr>
        <p:spPr>
          <a:xfrm rot="19511555">
            <a:off x="8316731" y="3425048"/>
            <a:ext cx="304800" cy="29051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7128F1D-8B29-4885-A779-AA6C10579E80}"/>
              </a:ext>
            </a:extLst>
          </p:cNvPr>
          <p:cNvSpPr txBox="1"/>
          <p:nvPr/>
        </p:nvSpPr>
        <p:spPr>
          <a:xfrm rot="183839">
            <a:off x="8048326" y="3663171"/>
            <a:ext cx="2171700" cy="369332"/>
          </a:xfrm>
          <a:prstGeom prst="rect">
            <a:avLst/>
          </a:prstGeom>
          <a:noFill/>
        </p:spPr>
        <p:txBody>
          <a:bodyPr wrap="square" rtlCol="0">
            <a:spAutoFit/>
          </a:bodyPr>
          <a:lstStyle/>
          <a:p>
            <a:r>
              <a:rPr lang="en-US" b="1" dirty="0" err="1"/>
              <a:t>Min</a:t>
            </a:r>
            <a:r>
              <a:rPr lang="en-US" b="1" baseline="-25000" dirty="0" err="1"/>
              <a:t>W</a:t>
            </a:r>
            <a:r>
              <a:rPr lang="en-US" b="1" baseline="-25000" dirty="0"/>
              <a:t> </a:t>
            </a:r>
            <a:r>
              <a:rPr lang="en-US" b="1" dirty="0"/>
              <a:t>(J(W)</a:t>
            </a:r>
            <a:r>
              <a:rPr lang="en-US" b="1" baseline="-25000" dirty="0"/>
              <a:t>MLE</a:t>
            </a:r>
            <a:r>
              <a:rPr lang="en-US" b="1" dirty="0"/>
              <a:t>)</a:t>
            </a:r>
          </a:p>
        </p:txBody>
      </p:sp>
      <p:sp>
        <p:nvSpPr>
          <p:cNvPr id="28" name="Content Placeholder 2">
            <a:extLst>
              <a:ext uri="{FF2B5EF4-FFF2-40B4-BE49-F238E27FC236}">
                <a16:creationId xmlns:a16="http://schemas.microsoft.com/office/drawing/2014/main" id="{80D2B8CB-6201-4397-8EDF-48AC90270902}"/>
              </a:ext>
            </a:extLst>
          </p:cNvPr>
          <p:cNvSpPr txBox="1">
            <a:spLocks/>
          </p:cNvSpPr>
          <p:nvPr/>
        </p:nvSpPr>
        <p:spPr>
          <a:xfrm>
            <a:off x="224674" y="5850556"/>
            <a:ext cx="4579803" cy="67586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well-conditioned gradient</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sp>
        <p:nvSpPr>
          <p:cNvPr id="29" name="Content Placeholder 2">
            <a:extLst>
              <a:ext uri="{FF2B5EF4-FFF2-40B4-BE49-F238E27FC236}">
                <a16:creationId xmlns:a16="http://schemas.microsoft.com/office/drawing/2014/main" id="{1C2721A8-71F4-4B28-BA08-CCC0D1807F84}"/>
              </a:ext>
            </a:extLst>
          </p:cNvPr>
          <p:cNvSpPr txBox="1">
            <a:spLocks/>
          </p:cNvSpPr>
          <p:nvPr/>
        </p:nvSpPr>
        <p:spPr>
          <a:xfrm>
            <a:off x="6503554" y="5828327"/>
            <a:ext cx="4579803" cy="67586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ill-conditioned gradient</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3526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19" grpId="0"/>
      <p:bldP spid="23" grpId="0" animBg="1"/>
      <p:bldP spid="24" grpId="0" animBg="1"/>
      <p:bldP spid="26" grpId="0" animBg="1"/>
      <p:bldP spid="27" grpId="0"/>
      <p:bldP spid="28" grpId="0" build="p"/>
      <p:bldP spid="2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26DA-9EBE-4A51-845C-B0968922BA9B}"/>
              </a:ext>
            </a:extLst>
          </p:cNvPr>
          <p:cNvSpPr>
            <a:spLocks noGrp="1"/>
          </p:cNvSpPr>
          <p:nvPr>
            <p:ph type="title"/>
          </p:nvPr>
        </p:nvSpPr>
        <p:spPr>
          <a:xfrm>
            <a:off x="379514" y="182216"/>
            <a:ext cx="11524432" cy="663604"/>
          </a:xfrm>
        </p:spPr>
        <p:txBody>
          <a:bodyPr>
            <a:normAutofit/>
          </a:bodyPr>
          <a:lstStyle/>
          <a:p>
            <a:r>
              <a:rPr lang="en-US" dirty="0">
                <a:latin typeface="Segoe UI" panose="020B0502040204020203" pitchFamily="34" charset="0"/>
                <a:cs typeface="Segoe UI" panose="020B0502040204020203" pitchFamily="34" charset="0"/>
              </a:rPr>
              <a:t>Vanishing and Exploding Gradient Problems</a:t>
            </a:r>
          </a:p>
        </p:txBody>
      </p:sp>
      <p:sp>
        <p:nvSpPr>
          <p:cNvPr id="3" name="Content Placeholder 2">
            <a:extLst>
              <a:ext uri="{FF2B5EF4-FFF2-40B4-BE49-F238E27FC236}">
                <a16:creationId xmlns:a16="http://schemas.microsoft.com/office/drawing/2014/main" id="{FB861F63-F6C3-45B7-B4A8-9B2C4F00C8DF}"/>
              </a:ext>
            </a:extLst>
          </p:cNvPr>
          <p:cNvSpPr>
            <a:spLocks noGrp="1"/>
          </p:cNvSpPr>
          <p:nvPr>
            <p:ph sz="quarter" idx="10"/>
          </p:nvPr>
        </p:nvSpPr>
        <p:spPr>
          <a:xfrm>
            <a:off x="333375" y="845820"/>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There is no guarantee that the gradient of the loss function is well behaved</a:t>
            </a:r>
          </a:p>
          <a:p>
            <a:r>
              <a:rPr lang="en-US" sz="2800" dirty="0">
                <a:latin typeface="Segoe UI" panose="020B0502040204020203" pitchFamily="34" charset="0"/>
                <a:cs typeface="Segoe UI" panose="020B0502040204020203" pitchFamily="34" charset="0"/>
              </a:rPr>
              <a:t>The gradient can </a:t>
            </a:r>
            <a:r>
              <a:rPr lang="en-US" sz="2800" b="1" dirty="0">
                <a:latin typeface="Segoe UI" panose="020B0502040204020203" pitchFamily="34" charset="0"/>
                <a:cs typeface="Segoe UI" panose="020B0502040204020203" pitchFamily="34" charset="0"/>
              </a:rPr>
              <a:t>vanish</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Flat spots in the gradient – Hessian with small eigenvalues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Imagine a loss function with a long narrow valley</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Ill-conditioned Hessian</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Slow convergence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The gradient can </a:t>
            </a:r>
            <a:r>
              <a:rPr lang="en-US" sz="2800" b="1" dirty="0">
                <a:latin typeface="Segoe UI" panose="020B0502040204020203" pitchFamily="34" charset="0"/>
                <a:cs typeface="Segoe UI" panose="020B0502040204020203" pitchFamily="34" charset="0"/>
              </a:rPr>
              <a:t>explode</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Sudden changes in the gradient; falling off a cliff!</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Ill-conditioned Hessian</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Very large step; optimizer over-shoots the minimum point</a:t>
            </a:r>
          </a:p>
        </p:txBody>
      </p:sp>
    </p:spTree>
    <p:extLst>
      <p:ext uri="{BB962C8B-B14F-4D97-AF65-F5344CB8AC3E}">
        <p14:creationId xmlns:p14="http://schemas.microsoft.com/office/powerpoint/2010/main" val="340156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26DA-9EBE-4A51-845C-B0968922BA9B}"/>
              </a:ext>
            </a:extLst>
          </p:cNvPr>
          <p:cNvSpPr>
            <a:spLocks noGrp="1"/>
          </p:cNvSpPr>
          <p:nvPr>
            <p:ph type="title"/>
          </p:nvPr>
        </p:nvSpPr>
        <p:spPr>
          <a:xfrm>
            <a:off x="379514" y="182216"/>
            <a:ext cx="11524432" cy="663604"/>
          </a:xfrm>
        </p:spPr>
        <p:txBody>
          <a:bodyPr>
            <a:normAutofit/>
          </a:bodyPr>
          <a:lstStyle/>
          <a:p>
            <a:r>
              <a:rPr lang="en-US" sz="4000" dirty="0">
                <a:latin typeface="Segoe UI" panose="020B0502040204020203" pitchFamily="34" charset="0"/>
                <a:cs typeface="Segoe UI" panose="020B0502040204020203" pitchFamily="34" charset="0"/>
              </a:rPr>
              <a:t>Vanishing and Exploding Gradient Problems</a:t>
            </a:r>
          </a:p>
        </p:txBody>
      </p:sp>
      <p:sp>
        <p:nvSpPr>
          <p:cNvPr id="3" name="Content Placeholder 2">
            <a:extLst>
              <a:ext uri="{FF2B5EF4-FFF2-40B4-BE49-F238E27FC236}">
                <a16:creationId xmlns:a16="http://schemas.microsoft.com/office/drawing/2014/main" id="{FB861F63-F6C3-45B7-B4A8-9B2C4F00C8DF}"/>
              </a:ext>
            </a:extLst>
          </p:cNvPr>
          <p:cNvSpPr>
            <a:spLocks noGrp="1"/>
          </p:cNvSpPr>
          <p:nvPr>
            <p:ph sz="quarter" idx="10"/>
          </p:nvPr>
        </p:nvSpPr>
        <p:spPr>
          <a:xfrm>
            <a:off x="379514" y="931026"/>
            <a:ext cx="11525250" cy="1280679"/>
          </a:xfrm>
        </p:spPr>
        <p:txBody>
          <a:bodyPr/>
          <a:lstStyle/>
          <a:p>
            <a:pPr marL="0" indent="0">
              <a:buNone/>
            </a:pPr>
            <a:r>
              <a:rPr lang="en-US" sz="2800" dirty="0">
                <a:latin typeface="Segoe UI" panose="020B0502040204020203" pitchFamily="34" charset="0"/>
                <a:cs typeface="Segoe UI" panose="020B0502040204020203" pitchFamily="34" charset="0"/>
              </a:rPr>
              <a:t>What happens to the eigenvalues of the Hessian?</a:t>
            </a:r>
          </a:p>
          <a:p>
            <a:r>
              <a:rPr lang="en-US" sz="2800" dirty="0">
                <a:latin typeface="Segoe UI" panose="020B0502040204020203" pitchFamily="34" charset="0"/>
                <a:cs typeface="Segoe UI" panose="020B0502040204020203" pitchFamily="34" charset="0"/>
              </a:rPr>
              <a:t>Consider an n layer NN with linear activation</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The gradient is just the weight tensor, W, with eigen decomposition:</a:t>
            </a:r>
          </a:p>
        </p:txBody>
      </p:sp>
      <p:pic>
        <p:nvPicPr>
          <p:cNvPr id="4" name="Picture 3">
            <a:extLst>
              <a:ext uri="{FF2B5EF4-FFF2-40B4-BE49-F238E27FC236}">
                <a16:creationId xmlns:a16="http://schemas.microsoft.com/office/drawing/2014/main" id="{1EC05F66-F336-492B-ACE9-0A0182897452}"/>
              </a:ext>
            </a:extLst>
          </p:cNvPr>
          <p:cNvPicPr>
            <a:picLocks noChangeAspect="1"/>
          </p:cNvPicPr>
          <p:nvPr/>
        </p:nvPicPr>
        <p:blipFill>
          <a:blip r:embed="rId2"/>
          <a:stretch>
            <a:fillRect/>
          </a:stretch>
        </p:blipFill>
        <p:spPr>
          <a:xfrm>
            <a:off x="3715068" y="2425280"/>
            <a:ext cx="1843001" cy="516040"/>
          </a:xfrm>
          <a:prstGeom prst="rect">
            <a:avLst/>
          </a:prstGeom>
        </p:spPr>
      </p:pic>
      <p:sp>
        <p:nvSpPr>
          <p:cNvPr id="5" name="Content Placeholder 2">
            <a:extLst>
              <a:ext uri="{FF2B5EF4-FFF2-40B4-BE49-F238E27FC236}">
                <a16:creationId xmlns:a16="http://schemas.microsoft.com/office/drawing/2014/main" id="{1EF4863B-45B9-4C6E-8F84-D1744A2CEF01}"/>
              </a:ext>
            </a:extLst>
          </p:cNvPr>
          <p:cNvSpPr txBox="1">
            <a:spLocks/>
          </p:cNvSpPr>
          <p:nvPr/>
        </p:nvSpPr>
        <p:spPr>
          <a:xfrm>
            <a:off x="378696" y="2994877"/>
            <a:ext cx="11525250" cy="60369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Multiplying the n weight tensors for the multi-layer NN:</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799038AC-E5E0-4458-9CA7-00354D65EED6}"/>
              </a:ext>
            </a:extLst>
          </p:cNvPr>
          <p:cNvSpPr txBox="1">
            <a:spLocks/>
          </p:cNvSpPr>
          <p:nvPr/>
        </p:nvSpPr>
        <p:spPr>
          <a:xfrm>
            <a:off x="419735" y="4381741"/>
            <a:ext cx="11525250" cy="60369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If the eigenvalue &lt;&lt; 1.0, the gradient vanishes</a:t>
            </a:r>
          </a:p>
          <a:p>
            <a:r>
              <a:rPr lang="en-US" dirty="0">
                <a:latin typeface="Segoe UI" panose="020B0502040204020203" pitchFamily="34" charset="0"/>
                <a:cs typeface="Segoe UI" panose="020B0502040204020203" pitchFamily="34" charset="0"/>
              </a:rPr>
              <a:t>If the eigenvalue &gt;&gt; 1.0, the gradient explodes</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099111FC-35BD-4B24-B3E6-B8422038C605}"/>
              </a:ext>
            </a:extLst>
          </p:cNvPr>
          <p:cNvPicPr>
            <a:picLocks noChangeAspect="1"/>
          </p:cNvPicPr>
          <p:nvPr/>
        </p:nvPicPr>
        <p:blipFill>
          <a:blip r:embed="rId3"/>
          <a:stretch>
            <a:fillRect/>
          </a:stretch>
        </p:blipFill>
        <p:spPr>
          <a:xfrm>
            <a:off x="3750628" y="3573349"/>
            <a:ext cx="4367212" cy="558768"/>
          </a:xfrm>
          <a:prstGeom prst="rect">
            <a:avLst/>
          </a:prstGeom>
        </p:spPr>
      </p:pic>
    </p:spTree>
    <p:extLst>
      <p:ext uri="{BB962C8B-B14F-4D97-AF65-F5344CB8AC3E}">
        <p14:creationId xmlns:p14="http://schemas.microsoft.com/office/powerpoint/2010/main" val="401083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26DA-9EBE-4A51-845C-B0968922BA9B}"/>
              </a:ext>
            </a:extLst>
          </p:cNvPr>
          <p:cNvSpPr>
            <a:spLocks noGrp="1"/>
          </p:cNvSpPr>
          <p:nvPr>
            <p:ph type="title"/>
          </p:nvPr>
        </p:nvSpPr>
        <p:spPr>
          <a:xfrm>
            <a:off x="379514" y="182216"/>
            <a:ext cx="11524432" cy="663604"/>
          </a:xfrm>
        </p:spPr>
        <p:txBody>
          <a:bodyPr>
            <a:normAutofit/>
          </a:bodyPr>
          <a:lstStyle/>
          <a:p>
            <a:r>
              <a:rPr lang="en-US" sz="4000" dirty="0">
                <a:latin typeface="Segoe UI" panose="020B0502040204020203" pitchFamily="34" charset="0"/>
                <a:cs typeface="Segoe UI" panose="020B0502040204020203" pitchFamily="34" charset="0"/>
              </a:rPr>
              <a:t>Vanishing and Exploding Gradient Problems</a:t>
            </a:r>
          </a:p>
        </p:txBody>
      </p:sp>
      <p:sp>
        <p:nvSpPr>
          <p:cNvPr id="3" name="Content Placeholder 2">
            <a:extLst>
              <a:ext uri="{FF2B5EF4-FFF2-40B4-BE49-F238E27FC236}">
                <a16:creationId xmlns:a16="http://schemas.microsoft.com/office/drawing/2014/main" id="{FB861F63-F6C3-45B7-B4A8-9B2C4F00C8DF}"/>
              </a:ext>
            </a:extLst>
          </p:cNvPr>
          <p:cNvSpPr>
            <a:spLocks noGrp="1"/>
          </p:cNvSpPr>
          <p:nvPr>
            <p:ph sz="quarter" idx="10"/>
          </p:nvPr>
        </p:nvSpPr>
        <p:spPr>
          <a:xfrm>
            <a:off x="379514" y="1132840"/>
            <a:ext cx="11525250" cy="5083378"/>
          </a:xfrm>
        </p:spPr>
        <p:txBody>
          <a:bodyPr/>
          <a:lstStyle/>
          <a:p>
            <a:pPr marL="0" indent="0">
              <a:buNone/>
            </a:pPr>
            <a:r>
              <a:rPr lang="en-US" sz="2800" dirty="0">
                <a:latin typeface="Segoe UI" panose="020B0502040204020203" pitchFamily="34" charset="0"/>
                <a:cs typeface="Segoe UI" panose="020B0502040204020203" pitchFamily="34" charset="0"/>
              </a:rPr>
              <a:t>What can be done about extreme gradient problems?</a:t>
            </a:r>
          </a:p>
          <a:p>
            <a:r>
              <a:rPr lang="en-US" sz="2800" dirty="0">
                <a:latin typeface="Segoe UI" panose="020B0502040204020203" pitchFamily="34" charset="0"/>
                <a:cs typeface="Segoe UI" panose="020B0502040204020203" pitchFamily="34" charset="0"/>
              </a:rPr>
              <a:t>Dealing with vanishing gradient can be difficult</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Normalization of input values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Regularization is essential!</a:t>
            </a:r>
          </a:p>
          <a:p>
            <a:pPr lvl="1">
              <a:buFont typeface="Wingdings" panose="05000000000000000000" pitchFamily="2" charset="2"/>
              <a:buChar char="§"/>
            </a:pPr>
            <a:r>
              <a:rPr lang="en-US" sz="2400" dirty="0" err="1">
                <a:latin typeface="Segoe UI" panose="020B0502040204020203" pitchFamily="34" charset="0"/>
                <a:cs typeface="Segoe UI" panose="020B0502040204020203" pitchFamily="34" charset="0"/>
              </a:rPr>
              <a:t>ResNets</a:t>
            </a:r>
            <a:r>
              <a:rPr lang="en-US" sz="2400" dirty="0">
                <a:latin typeface="Segoe UI" panose="020B0502040204020203" pitchFamily="34" charset="0"/>
                <a:cs typeface="Segoe UI" panose="020B0502040204020203" pitchFamily="34" charset="0"/>
              </a:rPr>
              <a:t> – recall last week’s lesson</a:t>
            </a:r>
          </a:p>
          <a:p>
            <a:r>
              <a:rPr lang="en-US" sz="2800" dirty="0">
                <a:latin typeface="Segoe UI" panose="020B0502040204020203" pitchFamily="34" charset="0"/>
                <a:cs typeface="Segoe UI" panose="020B0502040204020203" pitchFamily="34" charset="0"/>
              </a:rPr>
              <a:t>Dealing with exploding gradients is easy</a:t>
            </a:r>
          </a:p>
          <a:p>
            <a:pPr lvl="1">
              <a:buFont typeface="Wingdings" panose="05000000000000000000" pitchFamily="2" charset="2"/>
              <a:buChar char="§"/>
            </a:pPr>
            <a:r>
              <a:rPr lang="en-US" sz="2400" b="1" dirty="0">
                <a:latin typeface="Segoe UI" panose="020B0502040204020203" pitchFamily="34" charset="0"/>
                <a:cs typeface="Segoe UI" panose="020B0502040204020203" pitchFamily="34" charset="0"/>
              </a:rPr>
              <a:t>Gradient clipping </a:t>
            </a:r>
            <a:r>
              <a:rPr lang="en-US" sz="2400" dirty="0">
                <a:latin typeface="Segoe UI" panose="020B0502040204020203" pitchFamily="34" charset="0"/>
                <a:cs typeface="Segoe UI" panose="020B0502040204020203" pitchFamily="34" charset="0"/>
              </a:rPr>
              <a:t>prevents extreme values</a:t>
            </a:r>
          </a:p>
        </p:txBody>
      </p:sp>
    </p:spTree>
    <p:extLst>
      <p:ext uri="{BB962C8B-B14F-4D97-AF65-F5344CB8AC3E}">
        <p14:creationId xmlns:p14="http://schemas.microsoft.com/office/powerpoint/2010/main" val="312858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26DA-9EBE-4A51-845C-B0968922BA9B}"/>
              </a:ext>
            </a:extLst>
          </p:cNvPr>
          <p:cNvSpPr>
            <a:spLocks noGrp="1"/>
          </p:cNvSpPr>
          <p:nvPr>
            <p:ph type="title"/>
          </p:nvPr>
        </p:nvSpPr>
        <p:spPr>
          <a:xfrm>
            <a:off x="379514" y="182216"/>
            <a:ext cx="11524432" cy="663604"/>
          </a:xfrm>
        </p:spPr>
        <p:txBody>
          <a:bodyPr>
            <a:normAutofit/>
          </a:bodyPr>
          <a:lstStyle/>
          <a:p>
            <a:r>
              <a:rPr lang="en-US" sz="4000" dirty="0">
                <a:latin typeface="Segoe UI" panose="020B0502040204020203" pitchFamily="34" charset="0"/>
                <a:cs typeface="Segoe UI" panose="020B0502040204020203" pitchFamily="34" charset="0"/>
              </a:rPr>
              <a:t>Convex vs. Non-Convex Optimization</a:t>
            </a:r>
          </a:p>
        </p:txBody>
      </p:sp>
      <p:sp>
        <p:nvSpPr>
          <p:cNvPr id="3" name="Content Placeholder 2">
            <a:extLst>
              <a:ext uri="{FF2B5EF4-FFF2-40B4-BE49-F238E27FC236}">
                <a16:creationId xmlns:a16="http://schemas.microsoft.com/office/drawing/2014/main" id="{FB861F63-F6C3-45B7-B4A8-9B2C4F00C8DF}"/>
              </a:ext>
            </a:extLst>
          </p:cNvPr>
          <p:cNvSpPr>
            <a:spLocks noGrp="1"/>
          </p:cNvSpPr>
          <p:nvPr>
            <p:ph sz="quarter" idx="10"/>
          </p:nvPr>
        </p:nvSpPr>
        <p:spPr>
          <a:xfrm>
            <a:off x="5959557" y="1264919"/>
            <a:ext cx="5944389" cy="4927309"/>
          </a:xfrm>
        </p:spPr>
        <p:txBody>
          <a:bodyPr/>
          <a:lstStyle/>
          <a:p>
            <a:pPr marL="0" indent="0">
              <a:buNone/>
            </a:pPr>
            <a:r>
              <a:rPr lang="en-US" sz="2800" dirty="0">
                <a:latin typeface="+mj-lt"/>
                <a:cs typeface="Segoe UI" panose="020B0502040204020203" pitchFamily="34" charset="0"/>
              </a:rPr>
              <a:t>Gradient descent is well-behaved with </a:t>
            </a:r>
            <a:r>
              <a:rPr lang="en-US" sz="2800" b="1" dirty="0">
                <a:latin typeface="+mj-lt"/>
                <a:cs typeface="Segoe UI" panose="020B0502040204020203" pitchFamily="34" charset="0"/>
              </a:rPr>
              <a:t>convex loss function</a:t>
            </a:r>
          </a:p>
          <a:p>
            <a:r>
              <a:rPr lang="en-US" sz="2800" dirty="0">
                <a:latin typeface="+mj-lt"/>
                <a:cs typeface="Segoe UI" panose="020B0502040204020203" pitchFamily="34" charset="0"/>
              </a:rPr>
              <a:t>Only 1 </a:t>
            </a:r>
            <a:r>
              <a:rPr lang="en-US" sz="2800" b="1" dirty="0">
                <a:latin typeface="+mj-lt"/>
                <a:cs typeface="Segoe UI" panose="020B0502040204020203" pitchFamily="34" charset="0"/>
              </a:rPr>
              <a:t>global minimum</a:t>
            </a:r>
          </a:p>
          <a:p>
            <a:r>
              <a:rPr lang="en-US" sz="2800" dirty="0">
                <a:latin typeface="+mj-lt"/>
                <a:cs typeface="Segoe UI" panose="020B0502040204020203" pitchFamily="34" charset="0"/>
              </a:rPr>
              <a:t>From any starting point the gradient leads to global minimum</a:t>
            </a:r>
          </a:p>
          <a:p>
            <a:r>
              <a:rPr lang="en-US" sz="2800" dirty="0">
                <a:latin typeface="+mj-lt"/>
                <a:cs typeface="Segoe UI" panose="020B0502040204020203" pitchFamily="34" charset="0"/>
              </a:rPr>
              <a:t>Hessian is always </a:t>
            </a:r>
            <a:r>
              <a:rPr lang="en-US" sz="2800" b="1" dirty="0">
                <a:latin typeface="+mj-lt"/>
                <a:cs typeface="Segoe UI" panose="020B0502040204020203" pitchFamily="34" charset="0"/>
              </a:rPr>
              <a:t>positive definite </a:t>
            </a:r>
            <a:r>
              <a:rPr lang="en-US" sz="2800" dirty="0">
                <a:latin typeface="+mj-lt"/>
                <a:cs typeface="Segoe UI" panose="020B0502040204020203" pitchFamily="34" charset="0"/>
              </a:rPr>
              <a:t>– Only </a:t>
            </a:r>
            <a:r>
              <a:rPr lang="en-US" sz="2800">
                <a:latin typeface="+mj-lt"/>
                <a:cs typeface="Segoe UI" panose="020B0502040204020203" pitchFamily="34" charset="0"/>
              </a:rPr>
              <a:t>positive eigenvalues</a:t>
            </a:r>
            <a:endParaRPr lang="en-US" sz="2800" b="1" dirty="0">
              <a:latin typeface="+mj-lt"/>
              <a:cs typeface="Segoe UI" panose="020B0502040204020203" pitchFamily="34" charset="0"/>
            </a:endParaRPr>
          </a:p>
        </p:txBody>
      </p:sp>
      <p:pic>
        <p:nvPicPr>
          <p:cNvPr id="4" name="Picture 3">
            <a:extLst>
              <a:ext uri="{FF2B5EF4-FFF2-40B4-BE49-F238E27FC236}">
                <a16:creationId xmlns:a16="http://schemas.microsoft.com/office/drawing/2014/main" id="{AF51C1AB-B7E1-450F-8C25-C883DD17364F}"/>
              </a:ext>
            </a:extLst>
          </p:cNvPr>
          <p:cNvPicPr>
            <a:picLocks noChangeAspect="1"/>
          </p:cNvPicPr>
          <p:nvPr/>
        </p:nvPicPr>
        <p:blipFill>
          <a:blip r:embed="rId3"/>
          <a:stretch>
            <a:fillRect/>
          </a:stretch>
        </p:blipFill>
        <p:spPr>
          <a:xfrm>
            <a:off x="235281" y="1134035"/>
            <a:ext cx="5472250" cy="4589930"/>
          </a:xfrm>
          <a:prstGeom prst="rect">
            <a:avLst/>
          </a:prstGeom>
        </p:spPr>
      </p:pic>
      <p:sp>
        <p:nvSpPr>
          <p:cNvPr id="5" name="Content Placeholder 2">
            <a:extLst>
              <a:ext uri="{FF2B5EF4-FFF2-40B4-BE49-F238E27FC236}">
                <a16:creationId xmlns:a16="http://schemas.microsoft.com/office/drawing/2014/main" id="{6FA69D49-4315-4B99-8477-70E3BFF4CCDF}"/>
              </a:ext>
            </a:extLst>
          </p:cNvPr>
          <p:cNvSpPr txBox="1">
            <a:spLocks/>
          </p:cNvSpPr>
          <p:nvPr/>
        </p:nvSpPr>
        <p:spPr>
          <a:xfrm>
            <a:off x="161730" y="5703047"/>
            <a:ext cx="5725093" cy="1196721"/>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2800" b="1" dirty="0">
                <a:latin typeface="+mj-lt"/>
                <a:cs typeface="Segoe UI" panose="020B0502040204020203" pitchFamily="34" charset="0"/>
              </a:rPr>
              <a:t>Convex loss</a:t>
            </a:r>
          </a:p>
          <a:p>
            <a:pPr marL="0" indent="0" algn="ctr">
              <a:spcBef>
                <a:spcPts val="0"/>
              </a:spcBef>
              <a:buFont typeface="Arial" pitchFamily="34" charset="0"/>
              <a:buNone/>
            </a:pPr>
            <a:r>
              <a:rPr lang="en-US" sz="2800" dirty="0">
                <a:latin typeface="+mj-lt"/>
                <a:cs typeface="Segoe UI" panose="020B0502040204020203" pitchFamily="34" charset="0"/>
              </a:rPr>
              <a:t>Poorly conditioned</a:t>
            </a:r>
            <a:endParaRPr lang="en-US" dirty="0">
              <a:latin typeface="+mj-lt"/>
              <a:cs typeface="Segoe UI" panose="020B0502040204020203" pitchFamily="34" charset="0"/>
            </a:endParaRPr>
          </a:p>
        </p:txBody>
      </p:sp>
      <p:sp>
        <p:nvSpPr>
          <p:cNvPr id="6" name="Cross 5">
            <a:extLst>
              <a:ext uri="{FF2B5EF4-FFF2-40B4-BE49-F238E27FC236}">
                <a16:creationId xmlns:a16="http://schemas.microsoft.com/office/drawing/2014/main" id="{FB9F315E-0DDE-4FEC-80AA-8013CD20410D}"/>
              </a:ext>
            </a:extLst>
          </p:cNvPr>
          <p:cNvSpPr/>
          <p:nvPr/>
        </p:nvSpPr>
        <p:spPr>
          <a:xfrm>
            <a:off x="2898770" y="3290047"/>
            <a:ext cx="251012" cy="256988"/>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D3C1538-8732-4F66-A219-2942F73153DD}"/>
              </a:ext>
            </a:extLst>
          </p:cNvPr>
          <p:cNvSpPr/>
          <p:nvPr/>
        </p:nvSpPr>
        <p:spPr>
          <a:xfrm>
            <a:off x="1598295" y="3476625"/>
            <a:ext cx="1314450" cy="936911"/>
          </a:xfrm>
          <a:custGeom>
            <a:avLst/>
            <a:gdLst>
              <a:gd name="connsiteX0" fmla="*/ 0 w 1314450"/>
              <a:gd name="connsiteY0" fmla="*/ 861060 h 936911"/>
              <a:gd name="connsiteX1" fmla="*/ 57150 w 1314450"/>
              <a:gd name="connsiteY1" fmla="*/ 902970 h 936911"/>
              <a:gd name="connsiteX2" fmla="*/ 100965 w 1314450"/>
              <a:gd name="connsiteY2" fmla="*/ 933450 h 936911"/>
              <a:gd name="connsiteX3" fmla="*/ 167640 w 1314450"/>
              <a:gd name="connsiteY3" fmla="*/ 933450 h 936911"/>
              <a:gd name="connsiteX4" fmla="*/ 213360 w 1314450"/>
              <a:gd name="connsiteY4" fmla="*/ 908685 h 936911"/>
              <a:gd name="connsiteX5" fmla="*/ 283845 w 1314450"/>
              <a:gd name="connsiteY5" fmla="*/ 849630 h 936911"/>
              <a:gd name="connsiteX6" fmla="*/ 716280 w 1314450"/>
              <a:gd name="connsiteY6" fmla="*/ 495300 h 936911"/>
              <a:gd name="connsiteX7" fmla="*/ 1314450 w 1314450"/>
              <a:gd name="connsiteY7" fmla="*/ 0 h 93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4450" h="936911">
                <a:moveTo>
                  <a:pt x="0" y="861060"/>
                </a:moveTo>
                <a:lnTo>
                  <a:pt x="57150" y="902970"/>
                </a:lnTo>
                <a:cubicBezTo>
                  <a:pt x="73977" y="915035"/>
                  <a:pt x="82550" y="928370"/>
                  <a:pt x="100965" y="933450"/>
                </a:cubicBezTo>
                <a:cubicBezTo>
                  <a:pt x="119380" y="938530"/>
                  <a:pt x="148908" y="937577"/>
                  <a:pt x="167640" y="933450"/>
                </a:cubicBezTo>
                <a:cubicBezTo>
                  <a:pt x="186372" y="929323"/>
                  <a:pt x="193993" y="922655"/>
                  <a:pt x="213360" y="908685"/>
                </a:cubicBezTo>
                <a:cubicBezTo>
                  <a:pt x="232727" y="894715"/>
                  <a:pt x="283845" y="849630"/>
                  <a:pt x="283845" y="849630"/>
                </a:cubicBezTo>
                <a:lnTo>
                  <a:pt x="716280" y="495300"/>
                </a:lnTo>
                <a:lnTo>
                  <a:pt x="1314450" y="0"/>
                </a:lnTo>
              </a:path>
            </a:pathLst>
          </a:custGeom>
          <a:noFill/>
          <a:ln w="50800">
            <a:solidFill>
              <a:srgbClr val="FF0000"/>
            </a:solidFill>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214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P spid="6" grpId="0" animBg="1"/>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9BA06C-0F36-4A9C-A636-DD6BACFB7E40}"/>
              </a:ext>
            </a:extLst>
          </p:cNvPr>
          <p:cNvPicPr>
            <a:picLocks noChangeAspect="1"/>
          </p:cNvPicPr>
          <p:nvPr/>
        </p:nvPicPr>
        <p:blipFill>
          <a:blip r:embed="rId3"/>
          <a:stretch>
            <a:fillRect/>
          </a:stretch>
        </p:blipFill>
        <p:spPr>
          <a:xfrm>
            <a:off x="217708" y="1220210"/>
            <a:ext cx="5622527" cy="4272166"/>
          </a:xfrm>
          <a:prstGeom prst="rect">
            <a:avLst/>
          </a:prstGeom>
        </p:spPr>
      </p:pic>
      <p:sp>
        <p:nvSpPr>
          <p:cNvPr id="2" name="Title 1">
            <a:extLst>
              <a:ext uri="{FF2B5EF4-FFF2-40B4-BE49-F238E27FC236}">
                <a16:creationId xmlns:a16="http://schemas.microsoft.com/office/drawing/2014/main" id="{93AA26DA-9EBE-4A51-845C-B0968922BA9B}"/>
              </a:ext>
            </a:extLst>
          </p:cNvPr>
          <p:cNvSpPr>
            <a:spLocks noGrp="1"/>
          </p:cNvSpPr>
          <p:nvPr>
            <p:ph type="title"/>
          </p:nvPr>
        </p:nvSpPr>
        <p:spPr>
          <a:xfrm>
            <a:off x="379514" y="182216"/>
            <a:ext cx="11524432" cy="663604"/>
          </a:xfrm>
        </p:spPr>
        <p:txBody>
          <a:bodyPr>
            <a:normAutofit/>
          </a:bodyPr>
          <a:lstStyle/>
          <a:p>
            <a:r>
              <a:rPr lang="en-US" sz="4000" dirty="0">
                <a:latin typeface="Segoe UI" panose="020B0502040204020203" pitchFamily="34" charset="0"/>
                <a:cs typeface="Segoe UI" panose="020B0502040204020203" pitchFamily="34" charset="0"/>
              </a:rPr>
              <a:t>Convex vs. Non-Convex Optimization</a:t>
            </a:r>
          </a:p>
        </p:txBody>
      </p:sp>
      <p:sp>
        <p:nvSpPr>
          <p:cNvPr id="3" name="Content Placeholder 2">
            <a:extLst>
              <a:ext uri="{FF2B5EF4-FFF2-40B4-BE49-F238E27FC236}">
                <a16:creationId xmlns:a16="http://schemas.microsoft.com/office/drawing/2014/main" id="{FB861F63-F6C3-45B7-B4A8-9B2C4F00C8DF}"/>
              </a:ext>
            </a:extLst>
          </p:cNvPr>
          <p:cNvSpPr>
            <a:spLocks noGrp="1"/>
          </p:cNvSpPr>
          <p:nvPr>
            <p:ph sz="quarter" idx="10"/>
          </p:nvPr>
        </p:nvSpPr>
        <p:spPr>
          <a:xfrm>
            <a:off x="5964518" y="926352"/>
            <a:ext cx="5940245" cy="5289865"/>
          </a:xfrm>
        </p:spPr>
        <p:txBody>
          <a:bodyPr/>
          <a:lstStyle/>
          <a:p>
            <a:pPr marL="0" indent="0">
              <a:buNone/>
            </a:pPr>
            <a:r>
              <a:rPr lang="en-US" sz="2800" dirty="0">
                <a:latin typeface="+mj-lt"/>
                <a:cs typeface="Segoe UI" panose="020B0502040204020203" pitchFamily="34" charset="0"/>
              </a:rPr>
              <a:t>Gradient descent can be problematic with </a:t>
            </a:r>
            <a:r>
              <a:rPr lang="en-US" sz="2800" b="1" dirty="0">
                <a:latin typeface="+mj-lt"/>
                <a:cs typeface="Segoe UI" panose="020B0502040204020203" pitchFamily="34" charset="0"/>
              </a:rPr>
              <a:t>nonconvex loss function</a:t>
            </a:r>
          </a:p>
          <a:p>
            <a:r>
              <a:rPr lang="en-US" sz="2800" dirty="0">
                <a:latin typeface="+mj-lt"/>
                <a:cs typeface="Segoe UI" panose="020B0502040204020203" pitchFamily="34" charset="0"/>
              </a:rPr>
              <a:t>There is a </a:t>
            </a:r>
            <a:r>
              <a:rPr lang="en-US" sz="2800" b="1" dirty="0">
                <a:latin typeface="+mj-lt"/>
                <a:cs typeface="Segoe UI" panose="020B0502040204020203" pitchFamily="34" charset="0"/>
              </a:rPr>
              <a:t>global minimum</a:t>
            </a:r>
          </a:p>
          <a:p>
            <a:r>
              <a:rPr lang="en-US" sz="2800" dirty="0">
                <a:latin typeface="+mj-lt"/>
                <a:cs typeface="Segoe UI" panose="020B0502040204020203" pitchFamily="34" charset="0"/>
              </a:rPr>
              <a:t>Possibly many </a:t>
            </a:r>
            <a:r>
              <a:rPr lang="en-US" sz="2800" b="1" dirty="0">
                <a:latin typeface="+mj-lt"/>
                <a:cs typeface="Segoe UI" panose="020B0502040204020203" pitchFamily="34" charset="0"/>
              </a:rPr>
              <a:t>local minimums</a:t>
            </a:r>
          </a:p>
          <a:p>
            <a:r>
              <a:rPr lang="en-US" sz="2800" dirty="0">
                <a:latin typeface="+mj-lt"/>
                <a:cs typeface="Segoe UI" panose="020B0502040204020203" pitchFamily="34" charset="0"/>
              </a:rPr>
              <a:t>Minimum found with gradient descent depends on starting point</a:t>
            </a:r>
          </a:p>
          <a:p>
            <a:r>
              <a:rPr lang="en-US" sz="2800" dirty="0">
                <a:latin typeface="+mj-lt"/>
                <a:cs typeface="Segoe UI" panose="020B0502040204020203" pitchFamily="34" charset="0"/>
              </a:rPr>
              <a:t>A good minimum may be good enough</a:t>
            </a:r>
          </a:p>
          <a:p>
            <a:r>
              <a:rPr lang="en-US" sz="2800" dirty="0">
                <a:latin typeface="+mj-lt"/>
                <a:cs typeface="Segoe UI" panose="020B0502040204020203" pitchFamily="34" charset="0"/>
              </a:rPr>
              <a:t>Hessian positive definite at any minimum, but globally who knows?? </a:t>
            </a:r>
          </a:p>
        </p:txBody>
      </p:sp>
      <p:sp>
        <p:nvSpPr>
          <p:cNvPr id="5" name="Content Placeholder 2">
            <a:extLst>
              <a:ext uri="{FF2B5EF4-FFF2-40B4-BE49-F238E27FC236}">
                <a16:creationId xmlns:a16="http://schemas.microsoft.com/office/drawing/2014/main" id="{6FA69D49-4315-4B99-8477-70E3BFF4CCDF}"/>
              </a:ext>
            </a:extLst>
          </p:cNvPr>
          <p:cNvSpPr txBox="1">
            <a:spLocks/>
          </p:cNvSpPr>
          <p:nvPr/>
        </p:nvSpPr>
        <p:spPr>
          <a:xfrm>
            <a:off x="114836" y="5617857"/>
            <a:ext cx="5725093" cy="1196721"/>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2800" b="1" dirty="0">
                <a:latin typeface="+mj-lt"/>
                <a:cs typeface="Segoe UI" panose="020B0502040204020203" pitchFamily="34" charset="0"/>
              </a:rPr>
              <a:t>Nonconvex loss</a:t>
            </a:r>
          </a:p>
        </p:txBody>
      </p:sp>
      <p:sp>
        <p:nvSpPr>
          <p:cNvPr id="7" name="Cross 6">
            <a:extLst>
              <a:ext uri="{FF2B5EF4-FFF2-40B4-BE49-F238E27FC236}">
                <a16:creationId xmlns:a16="http://schemas.microsoft.com/office/drawing/2014/main" id="{AFD08F13-9D3B-48C1-9E18-31041125B9AA}"/>
              </a:ext>
            </a:extLst>
          </p:cNvPr>
          <p:cNvSpPr/>
          <p:nvPr/>
        </p:nvSpPr>
        <p:spPr>
          <a:xfrm>
            <a:off x="4408916" y="3172012"/>
            <a:ext cx="251012" cy="256988"/>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ross 7">
            <a:extLst>
              <a:ext uri="{FF2B5EF4-FFF2-40B4-BE49-F238E27FC236}">
                <a16:creationId xmlns:a16="http://schemas.microsoft.com/office/drawing/2014/main" id="{BFBD1464-24D5-4921-96FE-679369956653}"/>
              </a:ext>
            </a:extLst>
          </p:cNvPr>
          <p:cNvSpPr/>
          <p:nvPr/>
        </p:nvSpPr>
        <p:spPr>
          <a:xfrm rot="19128044">
            <a:off x="1936794" y="3172012"/>
            <a:ext cx="251012" cy="256988"/>
          </a:xfrm>
          <a:prstGeom prst="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14A7CB67-1F7E-4FE3-8565-F601F798CA84}"/>
              </a:ext>
            </a:extLst>
          </p:cNvPr>
          <p:cNvSpPr/>
          <p:nvPr/>
        </p:nvSpPr>
        <p:spPr>
          <a:xfrm>
            <a:off x="1605041" y="3394710"/>
            <a:ext cx="363870" cy="786765"/>
          </a:xfrm>
          <a:custGeom>
            <a:avLst/>
            <a:gdLst>
              <a:gd name="connsiteX0" fmla="*/ 238140 w 363870"/>
              <a:gd name="connsiteY0" fmla="*/ 786765 h 786765"/>
              <a:gd name="connsiteX1" fmla="*/ 116220 w 363870"/>
              <a:gd name="connsiteY1" fmla="*/ 643890 h 786765"/>
              <a:gd name="connsiteX2" fmla="*/ 38115 w 363870"/>
              <a:gd name="connsiteY2" fmla="*/ 510540 h 786765"/>
              <a:gd name="connsiteX3" fmla="*/ 15 w 363870"/>
              <a:gd name="connsiteY3" fmla="*/ 384810 h 786765"/>
              <a:gd name="connsiteX4" fmla="*/ 41925 w 363870"/>
              <a:gd name="connsiteY4" fmla="*/ 285750 h 786765"/>
              <a:gd name="connsiteX5" fmla="*/ 144795 w 363870"/>
              <a:gd name="connsiteY5" fmla="*/ 171450 h 786765"/>
              <a:gd name="connsiteX6" fmla="*/ 278145 w 363870"/>
              <a:gd name="connsiteY6" fmla="*/ 59055 h 786765"/>
              <a:gd name="connsiteX7" fmla="*/ 363870 w 363870"/>
              <a:gd name="connsiteY7" fmla="*/ 0 h 786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870" h="786765">
                <a:moveTo>
                  <a:pt x="238140" y="786765"/>
                </a:moveTo>
                <a:cubicBezTo>
                  <a:pt x="193848" y="738346"/>
                  <a:pt x="149557" y="689927"/>
                  <a:pt x="116220" y="643890"/>
                </a:cubicBezTo>
                <a:cubicBezTo>
                  <a:pt x="82882" y="597852"/>
                  <a:pt x="57483" y="553720"/>
                  <a:pt x="38115" y="510540"/>
                </a:cubicBezTo>
                <a:cubicBezTo>
                  <a:pt x="18747" y="467360"/>
                  <a:pt x="-620" y="422275"/>
                  <a:pt x="15" y="384810"/>
                </a:cubicBezTo>
                <a:cubicBezTo>
                  <a:pt x="650" y="347345"/>
                  <a:pt x="17795" y="321310"/>
                  <a:pt x="41925" y="285750"/>
                </a:cubicBezTo>
                <a:cubicBezTo>
                  <a:pt x="66055" y="250190"/>
                  <a:pt x="105425" y="209232"/>
                  <a:pt x="144795" y="171450"/>
                </a:cubicBezTo>
                <a:cubicBezTo>
                  <a:pt x="184165" y="133667"/>
                  <a:pt x="241633" y="87630"/>
                  <a:pt x="278145" y="59055"/>
                </a:cubicBezTo>
                <a:cubicBezTo>
                  <a:pt x="314657" y="30480"/>
                  <a:pt x="339263" y="15240"/>
                  <a:pt x="363870" y="0"/>
                </a:cubicBezTo>
              </a:path>
            </a:pathLst>
          </a:custGeom>
          <a:noFill/>
          <a:ln w="50800">
            <a:solidFill>
              <a:srgbClr val="FF0000"/>
            </a:solidFill>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19D7A16-72A9-4B4D-9287-8C2CB48B6602}"/>
              </a:ext>
            </a:extLst>
          </p:cNvPr>
          <p:cNvSpPr/>
          <p:nvPr/>
        </p:nvSpPr>
        <p:spPr>
          <a:xfrm>
            <a:off x="2585085" y="3394710"/>
            <a:ext cx="1819275" cy="914765"/>
          </a:xfrm>
          <a:custGeom>
            <a:avLst/>
            <a:gdLst>
              <a:gd name="connsiteX0" fmla="*/ 0 w 1819275"/>
              <a:gd name="connsiteY0" fmla="*/ 775335 h 914765"/>
              <a:gd name="connsiteX1" fmla="*/ 169545 w 1819275"/>
              <a:gd name="connsiteY1" fmla="*/ 859155 h 914765"/>
              <a:gd name="connsiteX2" fmla="*/ 291465 w 1819275"/>
              <a:gd name="connsiteY2" fmla="*/ 899160 h 914765"/>
              <a:gd name="connsiteX3" fmla="*/ 396240 w 1819275"/>
              <a:gd name="connsiteY3" fmla="*/ 914400 h 914765"/>
              <a:gd name="connsiteX4" fmla="*/ 581025 w 1819275"/>
              <a:gd name="connsiteY4" fmla="*/ 885825 h 914765"/>
              <a:gd name="connsiteX5" fmla="*/ 695325 w 1819275"/>
              <a:gd name="connsiteY5" fmla="*/ 834390 h 914765"/>
              <a:gd name="connsiteX6" fmla="*/ 744855 w 1819275"/>
              <a:gd name="connsiteY6" fmla="*/ 794385 h 914765"/>
              <a:gd name="connsiteX7" fmla="*/ 1089660 w 1819275"/>
              <a:gd name="connsiteY7" fmla="*/ 548640 h 914765"/>
              <a:gd name="connsiteX8" fmla="*/ 1624965 w 1819275"/>
              <a:gd name="connsiteY8" fmla="*/ 144780 h 914765"/>
              <a:gd name="connsiteX9" fmla="*/ 1819275 w 1819275"/>
              <a:gd name="connsiteY9" fmla="*/ 0 h 914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19275" h="914765">
                <a:moveTo>
                  <a:pt x="0" y="775335"/>
                </a:moveTo>
                <a:cubicBezTo>
                  <a:pt x="60484" y="806926"/>
                  <a:pt x="120968" y="838518"/>
                  <a:pt x="169545" y="859155"/>
                </a:cubicBezTo>
                <a:cubicBezTo>
                  <a:pt x="218122" y="879792"/>
                  <a:pt x="253683" y="889953"/>
                  <a:pt x="291465" y="899160"/>
                </a:cubicBezTo>
                <a:cubicBezTo>
                  <a:pt x="329247" y="908367"/>
                  <a:pt x="347980" y="916622"/>
                  <a:pt x="396240" y="914400"/>
                </a:cubicBezTo>
                <a:cubicBezTo>
                  <a:pt x="444500" y="912178"/>
                  <a:pt x="531177" y="899160"/>
                  <a:pt x="581025" y="885825"/>
                </a:cubicBezTo>
                <a:cubicBezTo>
                  <a:pt x="630873" y="872490"/>
                  <a:pt x="668020" y="849630"/>
                  <a:pt x="695325" y="834390"/>
                </a:cubicBezTo>
                <a:cubicBezTo>
                  <a:pt x="722630" y="819150"/>
                  <a:pt x="679133" y="842010"/>
                  <a:pt x="744855" y="794385"/>
                </a:cubicBezTo>
                <a:cubicBezTo>
                  <a:pt x="810578" y="746760"/>
                  <a:pt x="942975" y="656907"/>
                  <a:pt x="1089660" y="548640"/>
                </a:cubicBezTo>
                <a:cubicBezTo>
                  <a:pt x="1236345" y="440373"/>
                  <a:pt x="1624965" y="144780"/>
                  <a:pt x="1624965" y="144780"/>
                </a:cubicBezTo>
                <a:lnTo>
                  <a:pt x="1819275" y="0"/>
                </a:lnTo>
              </a:path>
            </a:pathLst>
          </a:custGeom>
          <a:noFill/>
          <a:ln w="50800">
            <a:solidFill>
              <a:srgbClr val="FF0000"/>
            </a:solidFill>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522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P spid="7" grpId="0" animBg="1"/>
      <p:bldP spid="8" grpId="0" animBg="1"/>
      <p:bldP spid="9" grpId="0" animBg="1"/>
      <p:bldP spid="1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26DA-9EBE-4A51-845C-B0968922BA9B}"/>
              </a:ext>
            </a:extLst>
          </p:cNvPr>
          <p:cNvSpPr>
            <a:spLocks noGrp="1"/>
          </p:cNvSpPr>
          <p:nvPr>
            <p:ph type="title"/>
          </p:nvPr>
        </p:nvSpPr>
        <p:spPr>
          <a:xfrm>
            <a:off x="379514" y="182216"/>
            <a:ext cx="11524432" cy="663604"/>
          </a:xfrm>
        </p:spPr>
        <p:txBody>
          <a:bodyPr>
            <a:normAutofit/>
          </a:bodyPr>
          <a:lstStyle/>
          <a:p>
            <a:r>
              <a:rPr lang="en-US" sz="4000" dirty="0">
                <a:latin typeface="Segoe UI" panose="020B0502040204020203" pitchFamily="34" charset="0"/>
                <a:cs typeface="Segoe UI" panose="020B0502040204020203" pitchFamily="34" charset="0"/>
              </a:rPr>
              <a:t>Convex vs. Non-Convex Optimization</a:t>
            </a:r>
          </a:p>
        </p:txBody>
      </p:sp>
      <p:sp>
        <p:nvSpPr>
          <p:cNvPr id="3" name="Content Placeholder 2">
            <a:extLst>
              <a:ext uri="{FF2B5EF4-FFF2-40B4-BE49-F238E27FC236}">
                <a16:creationId xmlns:a16="http://schemas.microsoft.com/office/drawing/2014/main" id="{FB861F63-F6C3-45B7-B4A8-9B2C4F00C8DF}"/>
              </a:ext>
            </a:extLst>
          </p:cNvPr>
          <p:cNvSpPr>
            <a:spLocks noGrp="1"/>
          </p:cNvSpPr>
          <p:nvPr>
            <p:ph sz="quarter" idx="10"/>
          </p:nvPr>
        </p:nvSpPr>
        <p:spPr>
          <a:xfrm>
            <a:off x="6018306" y="1153160"/>
            <a:ext cx="5886457" cy="5063058"/>
          </a:xfrm>
        </p:spPr>
        <p:txBody>
          <a:bodyPr/>
          <a:lstStyle/>
          <a:p>
            <a:pPr marL="0" indent="0">
              <a:buNone/>
            </a:pPr>
            <a:r>
              <a:rPr lang="en-US" sz="2800" dirty="0">
                <a:latin typeface="+mj-lt"/>
                <a:cs typeface="Segoe UI" panose="020B0502040204020203" pitchFamily="34" charset="0"/>
              </a:rPr>
              <a:t>Gradient descent can be problematic with </a:t>
            </a:r>
            <a:r>
              <a:rPr lang="en-US" sz="2800" b="1" dirty="0">
                <a:latin typeface="+mj-lt"/>
                <a:cs typeface="Segoe UI" panose="020B0502040204020203" pitchFamily="34" charset="0"/>
              </a:rPr>
              <a:t>nonconvex loss function</a:t>
            </a:r>
          </a:p>
          <a:p>
            <a:r>
              <a:rPr lang="en-US" sz="2800" dirty="0">
                <a:latin typeface="+mj-lt"/>
                <a:cs typeface="Segoe UI" panose="020B0502040204020203" pitchFamily="34" charset="0"/>
              </a:rPr>
              <a:t>Can get stuck at </a:t>
            </a:r>
            <a:r>
              <a:rPr lang="en-US" sz="2800" b="1" dirty="0">
                <a:latin typeface="+mj-lt"/>
                <a:cs typeface="Segoe UI" panose="020B0502040204020203" pitchFamily="34" charset="0"/>
              </a:rPr>
              <a:t>saddle point!</a:t>
            </a:r>
          </a:p>
          <a:p>
            <a:r>
              <a:rPr lang="en-US" sz="2800" dirty="0">
                <a:latin typeface="+mj-lt"/>
                <a:cs typeface="Segoe UI" panose="020B0502040204020203" pitchFamily="34" charset="0"/>
              </a:rPr>
              <a:t>Gradient is ambiguous at saddle point</a:t>
            </a:r>
          </a:p>
          <a:p>
            <a:r>
              <a:rPr lang="en-US" sz="2800" dirty="0">
                <a:latin typeface="+mj-lt"/>
                <a:cs typeface="Segoe UI" panose="020B0502040204020203" pitchFamily="34" charset="0"/>
              </a:rPr>
              <a:t>Hessian is not positive definite</a:t>
            </a:r>
          </a:p>
        </p:txBody>
      </p:sp>
      <p:sp>
        <p:nvSpPr>
          <p:cNvPr id="5" name="Content Placeholder 2">
            <a:extLst>
              <a:ext uri="{FF2B5EF4-FFF2-40B4-BE49-F238E27FC236}">
                <a16:creationId xmlns:a16="http://schemas.microsoft.com/office/drawing/2014/main" id="{6FA69D49-4315-4B99-8477-70E3BFF4CCDF}"/>
              </a:ext>
            </a:extLst>
          </p:cNvPr>
          <p:cNvSpPr txBox="1">
            <a:spLocks/>
          </p:cNvSpPr>
          <p:nvPr/>
        </p:nvSpPr>
        <p:spPr>
          <a:xfrm>
            <a:off x="115142" y="5647200"/>
            <a:ext cx="5725093" cy="1196721"/>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2800" b="1" dirty="0">
                <a:latin typeface="+mj-lt"/>
                <a:cs typeface="Segoe UI" panose="020B0502040204020203" pitchFamily="34" charset="0"/>
              </a:rPr>
              <a:t>Nonconvex loss</a:t>
            </a:r>
          </a:p>
        </p:txBody>
      </p:sp>
      <p:pic>
        <p:nvPicPr>
          <p:cNvPr id="6" name="Picture 5">
            <a:extLst>
              <a:ext uri="{FF2B5EF4-FFF2-40B4-BE49-F238E27FC236}">
                <a16:creationId xmlns:a16="http://schemas.microsoft.com/office/drawing/2014/main" id="{0D9BA06C-0F36-4A9C-A636-DD6BACFB7E40}"/>
              </a:ext>
            </a:extLst>
          </p:cNvPr>
          <p:cNvPicPr>
            <a:picLocks noChangeAspect="1"/>
          </p:cNvPicPr>
          <p:nvPr/>
        </p:nvPicPr>
        <p:blipFill>
          <a:blip r:embed="rId2"/>
          <a:stretch>
            <a:fillRect/>
          </a:stretch>
        </p:blipFill>
        <p:spPr>
          <a:xfrm>
            <a:off x="166424" y="1220210"/>
            <a:ext cx="5622527" cy="4272166"/>
          </a:xfrm>
          <a:prstGeom prst="rect">
            <a:avLst/>
          </a:prstGeom>
        </p:spPr>
      </p:pic>
      <p:sp>
        <p:nvSpPr>
          <p:cNvPr id="7" name="Cross 6">
            <a:extLst>
              <a:ext uri="{FF2B5EF4-FFF2-40B4-BE49-F238E27FC236}">
                <a16:creationId xmlns:a16="http://schemas.microsoft.com/office/drawing/2014/main" id="{B3909A94-6B91-437F-BC2B-66B95DAC48DA}"/>
              </a:ext>
            </a:extLst>
          </p:cNvPr>
          <p:cNvSpPr/>
          <p:nvPr/>
        </p:nvSpPr>
        <p:spPr>
          <a:xfrm>
            <a:off x="3054432" y="3227799"/>
            <a:ext cx="251012" cy="256988"/>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2F12E40-2E42-4B77-960F-2F46502F170A}"/>
              </a:ext>
            </a:extLst>
          </p:cNvPr>
          <p:cNvCxnSpPr>
            <a:cxnSpLocks/>
          </p:cNvCxnSpPr>
          <p:nvPr/>
        </p:nvCxnSpPr>
        <p:spPr>
          <a:xfrm>
            <a:off x="3228681" y="3356293"/>
            <a:ext cx="212413" cy="19818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34A0DD6-251E-4758-8998-FCBAF4894024}"/>
              </a:ext>
            </a:extLst>
          </p:cNvPr>
          <p:cNvCxnSpPr>
            <a:cxnSpLocks/>
          </p:cNvCxnSpPr>
          <p:nvPr/>
        </p:nvCxnSpPr>
        <p:spPr>
          <a:xfrm flipH="1" flipV="1">
            <a:off x="2854036" y="3172012"/>
            <a:ext cx="257985" cy="12849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B064A174-D7D6-4166-95BA-180BC27E3CE2}"/>
              </a:ext>
            </a:extLst>
          </p:cNvPr>
          <p:cNvSpPr txBox="1">
            <a:spLocks/>
          </p:cNvSpPr>
          <p:nvPr/>
        </p:nvSpPr>
        <p:spPr>
          <a:xfrm>
            <a:off x="3285145" y="3356293"/>
            <a:ext cx="499308" cy="463971"/>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2800" b="1" dirty="0">
                <a:solidFill>
                  <a:srgbClr val="FF0000"/>
                </a:solidFill>
                <a:latin typeface="+mj-lt"/>
                <a:cs typeface="Segoe UI" panose="020B0502040204020203" pitchFamily="34" charset="0"/>
              </a:rPr>
              <a:t>?</a:t>
            </a:r>
          </a:p>
        </p:txBody>
      </p:sp>
      <p:sp>
        <p:nvSpPr>
          <p:cNvPr id="16" name="Content Placeholder 2">
            <a:extLst>
              <a:ext uri="{FF2B5EF4-FFF2-40B4-BE49-F238E27FC236}">
                <a16:creationId xmlns:a16="http://schemas.microsoft.com/office/drawing/2014/main" id="{C1173BDA-736D-493B-96BF-F9C4DB513E0E}"/>
              </a:ext>
            </a:extLst>
          </p:cNvPr>
          <p:cNvSpPr txBox="1">
            <a:spLocks/>
          </p:cNvSpPr>
          <p:nvPr/>
        </p:nvSpPr>
        <p:spPr>
          <a:xfrm>
            <a:off x="2576781" y="2892322"/>
            <a:ext cx="499308" cy="463971"/>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2800" b="1" dirty="0">
                <a:solidFill>
                  <a:srgbClr val="FF0000"/>
                </a:solidFill>
                <a:latin typeface="+mj-lt"/>
                <a:cs typeface="Segoe UI" panose="020B0502040204020203" pitchFamily="34" charset="0"/>
              </a:rPr>
              <a:t>?</a:t>
            </a:r>
          </a:p>
        </p:txBody>
      </p:sp>
    </p:spTree>
    <p:extLst>
      <p:ext uri="{BB962C8B-B14F-4D97-AF65-F5344CB8AC3E}">
        <p14:creationId xmlns:p14="http://schemas.microsoft.com/office/powerpoint/2010/main" val="427007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15" grpId="0" uiExpand="1" build="p"/>
      <p:bldP spid="1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Proposed by McCulloch and Pitts (1943)</a:t>
            </a:r>
          </a:p>
        </p:txBody>
      </p:sp>
      <p:sp>
        <p:nvSpPr>
          <p:cNvPr id="4" name="Oval 3">
            <a:extLst>
              <a:ext uri="{FF2B5EF4-FFF2-40B4-BE49-F238E27FC236}">
                <a16:creationId xmlns:a16="http://schemas.microsoft.com/office/drawing/2014/main" id="{B8573F09-28DF-4DAD-9870-42A5DA3EDE9C}"/>
              </a:ext>
            </a:extLst>
          </p:cNvPr>
          <p:cNvSpPr/>
          <p:nvPr/>
        </p:nvSpPr>
        <p:spPr>
          <a:xfrm>
            <a:off x="5125475" y="2208185"/>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7226917" y="3179150"/>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3074321" y="154238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5573164" y="2886762"/>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3774848" y="1874963"/>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8184199" y="2886762"/>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3256067" y="4372122"/>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3899162" y="3865768"/>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2997099" y="2886763"/>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3699010" y="3179175"/>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4559602" y="1652772"/>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4061287" y="2631753"/>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4412242" y="3517228"/>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3774848" y="5237138"/>
            <a:ext cx="5013188" cy="1279050"/>
          </a:xfrm>
          <a:prstGeom prst="rect">
            <a:avLst/>
          </a:prstGeom>
        </p:spPr>
      </p:pic>
    </p:spTree>
    <p:extLst>
      <p:ext uri="{BB962C8B-B14F-4D97-AF65-F5344CB8AC3E}">
        <p14:creationId xmlns:p14="http://schemas.microsoft.com/office/powerpoint/2010/main" val="231395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301328"/>
                <a:ext cx="11525250" cy="5290388"/>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Regularization is essential for complex ML models</a:t>
                </a:r>
              </a:p>
              <a:p>
                <a:r>
                  <a:rPr lang="en-GB" sz="2800" dirty="0">
                    <a:latin typeface="Segoe UI" panose="020B0502040204020203" pitchFamily="34" charset="0"/>
                    <a:ea typeface="Segoe UI" panose="020B0502040204020203" pitchFamily="34" charset="0"/>
                    <a:cs typeface="Segoe UI" panose="020B0502040204020203" pitchFamily="34" charset="0"/>
                  </a:rPr>
                  <a:t>Deep learning models require learning very large numbers of parameters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Even with large training datasets there are only a few samples per parameters</a:t>
                </a:r>
              </a:p>
              <a:p>
                <a:r>
                  <a:rPr lang="en-GB" sz="2800" dirty="0">
                    <a:latin typeface="Segoe UI" panose="020B0502040204020203" pitchFamily="34" charset="0"/>
                    <a:ea typeface="Segoe UI" panose="020B0502040204020203" pitchFamily="34" charset="0"/>
                    <a:cs typeface="Segoe UI" panose="020B0502040204020203" pitchFamily="34" charset="0"/>
                  </a:rPr>
                  <a:t>Large number of parameters </a:t>
                </a:r>
                <a14:m>
                  <m:oMath xmlns:m="http://schemas.openxmlformats.org/officeDocument/2006/math">
                    <m:r>
                      <a:rPr lang="en-GB" sz="2800" i="1" smtClean="0">
                        <a:latin typeface="Cambria Math" panose="02040503050406030204" pitchFamily="18" charset="0"/>
                        <a:ea typeface="Cambria Math" panose="02040503050406030204" pitchFamily="18" charset="0"/>
                        <a:cs typeface="Segoe UI" panose="020B0502040204020203" pitchFamily="34" charset="0"/>
                      </a:rPr>
                      <m:t>⟹</m:t>
                    </m:r>
                  </m:oMath>
                </a14:m>
                <a:r>
                  <a:rPr lang="en-GB" sz="2800" dirty="0">
                    <a:latin typeface="Segoe UI" panose="020B0502040204020203" pitchFamily="34" charset="0"/>
                    <a:ea typeface="Segoe UI" panose="020B0502040204020203" pitchFamily="34" charset="0"/>
                    <a:cs typeface="Segoe UI" panose="020B0502040204020203" pitchFamily="34" charset="0"/>
                  </a:rPr>
                  <a:t> high chance of </a:t>
                </a:r>
                <a:r>
                  <a:rPr lang="en-GB" sz="2800" b="1" dirty="0">
                    <a:latin typeface="Segoe UI" panose="020B0502040204020203" pitchFamily="34" charset="0"/>
                    <a:ea typeface="Segoe UI" panose="020B0502040204020203" pitchFamily="34" charset="0"/>
                    <a:cs typeface="Segoe UI" panose="020B0502040204020203" pitchFamily="34" charset="0"/>
                  </a:rPr>
                  <a:t>over-fitting</a:t>
                </a:r>
                <a:r>
                  <a:rPr lang="en-GB" sz="2800" dirty="0">
                    <a:latin typeface="Segoe UI" panose="020B0502040204020203" pitchFamily="34" charset="0"/>
                    <a:ea typeface="Segoe UI" panose="020B0502040204020203" pitchFamily="34" charset="0"/>
                    <a:cs typeface="Segoe UI" panose="020B0502040204020203" pitchFamily="34" charset="0"/>
                  </a:rPr>
                  <a:t> ML  models </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learn the training data too well </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do not generalize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have poor response to input noise</a:t>
                </a:r>
              </a:p>
              <a:p>
                <a:r>
                  <a:rPr lang="en-GB" sz="2800" dirty="0">
                    <a:latin typeface="Segoe UI" panose="020B0502040204020203" pitchFamily="34" charset="0"/>
                    <a:ea typeface="Segoe UI" panose="020B0502040204020203" pitchFamily="34" charset="0"/>
                    <a:cs typeface="Segoe UI" panose="020B0502040204020203" pitchFamily="34" charset="0"/>
                  </a:rPr>
                  <a:t>To prevent over-fitting we apply </a:t>
                </a:r>
                <a:r>
                  <a:rPr lang="en-GB" sz="2800" b="1" dirty="0">
                    <a:latin typeface="Segoe UI" panose="020B0502040204020203" pitchFamily="34" charset="0"/>
                    <a:ea typeface="Segoe UI" panose="020B0502040204020203" pitchFamily="34" charset="0"/>
                    <a:cs typeface="Segoe UI" panose="020B0502040204020203" pitchFamily="34" charset="0"/>
                  </a:rPr>
                  <a:t>regularization methods</a:t>
                </a: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301328"/>
                <a:ext cx="11525250" cy="5290388"/>
              </a:xfrm>
              <a:blipFill>
                <a:blip r:embed="rId3"/>
                <a:stretch>
                  <a:fillRect l="-1058" t="-1152"/>
                </a:stretch>
              </a:blipFill>
            </p:spPr>
            <p:txBody>
              <a:bodyPr/>
              <a:lstStyle/>
              <a:p>
                <a:r>
                  <a:rPr lang="en-US">
                    <a:noFill/>
                  </a:rPr>
                  <a:t> </a:t>
                </a:r>
              </a:p>
            </p:txBody>
          </p:sp>
        </mc:Fallback>
      </mc:AlternateContent>
      <p:sp>
        <p:nvSpPr>
          <p:cNvPr id="2" name="Title 1"/>
          <p:cNvSpPr>
            <a:spLocks noGrp="1"/>
          </p:cNvSpPr>
          <p:nvPr>
            <p:ph type="title"/>
          </p:nvPr>
        </p:nvSpPr>
        <p:spPr>
          <a:xfrm>
            <a:off x="753626" y="1"/>
            <a:ext cx="11150219" cy="1388226"/>
          </a:xfrm>
        </p:spPr>
        <p:txBody>
          <a:bodyPr>
            <a:normAutofit/>
          </a:bodyPr>
          <a:lstStyle/>
          <a:p>
            <a:br>
              <a:rPr lang="en-US" dirty="0">
                <a:latin typeface="Segoe"/>
              </a:rPr>
            </a:br>
            <a:r>
              <a:rPr lang="en-US" sz="4000" dirty="0">
                <a:latin typeface="Segoe UI" panose="020B0502040204020203" pitchFamily="34" charset="0"/>
                <a:cs typeface="Segoe UI" panose="020B0502040204020203" pitchFamily="34" charset="0"/>
              </a:rPr>
              <a:t>Regularization for Machine Learning</a:t>
            </a:r>
          </a:p>
        </p:txBody>
      </p:sp>
    </p:spTree>
    <p:extLst>
      <p:ext uri="{BB962C8B-B14F-4D97-AF65-F5344CB8AC3E}">
        <p14:creationId xmlns:p14="http://schemas.microsoft.com/office/powerpoint/2010/main" val="300184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Efficient Calculation with Evaluation Graphs</a:t>
            </a:r>
          </a:p>
        </p:txBody>
      </p:sp>
    </p:spTree>
    <p:extLst>
      <p:ext uri="{BB962C8B-B14F-4D97-AF65-F5344CB8AC3E}">
        <p14:creationId xmlns:p14="http://schemas.microsoft.com/office/powerpoint/2010/main" val="10243046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fontScale="92500" lnSpcReduction="10000"/>
          </a:bodyPr>
          <a:lstStyle/>
          <a:p>
            <a:pPr marL="0" indent="0">
              <a:buNone/>
            </a:pPr>
            <a:r>
              <a:rPr lang="en-US" sz="3000" b="0" dirty="0">
                <a:latin typeface="+mj-lt"/>
              </a:rPr>
              <a:t>How can we efficiently perform backpropagation?</a:t>
            </a:r>
          </a:p>
          <a:p>
            <a:r>
              <a:rPr lang="en-US" sz="3000" b="0" dirty="0">
                <a:latin typeface="+mj-lt"/>
              </a:rPr>
              <a:t>Many machine learning algorithms are </a:t>
            </a:r>
            <a:r>
              <a:rPr lang="en-US" sz="3000" b="1" dirty="0">
                <a:latin typeface="+mj-lt"/>
              </a:rPr>
              <a:t>iterative</a:t>
            </a:r>
            <a:r>
              <a:rPr lang="en-US" sz="3000" dirty="0">
                <a:latin typeface="+mj-lt"/>
              </a:rPr>
              <a:t> </a:t>
            </a:r>
          </a:p>
          <a:p>
            <a:pPr lvl="1"/>
            <a:r>
              <a:rPr lang="en-US" sz="2600" dirty="0">
                <a:latin typeface="+mj-lt"/>
              </a:rPr>
              <a:t>Solving linear equations algorithms </a:t>
            </a:r>
          </a:p>
          <a:p>
            <a:pPr lvl="1"/>
            <a:r>
              <a:rPr lang="en-US" sz="2600" dirty="0">
                <a:latin typeface="+mj-lt"/>
              </a:rPr>
              <a:t>Optimization and dynamic programming</a:t>
            </a:r>
          </a:p>
          <a:p>
            <a:pPr lvl="1"/>
            <a:r>
              <a:rPr lang="en-US" sz="2600" dirty="0">
                <a:latin typeface="+mj-lt"/>
              </a:rPr>
              <a:t>Backpropagation </a:t>
            </a:r>
          </a:p>
          <a:p>
            <a:pPr lvl="1"/>
            <a:r>
              <a:rPr lang="en-US" sz="2600" dirty="0">
                <a:latin typeface="+mj-lt"/>
              </a:rPr>
              <a:t>…</a:t>
            </a:r>
          </a:p>
          <a:p>
            <a:r>
              <a:rPr lang="en-US" sz="3000" b="0" dirty="0">
                <a:latin typeface="+mj-lt"/>
              </a:rPr>
              <a:t>Iterative algorithms have complex</a:t>
            </a:r>
            <a:r>
              <a:rPr lang="en-US" sz="3000" dirty="0">
                <a:latin typeface="+mj-lt"/>
              </a:rPr>
              <a:t> execution graphs </a:t>
            </a:r>
          </a:p>
          <a:p>
            <a:pPr lvl="1"/>
            <a:r>
              <a:rPr lang="en-US" sz="2600" dirty="0">
                <a:latin typeface="+mj-lt"/>
              </a:rPr>
              <a:t>Must operate on saved values multiple times</a:t>
            </a:r>
          </a:p>
          <a:p>
            <a:pPr lvl="1"/>
            <a:r>
              <a:rPr lang="en-US" sz="2600" dirty="0">
                <a:latin typeface="+mj-lt"/>
              </a:rPr>
              <a:t>Only want to compute required quantities</a:t>
            </a:r>
          </a:p>
          <a:p>
            <a:pPr lvl="1"/>
            <a:r>
              <a:rPr lang="en-US" sz="2600" dirty="0">
                <a:latin typeface="+mj-lt"/>
              </a:rPr>
              <a:t>Reading and writing to disk is too slow!   </a:t>
            </a:r>
          </a:p>
          <a:p>
            <a:r>
              <a:rPr lang="en-US" sz="3000" b="0" dirty="0">
                <a:latin typeface="+mj-lt"/>
              </a:rPr>
              <a:t>Need a </a:t>
            </a:r>
            <a:r>
              <a:rPr lang="en-US" sz="3000" b="1" dirty="0">
                <a:latin typeface="+mj-lt"/>
              </a:rPr>
              <a:t>workflow</a:t>
            </a:r>
            <a:r>
              <a:rPr lang="en-US" sz="3000" dirty="0">
                <a:latin typeface="+mj-lt"/>
              </a:rPr>
              <a:t> platform </a:t>
            </a:r>
            <a:r>
              <a:rPr lang="en-US" sz="3000" b="0" dirty="0">
                <a:latin typeface="+mj-lt"/>
              </a:rPr>
              <a:t>to handle complex execution graphs</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534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08553"/>
            <a:ext cx="10515600" cy="5475127"/>
          </a:xfrm>
        </p:spPr>
        <p:txBody>
          <a:bodyPr>
            <a:normAutofit fontScale="85000" lnSpcReduction="20000"/>
          </a:bodyPr>
          <a:lstStyle/>
          <a:p>
            <a:pPr marL="0" indent="0">
              <a:buNone/>
            </a:pPr>
            <a:r>
              <a:rPr lang="en-US" b="0" dirty="0">
                <a:latin typeface="+mj-lt"/>
              </a:rPr>
              <a:t>Lazy evaluation</a:t>
            </a:r>
            <a:endParaRPr lang="en-US" sz="3200" b="0" dirty="0">
              <a:latin typeface="+mj-lt"/>
            </a:endParaRPr>
          </a:p>
          <a:p>
            <a:r>
              <a:rPr lang="en-US" b="0" dirty="0">
                <a:latin typeface="+mj-lt"/>
              </a:rPr>
              <a:t>Lazy evaluation prevents evaluation of unneeded values </a:t>
            </a:r>
          </a:p>
          <a:p>
            <a:pPr lvl="1"/>
            <a:r>
              <a:rPr lang="en-US" dirty="0">
                <a:latin typeface="+mj-lt"/>
              </a:rPr>
              <a:t>Is an old idea</a:t>
            </a:r>
          </a:p>
          <a:p>
            <a:pPr lvl="1"/>
            <a:r>
              <a:rPr lang="en-US" b="0" dirty="0">
                <a:latin typeface="+mj-lt"/>
              </a:rPr>
              <a:t>Independently invented several researchers in mid 1970s</a:t>
            </a:r>
          </a:p>
          <a:p>
            <a:pPr lvl="1"/>
            <a:r>
              <a:rPr lang="en-US" b="0" dirty="0">
                <a:latin typeface="+mj-lt"/>
              </a:rPr>
              <a:t>For example: </a:t>
            </a:r>
            <a:r>
              <a:rPr lang="en-US" b="0" dirty="0">
                <a:latin typeface="+mj-lt"/>
                <a:hlinkClick r:id="rId3"/>
              </a:rPr>
              <a:t>Henderso</a:t>
            </a:r>
            <a:r>
              <a:rPr lang="en-US" dirty="0">
                <a:latin typeface="+mj-lt"/>
                <a:hlinkClick r:id="rId3"/>
              </a:rPr>
              <a:t>n, et.al. (1976)</a:t>
            </a:r>
            <a:r>
              <a:rPr lang="en-US" dirty="0">
                <a:latin typeface="+mj-lt"/>
              </a:rPr>
              <a:t> developed a lazy evaluator for the LISP language</a:t>
            </a:r>
            <a:endParaRPr lang="en-US" b="0" dirty="0">
              <a:latin typeface="+mj-lt"/>
            </a:endParaRPr>
          </a:p>
          <a:p>
            <a:r>
              <a:rPr lang="en-US" b="0" dirty="0">
                <a:latin typeface="+mj-lt"/>
              </a:rPr>
              <a:t>The lazy evaluation model  </a:t>
            </a:r>
          </a:p>
          <a:p>
            <a:pPr lvl="1"/>
            <a:r>
              <a:rPr lang="en-US" dirty="0">
                <a:latin typeface="+mj-lt"/>
              </a:rPr>
              <a:t>Lazy evaluation eliminates unnecessary calculations</a:t>
            </a:r>
          </a:p>
          <a:p>
            <a:pPr lvl="1"/>
            <a:r>
              <a:rPr lang="en-US" dirty="0">
                <a:latin typeface="+mj-lt"/>
              </a:rPr>
              <a:t>Execution is performed when needed only for values required to compute the out the output</a:t>
            </a:r>
          </a:p>
          <a:p>
            <a:r>
              <a:rPr lang="en-US" sz="3300" b="0" dirty="0">
                <a:latin typeface="+mj-lt"/>
              </a:rPr>
              <a:t>Contrasts with eager evaluation which requires I/O between operations</a:t>
            </a:r>
          </a:p>
          <a:p>
            <a:pPr lvl="1"/>
            <a:r>
              <a:rPr lang="en-US" dirty="0">
                <a:latin typeface="+mj-lt"/>
              </a:rPr>
              <a:t>For example: </a:t>
            </a:r>
            <a:r>
              <a:rPr lang="en-US" dirty="0" err="1">
                <a:latin typeface="+mj-lt"/>
              </a:rPr>
              <a:t>Numpy</a:t>
            </a:r>
            <a:r>
              <a:rPr lang="en-US" dirty="0">
                <a:latin typeface="+mj-lt"/>
              </a:rPr>
              <a:t> reads and writes between cache and main memory between each operation </a:t>
            </a:r>
          </a:p>
          <a:p>
            <a:endParaRPr lang="en-US"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323117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324928"/>
            <a:ext cx="10515600" cy="5258752"/>
          </a:xfrm>
        </p:spPr>
        <p:txBody>
          <a:bodyPr>
            <a:normAutofit fontScale="92500" lnSpcReduction="20000"/>
          </a:bodyPr>
          <a:lstStyle/>
          <a:p>
            <a:pPr marL="0" indent="0">
              <a:buNone/>
            </a:pPr>
            <a:r>
              <a:rPr lang="en-US" sz="3200" b="0" dirty="0">
                <a:latin typeface="+mn-lt"/>
              </a:rPr>
              <a:t>Execution graphs </a:t>
            </a:r>
          </a:p>
          <a:p>
            <a:r>
              <a:rPr lang="en-US" b="0" dirty="0">
                <a:latin typeface="+mn-lt"/>
              </a:rPr>
              <a:t>All calculations along the graph are performed in cache/main memory</a:t>
            </a:r>
            <a:endParaRPr lang="en-US" b="0" dirty="0">
              <a:latin typeface="+mj-lt"/>
            </a:endParaRPr>
          </a:p>
          <a:p>
            <a:pPr lvl="1"/>
            <a:r>
              <a:rPr lang="en-US" dirty="0">
                <a:latin typeface="+mj-lt"/>
              </a:rPr>
              <a:t>An execution graph is created for the specified workflow  </a:t>
            </a:r>
          </a:p>
          <a:p>
            <a:pPr lvl="1"/>
            <a:r>
              <a:rPr lang="en-US" dirty="0">
                <a:latin typeface="+mj-lt"/>
              </a:rPr>
              <a:t>Using look ahead on the graph, execution done only for values required for the output – lazy evaluation </a:t>
            </a:r>
          </a:p>
          <a:p>
            <a:pPr lvl="1"/>
            <a:r>
              <a:rPr lang="en-US" dirty="0">
                <a:latin typeface="+mj-lt"/>
              </a:rPr>
              <a:t>Use graph to find values to keep in main memory for iterations</a:t>
            </a:r>
          </a:p>
          <a:p>
            <a:pPr lvl="1"/>
            <a:r>
              <a:rPr lang="en-US" dirty="0">
                <a:latin typeface="+mj-lt"/>
              </a:rPr>
              <a:t>Limits disk I/O – can speed execution by orders of magnitude</a:t>
            </a:r>
          </a:p>
          <a:p>
            <a:r>
              <a:rPr lang="en-US" b="0" dirty="0">
                <a:latin typeface="+mj-lt"/>
              </a:rPr>
              <a:t>Concept of lazy evaluation along an execution graph introduced in Spark in 2010 (</a:t>
            </a:r>
            <a:r>
              <a:rPr lang="en-US" b="0" dirty="0" err="1">
                <a:latin typeface="+mj-lt"/>
                <a:hlinkClick r:id="rId3"/>
              </a:rPr>
              <a:t>Zaharia</a:t>
            </a:r>
            <a:r>
              <a:rPr lang="en-US" b="0" dirty="0">
                <a:latin typeface="+mj-lt"/>
                <a:hlinkClick r:id="rId3"/>
              </a:rPr>
              <a:t>, et. al., 2011</a:t>
            </a:r>
            <a:r>
              <a:rPr lang="en-US" b="0" dirty="0">
                <a:latin typeface="+mj-lt"/>
              </a:rPr>
              <a:t>)</a:t>
            </a:r>
            <a:r>
              <a:rPr lang="en-US" dirty="0">
                <a:latin typeface="+mj-lt"/>
              </a:rPr>
              <a:t> </a:t>
            </a:r>
          </a:p>
          <a:p>
            <a:pPr marL="0" indent="0">
              <a:buNone/>
            </a:pPr>
            <a:r>
              <a:rPr lang="en-US" sz="2000" b="0" dirty="0">
                <a:latin typeface="+mn-lt"/>
              </a:rPr>
              <a:t>One of many tutorials on the Spark lazy execution model can be found </a:t>
            </a:r>
            <a:r>
              <a:rPr lang="en-US" sz="2000" b="0" dirty="0">
                <a:latin typeface="+mn-lt"/>
                <a:hlinkClick r:id="rId4"/>
              </a:rPr>
              <a:t>here</a:t>
            </a:r>
            <a:endParaRPr lang="en-US" sz="2000" b="0" dirty="0">
              <a:latin typeface="+mn-lt"/>
            </a:endParaRPr>
          </a:p>
          <a:p>
            <a:pPr marL="0" indent="0">
              <a:buNone/>
            </a:pPr>
            <a:r>
              <a:rPr lang="en-US" sz="2000" b="0" dirty="0">
                <a:latin typeface="+mn-lt"/>
              </a:rPr>
              <a:t>You can find an overview of the TensorFlow graph evaluation model </a:t>
            </a:r>
            <a:r>
              <a:rPr lang="en-US" sz="2000" b="0" dirty="0">
                <a:latin typeface="+mn-lt"/>
                <a:hlinkClick r:id="rId5"/>
              </a:rPr>
              <a:t>here</a:t>
            </a:r>
            <a:endParaRPr lang="en-US" sz="2000" b="0" dirty="0">
              <a:latin typeface="+mn-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132671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fontScale="90000"/>
          </a:bodyPr>
          <a:lstStyle/>
          <a:p>
            <a:r>
              <a:rPr lang="en-US" sz="4000" dirty="0">
                <a:latin typeface="+mj-lt"/>
                <a:cs typeface="Segoe UI" panose="020B0502040204020203" pitchFamily="34" charset="0"/>
              </a:rPr>
              <a:t>Example: Execution graph for forward propagation in fully connected NN with one hidden layer</a:t>
            </a:r>
          </a:p>
        </p:txBody>
      </p:sp>
      <p:sp>
        <p:nvSpPr>
          <p:cNvPr id="6" name="Oval 5">
            <a:extLst>
              <a:ext uri="{FF2B5EF4-FFF2-40B4-BE49-F238E27FC236}">
                <a16:creationId xmlns:a16="http://schemas.microsoft.com/office/drawing/2014/main" id="{8D1444F7-34B5-4E11-AB67-89F70E6019FB}"/>
              </a:ext>
            </a:extLst>
          </p:cNvPr>
          <p:cNvSpPr/>
          <p:nvPr/>
        </p:nvSpPr>
        <p:spPr>
          <a:xfrm>
            <a:off x="218113" y="5335397"/>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7" name="Oval 6">
            <a:extLst>
              <a:ext uri="{FF2B5EF4-FFF2-40B4-BE49-F238E27FC236}">
                <a16:creationId xmlns:a16="http://schemas.microsoft.com/office/drawing/2014/main" id="{338ED5DC-2888-4C84-8B16-CAA225C452BE}"/>
              </a:ext>
            </a:extLst>
          </p:cNvPr>
          <p:cNvSpPr/>
          <p:nvPr/>
        </p:nvSpPr>
        <p:spPr>
          <a:xfrm>
            <a:off x="870389" y="3178851"/>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8" name="Oval 7">
            <a:extLst>
              <a:ext uri="{FF2B5EF4-FFF2-40B4-BE49-F238E27FC236}">
                <a16:creationId xmlns:a16="http://schemas.microsoft.com/office/drawing/2014/main" id="{90E29A7D-746A-42B1-A4D4-40DCA125A6F8}"/>
              </a:ext>
            </a:extLst>
          </p:cNvPr>
          <p:cNvSpPr/>
          <p:nvPr/>
        </p:nvSpPr>
        <p:spPr>
          <a:xfrm>
            <a:off x="1722016" y="446093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9" name="Straight Arrow Connector 8">
            <a:extLst>
              <a:ext uri="{FF2B5EF4-FFF2-40B4-BE49-F238E27FC236}">
                <a16:creationId xmlns:a16="http://schemas.microsoft.com/office/drawing/2014/main" id="{0B3AA7A6-5AEA-4352-B000-A1769931BEF7}"/>
              </a:ext>
            </a:extLst>
          </p:cNvPr>
          <p:cNvCxnSpPr>
            <a:cxnSpLocks/>
            <a:stCxn id="7" idx="4"/>
            <a:endCxn id="8" idx="1"/>
          </p:cNvCxnSpPr>
          <p:nvPr/>
        </p:nvCxnSpPr>
        <p:spPr>
          <a:xfrm>
            <a:off x="1343838" y="4053319"/>
            <a:ext cx="516848" cy="53567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B6CDF28-413A-4778-9884-EB85B61527DA}"/>
              </a:ext>
            </a:extLst>
          </p:cNvPr>
          <p:cNvCxnSpPr>
            <a:cxnSpLocks/>
            <a:stCxn id="6" idx="6"/>
            <a:endCxn id="8" idx="3"/>
          </p:cNvCxnSpPr>
          <p:nvPr/>
        </p:nvCxnSpPr>
        <p:spPr>
          <a:xfrm flipV="1">
            <a:off x="1165009" y="5207334"/>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5AD6AF8-F9AB-40CF-A375-38E011FF76DA}"/>
              </a:ext>
            </a:extLst>
          </p:cNvPr>
          <p:cNvSpPr txBox="1"/>
          <p:nvPr/>
        </p:nvSpPr>
        <p:spPr>
          <a:xfrm>
            <a:off x="930889" y="4392111"/>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2" name="Oval 11">
            <a:extLst>
              <a:ext uri="{FF2B5EF4-FFF2-40B4-BE49-F238E27FC236}">
                <a16:creationId xmlns:a16="http://schemas.microsoft.com/office/drawing/2014/main" id="{20A4EF69-988A-4032-B179-6BC23CE41AEF}"/>
              </a:ext>
            </a:extLst>
          </p:cNvPr>
          <p:cNvSpPr/>
          <p:nvPr/>
        </p:nvSpPr>
        <p:spPr>
          <a:xfrm>
            <a:off x="2689905" y="2824323"/>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1</a:t>
            </a:r>
          </a:p>
        </p:txBody>
      </p:sp>
      <p:sp>
        <p:nvSpPr>
          <p:cNvPr id="13" name="Oval 12">
            <a:extLst>
              <a:ext uri="{FF2B5EF4-FFF2-40B4-BE49-F238E27FC236}">
                <a16:creationId xmlns:a16="http://schemas.microsoft.com/office/drawing/2014/main" id="{9C81D76B-859B-47A5-A19D-03271A50BDD6}"/>
              </a:ext>
            </a:extLst>
          </p:cNvPr>
          <p:cNvSpPr/>
          <p:nvPr/>
        </p:nvSpPr>
        <p:spPr>
          <a:xfrm>
            <a:off x="3642925" y="385295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2</a:t>
            </a:r>
          </a:p>
        </p:txBody>
      </p:sp>
      <p:cxnSp>
        <p:nvCxnSpPr>
          <p:cNvPr id="14" name="Straight Arrow Connector 13">
            <a:extLst>
              <a:ext uri="{FF2B5EF4-FFF2-40B4-BE49-F238E27FC236}">
                <a16:creationId xmlns:a16="http://schemas.microsoft.com/office/drawing/2014/main" id="{216A080E-1E7B-460D-AF05-CAD5404EEFCB}"/>
              </a:ext>
            </a:extLst>
          </p:cNvPr>
          <p:cNvCxnSpPr>
            <a:cxnSpLocks/>
            <a:endCxn id="13" idx="3"/>
          </p:cNvCxnSpPr>
          <p:nvPr/>
        </p:nvCxnSpPr>
        <p:spPr>
          <a:xfrm flipV="1">
            <a:off x="2668912" y="4599355"/>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D37A1ED-A036-41CA-817D-2DB27885B1D8}"/>
              </a:ext>
            </a:extLst>
          </p:cNvPr>
          <p:cNvCxnSpPr>
            <a:cxnSpLocks/>
            <a:stCxn id="12" idx="5"/>
            <a:endCxn id="13" idx="1"/>
          </p:cNvCxnSpPr>
          <p:nvPr/>
        </p:nvCxnSpPr>
        <p:spPr>
          <a:xfrm>
            <a:off x="3498132" y="3570728"/>
            <a:ext cx="283463" cy="41028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79D0D5E-93D0-4E9B-AB33-8D5A9D14B2CC}"/>
              </a:ext>
            </a:extLst>
          </p:cNvPr>
          <p:cNvSpPr txBox="1"/>
          <p:nvPr/>
        </p:nvSpPr>
        <p:spPr>
          <a:xfrm>
            <a:off x="4885256" y="3580184"/>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7" name="Oval 16">
            <a:extLst>
              <a:ext uri="{FF2B5EF4-FFF2-40B4-BE49-F238E27FC236}">
                <a16:creationId xmlns:a16="http://schemas.microsoft.com/office/drawing/2014/main" id="{104890FB-DB1C-4072-A4F0-A083EA7ACAEB}"/>
              </a:ext>
            </a:extLst>
          </p:cNvPr>
          <p:cNvSpPr/>
          <p:nvPr/>
        </p:nvSpPr>
        <p:spPr>
          <a:xfrm>
            <a:off x="6027169" y="1933815"/>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8" name="Oval 17">
            <a:extLst>
              <a:ext uri="{FF2B5EF4-FFF2-40B4-BE49-F238E27FC236}">
                <a16:creationId xmlns:a16="http://schemas.microsoft.com/office/drawing/2014/main" id="{4D3AE866-7A8B-4AA3-AA0A-7493586F7DFE}"/>
              </a:ext>
            </a:extLst>
          </p:cNvPr>
          <p:cNvSpPr/>
          <p:nvPr/>
        </p:nvSpPr>
        <p:spPr>
          <a:xfrm>
            <a:off x="7250948" y="288276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9" name="Straight Arrow Connector 18">
            <a:extLst>
              <a:ext uri="{FF2B5EF4-FFF2-40B4-BE49-F238E27FC236}">
                <a16:creationId xmlns:a16="http://schemas.microsoft.com/office/drawing/2014/main" id="{F5011107-9E6D-4B88-827D-726BA650AFAA}"/>
              </a:ext>
            </a:extLst>
          </p:cNvPr>
          <p:cNvCxnSpPr>
            <a:cxnSpLocks/>
            <a:stCxn id="17" idx="5"/>
            <a:endCxn id="18" idx="1"/>
          </p:cNvCxnSpPr>
          <p:nvPr/>
        </p:nvCxnSpPr>
        <p:spPr>
          <a:xfrm>
            <a:off x="6835396" y="2680220"/>
            <a:ext cx="554222" cy="33060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BE9D1A-79FE-4C1C-989A-37C612A266DA}"/>
              </a:ext>
            </a:extLst>
          </p:cNvPr>
          <p:cNvCxnSpPr>
            <a:cxnSpLocks/>
            <a:stCxn id="27" idx="6"/>
            <a:endCxn id="18" idx="3"/>
          </p:cNvCxnSpPr>
          <p:nvPr/>
        </p:nvCxnSpPr>
        <p:spPr>
          <a:xfrm flipV="1">
            <a:off x="6510730" y="3629169"/>
            <a:ext cx="878888" cy="46515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548210B-1627-40FB-93DA-CB2CBEF22F94}"/>
              </a:ext>
            </a:extLst>
          </p:cNvPr>
          <p:cNvSpPr txBox="1"/>
          <p:nvPr/>
        </p:nvSpPr>
        <p:spPr>
          <a:xfrm>
            <a:off x="6572537" y="3091545"/>
            <a:ext cx="1025247" cy="461665"/>
          </a:xfrm>
          <a:prstGeom prst="rect">
            <a:avLst/>
          </a:prstGeom>
          <a:noFill/>
        </p:spPr>
        <p:txBody>
          <a:bodyPr wrap="square" rtlCol="0">
            <a:spAutoFit/>
          </a:bodyPr>
          <a:lstStyle/>
          <a:p>
            <a:r>
              <a:rPr lang="en-US" sz="2400" b="1" dirty="0"/>
              <a:t>dot</a:t>
            </a:r>
          </a:p>
        </p:txBody>
      </p:sp>
      <p:sp>
        <p:nvSpPr>
          <p:cNvPr id="22" name="Oval 21">
            <a:extLst>
              <a:ext uri="{FF2B5EF4-FFF2-40B4-BE49-F238E27FC236}">
                <a16:creationId xmlns:a16="http://schemas.microsoft.com/office/drawing/2014/main" id="{74975618-594A-4FEA-8DF9-1E36AECF9B5A}"/>
              </a:ext>
            </a:extLst>
          </p:cNvPr>
          <p:cNvSpPr/>
          <p:nvPr/>
        </p:nvSpPr>
        <p:spPr>
          <a:xfrm>
            <a:off x="7902413" y="1317624"/>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2</a:t>
            </a:r>
          </a:p>
        </p:txBody>
      </p:sp>
      <p:sp>
        <p:nvSpPr>
          <p:cNvPr id="23" name="Oval 22">
            <a:extLst>
              <a:ext uri="{FF2B5EF4-FFF2-40B4-BE49-F238E27FC236}">
                <a16:creationId xmlns:a16="http://schemas.microsoft.com/office/drawing/2014/main" id="{99CAF5C8-21CF-4B89-830B-BA1CE59F0E19}"/>
              </a:ext>
            </a:extLst>
          </p:cNvPr>
          <p:cNvSpPr/>
          <p:nvPr/>
        </p:nvSpPr>
        <p:spPr>
          <a:xfrm>
            <a:off x="11013146" y="178077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p>
        </p:txBody>
      </p:sp>
      <p:cxnSp>
        <p:nvCxnSpPr>
          <p:cNvPr id="24" name="Straight Arrow Connector 23">
            <a:extLst>
              <a:ext uri="{FF2B5EF4-FFF2-40B4-BE49-F238E27FC236}">
                <a16:creationId xmlns:a16="http://schemas.microsoft.com/office/drawing/2014/main" id="{C835F4D9-9A13-4F0B-B001-ACBB5CAA37F3}"/>
              </a:ext>
            </a:extLst>
          </p:cNvPr>
          <p:cNvCxnSpPr>
            <a:cxnSpLocks/>
          </p:cNvCxnSpPr>
          <p:nvPr/>
        </p:nvCxnSpPr>
        <p:spPr>
          <a:xfrm flipV="1">
            <a:off x="8186120" y="2913636"/>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56A70-34DD-4EC4-8AFB-5BEE2342730F}"/>
              </a:ext>
            </a:extLst>
          </p:cNvPr>
          <p:cNvCxnSpPr>
            <a:cxnSpLocks/>
            <a:stCxn id="22" idx="5"/>
          </p:cNvCxnSpPr>
          <p:nvPr/>
        </p:nvCxnSpPr>
        <p:spPr>
          <a:xfrm>
            <a:off x="8710640" y="2064029"/>
            <a:ext cx="588163" cy="23126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C7A12EE-DACD-475E-96B3-530838525CDD}"/>
              </a:ext>
            </a:extLst>
          </p:cNvPr>
          <p:cNvSpPr txBox="1"/>
          <p:nvPr/>
        </p:nvSpPr>
        <p:spPr>
          <a:xfrm>
            <a:off x="8702625" y="2295295"/>
            <a:ext cx="362058" cy="584775"/>
          </a:xfrm>
          <a:prstGeom prst="rect">
            <a:avLst/>
          </a:prstGeom>
          <a:noFill/>
        </p:spPr>
        <p:txBody>
          <a:bodyPr wrap="square" rtlCol="0">
            <a:spAutoFit/>
          </a:bodyPr>
          <a:lstStyle/>
          <a:p>
            <a:r>
              <a:rPr lang="en-US" sz="3200" b="1" dirty="0"/>
              <a:t>+</a:t>
            </a:r>
          </a:p>
        </p:txBody>
      </p:sp>
      <p:sp>
        <p:nvSpPr>
          <p:cNvPr id="27" name="Oval 26">
            <a:extLst>
              <a:ext uri="{FF2B5EF4-FFF2-40B4-BE49-F238E27FC236}">
                <a16:creationId xmlns:a16="http://schemas.microsoft.com/office/drawing/2014/main" id="{0FF3E5CD-183C-4D87-BE2D-89A8DF720CFA}"/>
              </a:ext>
            </a:extLst>
          </p:cNvPr>
          <p:cNvSpPr/>
          <p:nvPr/>
        </p:nvSpPr>
        <p:spPr>
          <a:xfrm>
            <a:off x="5563834" y="365708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8" name="Straight Arrow Connector 27">
            <a:extLst>
              <a:ext uri="{FF2B5EF4-FFF2-40B4-BE49-F238E27FC236}">
                <a16:creationId xmlns:a16="http://schemas.microsoft.com/office/drawing/2014/main" id="{C34C016F-3878-47C7-B3AA-BDB24BB42017}"/>
              </a:ext>
            </a:extLst>
          </p:cNvPr>
          <p:cNvCxnSpPr>
            <a:cxnSpLocks/>
            <a:endCxn id="27" idx="2"/>
          </p:cNvCxnSpPr>
          <p:nvPr/>
        </p:nvCxnSpPr>
        <p:spPr>
          <a:xfrm flipV="1">
            <a:off x="4581107" y="4094320"/>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55C174-6628-4504-ADAB-7F6822A9445C}"/>
              </a:ext>
            </a:extLst>
          </p:cNvPr>
          <p:cNvSpPr txBox="1"/>
          <p:nvPr/>
        </p:nvSpPr>
        <p:spPr>
          <a:xfrm>
            <a:off x="3184240" y="3981014"/>
            <a:ext cx="362058" cy="584775"/>
          </a:xfrm>
          <a:prstGeom prst="rect">
            <a:avLst/>
          </a:prstGeom>
          <a:noFill/>
        </p:spPr>
        <p:txBody>
          <a:bodyPr wrap="square" rtlCol="0">
            <a:spAutoFit/>
          </a:bodyPr>
          <a:lstStyle/>
          <a:p>
            <a:r>
              <a:rPr lang="en-US" sz="3200" b="1" dirty="0"/>
              <a:t>+</a:t>
            </a:r>
          </a:p>
        </p:txBody>
      </p:sp>
      <p:sp>
        <p:nvSpPr>
          <p:cNvPr id="30" name="Oval 29">
            <a:extLst>
              <a:ext uri="{FF2B5EF4-FFF2-40B4-BE49-F238E27FC236}">
                <a16:creationId xmlns:a16="http://schemas.microsoft.com/office/drawing/2014/main" id="{2DCCEC58-F96B-4A07-ACCE-039A43FA13F4}"/>
              </a:ext>
            </a:extLst>
          </p:cNvPr>
          <p:cNvSpPr/>
          <p:nvPr/>
        </p:nvSpPr>
        <p:spPr>
          <a:xfrm>
            <a:off x="9137903" y="21753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31" name="TextBox 30">
            <a:extLst>
              <a:ext uri="{FF2B5EF4-FFF2-40B4-BE49-F238E27FC236}">
                <a16:creationId xmlns:a16="http://schemas.microsoft.com/office/drawing/2014/main" id="{10D4A134-F299-4323-A169-D44CDB6BD53B}"/>
              </a:ext>
            </a:extLst>
          </p:cNvPr>
          <p:cNvSpPr txBox="1"/>
          <p:nvPr/>
        </p:nvSpPr>
        <p:spPr>
          <a:xfrm>
            <a:off x="10346280" y="1781159"/>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32" name="Straight Arrow Connector 31">
            <a:extLst>
              <a:ext uri="{FF2B5EF4-FFF2-40B4-BE49-F238E27FC236}">
                <a16:creationId xmlns:a16="http://schemas.microsoft.com/office/drawing/2014/main" id="{BFCE17CD-631E-4285-9CC0-8B193A4A860C}"/>
              </a:ext>
            </a:extLst>
          </p:cNvPr>
          <p:cNvCxnSpPr>
            <a:cxnSpLocks/>
          </p:cNvCxnSpPr>
          <p:nvPr/>
        </p:nvCxnSpPr>
        <p:spPr>
          <a:xfrm flipV="1">
            <a:off x="10042131" y="2295295"/>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3609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mj-lt"/>
                <a:cs typeface="Segoe UI" panose="020B0502040204020203" pitchFamily="34" charset="0"/>
              </a:rPr>
              <a:t>Example: Computing a Gradient</a:t>
            </a:r>
            <a:br>
              <a:rPr lang="en-US" dirty="0">
                <a:latin typeface="+mj-lt"/>
                <a:cs typeface="Segoe UI" panose="020B0502040204020203" pitchFamily="34" charset="0"/>
              </a:rPr>
            </a:br>
            <a:endParaRPr lang="en-US" dirty="0">
              <a:latin typeface="+mj-lt"/>
              <a:cs typeface="Segoe UI" panose="020B0502040204020203" pitchFamily="34" charset="0"/>
            </a:endParaRPr>
          </a:p>
        </p:txBody>
      </p:sp>
      <p:sp>
        <p:nvSpPr>
          <p:cNvPr id="6" name="Oval 5">
            <a:extLst>
              <a:ext uri="{FF2B5EF4-FFF2-40B4-BE49-F238E27FC236}">
                <a16:creationId xmlns:a16="http://schemas.microsoft.com/office/drawing/2014/main" id="{3A553730-B802-49E4-9BDB-F90858219449}"/>
              </a:ext>
            </a:extLst>
          </p:cNvPr>
          <p:cNvSpPr/>
          <p:nvPr/>
        </p:nvSpPr>
        <p:spPr>
          <a:xfrm>
            <a:off x="1052817" y="577154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8" name="Oval 7">
            <a:extLst>
              <a:ext uri="{FF2B5EF4-FFF2-40B4-BE49-F238E27FC236}">
                <a16:creationId xmlns:a16="http://schemas.microsoft.com/office/drawing/2014/main" id="{EE3E24E5-0CC5-40D5-A8D6-DFEE5980DEE8}"/>
              </a:ext>
            </a:extLst>
          </p:cNvPr>
          <p:cNvSpPr/>
          <p:nvPr/>
        </p:nvSpPr>
        <p:spPr>
          <a:xfrm>
            <a:off x="1126467" y="3377828"/>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9" name="Oval 8">
            <a:extLst>
              <a:ext uri="{FF2B5EF4-FFF2-40B4-BE49-F238E27FC236}">
                <a16:creationId xmlns:a16="http://schemas.microsoft.com/office/drawing/2014/main" id="{7FC7A154-5AB6-4047-A783-E3502EE846A5}"/>
              </a:ext>
            </a:extLst>
          </p:cNvPr>
          <p:cNvSpPr/>
          <p:nvPr/>
        </p:nvSpPr>
        <p:spPr>
          <a:xfrm>
            <a:off x="2556720" y="489707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10" name="Straight Arrow Connector 9">
            <a:extLst>
              <a:ext uri="{FF2B5EF4-FFF2-40B4-BE49-F238E27FC236}">
                <a16:creationId xmlns:a16="http://schemas.microsoft.com/office/drawing/2014/main" id="{94DB0AA0-223A-41E1-B810-6EABD62F4C7A}"/>
              </a:ext>
            </a:extLst>
          </p:cNvPr>
          <p:cNvCxnSpPr>
            <a:cxnSpLocks/>
            <a:stCxn id="8" idx="5"/>
            <a:endCxn id="9" idx="1"/>
          </p:cNvCxnSpPr>
          <p:nvPr/>
        </p:nvCxnSpPr>
        <p:spPr>
          <a:xfrm>
            <a:off x="1934694" y="4124233"/>
            <a:ext cx="760696" cy="90090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CDB9000-1564-49F5-9CDF-E8C2AFD6BB23}"/>
              </a:ext>
            </a:extLst>
          </p:cNvPr>
          <p:cNvCxnSpPr>
            <a:cxnSpLocks/>
            <a:stCxn id="6" idx="6"/>
            <a:endCxn id="9" idx="3"/>
          </p:cNvCxnSpPr>
          <p:nvPr/>
        </p:nvCxnSpPr>
        <p:spPr>
          <a:xfrm flipV="1">
            <a:off x="1999713" y="5643477"/>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AF4011C-82E0-4C1A-B116-1C8990A1966B}"/>
              </a:ext>
            </a:extLst>
          </p:cNvPr>
          <p:cNvSpPr txBox="1"/>
          <p:nvPr/>
        </p:nvSpPr>
        <p:spPr>
          <a:xfrm>
            <a:off x="1765593" y="4828254"/>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3" name="TextBox 12">
            <a:extLst>
              <a:ext uri="{FF2B5EF4-FFF2-40B4-BE49-F238E27FC236}">
                <a16:creationId xmlns:a16="http://schemas.microsoft.com/office/drawing/2014/main" id="{FCFE6C6A-825C-427B-9BD9-F9F9CAE8FC16}"/>
              </a:ext>
            </a:extLst>
          </p:cNvPr>
          <p:cNvSpPr txBox="1"/>
          <p:nvPr/>
        </p:nvSpPr>
        <p:spPr>
          <a:xfrm>
            <a:off x="3699195" y="4668717"/>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4" name="Oval 13">
            <a:extLst>
              <a:ext uri="{FF2B5EF4-FFF2-40B4-BE49-F238E27FC236}">
                <a16:creationId xmlns:a16="http://schemas.microsoft.com/office/drawing/2014/main" id="{EBF459BF-AAA8-4599-9FD6-2250FD690481}"/>
              </a:ext>
            </a:extLst>
          </p:cNvPr>
          <p:cNvSpPr/>
          <p:nvPr/>
        </p:nvSpPr>
        <p:spPr>
          <a:xfrm>
            <a:off x="2899836" y="3485079"/>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5" name="Oval 14">
            <a:extLst>
              <a:ext uri="{FF2B5EF4-FFF2-40B4-BE49-F238E27FC236}">
                <a16:creationId xmlns:a16="http://schemas.microsoft.com/office/drawing/2014/main" id="{F0EEC9EB-B4DC-4C91-B6EA-7A99B5123CE1}"/>
              </a:ext>
            </a:extLst>
          </p:cNvPr>
          <p:cNvSpPr/>
          <p:nvPr/>
        </p:nvSpPr>
        <p:spPr>
          <a:xfrm>
            <a:off x="6125023" y="44598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6" name="Straight Arrow Connector 15">
            <a:extLst>
              <a:ext uri="{FF2B5EF4-FFF2-40B4-BE49-F238E27FC236}">
                <a16:creationId xmlns:a16="http://schemas.microsoft.com/office/drawing/2014/main" id="{E3110835-BE54-4FC1-B05C-6D9BEAFFBFD7}"/>
              </a:ext>
            </a:extLst>
          </p:cNvPr>
          <p:cNvCxnSpPr>
            <a:cxnSpLocks/>
            <a:stCxn id="14" idx="5"/>
            <a:endCxn id="15" idx="1"/>
          </p:cNvCxnSpPr>
          <p:nvPr/>
        </p:nvCxnSpPr>
        <p:spPr>
          <a:xfrm>
            <a:off x="3708063" y="4231484"/>
            <a:ext cx="2555630" cy="3564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70D2D65-428B-4128-81B4-0487C39E6C28}"/>
              </a:ext>
            </a:extLst>
          </p:cNvPr>
          <p:cNvCxnSpPr>
            <a:cxnSpLocks/>
            <a:stCxn id="20" idx="6"/>
            <a:endCxn id="15" idx="3"/>
          </p:cNvCxnSpPr>
          <p:nvPr/>
        </p:nvCxnSpPr>
        <p:spPr>
          <a:xfrm flipV="1">
            <a:off x="5478691" y="5206243"/>
            <a:ext cx="785002" cy="25612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7C14216-FBDC-409E-86B4-15D05F37174A}"/>
              </a:ext>
            </a:extLst>
          </p:cNvPr>
          <p:cNvSpPr txBox="1"/>
          <p:nvPr/>
        </p:nvSpPr>
        <p:spPr>
          <a:xfrm>
            <a:off x="5495046" y="4043471"/>
            <a:ext cx="1025247" cy="461665"/>
          </a:xfrm>
          <a:prstGeom prst="rect">
            <a:avLst/>
          </a:prstGeom>
          <a:noFill/>
        </p:spPr>
        <p:txBody>
          <a:bodyPr wrap="square" rtlCol="0">
            <a:spAutoFit/>
          </a:bodyPr>
          <a:lstStyle/>
          <a:p>
            <a:r>
              <a:rPr lang="en-US" sz="2400" b="1" dirty="0"/>
              <a:t>dot</a:t>
            </a:r>
          </a:p>
        </p:txBody>
      </p:sp>
      <p:sp>
        <p:nvSpPr>
          <p:cNvPr id="19" name="Oval 18">
            <a:extLst>
              <a:ext uri="{FF2B5EF4-FFF2-40B4-BE49-F238E27FC236}">
                <a16:creationId xmlns:a16="http://schemas.microsoft.com/office/drawing/2014/main" id="{A2549B5A-8FB0-46B2-A841-1E53F92276DE}"/>
              </a:ext>
            </a:extLst>
          </p:cNvPr>
          <p:cNvSpPr/>
          <p:nvPr/>
        </p:nvSpPr>
        <p:spPr>
          <a:xfrm>
            <a:off x="7904998" y="340850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rPr>
              <a:t>Y</a:t>
            </a:r>
            <a:r>
              <a:rPr lang="en-US" sz="2800" b="1" baseline="-25000" dirty="0" err="1">
                <a:solidFill>
                  <a:schemeClr val="tx1"/>
                </a:solidFill>
              </a:rPr>
              <a:t>est</a:t>
            </a:r>
            <a:endParaRPr lang="en-US" sz="2800" b="1" baseline="-25000" dirty="0">
              <a:solidFill>
                <a:schemeClr val="tx1"/>
              </a:solidFill>
            </a:endParaRPr>
          </a:p>
        </p:txBody>
      </p:sp>
      <p:sp>
        <p:nvSpPr>
          <p:cNvPr id="20" name="Oval 19">
            <a:extLst>
              <a:ext uri="{FF2B5EF4-FFF2-40B4-BE49-F238E27FC236}">
                <a16:creationId xmlns:a16="http://schemas.microsoft.com/office/drawing/2014/main" id="{DD6993D2-AFE9-4C80-A727-CB6035FF6867}"/>
              </a:ext>
            </a:extLst>
          </p:cNvPr>
          <p:cNvSpPr/>
          <p:nvPr/>
        </p:nvSpPr>
        <p:spPr>
          <a:xfrm>
            <a:off x="4531795" y="502513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1" name="Straight Arrow Connector 20">
            <a:extLst>
              <a:ext uri="{FF2B5EF4-FFF2-40B4-BE49-F238E27FC236}">
                <a16:creationId xmlns:a16="http://schemas.microsoft.com/office/drawing/2014/main" id="{A0D0C941-1DFF-4B8E-9035-57CB295B4652}"/>
              </a:ext>
            </a:extLst>
          </p:cNvPr>
          <p:cNvCxnSpPr>
            <a:cxnSpLocks/>
            <a:stCxn id="9" idx="6"/>
            <a:endCxn id="20" idx="2"/>
          </p:cNvCxnSpPr>
          <p:nvPr/>
        </p:nvCxnSpPr>
        <p:spPr>
          <a:xfrm>
            <a:off x="3503616" y="5334307"/>
            <a:ext cx="1028179" cy="12806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4DB44CA-2F8E-46E5-A8EF-F77613EEF741}"/>
              </a:ext>
            </a:extLst>
          </p:cNvPr>
          <p:cNvSpPr txBox="1"/>
          <p:nvPr/>
        </p:nvSpPr>
        <p:spPr>
          <a:xfrm>
            <a:off x="7063572" y="3931145"/>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23" name="Straight Arrow Connector 22">
            <a:extLst>
              <a:ext uri="{FF2B5EF4-FFF2-40B4-BE49-F238E27FC236}">
                <a16:creationId xmlns:a16="http://schemas.microsoft.com/office/drawing/2014/main" id="{EFF354E9-8568-419E-AF05-410B4FD341CD}"/>
              </a:ext>
            </a:extLst>
          </p:cNvPr>
          <p:cNvCxnSpPr>
            <a:cxnSpLocks/>
            <a:endCxn id="19" idx="3"/>
          </p:cNvCxnSpPr>
          <p:nvPr/>
        </p:nvCxnSpPr>
        <p:spPr>
          <a:xfrm flipV="1">
            <a:off x="7071919" y="4154910"/>
            <a:ext cx="971749" cy="6435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BBB02C1C-48F4-4978-9ECA-68228F83541B}"/>
              </a:ext>
            </a:extLst>
          </p:cNvPr>
          <p:cNvSpPr/>
          <p:nvPr/>
        </p:nvSpPr>
        <p:spPr>
          <a:xfrm>
            <a:off x="2108112" y="1802568"/>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25" name="Oval 24">
            <a:extLst>
              <a:ext uri="{FF2B5EF4-FFF2-40B4-BE49-F238E27FC236}">
                <a16:creationId xmlns:a16="http://schemas.microsoft.com/office/drawing/2014/main" id="{BC780D11-99A0-4E4C-BDC6-6059BD5E2ACF}"/>
              </a:ext>
            </a:extLst>
          </p:cNvPr>
          <p:cNvSpPr/>
          <p:nvPr/>
        </p:nvSpPr>
        <p:spPr>
          <a:xfrm>
            <a:off x="4320181" y="2664674"/>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6</a:t>
            </a:r>
          </a:p>
        </p:txBody>
      </p:sp>
      <p:sp>
        <p:nvSpPr>
          <p:cNvPr id="26" name="Oval 25">
            <a:extLst>
              <a:ext uri="{FF2B5EF4-FFF2-40B4-BE49-F238E27FC236}">
                <a16:creationId xmlns:a16="http://schemas.microsoft.com/office/drawing/2014/main" id="{BDE61B11-D44B-4DDC-B7F3-9338941ED846}"/>
              </a:ext>
            </a:extLst>
          </p:cNvPr>
          <p:cNvSpPr/>
          <p:nvPr/>
        </p:nvSpPr>
        <p:spPr>
          <a:xfrm>
            <a:off x="9635280" y="553424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endParaRPr lang="en-US" sz="2800" b="1" baseline="-25000" dirty="0">
              <a:solidFill>
                <a:schemeClr val="tx1"/>
              </a:solidFill>
            </a:endParaRPr>
          </a:p>
        </p:txBody>
      </p:sp>
      <p:sp>
        <p:nvSpPr>
          <p:cNvPr id="27" name="Oval 26">
            <a:extLst>
              <a:ext uri="{FF2B5EF4-FFF2-40B4-BE49-F238E27FC236}">
                <a16:creationId xmlns:a16="http://schemas.microsoft.com/office/drawing/2014/main" id="{0BC15D03-C603-472B-8DE1-9D893050D57B}"/>
              </a:ext>
            </a:extLst>
          </p:cNvPr>
          <p:cNvSpPr/>
          <p:nvPr/>
        </p:nvSpPr>
        <p:spPr>
          <a:xfrm>
            <a:off x="10406364" y="2777175"/>
            <a:ext cx="1030456" cy="948795"/>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r>
              <a:rPr lang="en-US" sz="2800" b="1" baseline="-25000" dirty="0">
                <a:solidFill>
                  <a:schemeClr val="tx1"/>
                </a:solidFill>
              </a:rPr>
              <a:t>MLE</a:t>
            </a:r>
          </a:p>
        </p:txBody>
      </p:sp>
      <p:cxnSp>
        <p:nvCxnSpPr>
          <p:cNvPr id="28" name="Straight Arrow Connector 27">
            <a:extLst>
              <a:ext uri="{FF2B5EF4-FFF2-40B4-BE49-F238E27FC236}">
                <a16:creationId xmlns:a16="http://schemas.microsoft.com/office/drawing/2014/main" id="{C697B592-A011-4972-A16A-210690F6DDA6}"/>
              </a:ext>
            </a:extLst>
          </p:cNvPr>
          <p:cNvCxnSpPr>
            <a:cxnSpLocks/>
            <a:stCxn id="19" idx="6"/>
            <a:endCxn id="27" idx="2"/>
          </p:cNvCxnSpPr>
          <p:nvPr/>
        </p:nvCxnSpPr>
        <p:spPr>
          <a:xfrm flipV="1">
            <a:off x="8851894" y="3251573"/>
            <a:ext cx="1554470" cy="59416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3314A32-8372-4C9A-92DD-510999D0E59A}"/>
              </a:ext>
            </a:extLst>
          </p:cNvPr>
          <p:cNvCxnSpPr>
            <a:cxnSpLocks/>
            <a:stCxn id="26" idx="0"/>
            <a:endCxn id="27" idx="4"/>
          </p:cNvCxnSpPr>
          <p:nvPr/>
        </p:nvCxnSpPr>
        <p:spPr>
          <a:xfrm flipV="1">
            <a:off x="10108728" y="3725970"/>
            <a:ext cx="812864" cy="180827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639A68B-0F25-4EAF-A691-AFA7B9AC256E}"/>
              </a:ext>
            </a:extLst>
          </p:cNvPr>
          <p:cNvSpPr txBox="1"/>
          <p:nvPr/>
        </p:nvSpPr>
        <p:spPr>
          <a:xfrm>
            <a:off x="8952023" y="3733315"/>
            <a:ext cx="1553697" cy="1077218"/>
          </a:xfrm>
          <a:prstGeom prst="rect">
            <a:avLst/>
          </a:prstGeom>
          <a:noFill/>
        </p:spPr>
        <p:txBody>
          <a:bodyPr wrap="square" rtlCol="0">
            <a:spAutoFit/>
          </a:bodyPr>
          <a:lstStyle/>
          <a:p>
            <a:r>
              <a:rPr lang="en-US" sz="3200" b="1" dirty="0"/>
              <a:t>Cross-</a:t>
            </a:r>
          </a:p>
          <a:p>
            <a:r>
              <a:rPr lang="en-US" sz="3200" b="1" dirty="0"/>
              <a:t>entropy</a:t>
            </a:r>
          </a:p>
        </p:txBody>
      </p:sp>
      <p:sp>
        <p:nvSpPr>
          <p:cNvPr id="31" name="Oval 30">
            <a:extLst>
              <a:ext uri="{FF2B5EF4-FFF2-40B4-BE49-F238E27FC236}">
                <a16:creationId xmlns:a16="http://schemas.microsoft.com/office/drawing/2014/main" id="{68D2ED8A-0BEB-4C9B-AFFB-73975F94248A}"/>
              </a:ext>
            </a:extLst>
          </p:cNvPr>
          <p:cNvSpPr/>
          <p:nvPr/>
        </p:nvSpPr>
        <p:spPr>
          <a:xfrm>
            <a:off x="6402083" y="85470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9</a:t>
            </a:r>
          </a:p>
        </p:txBody>
      </p:sp>
      <p:sp>
        <p:nvSpPr>
          <p:cNvPr id="32" name="Oval 31">
            <a:extLst>
              <a:ext uri="{FF2B5EF4-FFF2-40B4-BE49-F238E27FC236}">
                <a16:creationId xmlns:a16="http://schemas.microsoft.com/office/drawing/2014/main" id="{F1BBF50C-A414-4317-8FC4-0625CCD3D0C8}"/>
              </a:ext>
            </a:extLst>
          </p:cNvPr>
          <p:cNvSpPr/>
          <p:nvPr/>
        </p:nvSpPr>
        <p:spPr>
          <a:xfrm>
            <a:off x="10315543" y="88652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p>
        </p:txBody>
      </p:sp>
      <p:cxnSp>
        <p:nvCxnSpPr>
          <p:cNvPr id="33" name="Straight Arrow Connector 32">
            <a:extLst>
              <a:ext uri="{FF2B5EF4-FFF2-40B4-BE49-F238E27FC236}">
                <a16:creationId xmlns:a16="http://schemas.microsoft.com/office/drawing/2014/main" id="{D85A48F8-086A-4B5E-A5D1-92FDB5FD88AB}"/>
              </a:ext>
            </a:extLst>
          </p:cNvPr>
          <p:cNvCxnSpPr>
            <a:cxnSpLocks/>
            <a:stCxn id="14" idx="7"/>
          </p:cNvCxnSpPr>
          <p:nvPr/>
        </p:nvCxnSpPr>
        <p:spPr>
          <a:xfrm flipV="1">
            <a:off x="3708063" y="3251722"/>
            <a:ext cx="608296" cy="36142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A641E6-AC95-4F4C-A659-CEDB72F0979B}"/>
              </a:ext>
            </a:extLst>
          </p:cNvPr>
          <p:cNvCxnSpPr>
            <a:cxnSpLocks/>
            <a:stCxn id="8" idx="0"/>
            <a:endCxn id="24" idx="3"/>
          </p:cNvCxnSpPr>
          <p:nvPr/>
        </p:nvCxnSpPr>
        <p:spPr>
          <a:xfrm flipV="1">
            <a:off x="1599916" y="2548972"/>
            <a:ext cx="646866" cy="8288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01B8BA8-5465-4C9D-AEF4-822A02FB1D00}"/>
              </a:ext>
            </a:extLst>
          </p:cNvPr>
          <p:cNvCxnSpPr>
            <a:cxnSpLocks/>
            <a:stCxn id="45" idx="6"/>
            <a:endCxn id="31" idx="2"/>
          </p:cNvCxnSpPr>
          <p:nvPr/>
        </p:nvCxnSpPr>
        <p:spPr>
          <a:xfrm flipV="1">
            <a:off x="5131216" y="1291935"/>
            <a:ext cx="1270867" cy="31201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63749F-7958-4690-AD09-D832D1366D34}"/>
              </a:ext>
            </a:extLst>
          </p:cNvPr>
          <p:cNvCxnSpPr>
            <a:cxnSpLocks/>
            <a:stCxn id="48" idx="0"/>
            <a:endCxn id="31" idx="4"/>
          </p:cNvCxnSpPr>
          <p:nvPr/>
        </p:nvCxnSpPr>
        <p:spPr>
          <a:xfrm flipV="1">
            <a:off x="6696923" y="1729168"/>
            <a:ext cx="178608" cy="83997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8A52424-1367-461C-8A82-B69AE2FF8FFD}"/>
              </a:ext>
            </a:extLst>
          </p:cNvPr>
          <p:cNvCxnSpPr>
            <a:cxnSpLocks/>
            <a:endCxn id="32" idx="2"/>
          </p:cNvCxnSpPr>
          <p:nvPr/>
        </p:nvCxnSpPr>
        <p:spPr>
          <a:xfrm>
            <a:off x="9208879" y="1321285"/>
            <a:ext cx="1106664" cy="247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E13B37B-75E4-4B89-A0F5-31E69AC3186F}"/>
              </a:ext>
            </a:extLst>
          </p:cNvPr>
          <p:cNvCxnSpPr>
            <a:cxnSpLocks/>
            <a:stCxn id="27" idx="0"/>
            <a:endCxn id="32" idx="4"/>
          </p:cNvCxnSpPr>
          <p:nvPr/>
        </p:nvCxnSpPr>
        <p:spPr>
          <a:xfrm flipH="1" flipV="1">
            <a:off x="10788991" y="1760988"/>
            <a:ext cx="132601" cy="101618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2DD5752-BA58-4FAE-9787-4BFC7244317A}"/>
              </a:ext>
            </a:extLst>
          </p:cNvPr>
          <p:cNvSpPr txBox="1"/>
          <p:nvPr/>
        </p:nvSpPr>
        <p:spPr>
          <a:xfrm>
            <a:off x="10121842" y="1476400"/>
            <a:ext cx="362058" cy="584775"/>
          </a:xfrm>
          <a:prstGeom prst="rect">
            <a:avLst/>
          </a:prstGeom>
          <a:noFill/>
        </p:spPr>
        <p:txBody>
          <a:bodyPr wrap="square" rtlCol="0">
            <a:spAutoFit/>
          </a:bodyPr>
          <a:lstStyle/>
          <a:p>
            <a:r>
              <a:rPr lang="en-US" sz="3200" b="1" dirty="0"/>
              <a:t>+</a:t>
            </a:r>
          </a:p>
        </p:txBody>
      </p:sp>
      <p:sp>
        <p:nvSpPr>
          <p:cNvPr id="40" name="TextBox 39">
            <a:extLst>
              <a:ext uri="{FF2B5EF4-FFF2-40B4-BE49-F238E27FC236}">
                <a16:creationId xmlns:a16="http://schemas.microsoft.com/office/drawing/2014/main" id="{87ACAC61-5217-4B8F-92F7-2673F445E1C1}"/>
              </a:ext>
            </a:extLst>
          </p:cNvPr>
          <p:cNvSpPr txBox="1"/>
          <p:nvPr/>
        </p:nvSpPr>
        <p:spPr>
          <a:xfrm>
            <a:off x="6134899" y="1419999"/>
            <a:ext cx="362058" cy="584775"/>
          </a:xfrm>
          <a:prstGeom prst="rect">
            <a:avLst/>
          </a:prstGeom>
          <a:noFill/>
        </p:spPr>
        <p:txBody>
          <a:bodyPr wrap="square" rtlCol="0">
            <a:spAutoFit/>
          </a:bodyPr>
          <a:lstStyle/>
          <a:p>
            <a:r>
              <a:rPr lang="en-US" sz="3200" b="1" dirty="0"/>
              <a:t>+</a:t>
            </a:r>
          </a:p>
        </p:txBody>
      </p:sp>
      <p:sp>
        <p:nvSpPr>
          <p:cNvPr id="41" name="TextBox 40">
            <a:extLst>
              <a:ext uri="{FF2B5EF4-FFF2-40B4-BE49-F238E27FC236}">
                <a16:creationId xmlns:a16="http://schemas.microsoft.com/office/drawing/2014/main" id="{80F6B639-0D2A-44D7-BA92-F9420A91A783}"/>
              </a:ext>
            </a:extLst>
          </p:cNvPr>
          <p:cNvSpPr txBox="1"/>
          <p:nvPr/>
        </p:nvSpPr>
        <p:spPr>
          <a:xfrm>
            <a:off x="1347583" y="2648841"/>
            <a:ext cx="1025247" cy="461665"/>
          </a:xfrm>
          <a:prstGeom prst="rect">
            <a:avLst/>
          </a:prstGeom>
          <a:noFill/>
        </p:spPr>
        <p:txBody>
          <a:bodyPr wrap="square" rtlCol="0">
            <a:spAutoFit/>
          </a:bodyPr>
          <a:lstStyle/>
          <a:p>
            <a:r>
              <a:rPr lang="en-US" sz="2400" b="1" dirty="0" err="1"/>
              <a:t>sqr</a:t>
            </a:r>
            <a:endParaRPr lang="en-US" sz="2400" b="1" dirty="0"/>
          </a:p>
        </p:txBody>
      </p:sp>
      <p:sp>
        <p:nvSpPr>
          <p:cNvPr id="42" name="TextBox 41">
            <a:extLst>
              <a:ext uri="{FF2B5EF4-FFF2-40B4-BE49-F238E27FC236}">
                <a16:creationId xmlns:a16="http://schemas.microsoft.com/office/drawing/2014/main" id="{19886AA7-2969-4621-A823-DEA844815963}"/>
              </a:ext>
            </a:extLst>
          </p:cNvPr>
          <p:cNvSpPr txBox="1"/>
          <p:nvPr/>
        </p:nvSpPr>
        <p:spPr>
          <a:xfrm>
            <a:off x="3420534" y="2777175"/>
            <a:ext cx="1025247" cy="461665"/>
          </a:xfrm>
          <a:prstGeom prst="rect">
            <a:avLst/>
          </a:prstGeom>
          <a:noFill/>
        </p:spPr>
        <p:txBody>
          <a:bodyPr wrap="square" rtlCol="0">
            <a:spAutoFit/>
          </a:bodyPr>
          <a:lstStyle/>
          <a:p>
            <a:r>
              <a:rPr lang="en-US" sz="2400" b="1" dirty="0" err="1"/>
              <a:t>sqr</a:t>
            </a:r>
            <a:endParaRPr lang="en-US" sz="2400" b="1" dirty="0"/>
          </a:p>
        </p:txBody>
      </p:sp>
      <p:cxnSp>
        <p:nvCxnSpPr>
          <p:cNvPr id="43" name="Straight Arrow Connector 42">
            <a:extLst>
              <a:ext uri="{FF2B5EF4-FFF2-40B4-BE49-F238E27FC236}">
                <a16:creationId xmlns:a16="http://schemas.microsoft.com/office/drawing/2014/main" id="{B18EC91B-0C33-48C4-899B-2512E1164355}"/>
              </a:ext>
            </a:extLst>
          </p:cNvPr>
          <p:cNvCxnSpPr>
            <a:cxnSpLocks/>
          </p:cNvCxnSpPr>
          <p:nvPr/>
        </p:nvCxnSpPr>
        <p:spPr>
          <a:xfrm flipV="1">
            <a:off x="2999608" y="1677343"/>
            <a:ext cx="1184712" cy="32894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8B689C6-5E73-43A6-86F8-AAD73773CCEF}"/>
              </a:ext>
            </a:extLst>
          </p:cNvPr>
          <p:cNvSpPr txBox="1"/>
          <p:nvPr/>
        </p:nvSpPr>
        <p:spPr>
          <a:xfrm>
            <a:off x="2983121" y="1321285"/>
            <a:ext cx="1025247" cy="461665"/>
          </a:xfrm>
          <a:prstGeom prst="rect">
            <a:avLst/>
          </a:prstGeom>
          <a:noFill/>
        </p:spPr>
        <p:txBody>
          <a:bodyPr wrap="square" rtlCol="0">
            <a:spAutoFit/>
          </a:bodyPr>
          <a:lstStyle/>
          <a:p>
            <a:r>
              <a:rPr lang="en-US" sz="2400" b="1" dirty="0"/>
              <a:t>sum</a:t>
            </a:r>
          </a:p>
        </p:txBody>
      </p:sp>
      <p:sp>
        <p:nvSpPr>
          <p:cNvPr id="45" name="Oval 44">
            <a:extLst>
              <a:ext uri="{FF2B5EF4-FFF2-40B4-BE49-F238E27FC236}">
                <a16:creationId xmlns:a16="http://schemas.microsoft.com/office/drawing/2014/main" id="{17E8C6F5-F5CA-4A88-BF5A-63D3F400C3D8}"/>
              </a:ext>
            </a:extLst>
          </p:cNvPr>
          <p:cNvSpPr/>
          <p:nvPr/>
        </p:nvSpPr>
        <p:spPr>
          <a:xfrm>
            <a:off x="4184320" y="11667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7</a:t>
            </a:r>
          </a:p>
        </p:txBody>
      </p:sp>
      <p:cxnSp>
        <p:nvCxnSpPr>
          <p:cNvPr id="46" name="Straight Arrow Connector 45">
            <a:extLst>
              <a:ext uri="{FF2B5EF4-FFF2-40B4-BE49-F238E27FC236}">
                <a16:creationId xmlns:a16="http://schemas.microsoft.com/office/drawing/2014/main" id="{3E476AA3-F1F2-4B03-9128-AB2BB2EE1A71}"/>
              </a:ext>
            </a:extLst>
          </p:cNvPr>
          <p:cNvCxnSpPr>
            <a:cxnSpLocks/>
            <a:stCxn id="25" idx="6"/>
            <a:endCxn id="48" idx="3"/>
          </p:cNvCxnSpPr>
          <p:nvPr/>
        </p:nvCxnSpPr>
        <p:spPr>
          <a:xfrm>
            <a:off x="5267077" y="3101908"/>
            <a:ext cx="1095068" cy="2136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437D5D5-0267-4F72-BFEC-5CC3AC568E2D}"/>
              </a:ext>
            </a:extLst>
          </p:cNvPr>
          <p:cNvSpPr txBox="1"/>
          <p:nvPr/>
        </p:nvSpPr>
        <p:spPr>
          <a:xfrm>
            <a:off x="5298852" y="2632370"/>
            <a:ext cx="1025247" cy="461665"/>
          </a:xfrm>
          <a:prstGeom prst="rect">
            <a:avLst/>
          </a:prstGeom>
          <a:noFill/>
        </p:spPr>
        <p:txBody>
          <a:bodyPr wrap="square" rtlCol="0">
            <a:spAutoFit/>
          </a:bodyPr>
          <a:lstStyle/>
          <a:p>
            <a:r>
              <a:rPr lang="en-US" sz="2400" b="1" dirty="0"/>
              <a:t>sum</a:t>
            </a:r>
          </a:p>
        </p:txBody>
      </p:sp>
      <p:sp>
        <p:nvSpPr>
          <p:cNvPr id="48" name="Oval 47">
            <a:extLst>
              <a:ext uri="{FF2B5EF4-FFF2-40B4-BE49-F238E27FC236}">
                <a16:creationId xmlns:a16="http://schemas.microsoft.com/office/drawing/2014/main" id="{62B1D991-8F7B-47E7-BCCC-83980B97DB9F}"/>
              </a:ext>
            </a:extLst>
          </p:cNvPr>
          <p:cNvSpPr/>
          <p:nvPr/>
        </p:nvSpPr>
        <p:spPr>
          <a:xfrm>
            <a:off x="6223475" y="256914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8</a:t>
            </a:r>
          </a:p>
        </p:txBody>
      </p:sp>
      <p:sp>
        <p:nvSpPr>
          <p:cNvPr id="49" name="Oval 48">
            <a:extLst>
              <a:ext uri="{FF2B5EF4-FFF2-40B4-BE49-F238E27FC236}">
                <a16:creationId xmlns:a16="http://schemas.microsoft.com/office/drawing/2014/main" id="{18E4203A-5041-4ABE-8651-8882E32E3F53}"/>
              </a:ext>
            </a:extLst>
          </p:cNvPr>
          <p:cNvSpPr/>
          <p:nvPr/>
        </p:nvSpPr>
        <p:spPr>
          <a:xfrm>
            <a:off x="7894744" y="22360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Symbol" panose="05050102010706020507" pitchFamily="18" charset="2"/>
              </a:rPr>
              <a:t>l</a:t>
            </a:r>
          </a:p>
        </p:txBody>
      </p:sp>
      <p:sp>
        <p:nvSpPr>
          <p:cNvPr id="50" name="Oval 49">
            <a:extLst>
              <a:ext uri="{FF2B5EF4-FFF2-40B4-BE49-F238E27FC236}">
                <a16:creationId xmlns:a16="http://schemas.microsoft.com/office/drawing/2014/main" id="{C439BF09-97D6-4889-818A-DF006F2828EA}"/>
              </a:ext>
            </a:extLst>
          </p:cNvPr>
          <p:cNvSpPr/>
          <p:nvPr/>
        </p:nvSpPr>
        <p:spPr>
          <a:xfrm>
            <a:off x="8270529" y="919542"/>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10</a:t>
            </a:r>
          </a:p>
        </p:txBody>
      </p:sp>
      <p:cxnSp>
        <p:nvCxnSpPr>
          <p:cNvPr id="51" name="Straight Arrow Connector 50">
            <a:extLst>
              <a:ext uri="{FF2B5EF4-FFF2-40B4-BE49-F238E27FC236}">
                <a16:creationId xmlns:a16="http://schemas.microsoft.com/office/drawing/2014/main" id="{4F334847-6ACC-436A-B89C-8E92B79F46E4}"/>
              </a:ext>
            </a:extLst>
          </p:cNvPr>
          <p:cNvCxnSpPr>
            <a:cxnSpLocks/>
            <a:stCxn id="31" idx="6"/>
            <a:endCxn id="50" idx="2"/>
          </p:cNvCxnSpPr>
          <p:nvPr/>
        </p:nvCxnSpPr>
        <p:spPr>
          <a:xfrm>
            <a:off x="7348979" y="1291935"/>
            <a:ext cx="921550" cy="6484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ABF3D07-8791-4569-837A-C41942616C3C}"/>
              </a:ext>
            </a:extLst>
          </p:cNvPr>
          <p:cNvCxnSpPr>
            <a:cxnSpLocks/>
            <a:stCxn id="49" idx="0"/>
            <a:endCxn id="50" idx="3"/>
          </p:cNvCxnSpPr>
          <p:nvPr/>
        </p:nvCxnSpPr>
        <p:spPr>
          <a:xfrm flipV="1">
            <a:off x="8368192" y="1665946"/>
            <a:ext cx="41007" cy="5700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36DC2A6-B8A3-4893-9F99-448EA1A4A522}"/>
              </a:ext>
            </a:extLst>
          </p:cNvPr>
          <p:cNvSpPr txBox="1"/>
          <p:nvPr/>
        </p:nvSpPr>
        <p:spPr>
          <a:xfrm>
            <a:off x="7518026" y="1446510"/>
            <a:ext cx="1025247" cy="461665"/>
          </a:xfrm>
          <a:prstGeom prst="rect">
            <a:avLst/>
          </a:prstGeom>
          <a:noFill/>
        </p:spPr>
        <p:txBody>
          <a:bodyPr wrap="square" rtlCol="0">
            <a:spAutoFit/>
          </a:bodyPr>
          <a:lstStyle/>
          <a:p>
            <a:r>
              <a:rPr lang="en-US" sz="2400" b="1" dirty="0" err="1"/>
              <a:t>mult</a:t>
            </a:r>
            <a:endParaRPr lang="en-US" sz="2400" b="1" dirty="0"/>
          </a:p>
        </p:txBody>
      </p:sp>
    </p:spTree>
    <p:extLst>
      <p:ext uri="{BB962C8B-B14F-4D97-AF65-F5344CB8AC3E}">
        <p14:creationId xmlns:p14="http://schemas.microsoft.com/office/powerpoint/2010/main" val="11600891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Platforms for deep learning combine </a:t>
            </a:r>
            <a:r>
              <a:rPr lang="en-US" sz="3000" dirty="0">
                <a:latin typeface="+mj-lt"/>
              </a:rPr>
              <a:t>execution graphs, lazy evaluation  and GPU support</a:t>
            </a:r>
          </a:p>
          <a:p>
            <a:r>
              <a:rPr lang="en-US" sz="3000" b="0" dirty="0">
                <a:latin typeface="+mj-lt"/>
              </a:rPr>
              <a:t>Graphics Processing Units (GPU) greatly increase speed of linear algebra computations</a:t>
            </a:r>
          </a:p>
          <a:p>
            <a:pPr lvl="1"/>
            <a:r>
              <a:rPr lang="en-US" sz="2600" b="0" dirty="0">
                <a:latin typeface="+mj-lt"/>
              </a:rPr>
              <a:t>First applied to machine learning by </a:t>
            </a:r>
            <a:r>
              <a:rPr lang="en-US" sz="2600" b="0" dirty="0" err="1">
                <a:latin typeface="+mj-lt"/>
                <a:hlinkClick r:id="rId2"/>
              </a:rPr>
              <a:t>Stienkrau</a:t>
            </a:r>
            <a:r>
              <a:rPr lang="en-US" sz="2600" b="0" dirty="0">
                <a:latin typeface="+mj-lt"/>
                <a:hlinkClick r:id="rId2"/>
              </a:rPr>
              <a:t> et.al. (2005)</a:t>
            </a:r>
            <a:endParaRPr lang="en-US" sz="2600" b="0" dirty="0">
              <a:latin typeface="+mj-lt"/>
            </a:endParaRPr>
          </a:p>
          <a:p>
            <a:pPr lvl="1"/>
            <a:r>
              <a:rPr lang="en-US" sz="2600" dirty="0">
                <a:latin typeface="+mj-lt"/>
              </a:rPr>
              <a:t>The recognition that large scale ML models can be trained with clusters of low-cost hardware revolutionized deep learning </a:t>
            </a:r>
            <a:r>
              <a:rPr lang="en-US" sz="2600" b="0" dirty="0">
                <a:latin typeface="+mj-lt"/>
              </a:rPr>
              <a:t> </a:t>
            </a:r>
          </a:p>
          <a:p>
            <a:pPr lvl="1"/>
            <a:r>
              <a:rPr lang="en-US" sz="2600" dirty="0">
                <a:latin typeface="+mj-lt"/>
              </a:rPr>
              <a:t>Seminal paper GPUs applied to deep learning is</a:t>
            </a:r>
            <a:r>
              <a:rPr lang="en-US" sz="2600" dirty="0">
                <a:latin typeface="+mj-lt"/>
                <a:hlinkClick r:id="rId3"/>
              </a:rPr>
              <a:t> </a:t>
            </a:r>
            <a:r>
              <a:rPr lang="en-US" sz="2600" dirty="0" err="1">
                <a:latin typeface="+mj-lt"/>
                <a:hlinkClick r:id="rId3"/>
              </a:rPr>
              <a:t>raina</a:t>
            </a:r>
            <a:r>
              <a:rPr lang="en-US" sz="2600" dirty="0">
                <a:latin typeface="+mj-lt"/>
                <a:hlinkClick r:id="rId3"/>
              </a:rPr>
              <a:t> et.al. (2009)</a:t>
            </a:r>
            <a:endParaRPr lang="en-US" sz="2200" dirty="0">
              <a:latin typeface="+mj-lt"/>
            </a:endParaRPr>
          </a:p>
          <a:p>
            <a:r>
              <a:rPr lang="en-US" sz="3000" b="0" dirty="0">
                <a:latin typeface="+mj-lt"/>
              </a:rPr>
              <a:t>Some currently widely used </a:t>
            </a:r>
          </a:p>
          <a:p>
            <a:pPr lvl="1"/>
            <a:r>
              <a:rPr lang="en-US" sz="2600" b="0" dirty="0">
                <a:latin typeface="+mj-lt"/>
                <a:hlinkClick r:id="rId4"/>
              </a:rPr>
              <a:t>TensorFlow</a:t>
            </a:r>
            <a:r>
              <a:rPr lang="en-US" sz="2600" b="0" dirty="0">
                <a:latin typeface="+mj-lt"/>
              </a:rPr>
              <a:t> and the wrapper package </a:t>
            </a:r>
            <a:r>
              <a:rPr lang="en-US" sz="2600" b="0" dirty="0" err="1">
                <a:latin typeface="+mj-lt"/>
                <a:hlinkClick r:id="rId5"/>
              </a:rPr>
              <a:t>Keras</a:t>
            </a:r>
            <a:endParaRPr lang="en-US" sz="2600" b="0" dirty="0">
              <a:latin typeface="+mj-lt"/>
            </a:endParaRPr>
          </a:p>
          <a:p>
            <a:pPr lvl="1"/>
            <a:r>
              <a:rPr lang="en-US" sz="2600" dirty="0" err="1">
                <a:latin typeface="+mj-lt"/>
                <a:hlinkClick r:id="rId6"/>
              </a:rPr>
              <a:t>PyTorch</a:t>
            </a:r>
            <a:r>
              <a:rPr lang="en-US" sz="2600" dirty="0">
                <a:latin typeface="+mj-lt"/>
              </a:rPr>
              <a:t> built on Torch</a:t>
            </a:r>
          </a:p>
          <a:p>
            <a:pPr lvl="1"/>
            <a:r>
              <a:rPr lang="en-US" sz="2600" b="0" dirty="0" err="1">
                <a:latin typeface="+mj-lt"/>
                <a:hlinkClick r:id="rId7"/>
              </a:rPr>
              <a:t>Caffé</a:t>
            </a:r>
            <a:r>
              <a:rPr lang="en-US" sz="2600" b="0" dirty="0">
                <a:latin typeface="+mj-lt"/>
              </a:rPr>
              <a:t> </a:t>
            </a:r>
          </a:p>
          <a:p>
            <a:r>
              <a:rPr lang="en-US" sz="3000" b="0" dirty="0">
                <a:latin typeface="+mj-lt"/>
              </a:rPr>
              <a:t>You can find a review of many currently used deep learning platforms </a:t>
            </a:r>
            <a:r>
              <a:rPr lang="en-US" sz="3000" b="0" dirty="0">
                <a:latin typeface="+mj-lt"/>
                <a:hlinkClick r:id="rId8"/>
              </a:rPr>
              <a:t>here</a:t>
            </a:r>
            <a:endParaRPr lang="en-US" sz="2600" dirty="0">
              <a:latin typeface="+mj-lt"/>
            </a:endParaRP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Platforms for Deep </a:t>
            </a:r>
            <a:r>
              <a:rPr lang="en-US" sz="4000" dirty="0">
                <a:latin typeface="+mn-lt"/>
              </a:rPr>
              <a:t>NN Models</a:t>
            </a:r>
          </a:p>
        </p:txBody>
      </p:sp>
      <p:sp>
        <p:nvSpPr>
          <p:cNvPr id="5" name="AutoShape 3">
            <a:extLst>
              <a:ext uri="{FF2B5EF4-FFF2-40B4-BE49-F238E27FC236}">
                <a16:creationId xmlns:a16="http://schemas.microsoft.com/office/drawing/2014/main" id="{06C15813-4264-4B09-94ED-3FD14296D61A}"/>
              </a:ext>
            </a:extLst>
          </p:cNvPr>
          <p:cNvSpPr>
            <a:spLocks noChangeAspect="1" noChangeArrowheads="1"/>
          </p:cNvSpPr>
          <p:nvPr/>
        </p:nvSpPr>
        <p:spPr bwMode="auto">
          <a:xfrm>
            <a:off x="44450" y="-4730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DBB4796E-1A84-4361-9C4D-5A4A40A4EC22}"/>
              </a:ext>
            </a:extLst>
          </p:cNvPr>
          <p:cNvSpPr>
            <a:spLocks noChangeAspect="1" noChangeArrowheads="1"/>
          </p:cNvSpPr>
          <p:nvPr/>
        </p:nvSpPr>
        <p:spPr bwMode="auto">
          <a:xfrm>
            <a:off x="196850" y="-3206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4552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How can we deploy deep NN models to the </a:t>
            </a:r>
            <a:r>
              <a:rPr lang="en-US" sz="3000" dirty="0">
                <a:latin typeface="+mj-lt"/>
              </a:rPr>
              <a:t>edge</a:t>
            </a:r>
            <a:r>
              <a:rPr lang="en-US" sz="3000" b="0" dirty="0">
                <a:latin typeface="+mj-lt"/>
              </a:rPr>
              <a:t>?</a:t>
            </a:r>
          </a:p>
          <a:p>
            <a:r>
              <a:rPr lang="en-US" sz="3000" b="0" dirty="0">
                <a:latin typeface="+mj-lt"/>
              </a:rPr>
              <a:t>Many applications use CV at the edge – a.k.a</a:t>
            </a:r>
            <a:r>
              <a:rPr lang="en-US" sz="3000" dirty="0">
                <a:latin typeface="+mj-lt"/>
              </a:rPr>
              <a:t>. Internet of Things (IoT)</a:t>
            </a:r>
          </a:p>
          <a:p>
            <a:pPr lvl="1"/>
            <a:r>
              <a:rPr lang="en-US" sz="2600" dirty="0">
                <a:latin typeface="+mj-lt"/>
              </a:rPr>
              <a:t>Example: advanced smart phone </a:t>
            </a:r>
            <a:r>
              <a:rPr lang="en-US" sz="2600" dirty="0" err="1">
                <a:latin typeface="+mj-lt"/>
              </a:rPr>
              <a:t>photograpy</a:t>
            </a:r>
            <a:endParaRPr lang="en-US" sz="2600" dirty="0">
              <a:latin typeface="+mj-lt"/>
            </a:endParaRPr>
          </a:p>
          <a:p>
            <a:pPr lvl="1"/>
            <a:r>
              <a:rPr lang="en-US" sz="2600" dirty="0">
                <a:latin typeface="+mj-lt"/>
              </a:rPr>
              <a:t>Example: security monitoring</a:t>
            </a:r>
          </a:p>
          <a:p>
            <a:pPr lvl="1"/>
            <a:r>
              <a:rPr lang="en-US" sz="2600" dirty="0">
                <a:latin typeface="+mj-lt"/>
              </a:rPr>
              <a:t>Example: industrial inspection </a:t>
            </a:r>
          </a:p>
          <a:p>
            <a:pPr lvl="1"/>
            <a:r>
              <a:rPr lang="en-US" sz="2600" dirty="0">
                <a:latin typeface="+mj-lt"/>
              </a:rPr>
              <a:t>…</a:t>
            </a:r>
          </a:p>
          <a:p>
            <a:r>
              <a:rPr lang="en-US" sz="3000" b="0" dirty="0">
                <a:latin typeface="+mj-lt"/>
              </a:rPr>
              <a:t>Need to push CV processing to edge </a:t>
            </a:r>
          </a:p>
          <a:p>
            <a:pPr lvl="1"/>
            <a:r>
              <a:rPr lang="en-US" sz="2600" b="0" dirty="0">
                <a:latin typeface="+mj-lt"/>
              </a:rPr>
              <a:t>Limited network bandwidth precludes central processing</a:t>
            </a:r>
          </a:p>
          <a:p>
            <a:r>
              <a:rPr lang="en-US" sz="3000" b="0" dirty="0">
                <a:latin typeface="+mj-lt"/>
              </a:rPr>
              <a:t>Edge devices typically have limited computing and memory capacity</a:t>
            </a:r>
            <a:endParaRPr lang="en-US" sz="2600" b="0" dirty="0">
              <a:latin typeface="+mj-lt"/>
            </a:endParaRPr>
          </a:p>
          <a:p>
            <a:r>
              <a:rPr lang="en-US" sz="3000" b="0" dirty="0">
                <a:latin typeface="+mj-lt"/>
              </a:rPr>
              <a:t>Can deploy solutions like</a:t>
            </a:r>
            <a:r>
              <a:rPr lang="en-US" sz="3000" dirty="0">
                <a:latin typeface="+mj-lt"/>
              </a:rPr>
              <a:t> </a:t>
            </a:r>
            <a:r>
              <a:rPr lang="en-US" sz="3000" dirty="0">
                <a:latin typeface="+mj-lt"/>
                <a:hlinkClick r:id="rId2"/>
              </a:rPr>
              <a:t>TensorFlow Lite</a:t>
            </a:r>
            <a:r>
              <a:rPr lang="en-US" sz="3000" dirty="0">
                <a:latin typeface="+mj-lt"/>
              </a:rPr>
              <a:t> </a:t>
            </a:r>
          </a:p>
          <a:p>
            <a:pPr lvl="1"/>
            <a:r>
              <a:rPr lang="en-US" sz="2600" dirty="0">
                <a:latin typeface="+mj-lt"/>
              </a:rPr>
              <a:t>Use fixed point or integer arithmetic</a:t>
            </a:r>
          </a:p>
          <a:p>
            <a:pPr lvl="1"/>
            <a:r>
              <a:rPr lang="en-US" sz="2600" dirty="0">
                <a:latin typeface="+mj-lt"/>
              </a:rPr>
              <a:t>Give up a bit of accuracy massive reduction in computing and memory  </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Deployment of Deep NN Models</a:t>
            </a:r>
          </a:p>
        </p:txBody>
      </p:sp>
    </p:spTree>
    <p:extLst>
      <p:ext uri="{BB962C8B-B14F-4D97-AF65-F5344CB8AC3E}">
        <p14:creationId xmlns:p14="http://schemas.microsoft.com/office/powerpoint/2010/main" val="11188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Summary</a:t>
            </a:r>
          </a:p>
        </p:txBody>
      </p:sp>
    </p:spTree>
    <p:extLst>
      <p:ext uri="{BB962C8B-B14F-4D97-AF65-F5344CB8AC3E}">
        <p14:creationId xmlns:p14="http://schemas.microsoft.com/office/powerpoint/2010/main" val="59191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Early learning model for a neural network - </a:t>
            </a:r>
            <a:r>
              <a:rPr lang="en-US" sz="2800" dirty="0" err="1">
                <a:latin typeface="+mn-lt"/>
                <a:cs typeface="Segoe UI" panose="020B0502040204020203" pitchFamily="34" charset="0"/>
              </a:rPr>
              <a:t>Heeb</a:t>
            </a:r>
            <a:r>
              <a:rPr lang="en-US" sz="2800" dirty="0">
                <a:latin typeface="+mn-lt"/>
                <a:cs typeface="Segoe UI" panose="020B0502040204020203" pitchFamily="34" charset="0"/>
              </a:rPr>
              <a:t> (1949)</a:t>
            </a:r>
          </a:p>
        </p:txBody>
      </p:sp>
      <p:sp>
        <p:nvSpPr>
          <p:cNvPr id="4" name="Oval 3">
            <a:extLst>
              <a:ext uri="{FF2B5EF4-FFF2-40B4-BE49-F238E27FC236}">
                <a16:creationId xmlns:a16="http://schemas.microsoft.com/office/drawing/2014/main" id="{B8573F09-28DF-4DAD-9870-42A5DA3EDE9C}"/>
              </a:ext>
            </a:extLst>
          </p:cNvPr>
          <p:cNvSpPr/>
          <p:nvPr/>
        </p:nvSpPr>
        <p:spPr>
          <a:xfrm>
            <a:off x="2576585" y="2340259"/>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4678027" y="3311224"/>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525431" y="1674457"/>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3024274" y="3018836"/>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1225958" y="2007037"/>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5635309" y="3018836"/>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707177" y="4504196"/>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1350272" y="3997842"/>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448209" y="3018837"/>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1150120" y="3311249"/>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2010712" y="1784846"/>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1512397" y="2763827"/>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1863352" y="3649302"/>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6471635" y="4356395"/>
            <a:ext cx="5013188" cy="1279050"/>
          </a:xfrm>
          <a:prstGeom prst="rect">
            <a:avLst/>
          </a:prstGeom>
        </p:spPr>
      </p:pic>
      <p:sp>
        <p:nvSpPr>
          <p:cNvPr id="18" name="Content Placeholder 2">
            <a:extLst>
              <a:ext uri="{FF2B5EF4-FFF2-40B4-BE49-F238E27FC236}">
                <a16:creationId xmlns:a16="http://schemas.microsoft.com/office/drawing/2014/main" id="{B75097E2-A37B-447B-97E7-E16C68CE874E}"/>
              </a:ext>
            </a:extLst>
          </p:cNvPr>
          <p:cNvSpPr txBox="1">
            <a:spLocks/>
          </p:cNvSpPr>
          <p:nvPr/>
        </p:nvSpPr>
        <p:spPr>
          <a:xfrm>
            <a:off x="5503510" y="561011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But, this is just </a:t>
            </a:r>
            <a:r>
              <a:rPr lang="en-US" sz="2800" b="1" dirty="0">
                <a:latin typeface="Segoe UI" panose="020B0502040204020203" pitchFamily="34" charset="0"/>
                <a:cs typeface="Segoe UI" panose="020B0502040204020203" pitchFamily="34" charset="0"/>
              </a:rPr>
              <a:t>linear regression!</a:t>
            </a:r>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A40D14AC-4BB8-4070-B373-641CB47E0D9A}"/>
                  </a:ext>
                </a:extLst>
              </p:cNvPr>
              <p:cNvSpPr txBox="1">
                <a:spLocks/>
              </p:cNvSpPr>
              <p:nvPr/>
            </p:nvSpPr>
            <p:spPr>
              <a:xfrm>
                <a:off x="5806405" y="2250155"/>
                <a:ext cx="5605678"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19" name="Content Placeholder 2">
                <a:extLst>
                  <a:ext uri="{FF2B5EF4-FFF2-40B4-BE49-F238E27FC236}">
                    <a16:creationId xmlns:a16="http://schemas.microsoft.com/office/drawing/2014/main" id="{A40D14AC-4BB8-4070-B373-641CB47E0D9A}"/>
                  </a:ext>
                </a:extLst>
              </p:cNvPr>
              <p:cNvSpPr txBox="1">
                <a:spLocks noRot="1" noChangeAspect="1" noMove="1" noResize="1" noEditPoints="1" noAdjustHandles="1" noChangeArrowheads="1" noChangeShapeType="1" noTextEdit="1"/>
              </p:cNvSpPr>
              <p:nvPr/>
            </p:nvSpPr>
            <p:spPr>
              <a:xfrm>
                <a:off x="5806405" y="2250155"/>
                <a:ext cx="5605678" cy="7533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7B45046-B07A-4126-B978-436C2FCE939E}"/>
                  </a:ext>
                </a:extLst>
              </p:cNvPr>
              <p:cNvSpPr txBox="1">
                <a:spLocks/>
              </p:cNvSpPr>
              <p:nvPr/>
            </p:nvSpPr>
            <p:spPr>
              <a:xfrm>
                <a:off x="5387282" y="2975689"/>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𝜂</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0" name="Content Placeholder 2">
                <a:extLst>
                  <a:ext uri="{FF2B5EF4-FFF2-40B4-BE49-F238E27FC236}">
                    <a16:creationId xmlns:a16="http://schemas.microsoft.com/office/drawing/2014/main" id="{07B45046-B07A-4126-B978-436C2FCE939E}"/>
                  </a:ext>
                </a:extLst>
              </p:cNvPr>
              <p:cNvSpPr txBox="1">
                <a:spLocks noRot="1" noChangeAspect="1" noMove="1" noResize="1" noEditPoints="1" noAdjustHandles="1" noChangeArrowheads="1" noChangeShapeType="1" noTextEdit="1"/>
              </p:cNvSpPr>
              <p:nvPr/>
            </p:nvSpPr>
            <p:spPr>
              <a:xfrm>
                <a:off x="5387282" y="2975689"/>
                <a:ext cx="6400436" cy="7533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FF285445-1E9A-4566-BDC0-692EB53A938A}"/>
                  </a:ext>
                </a:extLst>
              </p:cNvPr>
              <p:cNvSpPr txBox="1">
                <a:spLocks/>
              </p:cNvSpPr>
              <p:nvPr/>
            </p:nvSpPr>
            <p:spPr>
              <a:xfrm>
                <a:off x="5340995" y="3665838"/>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𝑊h𝑒𝑟𝑒</m:t>
                      </m:r>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𝜂</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𝑙𝑒𝑎𝑟𝑛𝑖𝑛𝑔</m:t>
                      </m:r>
                      <m:r>
                        <a:rPr lang="en-US" sz="2800" b="0" i="1" smtClean="0">
                          <a:latin typeface="Cambria Math" panose="02040503050406030204" pitchFamily="18" charset="0"/>
                        </a:rPr>
                        <m:t> </m:t>
                      </m:r>
                      <m:r>
                        <a:rPr lang="en-US" sz="2800" b="0" i="1" smtClean="0">
                          <a:latin typeface="Cambria Math" panose="02040503050406030204" pitchFamily="18" charset="0"/>
                        </a:rPr>
                        <m:t>𝑟𝑎𝑡𝑒</m:t>
                      </m:r>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1" name="Content Placeholder 2">
                <a:extLst>
                  <a:ext uri="{FF2B5EF4-FFF2-40B4-BE49-F238E27FC236}">
                    <a16:creationId xmlns:a16="http://schemas.microsoft.com/office/drawing/2014/main" id="{FF285445-1E9A-4566-BDC0-692EB53A938A}"/>
                  </a:ext>
                </a:extLst>
              </p:cNvPr>
              <p:cNvSpPr txBox="1">
                <a:spLocks noRot="1" noChangeAspect="1" noMove="1" noResize="1" noEditPoints="1" noAdjustHandles="1" noChangeArrowheads="1" noChangeShapeType="1" noTextEdit="1"/>
              </p:cNvSpPr>
              <p:nvPr/>
            </p:nvSpPr>
            <p:spPr>
              <a:xfrm>
                <a:off x="5340995" y="3665838"/>
                <a:ext cx="6400436" cy="7533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F5C8F1C0-94F8-4AEC-888F-8AD019DF47F8}"/>
                  </a:ext>
                </a:extLst>
              </p:cNvPr>
              <p:cNvSpPr txBox="1">
                <a:spLocks/>
              </p:cNvSpPr>
              <p:nvPr/>
            </p:nvSpPr>
            <p:spPr>
              <a:xfrm>
                <a:off x="5340995" y="153809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𝐿𝑒𝑎𝑟𝑛𝑖𝑛𝑔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𝑚𝑜𝑑𝑒𝑙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𝑤𝑒𝑖𝑔h𝑡𝑠</m:t>
                      </m:r>
                    </m:oMath>
                  </m:oMathPara>
                </a14:m>
                <a:endParaRPr lang="en-US" b="1" dirty="0">
                  <a:latin typeface="Segoe UI" panose="020B0502040204020203" pitchFamily="34" charset="0"/>
                  <a:cs typeface="Segoe UI" panose="020B0502040204020203" pitchFamily="34" charset="0"/>
                </a:endParaRPr>
              </a:p>
            </p:txBody>
          </p:sp>
        </mc:Choice>
        <mc:Fallback xmlns="">
          <p:sp>
            <p:nvSpPr>
              <p:cNvPr id="22" name="Content Placeholder 2">
                <a:extLst>
                  <a:ext uri="{FF2B5EF4-FFF2-40B4-BE49-F238E27FC236}">
                    <a16:creationId xmlns:a16="http://schemas.microsoft.com/office/drawing/2014/main" id="{F5C8F1C0-94F8-4AEC-888F-8AD019DF47F8}"/>
                  </a:ext>
                </a:extLst>
              </p:cNvPr>
              <p:cNvSpPr txBox="1">
                <a:spLocks noRot="1" noChangeAspect="1" noMove="1" noResize="1" noEditPoints="1" noAdjustHandles="1" noChangeArrowheads="1" noChangeShapeType="1" noTextEdit="1"/>
              </p:cNvSpPr>
              <p:nvPr/>
            </p:nvSpPr>
            <p:spPr>
              <a:xfrm>
                <a:off x="5340995" y="1538090"/>
                <a:ext cx="6400436" cy="75337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32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P spid="20" grpId="0" build="p"/>
      <p:bldP spid="21" grpId="0" build="p"/>
      <p:bldP spid="2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C9D6-7021-4220-8EB8-6D68DA1816E6}"/>
              </a:ext>
            </a:extLst>
          </p:cNvPr>
          <p:cNvSpPr>
            <a:spLocks noGrp="1"/>
          </p:cNvSpPr>
          <p:nvPr>
            <p:ph type="title"/>
          </p:nvPr>
        </p:nvSpPr>
        <p:spPr>
          <a:xfrm>
            <a:off x="379514" y="182215"/>
            <a:ext cx="11524432" cy="760985"/>
          </a:xfrm>
        </p:spPr>
        <p:txBody>
          <a:bodyPr>
            <a:normAutofit/>
          </a:bodyPr>
          <a:lstStyle/>
          <a:p>
            <a:r>
              <a:rPr lang="en-US" sz="4000" dirty="0">
                <a:latin typeface="+mn-lt"/>
                <a:cs typeface="Segoe UI" panose="020B0502040204020203" pitchFamily="34" charset="0"/>
              </a:rPr>
              <a:t>Representation: Perceptron </a:t>
            </a:r>
          </a:p>
        </p:txBody>
      </p:sp>
      <p:sp>
        <p:nvSpPr>
          <p:cNvPr id="3" name="Content Placeholder 2">
            <a:extLst>
              <a:ext uri="{FF2B5EF4-FFF2-40B4-BE49-F238E27FC236}">
                <a16:creationId xmlns:a16="http://schemas.microsoft.com/office/drawing/2014/main" id="{91E608EE-1C1E-48E9-BE71-C8E0E757BDEF}"/>
              </a:ext>
            </a:extLst>
          </p:cNvPr>
          <p:cNvSpPr>
            <a:spLocks noGrp="1"/>
          </p:cNvSpPr>
          <p:nvPr>
            <p:ph sz="quarter" idx="10"/>
          </p:nvPr>
        </p:nvSpPr>
        <p:spPr>
          <a:xfrm>
            <a:off x="379514" y="854772"/>
            <a:ext cx="11525250" cy="633600"/>
          </a:xfrm>
        </p:spPr>
        <p:txBody>
          <a:bodyPr/>
          <a:lstStyle/>
          <a:p>
            <a:pPr marL="0" indent="0">
              <a:buNone/>
            </a:pPr>
            <a:r>
              <a:rPr lang="en-US" sz="2800" dirty="0">
                <a:latin typeface="Segoe UI" panose="020B0502040204020203" pitchFamily="34" charset="0"/>
                <a:cs typeface="Segoe UI" panose="020B0502040204020203" pitchFamily="34" charset="0"/>
              </a:rPr>
              <a:t>Use of </a:t>
            </a:r>
            <a:r>
              <a:rPr lang="en-US" sz="2800" b="1" dirty="0">
                <a:latin typeface="Segoe UI" panose="020B0502040204020203" pitchFamily="34" charset="0"/>
                <a:cs typeface="Segoe UI" panose="020B0502040204020203" pitchFamily="34" charset="0"/>
              </a:rPr>
              <a:t>nonlinear activation</a:t>
            </a:r>
            <a:r>
              <a:rPr lang="en-US" sz="2800" dirty="0">
                <a:latin typeface="Segoe UI" panose="020B0502040204020203" pitchFamily="34" charset="0"/>
                <a:cs typeface="Segoe UI" panose="020B0502040204020203" pitchFamily="34" charset="0"/>
              </a:rPr>
              <a:t> proposed by Rosenblatt (1962)</a:t>
            </a:r>
          </a:p>
          <a:p>
            <a:pPr marL="0" indent="0">
              <a:buNone/>
            </a:pPr>
            <a:endParaRPr lang="en-US" dirty="0"/>
          </a:p>
        </p:txBody>
      </p:sp>
      <p:sp>
        <p:nvSpPr>
          <p:cNvPr id="4" name="Oval 3">
            <a:extLst>
              <a:ext uri="{FF2B5EF4-FFF2-40B4-BE49-F238E27FC236}">
                <a16:creationId xmlns:a16="http://schemas.microsoft.com/office/drawing/2014/main" id="{2CD3CCBD-B03B-47C8-A3A1-5D08F1EDCCAA}"/>
              </a:ext>
            </a:extLst>
          </p:cNvPr>
          <p:cNvSpPr/>
          <p:nvPr/>
        </p:nvSpPr>
        <p:spPr>
          <a:xfrm>
            <a:off x="5045279" y="215417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D797F3E-B24D-4A5B-A11F-1B515D66482C}"/>
              </a:ext>
            </a:extLst>
          </p:cNvPr>
          <p:cNvCxnSpPr>
            <a:cxnSpLocks/>
            <a:stCxn id="4" idx="6"/>
          </p:cNvCxnSpPr>
          <p:nvPr/>
        </p:nvCxnSpPr>
        <p:spPr>
          <a:xfrm flipV="1">
            <a:off x="7146721" y="3125139"/>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2A8FB2-4F41-462C-8C21-B2442EC687D0}"/>
              </a:ext>
            </a:extLst>
          </p:cNvPr>
          <p:cNvSpPr txBox="1"/>
          <p:nvPr/>
        </p:nvSpPr>
        <p:spPr>
          <a:xfrm>
            <a:off x="2994125" y="1488372"/>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608ADDBA-1C9F-45DE-82D8-3D43C7401BFD}"/>
              </a:ext>
            </a:extLst>
          </p:cNvPr>
          <p:cNvSpPr txBox="1"/>
          <p:nvPr/>
        </p:nvSpPr>
        <p:spPr>
          <a:xfrm>
            <a:off x="5353028" y="2848657"/>
            <a:ext cx="1738350" cy="584775"/>
          </a:xfrm>
          <a:prstGeom prst="rect">
            <a:avLst/>
          </a:prstGeom>
          <a:noFill/>
        </p:spPr>
        <p:txBody>
          <a:bodyPr wrap="square" rtlCol="0">
            <a:spAutoFit/>
          </a:bodyPr>
          <a:lstStyle/>
          <a:p>
            <a:r>
              <a:rPr lang="en-US" sz="3200" b="1" dirty="0">
                <a:latin typeface="Symbol" panose="05050102010706020507" pitchFamily="18" charset="2"/>
              </a:rPr>
              <a:t>s(S</a:t>
            </a:r>
            <a:r>
              <a:rPr lang="en-US" sz="3200" b="1" dirty="0"/>
              <a:t> + b</a:t>
            </a:r>
            <a:r>
              <a:rPr lang="en-US" sz="3200" b="1" dirty="0">
                <a:latin typeface="Symbol" panose="05050102010706020507" pitchFamily="18" charset="2"/>
              </a:rPr>
              <a:t>)</a:t>
            </a:r>
          </a:p>
        </p:txBody>
      </p:sp>
      <p:cxnSp>
        <p:nvCxnSpPr>
          <p:cNvPr id="8" name="Straight Arrow Connector 7">
            <a:extLst>
              <a:ext uri="{FF2B5EF4-FFF2-40B4-BE49-F238E27FC236}">
                <a16:creationId xmlns:a16="http://schemas.microsoft.com/office/drawing/2014/main" id="{7B816F84-6D41-4E1D-B8A8-B9D480EEBD3B}"/>
              </a:ext>
            </a:extLst>
          </p:cNvPr>
          <p:cNvCxnSpPr>
            <a:cxnSpLocks/>
            <a:endCxn id="4" idx="1"/>
          </p:cNvCxnSpPr>
          <p:nvPr/>
        </p:nvCxnSpPr>
        <p:spPr>
          <a:xfrm>
            <a:off x="3694652" y="1820952"/>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62CC81-4351-409E-AABF-69F3DC244DD5}"/>
              </a:ext>
            </a:extLst>
          </p:cNvPr>
          <p:cNvSpPr txBox="1"/>
          <p:nvPr/>
        </p:nvSpPr>
        <p:spPr>
          <a:xfrm>
            <a:off x="8104003" y="2832751"/>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4BE4C917-06A8-47DD-AA1A-BD7B50208D28}"/>
              </a:ext>
            </a:extLst>
          </p:cNvPr>
          <p:cNvSpPr txBox="1"/>
          <p:nvPr/>
        </p:nvSpPr>
        <p:spPr>
          <a:xfrm>
            <a:off x="3175871" y="4318111"/>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94FEF06C-A2D1-4AF7-A44D-765E0099E843}"/>
              </a:ext>
            </a:extLst>
          </p:cNvPr>
          <p:cNvCxnSpPr>
            <a:cxnSpLocks/>
            <a:stCxn id="10" idx="3"/>
            <a:endCxn id="4" idx="3"/>
          </p:cNvCxnSpPr>
          <p:nvPr/>
        </p:nvCxnSpPr>
        <p:spPr>
          <a:xfrm flipV="1">
            <a:off x="3818966" y="3811757"/>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849AD52-1CDF-43F1-BED2-85BA46C5BBD6}"/>
              </a:ext>
            </a:extLst>
          </p:cNvPr>
          <p:cNvSpPr txBox="1"/>
          <p:nvPr/>
        </p:nvSpPr>
        <p:spPr>
          <a:xfrm>
            <a:off x="2916903" y="2832752"/>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6ECBF714-F189-44D3-A89D-80E3D14B2632}"/>
              </a:ext>
            </a:extLst>
          </p:cNvPr>
          <p:cNvCxnSpPr>
            <a:cxnSpLocks/>
            <a:endCxn id="4" idx="2"/>
          </p:cNvCxnSpPr>
          <p:nvPr/>
        </p:nvCxnSpPr>
        <p:spPr>
          <a:xfrm flipV="1">
            <a:off x="3618814" y="3125164"/>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412AAD-339D-4D78-97E4-CC843EBBC57E}"/>
              </a:ext>
            </a:extLst>
          </p:cNvPr>
          <p:cNvSpPr txBox="1"/>
          <p:nvPr/>
        </p:nvSpPr>
        <p:spPr>
          <a:xfrm>
            <a:off x="4479406" y="1598761"/>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AC63CDEE-A91D-4DA1-B469-FDE4E7333CEC}"/>
              </a:ext>
            </a:extLst>
          </p:cNvPr>
          <p:cNvSpPr txBox="1"/>
          <p:nvPr/>
        </p:nvSpPr>
        <p:spPr>
          <a:xfrm>
            <a:off x="3981091" y="2577742"/>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E3CCA4B2-C2D4-4F28-947E-33DA56F7A3A1}"/>
              </a:ext>
            </a:extLst>
          </p:cNvPr>
          <p:cNvSpPr txBox="1"/>
          <p:nvPr/>
        </p:nvSpPr>
        <p:spPr>
          <a:xfrm>
            <a:off x="4332046" y="3463217"/>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61EDBD8C-1D9D-414F-AC36-160CD7B4F11C}"/>
              </a:ext>
            </a:extLst>
          </p:cNvPr>
          <p:cNvPicPr>
            <a:picLocks noChangeAspect="1"/>
          </p:cNvPicPr>
          <p:nvPr/>
        </p:nvPicPr>
        <p:blipFill>
          <a:blip r:embed="rId2"/>
          <a:stretch>
            <a:fillRect/>
          </a:stretch>
        </p:blipFill>
        <p:spPr>
          <a:xfrm>
            <a:off x="464902" y="5100758"/>
            <a:ext cx="5421938" cy="1201408"/>
          </a:xfrm>
          <a:prstGeom prst="rect">
            <a:avLst/>
          </a:prstGeom>
        </p:spPr>
      </p:pic>
      <p:sp>
        <p:nvSpPr>
          <p:cNvPr id="18" name="Content Placeholder 2">
            <a:extLst>
              <a:ext uri="{FF2B5EF4-FFF2-40B4-BE49-F238E27FC236}">
                <a16:creationId xmlns:a16="http://schemas.microsoft.com/office/drawing/2014/main" id="{5323ED39-C5AD-481A-ADFF-6C158D1AEA41}"/>
              </a:ext>
            </a:extLst>
          </p:cNvPr>
          <p:cNvSpPr txBox="1">
            <a:spLocks/>
          </p:cNvSpPr>
          <p:nvPr/>
        </p:nvSpPr>
        <p:spPr>
          <a:xfrm>
            <a:off x="239892" y="6141303"/>
            <a:ext cx="6151560" cy="63360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j-lt"/>
                <a:cs typeface="Segoe UI" panose="020B0502040204020203" pitchFamily="34" charset="0"/>
              </a:rPr>
              <a:t>This is just </a:t>
            </a:r>
            <a:r>
              <a:rPr lang="en-US" sz="2800" b="1" dirty="0">
                <a:latin typeface="+mj-lt"/>
                <a:cs typeface="Segoe UI" panose="020B0502040204020203" pitchFamily="34" charset="0"/>
              </a:rPr>
              <a:t>logistic regression</a:t>
            </a:r>
            <a:r>
              <a:rPr lang="en-US" sz="2800" dirty="0">
                <a:latin typeface="+mj-lt"/>
                <a:cs typeface="Segoe UI" panose="020B0502040204020203" pitchFamily="34" charset="0"/>
              </a:rPr>
              <a:t>!</a:t>
            </a:r>
          </a:p>
          <a:p>
            <a:pPr marL="0" indent="0">
              <a:buFont typeface="Arial" pitchFamily="34" charset="0"/>
              <a:buNone/>
            </a:pPr>
            <a:endParaRPr lang="en-US" dirty="0"/>
          </a:p>
        </p:txBody>
      </p:sp>
      <p:sp>
        <p:nvSpPr>
          <p:cNvPr id="19" name="Content Placeholder 2">
            <a:extLst>
              <a:ext uri="{FF2B5EF4-FFF2-40B4-BE49-F238E27FC236}">
                <a16:creationId xmlns:a16="http://schemas.microsoft.com/office/drawing/2014/main" id="{09557FE6-A996-4E89-ACF7-52B2063F82DB}"/>
              </a:ext>
            </a:extLst>
          </p:cNvPr>
          <p:cNvSpPr txBox="1">
            <a:spLocks/>
          </p:cNvSpPr>
          <p:nvPr/>
        </p:nvSpPr>
        <p:spPr>
          <a:xfrm>
            <a:off x="5937240" y="4815281"/>
            <a:ext cx="6151560" cy="1267496"/>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mn-lt"/>
                <a:cs typeface="Segoe UI" panose="020B0502040204020203" pitchFamily="34" charset="0"/>
              </a:rPr>
              <a:t>Minsky and </a:t>
            </a:r>
            <a:r>
              <a:rPr lang="en-US" sz="2800" dirty="0" err="1">
                <a:latin typeface="+mn-lt"/>
                <a:cs typeface="Segoe UI" panose="020B0502040204020203" pitchFamily="34" charset="0"/>
              </a:rPr>
              <a:t>Papert</a:t>
            </a:r>
            <a:r>
              <a:rPr lang="en-US" sz="2800" dirty="0">
                <a:latin typeface="+mn-lt"/>
                <a:cs typeface="Segoe UI" panose="020B0502040204020203" pitchFamily="34" charset="0"/>
              </a:rPr>
              <a:t> (1969) showed the perceptron cannot represent an </a:t>
            </a:r>
            <a:r>
              <a:rPr lang="en-US" sz="2800" b="1" dirty="0">
                <a:latin typeface="+mn-lt"/>
                <a:cs typeface="Segoe UI" panose="020B0502040204020203" pitchFamily="34" charset="0"/>
              </a:rPr>
              <a:t>exclusive or (XOR</a:t>
            </a:r>
            <a:r>
              <a:rPr lang="en-US" sz="2800" b="1" dirty="0">
                <a:latin typeface="+mn-lt"/>
              </a:rPr>
              <a:t>)</a:t>
            </a:r>
          </a:p>
        </p:txBody>
      </p:sp>
    </p:spTree>
    <p:extLst>
      <p:ext uri="{BB962C8B-B14F-4D97-AF65-F5344CB8AC3E}">
        <p14:creationId xmlns:p14="http://schemas.microsoft.com/office/powerpoint/2010/main" val="29232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21723</TotalTime>
  <Words>3346</Words>
  <Application>Microsoft Office PowerPoint</Application>
  <PresentationFormat>Widescreen</PresentationFormat>
  <Paragraphs>598</Paragraphs>
  <Slides>79</Slides>
  <Notes>32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79</vt:i4>
      </vt:variant>
    </vt:vector>
  </HeadingPairs>
  <TitlesOfParts>
    <vt:vector size="90" baseType="lpstr">
      <vt:lpstr>Arial</vt:lpstr>
      <vt:lpstr>Calibri</vt:lpstr>
      <vt:lpstr>Calibri Light</vt:lpstr>
      <vt:lpstr>Cambria Math</vt:lpstr>
      <vt:lpstr>Segoe</vt:lpstr>
      <vt:lpstr>Segoe UI</vt:lpstr>
      <vt:lpstr>Segoe UI Light</vt:lpstr>
      <vt:lpstr>Symbol</vt:lpstr>
      <vt:lpstr>Wingdings</vt:lpstr>
      <vt:lpstr>1_Office Theme</vt:lpstr>
      <vt:lpstr>Office Theme</vt:lpstr>
      <vt:lpstr>CSCI E-25 Computer Vision</vt:lpstr>
      <vt:lpstr>    Building Blocks of Deep Learning</vt:lpstr>
      <vt:lpstr> Function Approximation with Deep Neural Networks </vt:lpstr>
      <vt:lpstr>Essential Elements of Deep Learning</vt:lpstr>
      <vt:lpstr>    Building Blocks of Deep Learning</vt:lpstr>
      <vt:lpstr>PowerPoint Presentation</vt:lpstr>
      <vt:lpstr>Representation: Linear Neural Network</vt:lpstr>
      <vt:lpstr>Representation: Linear Neural Network</vt:lpstr>
      <vt:lpstr>Representation: Perceptron </vt:lpstr>
      <vt:lpstr>We Need a Better Deep Representation</vt:lpstr>
      <vt:lpstr>We Need a Better Deep Representation</vt:lpstr>
      <vt:lpstr>We Need a Better Deep Representation</vt:lpstr>
      <vt:lpstr>PowerPoint Presentation</vt:lpstr>
      <vt:lpstr>Model Capacity</vt:lpstr>
      <vt:lpstr>Model Capacity</vt:lpstr>
      <vt:lpstr>Model Capacity</vt:lpstr>
      <vt:lpstr>Model Capacity</vt:lpstr>
      <vt:lpstr>PowerPoint Presentation</vt:lpstr>
      <vt:lpstr>Activation functions</vt:lpstr>
      <vt:lpstr>Activation functions</vt:lpstr>
      <vt:lpstr>Activation functions</vt:lpstr>
      <vt:lpstr>PowerPoint Presentation</vt:lpstr>
      <vt:lpstr>The Backpropagation Algorithm</vt:lpstr>
      <vt:lpstr>The Backpropagation Algorithm</vt:lpstr>
      <vt:lpstr>The Backpropagation Algorithm</vt:lpstr>
      <vt:lpstr>The Back Propagation Algorithm</vt:lpstr>
      <vt:lpstr>PowerPoint Presentation</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Performance Metrics for Deep NNs</vt:lpstr>
      <vt:lpstr>PowerPoint Presentation</vt:lpstr>
      <vt:lpstr>The Chain Rule of Calculus </vt:lpstr>
      <vt:lpstr>The Chain Rule of Calculus </vt:lpstr>
      <vt:lpstr>The Chain Rule of Calculus </vt:lpstr>
      <vt:lpstr>The Chain Rule of Calculus </vt:lpstr>
      <vt:lpstr>The Chain Rule of Calculus </vt:lpstr>
      <vt:lpstr>Example: Computing a Gradient</vt:lpstr>
      <vt:lpstr>Example: Computing a Gradient </vt:lpstr>
      <vt:lpstr>Example: Computing a Gradient </vt:lpstr>
      <vt:lpstr>Example: Computing a Gradient </vt:lpstr>
      <vt:lpstr>Example: Computing a Gradient </vt:lpstr>
      <vt:lpstr>Example: Computing a Gradient </vt:lpstr>
      <vt:lpstr>Example: Computing a Gradient </vt:lpstr>
      <vt:lpstr>Example: Computing a Gradient </vt:lpstr>
      <vt:lpstr>PowerPoint Presentation</vt:lpstr>
      <vt:lpstr>PowerPoint Presentation</vt:lpstr>
      <vt:lpstr>Optimization for Deep Neural Networks</vt:lpstr>
      <vt:lpstr>Local Convergence of Gradient Descent</vt:lpstr>
      <vt:lpstr>Local Convergence of Gradient Descent</vt:lpstr>
      <vt:lpstr>Local Convergence of Gradient Descent</vt:lpstr>
      <vt:lpstr>Local Convergence of Gradient Descent</vt:lpstr>
      <vt:lpstr>Local Convergence of Gradient Descent</vt:lpstr>
      <vt:lpstr>PowerPoint Presentation</vt:lpstr>
      <vt:lpstr>The Nature of Gradients</vt:lpstr>
      <vt:lpstr>The Nature of Gradients</vt:lpstr>
      <vt:lpstr>The Nature of Gradients</vt:lpstr>
      <vt:lpstr>The Nature of Gradients</vt:lpstr>
      <vt:lpstr>The Nature of Gradients</vt:lpstr>
      <vt:lpstr>Vanishing and Exploding Gradient Problems</vt:lpstr>
      <vt:lpstr>Vanishing and Exploding Gradient Problems</vt:lpstr>
      <vt:lpstr>Vanishing and Exploding Gradient Problems</vt:lpstr>
      <vt:lpstr>Convex vs. Non-Convex Optimization</vt:lpstr>
      <vt:lpstr>Convex vs. Non-Convex Optimization</vt:lpstr>
      <vt:lpstr>Convex vs. Non-Convex Optimization</vt:lpstr>
      <vt:lpstr> Regularization for Machine Learning</vt:lpstr>
      <vt:lpstr>PowerPoint Presentation</vt:lpstr>
      <vt:lpstr>PowerPoint Presentation</vt:lpstr>
      <vt:lpstr>PowerPoint Presentation</vt:lpstr>
      <vt:lpstr>PowerPoint Presentation</vt:lpstr>
      <vt:lpstr>Example: Execution graph for forward propagation in fully connected NN with one hidden layer</vt:lpstr>
      <vt:lpstr>Example: Computing a Gradient </vt:lpstr>
      <vt:lpstr>PowerPoint Presentation</vt:lpstr>
      <vt:lpstr>PowerPoint Presentation</vt:lpstr>
      <vt:lpst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Stephen Elston</cp:lastModifiedBy>
  <cp:revision>537</cp:revision>
  <dcterms:created xsi:type="dcterms:W3CDTF">2013-02-15T23:12:42Z</dcterms:created>
  <dcterms:modified xsi:type="dcterms:W3CDTF">2023-01-29T02:36:56Z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