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60" r:id="rId3"/>
    <p:sldId id="322" r:id="rId4"/>
    <p:sldId id="438" r:id="rId5"/>
    <p:sldId id="360" r:id="rId6"/>
    <p:sldId id="332" r:id="rId7"/>
    <p:sldId id="323" r:id="rId8"/>
    <p:sldId id="324" r:id="rId9"/>
    <p:sldId id="325" r:id="rId10"/>
    <p:sldId id="326" r:id="rId11"/>
    <p:sldId id="327" r:id="rId12"/>
    <p:sldId id="329" r:id="rId13"/>
    <p:sldId id="330" r:id="rId14"/>
    <p:sldId id="331" r:id="rId15"/>
    <p:sldId id="328" r:id="rId16"/>
    <p:sldId id="359" r:id="rId17"/>
    <p:sldId id="439" r:id="rId18"/>
    <p:sldId id="339" r:id="rId19"/>
    <p:sldId id="340" r:id="rId20"/>
    <p:sldId id="341" r:id="rId21"/>
    <p:sldId id="342" r:id="rId22"/>
    <p:sldId id="440" r:id="rId23"/>
    <p:sldId id="343" r:id="rId24"/>
    <p:sldId id="344" r:id="rId25"/>
    <p:sldId id="346" r:id="rId26"/>
    <p:sldId id="347" r:id="rId27"/>
    <p:sldId id="357" r:id="rId28"/>
    <p:sldId id="441" r:id="rId29"/>
    <p:sldId id="351" r:id="rId30"/>
    <p:sldId id="348" r:id="rId31"/>
    <p:sldId id="350" r:id="rId32"/>
    <p:sldId id="444" r:id="rId33"/>
    <p:sldId id="445" r:id="rId34"/>
    <p:sldId id="442" r:id="rId35"/>
    <p:sldId id="443" r:id="rId36"/>
    <p:sldId id="349" r:id="rId37"/>
    <p:sldId id="354" r:id="rId38"/>
    <p:sldId id="353" r:id="rId39"/>
    <p:sldId id="355" r:id="rId40"/>
    <p:sldId id="356" r:id="rId41"/>
    <p:sldId id="358" r:id="rId42"/>
    <p:sldId id="36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2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4DD6-3B96-459E-9DC8-6D17EA6B041A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4BAC-E5CE-4BEC-AF43-71AB2D77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6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8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0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0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4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4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40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2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97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1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2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6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67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87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22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29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86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75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87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2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7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4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80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238-E970-4CFB-9B85-FFF0545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C1D25-E7F7-4D06-BC44-29576F26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19E3-DC2E-4500-A7EC-5DBBC97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1261-0E66-453C-9B5D-E13B2171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FFDE-5DE4-43BA-A547-5F500D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EBFB-3CB1-4C42-8A93-0E526E3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DCC8-9668-4BD6-9271-28BCACB2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C915-5D18-40A7-9583-512225B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C4F-8F4C-4D06-804A-93972EE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1CA-652B-4B3B-A929-547F270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4209-E614-4CD5-B924-2B1D0180D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86B1-5815-4AEF-B86B-9A9AC6BA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9364-2EF5-41AD-A178-C41E77F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45D4-A913-4E96-B70D-17BA83D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153A-5B54-4458-896D-085CC2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7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91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42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4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77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24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94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E54-E524-4C76-B436-8AF546B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113-8953-466C-BFA9-319B4A06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C712-A005-49A4-968F-4CA9712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15-23C9-4EF3-B8F5-C75EC10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2EDB-2A42-4820-B6FF-3EA76854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04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31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26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053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338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95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3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A0A-F435-435F-9DBA-F51BBE2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2BF3-9E93-45F9-AF90-FEA7670C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E0D2-A2E7-4D09-B5A9-29426D2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283D-FD36-4E06-B790-16793DE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C593-23BF-4EE5-B0AF-E0995F92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449-066B-4275-A739-C3C54B4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6918-8488-47E6-8B5E-832302C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5D2F-49FA-4CA8-93F0-A48521B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8175-5D10-44D2-89DD-C5766CB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1E-8332-44B4-A83D-6CC77E95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2BC-102C-4555-A935-596C102A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A0EA-5798-407D-894A-ACB8B18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87CD-D43F-4E5E-9F78-723287A4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BAA4-FFD6-4287-BCB6-0551D56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C7A6-BBB3-4338-9E0F-389A8BDF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1401E-644B-4147-BB7C-549E8A8C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64F64-5C73-4360-8790-E329A9C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9D2F-FEC3-4C58-B169-919DFA5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F245-CAAC-49E0-954F-DAE0ADD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3CB-B0FB-4798-B5B6-6A65848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49C2-64E6-433C-B3CF-1E8E314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16AF6-A035-44C6-8025-4584092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4A72-AC99-4C02-8E56-54273BC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8CA4-546D-4B43-8FE4-93DB252A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EC57-FBA5-44D0-A101-26195B9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3659-172E-4D0B-A5F8-88F2FFB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23B8-8AEE-4412-BA58-8F6AA9C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C505-9E66-4670-A923-EE3D0BEE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E625-0C4F-41A8-9373-FC9281C6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EDE1-4E51-46AF-922D-4FCFA0B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2B2E-AE2C-42E2-B814-4E5F8E6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41DE-F4B9-4F09-987D-CD567DC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F550-31CB-4C4B-93BB-B982007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B3D2B-63CB-47B3-8741-54655339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6377F-C256-4ADB-9518-23FCA52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CAD-2FC3-46F2-9748-BAF2CC4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74FA-9AED-491E-91CE-F2B5AC8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C6AC-00D7-49E9-83E9-6D9AE0B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410C0-1437-4F81-A900-C72E355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DD79-C938-4F0E-8A48-B31FAA58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539-2AC2-43C6-9103-E37245CE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AD8E-9606-4A66-B598-CADA838E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CD53-4A7A-44D7-8F9C-A4299E87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dspillustrations.com/pages/posts/misc/the-convolution-theorem-and-application-examples.html" TargetMode="Externa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en.wikipedia.org/wiki/Spectral_dens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_theore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2022, 2023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1718" y="3035467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Convolution and 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ends when end of series reached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𝑠𝑝𝑎𝑛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shorter than original series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  <a:blipFill>
                <a:blip r:embed="rId3"/>
                <a:stretch>
                  <a:fillRect l="-1111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1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9362881" y="381627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8466955" y="5105699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482D57-9C62-4293-A497-BCBA4FE66266}"/>
              </a:ext>
            </a:extLst>
          </p:cNvPr>
          <p:cNvSpPr/>
          <p:nvPr/>
        </p:nvSpPr>
        <p:spPr>
          <a:xfrm>
            <a:off x="9979999" y="304693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06A9A9-E8CC-413E-8A81-5BE02DED4A39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C77C4E-3F91-463E-B6DD-C7B07F4134CA}"/>
              </a:ext>
            </a:extLst>
          </p:cNvPr>
          <p:cNvSpPr/>
          <p:nvPr/>
        </p:nvSpPr>
        <p:spPr>
          <a:xfrm>
            <a:off x="9286234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C2A63-2647-4900-AC55-C50242D96E91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D9B27C-1B63-407D-A8E1-C38983122669}"/>
              </a:ext>
            </a:extLst>
          </p:cNvPr>
          <p:cNvCxnSpPr>
            <a:cxnSpLocks/>
            <a:stCxn id="41" idx="7"/>
            <a:endCxn id="39" idx="3"/>
          </p:cNvCxnSpPr>
          <p:nvPr/>
        </p:nvCxnSpPr>
        <p:spPr>
          <a:xfrm flipV="1">
            <a:off x="8989062" y="3491957"/>
            <a:ext cx="1067474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6D7BF4-5FAA-4821-949D-F6D94655E68D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9547547" y="3568311"/>
            <a:ext cx="693765" cy="358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463989-8613-43E3-B1F6-52DCBBFC5CE2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V="1">
            <a:off x="10056536" y="3491957"/>
            <a:ext cx="369552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2D17BF-FA86-4CC2-B84C-E8E595BDD0A1}"/>
              </a:ext>
            </a:extLst>
          </p:cNvPr>
          <p:cNvSpPr txBox="1"/>
          <p:nvPr/>
        </p:nvSpPr>
        <p:spPr>
          <a:xfrm>
            <a:off x="8881486" y="353743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13F17-06BD-4FFE-B4FF-85339AD7F880}"/>
              </a:ext>
            </a:extLst>
          </p:cNvPr>
          <p:cNvSpPr txBox="1"/>
          <p:nvPr/>
        </p:nvSpPr>
        <p:spPr>
          <a:xfrm>
            <a:off x="9665856" y="371170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BD59-51C7-4CFC-99F0-CB620FBF93F8}"/>
              </a:ext>
            </a:extLst>
          </p:cNvPr>
          <p:cNvSpPr txBox="1"/>
          <p:nvPr/>
        </p:nvSpPr>
        <p:spPr>
          <a:xfrm>
            <a:off x="10235525" y="36145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3D6B86-3042-4B4F-9B7D-4305F0CCCF37}"/>
              </a:ext>
            </a:extLst>
          </p:cNvPr>
          <p:cNvSpPr/>
          <p:nvPr/>
        </p:nvSpPr>
        <p:spPr>
          <a:xfrm>
            <a:off x="4937137" y="303241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7CA2C-0B60-47D2-A12F-5977CDE6D997}"/>
              </a:ext>
            </a:extLst>
          </p:cNvPr>
          <p:cNvSpPr/>
          <p:nvPr/>
        </p:nvSpPr>
        <p:spPr>
          <a:xfrm>
            <a:off x="5669937" y="304295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7E40A4-59F0-482E-937F-657C223D4D49}"/>
              </a:ext>
            </a:extLst>
          </p:cNvPr>
          <p:cNvSpPr/>
          <p:nvPr/>
        </p:nvSpPr>
        <p:spPr>
          <a:xfrm>
            <a:off x="6402308" y="305279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DF3371-8953-46E3-BDDE-0DE8F7F5D0ED}"/>
              </a:ext>
            </a:extLst>
          </p:cNvPr>
          <p:cNvSpPr/>
          <p:nvPr/>
        </p:nvSpPr>
        <p:spPr>
          <a:xfrm>
            <a:off x="7096163" y="304384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488295-DED1-4039-85A5-B6297362A142}"/>
              </a:ext>
            </a:extLst>
          </p:cNvPr>
          <p:cNvSpPr/>
          <p:nvPr/>
        </p:nvSpPr>
        <p:spPr>
          <a:xfrm>
            <a:off x="7815665" y="3057483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FE402A-830F-469F-B256-A69C01C5D834}"/>
              </a:ext>
            </a:extLst>
          </p:cNvPr>
          <p:cNvSpPr/>
          <p:nvPr/>
        </p:nvSpPr>
        <p:spPr>
          <a:xfrm>
            <a:off x="8509520" y="3063602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9B8D20-BBE2-4106-9021-FF408DF2C915}"/>
              </a:ext>
            </a:extLst>
          </p:cNvPr>
          <p:cNvSpPr/>
          <p:nvPr/>
        </p:nvSpPr>
        <p:spPr>
          <a:xfrm>
            <a:off x="9255190" y="3041914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1061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express 1-d convolution as a weighted sum over a set of discrete kernel values: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4" y="3293710"/>
            <a:ext cx="11525250" cy="59382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endParaRPr lang="en-GB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590CA-3A76-459A-B1AD-E8B99616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89" y="3779555"/>
            <a:ext cx="8315325" cy="457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100CE-1D61-42BB-B12E-2BA6F0E0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190" y="4299239"/>
            <a:ext cx="3629024" cy="368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C234E8-E19F-454C-BCE0-7854E98AD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189" y="4869560"/>
            <a:ext cx="4006215" cy="366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556FF6-A974-4700-B882-E561EE5E9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189" y="5300053"/>
            <a:ext cx="4377690" cy="370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6FBACD-3564-41DB-BD45-685BB87A2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190" y="5787771"/>
            <a:ext cx="7680960" cy="3545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0683B-1BF5-4A27-8F02-5860EB912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0189" y="6161391"/>
            <a:ext cx="7566662" cy="571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7177F4-8986-4A4C-A26F-B137D2DCC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7047" y="1845118"/>
            <a:ext cx="6592254" cy="146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E5F8-1065-4DB3-AA71-8806DBB342C3}"/>
              </a:ext>
            </a:extLst>
          </p:cNvPr>
          <p:cNvSpPr/>
          <p:nvPr/>
        </p:nvSpPr>
        <p:spPr>
          <a:xfrm>
            <a:off x="3238500" y="38069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B3FFD-2FB2-4B62-99BC-0F8D39B50AF3}"/>
              </a:ext>
            </a:extLst>
          </p:cNvPr>
          <p:cNvSpPr/>
          <p:nvPr/>
        </p:nvSpPr>
        <p:spPr>
          <a:xfrm>
            <a:off x="3826667" y="38783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F618C-AEB6-4A1F-AB7A-5C2DB86FDA6E}"/>
              </a:ext>
            </a:extLst>
          </p:cNvPr>
          <p:cNvSpPr/>
          <p:nvPr/>
        </p:nvSpPr>
        <p:spPr>
          <a:xfrm>
            <a:off x="3333750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E6F7-A6A1-4FCD-89B4-46BC2E7C64F9}"/>
              </a:ext>
            </a:extLst>
          </p:cNvPr>
          <p:cNvSpPr/>
          <p:nvPr/>
        </p:nvSpPr>
        <p:spPr>
          <a:xfrm>
            <a:off x="4319584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1834C8-2EB9-47F0-BCD0-454867BF7E0E}"/>
              </a:ext>
            </a:extLst>
          </p:cNvPr>
          <p:cNvSpPr/>
          <p:nvPr/>
        </p:nvSpPr>
        <p:spPr>
          <a:xfrm>
            <a:off x="4812501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3AF38-EDB9-469E-9C64-A710E2421EA7}"/>
              </a:ext>
            </a:extLst>
          </p:cNvPr>
          <p:cNvSpPr/>
          <p:nvPr/>
        </p:nvSpPr>
        <p:spPr>
          <a:xfrm>
            <a:off x="3826667" y="43212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54C8E0-AC07-4884-B63B-513C65487D8A}"/>
              </a:ext>
            </a:extLst>
          </p:cNvPr>
          <p:cNvSpPr/>
          <p:nvPr/>
        </p:nvSpPr>
        <p:spPr>
          <a:xfrm>
            <a:off x="3333750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6C518-F968-4FF0-8243-E141BE0B8F58}"/>
              </a:ext>
            </a:extLst>
          </p:cNvPr>
          <p:cNvSpPr/>
          <p:nvPr/>
        </p:nvSpPr>
        <p:spPr>
          <a:xfrm>
            <a:off x="4319584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8336D4-F830-4029-9EEC-D9484B361384}"/>
              </a:ext>
            </a:extLst>
          </p:cNvPr>
          <p:cNvSpPr/>
          <p:nvPr/>
        </p:nvSpPr>
        <p:spPr>
          <a:xfrm>
            <a:off x="4812501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A02D4-71FA-4D04-927C-9DC3E39C2AAE}"/>
              </a:ext>
            </a:extLst>
          </p:cNvPr>
          <p:cNvSpPr/>
          <p:nvPr/>
        </p:nvSpPr>
        <p:spPr>
          <a:xfrm>
            <a:off x="3826667" y="47641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F1F93-DA2B-43E7-AB74-D34AA6000793}"/>
              </a:ext>
            </a:extLst>
          </p:cNvPr>
          <p:cNvSpPr/>
          <p:nvPr/>
        </p:nvSpPr>
        <p:spPr>
          <a:xfrm>
            <a:off x="3333750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B64BD-60D3-42C0-8660-82DA5307B8F3}"/>
              </a:ext>
            </a:extLst>
          </p:cNvPr>
          <p:cNvSpPr/>
          <p:nvPr/>
        </p:nvSpPr>
        <p:spPr>
          <a:xfrm>
            <a:off x="4319584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C73C3-1FF9-4E7C-88CA-875EFBF94B25}"/>
              </a:ext>
            </a:extLst>
          </p:cNvPr>
          <p:cNvSpPr/>
          <p:nvPr/>
        </p:nvSpPr>
        <p:spPr>
          <a:xfrm>
            <a:off x="4812501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700A8-BA02-4325-A43D-833A73E2BB94}"/>
              </a:ext>
            </a:extLst>
          </p:cNvPr>
          <p:cNvSpPr/>
          <p:nvPr/>
        </p:nvSpPr>
        <p:spPr>
          <a:xfrm>
            <a:off x="3826667" y="520710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4BCB6-5B8F-4547-B6BC-896D80D0702B}"/>
              </a:ext>
            </a:extLst>
          </p:cNvPr>
          <p:cNvSpPr/>
          <p:nvPr/>
        </p:nvSpPr>
        <p:spPr>
          <a:xfrm>
            <a:off x="3333750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3AEA56-AA6D-4D68-810A-1450011BF19C}"/>
              </a:ext>
            </a:extLst>
          </p:cNvPr>
          <p:cNvSpPr/>
          <p:nvPr/>
        </p:nvSpPr>
        <p:spPr>
          <a:xfrm>
            <a:off x="4319584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694564-A6B4-4DC6-9C0F-AE1B72BA83B3}"/>
              </a:ext>
            </a:extLst>
          </p:cNvPr>
          <p:cNvSpPr/>
          <p:nvPr/>
        </p:nvSpPr>
        <p:spPr>
          <a:xfrm>
            <a:off x="4812501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696E0-4285-4D40-A680-F09EB5E3CC9C}"/>
              </a:ext>
            </a:extLst>
          </p:cNvPr>
          <p:cNvSpPr/>
          <p:nvPr/>
        </p:nvSpPr>
        <p:spPr>
          <a:xfrm>
            <a:off x="7689054" y="4316515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AF9C9-8C75-4087-8CAE-E35EDEF4EB22}"/>
              </a:ext>
            </a:extLst>
          </p:cNvPr>
          <p:cNvSpPr/>
          <p:nvPr/>
        </p:nvSpPr>
        <p:spPr>
          <a:xfrm>
            <a:off x="8181971" y="4311753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4CA191-9AFB-4BFF-AB7A-212EEC26BB14}"/>
              </a:ext>
            </a:extLst>
          </p:cNvPr>
          <p:cNvSpPr/>
          <p:nvPr/>
        </p:nvSpPr>
        <p:spPr>
          <a:xfrm>
            <a:off x="7689054" y="4759427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58BE6-DB06-4F83-8991-9E3561686522}"/>
              </a:ext>
            </a:extLst>
          </p:cNvPr>
          <p:cNvSpPr/>
          <p:nvPr/>
        </p:nvSpPr>
        <p:spPr>
          <a:xfrm>
            <a:off x="8181971" y="4754665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AD1F6E-2B47-49D2-9A87-C719B45A8DCC}"/>
              </a:ext>
            </a:extLst>
          </p:cNvPr>
          <p:cNvSpPr/>
          <p:nvPr/>
        </p:nvSpPr>
        <p:spPr>
          <a:xfrm>
            <a:off x="3757613" y="3806928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7E198B-D4E5-46D7-B182-0408FE6E9193}"/>
              </a:ext>
            </a:extLst>
          </p:cNvPr>
          <p:cNvSpPr/>
          <p:nvPr/>
        </p:nvSpPr>
        <p:spPr>
          <a:xfrm>
            <a:off x="3757613" y="4249839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D7AF2F-8720-406D-A49C-645137A722A9}"/>
              </a:ext>
            </a:extLst>
          </p:cNvPr>
          <p:cNvSpPr/>
          <p:nvPr/>
        </p:nvSpPr>
        <p:spPr>
          <a:xfrm>
            <a:off x="3238500" y="424983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B0FF5-B57B-4232-81A6-53D2D7AB8F79}"/>
              </a:ext>
            </a:extLst>
          </p:cNvPr>
          <p:cNvSpPr txBox="1"/>
          <p:nvPr/>
        </p:nvSpPr>
        <p:spPr>
          <a:xfrm>
            <a:off x="3102952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1DC950-07B0-4A3F-ABB8-027D9C488683}"/>
              </a:ext>
            </a:extLst>
          </p:cNvPr>
          <p:cNvSpPr txBox="1"/>
          <p:nvPr/>
        </p:nvSpPr>
        <p:spPr>
          <a:xfrm>
            <a:off x="7129643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B1AC9FD-1977-4CAF-AAC2-93434C25A8F2}"/>
              </a:ext>
            </a:extLst>
          </p:cNvPr>
          <p:cNvSpPr/>
          <p:nvPr/>
        </p:nvSpPr>
        <p:spPr>
          <a:xfrm rot="18919361">
            <a:off x="3051712" y="3756632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2D91EC2-6F88-429C-8B8A-02C40691414B}"/>
              </a:ext>
            </a:extLst>
          </p:cNvPr>
          <p:cNvSpPr/>
          <p:nvPr/>
        </p:nvSpPr>
        <p:spPr>
          <a:xfrm rot="18919361">
            <a:off x="3522576" y="3756632"/>
            <a:ext cx="5449628" cy="4972323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B56AB75-B7FC-46C7-BFC4-66A1B05AD72D}"/>
              </a:ext>
            </a:extLst>
          </p:cNvPr>
          <p:cNvSpPr/>
          <p:nvPr/>
        </p:nvSpPr>
        <p:spPr>
          <a:xfrm rot="2622678" flipV="1">
            <a:off x="2921673" y="642790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99184DC-ECCB-494E-BE8A-3338F1CFC8E2}"/>
              </a:ext>
            </a:extLst>
          </p:cNvPr>
          <p:cNvSpPr/>
          <p:nvPr/>
        </p:nvSpPr>
        <p:spPr>
          <a:xfrm rot="2622678" flipV="1">
            <a:off x="3494513" y="685342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D35CFB13-0443-4FAD-9484-2C209B316F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4661" y="1038079"/>
            <a:ext cx="11525250" cy="1999412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 x 4 input tensor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 x 3 convolution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2 x 2 output tensor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233299"/>
            <a:ext cx="11525250" cy="106191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we express 2-d convolution as a weighted sum over a discrete rectangular kernel: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5" y="3960149"/>
            <a:ext cx="11525250" cy="251844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 S, I and K are now 2-dimensional tensors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49C52-0348-4A47-96E0-372A779F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294346"/>
            <a:ext cx="7804291" cy="11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230778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image and kernel tensors are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commutative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the convolution relationship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allows an operation known as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flipping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following alternative 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2-D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9E6-D67F-4E3E-9C7B-C7D08A67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8" y="3309023"/>
            <a:ext cx="8049578" cy="1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29004"/>
            <a:ext cx="11525250" cy="5334661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Tensor notation allows easy extension to higher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Input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input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3-D for color image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4-D for video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feature maps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 kernel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output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Each output channel is a different feature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Feature in a channel might be vertical lines, horizontal lines, corners, 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 in Higher Dimensions</a:t>
            </a:r>
          </a:p>
        </p:txBody>
      </p:sp>
    </p:spTree>
    <p:extLst>
      <p:ext uri="{BB962C8B-B14F-4D97-AF65-F5344CB8AC3E}">
        <p14:creationId xmlns:p14="http://schemas.microsoft.com/office/powerpoint/2010/main" val="2565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Algebraic Properties of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Convolution operations have useful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algebraic properties     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Notice that these properties are identical to the familiar algebraic properties </a:t>
            </a:r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of multiplication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411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𝑔</m:t>
                              </m:r>
                            </m:oMath>
                          </a14:m>
                          <a:endParaRPr lang="en-GB" sz="2800" dirty="0">
                            <a:ea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110588" r="-611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208140" r="-611" b="-23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311765" r="-61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411765" r="-61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2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Stride, Tiling and Padding for Convolution</a:t>
            </a:r>
          </a:p>
        </p:txBody>
      </p:sp>
    </p:spTree>
    <p:extLst>
      <p:ext uri="{BB962C8B-B14F-4D97-AF65-F5344CB8AC3E}">
        <p14:creationId xmlns:p14="http://schemas.microsoft.com/office/powerpoint/2010/main" val="384048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Stride and Tiling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240971"/>
            <a:ext cx="11525250" cy="540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Do we always move the convolution kernel by 1 data value? </a:t>
            </a:r>
          </a:p>
          <a:p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No!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May not need the full resolution of the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change the dimension of the input tensor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&gt;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down-samples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lower resolution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&lt;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up-samples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higher resolution</a:t>
            </a:r>
            <a:endParaRPr lang="en-GB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Stride can be fractional to create the required output dimension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Stride and Tiling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F481-37A5-442C-B692-201014B26EF6}"/>
              </a:ext>
            </a:extLst>
          </p:cNvPr>
          <p:cNvSpPr/>
          <p:nvPr/>
        </p:nvSpPr>
        <p:spPr>
          <a:xfrm>
            <a:off x="2681937" y="28827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6B6D-A69E-4B14-914E-4C1DC4DA86E0}"/>
              </a:ext>
            </a:extLst>
          </p:cNvPr>
          <p:cNvSpPr/>
          <p:nvPr/>
        </p:nvSpPr>
        <p:spPr>
          <a:xfrm>
            <a:off x="3722010" y="340058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8B97B-9C0B-4C06-8DF7-7FC85CBC024C}"/>
              </a:ext>
            </a:extLst>
          </p:cNvPr>
          <p:cNvSpPr/>
          <p:nvPr/>
        </p:nvSpPr>
        <p:spPr>
          <a:xfrm>
            <a:off x="3229093" y="3409460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AC040-CDFC-491C-89B2-490F7F31025F}"/>
              </a:ext>
            </a:extLst>
          </p:cNvPr>
          <p:cNvSpPr/>
          <p:nvPr/>
        </p:nvSpPr>
        <p:spPr>
          <a:xfrm>
            <a:off x="4214927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3E98D-0BE7-4D24-BD18-15273D982607}"/>
              </a:ext>
            </a:extLst>
          </p:cNvPr>
          <p:cNvSpPr/>
          <p:nvPr/>
        </p:nvSpPr>
        <p:spPr>
          <a:xfrm>
            <a:off x="4707844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5072-0596-4EDF-A316-23D6ACC377C6}"/>
              </a:ext>
            </a:extLst>
          </p:cNvPr>
          <p:cNvSpPr/>
          <p:nvPr/>
        </p:nvSpPr>
        <p:spPr>
          <a:xfrm>
            <a:off x="3722010" y="384349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1064D-2495-456D-AECE-A43A02C06A0F}"/>
              </a:ext>
            </a:extLst>
          </p:cNvPr>
          <p:cNvSpPr/>
          <p:nvPr/>
        </p:nvSpPr>
        <p:spPr>
          <a:xfrm>
            <a:off x="3229093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4B9E0-6C60-4981-A338-02E08CDBA461}"/>
              </a:ext>
            </a:extLst>
          </p:cNvPr>
          <p:cNvSpPr/>
          <p:nvPr/>
        </p:nvSpPr>
        <p:spPr>
          <a:xfrm>
            <a:off x="4214927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54AB-BE71-4EF3-B685-E4BA938839BE}"/>
              </a:ext>
            </a:extLst>
          </p:cNvPr>
          <p:cNvSpPr/>
          <p:nvPr/>
        </p:nvSpPr>
        <p:spPr>
          <a:xfrm>
            <a:off x="4707844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91F3-4FCE-460E-83A5-690194520C15}"/>
              </a:ext>
            </a:extLst>
          </p:cNvPr>
          <p:cNvSpPr/>
          <p:nvPr/>
        </p:nvSpPr>
        <p:spPr>
          <a:xfrm>
            <a:off x="3722010" y="42864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3B065-475B-4408-8BE7-32A20AAA3E95}"/>
              </a:ext>
            </a:extLst>
          </p:cNvPr>
          <p:cNvSpPr/>
          <p:nvPr/>
        </p:nvSpPr>
        <p:spPr>
          <a:xfrm>
            <a:off x="3229093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39302-B42E-4397-8648-06FCE4D39320}"/>
              </a:ext>
            </a:extLst>
          </p:cNvPr>
          <p:cNvSpPr/>
          <p:nvPr/>
        </p:nvSpPr>
        <p:spPr>
          <a:xfrm>
            <a:off x="4214927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EAAED-96A4-41A0-BA35-EAA199F2C451}"/>
              </a:ext>
            </a:extLst>
          </p:cNvPr>
          <p:cNvSpPr/>
          <p:nvPr/>
        </p:nvSpPr>
        <p:spPr>
          <a:xfrm>
            <a:off x="4707844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91D35-67BA-4F2D-8AE9-657114014CFC}"/>
              </a:ext>
            </a:extLst>
          </p:cNvPr>
          <p:cNvSpPr/>
          <p:nvPr/>
        </p:nvSpPr>
        <p:spPr>
          <a:xfrm>
            <a:off x="3722010" y="472932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91C69-FDBE-4566-A762-8ADC165A33A4}"/>
              </a:ext>
            </a:extLst>
          </p:cNvPr>
          <p:cNvSpPr/>
          <p:nvPr/>
        </p:nvSpPr>
        <p:spPr>
          <a:xfrm>
            <a:off x="3229093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694C9-75D1-4CE8-B6EB-70225BECC266}"/>
              </a:ext>
            </a:extLst>
          </p:cNvPr>
          <p:cNvSpPr/>
          <p:nvPr/>
        </p:nvSpPr>
        <p:spPr>
          <a:xfrm>
            <a:off x="4214927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18995-17E0-4BB5-9D74-706992DA66F6}"/>
              </a:ext>
            </a:extLst>
          </p:cNvPr>
          <p:cNvSpPr/>
          <p:nvPr/>
        </p:nvSpPr>
        <p:spPr>
          <a:xfrm>
            <a:off x="4707844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0D7C2-24D5-45F4-95EB-4B55DD9D1065}"/>
              </a:ext>
            </a:extLst>
          </p:cNvPr>
          <p:cNvSpPr/>
          <p:nvPr/>
        </p:nvSpPr>
        <p:spPr>
          <a:xfrm>
            <a:off x="7584397" y="3838734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AFB5A-A91A-4DD0-9E12-0B1B608BB234}"/>
              </a:ext>
            </a:extLst>
          </p:cNvPr>
          <p:cNvSpPr/>
          <p:nvPr/>
        </p:nvSpPr>
        <p:spPr>
          <a:xfrm>
            <a:off x="8077314" y="3833972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9FAAA-F407-46DF-88A1-DD7F053E9DF2}"/>
              </a:ext>
            </a:extLst>
          </p:cNvPr>
          <p:cNvSpPr/>
          <p:nvPr/>
        </p:nvSpPr>
        <p:spPr>
          <a:xfrm>
            <a:off x="7584397" y="4281646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94711-FBE4-4B57-AE2F-750709EE91EA}"/>
              </a:ext>
            </a:extLst>
          </p:cNvPr>
          <p:cNvSpPr/>
          <p:nvPr/>
        </p:nvSpPr>
        <p:spPr>
          <a:xfrm>
            <a:off x="8077314" y="4276884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A5C0F-B416-44CF-A4E3-EBFB39FE2025}"/>
              </a:ext>
            </a:extLst>
          </p:cNvPr>
          <p:cNvSpPr/>
          <p:nvPr/>
        </p:nvSpPr>
        <p:spPr>
          <a:xfrm>
            <a:off x="4175641" y="2894976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38A9D-974C-4578-8E5D-AB1B41A4FEC8}"/>
              </a:ext>
            </a:extLst>
          </p:cNvPr>
          <p:cNvSpPr/>
          <p:nvPr/>
        </p:nvSpPr>
        <p:spPr>
          <a:xfrm>
            <a:off x="4189719" y="4223801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58868C-78F6-4E33-8B2C-0077681EDA06}"/>
              </a:ext>
            </a:extLst>
          </p:cNvPr>
          <p:cNvSpPr/>
          <p:nvPr/>
        </p:nvSpPr>
        <p:spPr>
          <a:xfrm>
            <a:off x="2663567" y="4217750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2F69B-08B0-4263-8525-C70DC8EAAE84}"/>
              </a:ext>
            </a:extLst>
          </p:cNvPr>
          <p:cNvSpPr txBox="1"/>
          <p:nvPr/>
        </p:nvSpPr>
        <p:spPr>
          <a:xfrm>
            <a:off x="2998295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EB46C-27E2-4F42-A4AD-A406F6BF3F60}"/>
              </a:ext>
            </a:extLst>
          </p:cNvPr>
          <p:cNvSpPr txBox="1"/>
          <p:nvPr/>
        </p:nvSpPr>
        <p:spPr>
          <a:xfrm>
            <a:off x="7024986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A12A3-1134-4EFC-9F9B-FD247929B18C}"/>
              </a:ext>
            </a:extLst>
          </p:cNvPr>
          <p:cNvSpPr/>
          <p:nvPr/>
        </p:nvSpPr>
        <p:spPr>
          <a:xfrm>
            <a:off x="2723078" y="472455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0F30F7-D4A1-4B69-AF20-6F37517AAABD}"/>
              </a:ext>
            </a:extLst>
          </p:cNvPr>
          <p:cNvSpPr/>
          <p:nvPr/>
        </p:nvSpPr>
        <p:spPr>
          <a:xfrm>
            <a:off x="2740935" y="430341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5D163-433E-46E4-8FF3-3F0ACFDA85AB}"/>
              </a:ext>
            </a:extLst>
          </p:cNvPr>
          <p:cNvSpPr/>
          <p:nvPr/>
        </p:nvSpPr>
        <p:spPr>
          <a:xfrm>
            <a:off x="2731417" y="38520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555F-A354-465A-80D5-B78819B9BF01}"/>
              </a:ext>
            </a:extLst>
          </p:cNvPr>
          <p:cNvSpPr/>
          <p:nvPr/>
        </p:nvSpPr>
        <p:spPr>
          <a:xfrm>
            <a:off x="2719503" y="34005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48FDDB-F6C8-4EE1-87A4-5533D7D300C6}"/>
              </a:ext>
            </a:extLst>
          </p:cNvPr>
          <p:cNvSpPr/>
          <p:nvPr/>
        </p:nvSpPr>
        <p:spPr>
          <a:xfrm>
            <a:off x="2712352" y="293947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B3DFB-839B-40D1-966D-E059B45443E9}"/>
              </a:ext>
            </a:extLst>
          </p:cNvPr>
          <p:cNvSpPr/>
          <p:nvPr/>
        </p:nvSpPr>
        <p:spPr>
          <a:xfrm>
            <a:off x="5255489" y="47333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7483C-3490-4130-9772-76BCCEF10B40}"/>
              </a:ext>
            </a:extLst>
          </p:cNvPr>
          <p:cNvSpPr/>
          <p:nvPr/>
        </p:nvSpPr>
        <p:spPr>
          <a:xfrm>
            <a:off x="5273346" y="431224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462CB-A6EA-4038-8902-61AE542485BD}"/>
              </a:ext>
            </a:extLst>
          </p:cNvPr>
          <p:cNvSpPr/>
          <p:nvPr/>
        </p:nvSpPr>
        <p:spPr>
          <a:xfrm>
            <a:off x="5263828" y="38608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57CD1-9AA1-45DF-A80D-5DBB2411186C}"/>
              </a:ext>
            </a:extLst>
          </p:cNvPr>
          <p:cNvSpPr/>
          <p:nvPr/>
        </p:nvSpPr>
        <p:spPr>
          <a:xfrm>
            <a:off x="5251914" y="34094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B2F76-C458-4101-8CE0-A15D842421FF}"/>
              </a:ext>
            </a:extLst>
          </p:cNvPr>
          <p:cNvSpPr/>
          <p:nvPr/>
        </p:nvSpPr>
        <p:spPr>
          <a:xfrm>
            <a:off x="5244763" y="29483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5BCB0-139F-4113-BE03-A095BF29B1E9}"/>
              </a:ext>
            </a:extLst>
          </p:cNvPr>
          <p:cNvSpPr/>
          <p:nvPr/>
        </p:nvSpPr>
        <p:spPr>
          <a:xfrm>
            <a:off x="3221940" y="29483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530317-8137-4B4A-A2A5-C03B86C7D14F}"/>
              </a:ext>
            </a:extLst>
          </p:cNvPr>
          <p:cNvSpPr/>
          <p:nvPr/>
        </p:nvSpPr>
        <p:spPr>
          <a:xfrm>
            <a:off x="3731528" y="29571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9AA575-ED10-4678-9DE9-03F05B174DB6}"/>
              </a:ext>
            </a:extLst>
          </p:cNvPr>
          <p:cNvSpPr/>
          <p:nvPr/>
        </p:nvSpPr>
        <p:spPr>
          <a:xfrm>
            <a:off x="4241116" y="296596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729CC4-9441-4A0B-852C-53FFED1B2899}"/>
              </a:ext>
            </a:extLst>
          </p:cNvPr>
          <p:cNvSpPr/>
          <p:nvPr/>
        </p:nvSpPr>
        <p:spPr>
          <a:xfrm>
            <a:off x="4750704" y="297479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1DF14F-6110-489E-BFF0-9ACF5CD7B4D6}"/>
              </a:ext>
            </a:extLst>
          </p:cNvPr>
          <p:cNvSpPr/>
          <p:nvPr/>
        </p:nvSpPr>
        <p:spPr>
          <a:xfrm>
            <a:off x="2740935" y="515951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2CD65-41BD-4DF9-8709-CF0046E184C3}"/>
              </a:ext>
            </a:extLst>
          </p:cNvPr>
          <p:cNvSpPr/>
          <p:nvPr/>
        </p:nvSpPr>
        <p:spPr>
          <a:xfrm>
            <a:off x="5273346" y="516834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7230B8-32AC-4272-9995-B57E734B6BB1}"/>
              </a:ext>
            </a:extLst>
          </p:cNvPr>
          <p:cNvSpPr/>
          <p:nvPr/>
        </p:nvSpPr>
        <p:spPr>
          <a:xfrm>
            <a:off x="3250523" y="51683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ECF39-44A0-4645-A3D4-A853A0A41641}"/>
              </a:ext>
            </a:extLst>
          </p:cNvPr>
          <p:cNvSpPr/>
          <p:nvPr/>
        </p:nvSpPr>
        <p:spPr>
          <a:xfrm>
            <a:off x="3760111" y="517717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03EF83-8015-4A43-BE05-F95D22C2D01A}"/>
              </a:ext>
            </a:extLst>
          </p:cNvPr>
          <p:cNvSpPr/>
          <p:nvPr/>
        </p:nvSpPr>
        <p:spPr>
          <a:xfrm>
            <a:off x="4269699" y="5186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4A02D4-5438-4163-84E3-2A9D505C18E9}"/>
              </a:ext>
            </a:extLst>
          </p:cNvPr>
          <p:cNvSpPr/>
          <p:nvPr/>
        </p:nvSpPr>
        <p:spPr>
          <a:xfrm>
            <a:off x="4779287" y="5194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A2C9CA-AC91-4298-A9F6-4797F645566E}"/>
              </a:ext>
            </a:extLst>
          </p:cNvPr>
          <p:cNvCxnSpPr/>
          <p:nvPr/>
        </p:nvCxnSpPr>
        <p:spPr>
          <a:xfrm>
            <a:off x="3315742" y="2645612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EFD6DF-2C7A-4AB8-BC1F-3F845B200F03}"/>
              </a:ext>
            </a:extLst>
          </p:cNvPr>
          <p:cNvSpPr txBox="1"/>
          <p:nvPr/>
        </p:nvSpPr>
        <p:spPr>
          <a:xfrm>
            <a:off x="3052352" y="202823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82A3E6-7AA7-49CC-9CAE-C9FCD6A88C0F}"/>
              </a:ext>
            </a:extLst>
          </p:cNvPr>
          <p:cNvSpPr txBox="1"/>
          <p:nvPr/>
        </p:nvSpPr>
        <p:spPr>
          <a:xfrm rot="16200000">
            <a:off x="1047760" y="38763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2E8487-8C5E-4D4A-ACEB-E19231BEAEB4}"/>
              </a:ext>
            </a:extLst>
          </p:cNvPr>
          <p:cNvCxnSpPr>
            <a:cxnSpLocks/>
          </p:cNvCxnSpPr>
          <p:nvPr/>
        </p:nvCxnSpPr>
        <p:spPr>
          <a:xfrm>
            <a:off x="2408093" y="3559434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31DBF8B1-4527-4D31-BDCA-66455B9370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996" y="137177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Tiling is a special case when stride = span: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CC5546CE-50C4-4FEE-90A4-24388F0379A0}"/>
              </a:ext>
            </a:extLst>
          </p:cNvPr>
          <p:cNvSpPr/>
          <p:nvPr/>
        </p:nvSpPr>
        <p:spPr>
          <a:xfrm rot="18919361">
            <a:off x="2842016" y="2663219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C96B7F7-E3F6-4702-A0AD-036C775AF032}"/>
              </a:ext>
            </a:extLst>
          </p:cNvPr>
          <p:cNvSpPr/>
          <p:nvPr/>
        </p:nvSpPr>
        <p:spPr>
          <a:xfrm rot="18919361">
            <a:off x="4496607" y="2780437"/>
            <a:ext cx="4305414" cy="5111167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B6CBB90-8491-4EEE-A970-54A67F0B93EC}"/>
              </a:ext>
            </a:extLst>
          </p:cNvPr>
          <p:cNvSpPr/>
          <p:nvPr/>
        </p:nvSpPr>
        <p:spPr>
          <a:xfrm rot="2622678" flipV="1">
            <a:off x="2789202" y="-499153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A28AEA11-BD99-4A87-A3D6-86A24DCD746B}"/>
              </a:ext>
            </a:extLst>
          </p:cNvPr>
          <p:cNvSpPr/>
          <p:nvPr/>
        </p:nvSpPr>
        <p:spPr>
          <a:xfrm rot="2480432" flipV="1">
            <a:off x="4071744" y="542668"/>
            <a:ext cx="4817232" cy="493847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D9FD5261-2E48-4CA6-BF7C-802021B92DA6}"/>
              </a:ext>
            </a:extLst>
          </p:cNvPr>
          <p:cNvSpPr txBox="1">
            <a:spLocks/>
          </p:cNvSpPr>
          <p:nvPr/>
        </p:nvSpPr>
        <p:spPr>
          <a:xfrm>
            <a:off x="548640" y="6022719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Stride &gt;1 reduces dimensionality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81" grpId="0" animBg="1"/>
      <p:bldP spid="82" grpId="0" animBg="1"/>
      <p:bldP spid="83" grpId="0" animBg="1"/>
      <p:bldP spid="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Filtering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Almost all computer vision pipelines require filtering     </a:t>
            </a:r>
          </a:p>
          <a:p>
            <a:r>
              <a:rPr lang="en-US" dirty="0"/>
              <a:t>Without good image data preparation even the most state of the art CV algorithms will not produce good results</a:t>
            </a:r>
          </a:p>
          <a:p>
            <a:r>
              <a:rPr lang="en-US" dirty="0"/>
              <a:t>Classical filters apply the mathematical operation of </a:t>
            </a:r>
            <a:r>
              <a:rPr lang="en-US" b="1" dirty="0"/>
              <a:t>convolution</a:t>
            </a:r>
          </a:p>
          <a:p>
            <a:pPr lvl="1"/>
            <a:r>
              <a:rPr lang="en-US" dirty="0"/>
              <a:t>Noise suppression </a:t>
            </a:r>
          </a:p>
          <a:p>
            <a:pPr lvl="1"/>
            <a:r>
              <a:rPr lang="en-US" dirty="0"/>
              <a:t>Edge and corner enhancement </a:t>
            </a:r>
          </a:p>
          <a:p>
            <a:pPr lvl="1"/>
            <a:r>
              <a:rPr lang="en-US" dirty="0"/>
              <a:t>Anti-aliasing</a:t>
            </a:r>
          </a:p>
          <a:p>
            <a:r>
              <a:rPr lang="en-US" dirty="0"/>
              <a:t>We can understand the effects of filtering through </a:t>
            </a:r>
            <a:r>
              <a:rPr lang="en-US" b="1" dirty="0"/>
              <a:t>spectral analysis</a:t>
            </a:r>
          </a:p>
          <a:p>
            <a:pPr lvl="1"/>
            <a:r>
              <a:rPr lang="en-US" dirty="0"/>
              <a:t>Filter changes power spectrum of image</a:t>
            </a:r>
          </a:p>
          <a:p>
            <a:pPr lvl="1"/>
            <a:r>
              <a:rPr lang="en-US" dirty="0"/>
              <a:t>Typical filters reduce high-frequency energy – noise</a:t>
            </a:r>
          </a:p>
          <a:p>
            <a:pPr lvl="1"/>
            <a:r>
              <a:rPr lang="en-US" dirty="0"/>
              <a:t>Higher frequency components include sharp edges and corners – typically blurred by filtering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best deal with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edges of the input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tensor when performing convolution?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valid convolution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confines the kernel to the input tensor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odd kernel shape, output dimension is (span + 1)/2 less than input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After many convolution layers, dimension is reduced further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zero pad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Dimensionality is maintained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040B-596E-443C-B877-03A255BD67EF}"/>
              </a:ext>
            </a:extLst>
          </p:cNvPr>
          <p:cNvSpPr/>
          <p:nvPr/>
        </p:nvSpPr>
        <p:spPr>
          <a:xfrm>
            <a:off x="2820829" y="2063442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167B6-3000-403B-9286-F8173AD02D71}"/>
              </a:ext>
            </a:extLst>
          </p:cNvPr>
          <p:cNvSpPr/>
          <p:nvPr/>
        </p:nvSpPr>
        <p:spPr>
          <a:xfrm>
            <a:off x="3860902" y="25812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BEBC-A56D-4343-918A-F69F4E11BB3B}"/>
              </a:ext>
            </a:extLst>
          </p:cNvPr>
          <p:cNvSpPr/>
          <p:nvPr/>
        </p:nvSpPr>
        <p:spPr>
          <a:xfrm>
            <a:off x="3367985" y="2590174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83A-64BA-4C10-BA38-786BD94305EF}"/>
              </a:ext>
            </a:extLst>
          </p:cNvPr>
          <p:cNvSpPr/>
          <p:nvPr/>
        </p:nvSpPr>
        <p:spPr>
          <a:xfrm>
            <a:off x="4353819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17E47-AD0C-4E28-B30E-14C9059EC600}"/>
              </a:ext>
            </a:extLst>
          </p:cNvPr>
          <p:cNvSpPr/>
          <p:nvPr/>
        </p:nvSpPr>
        <p:spPr>
          <a:xfrm>
            <a:off x="4846736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E0443-6B39-48F4-929D-BFD583C1F9FD}"/>
              </a:ext>
            </a:extLst>
          </p:cNvPr>
          <p:cNvSpPr/>
          <p:nvPr/>
        </p:nvSpPr>
        <p:spPr>
          <a:xfrm>
            <a:off x="3860902" y="30242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C03FB-EF02-40A2-B8D8-AE0E0B42EEDE}"/>
              </a:ext>
            </a:extLst>
          </p:cNvPr>
          <p:cNvSpPr/>
          <p:nvPr/>
        </p:nvSpPr>
        <p:spPr>
          <a:xfrm>
            <a:off x="3367985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29524-A105-4C13-A867-CCB4BE594676}"/>
              </a:ext>
            </a:extLst>
          </p:cNvPr>
          <p:cNvSpPr/>
          <p:nvPr/>
        </p:nvSpPr>
        <p:spPr>
          <a:xfrm>
            <a:off x="4353819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009C4-FF32-4A28-9B27-EC26C1AD99DF}"/>
              </a:ext>
            </a:extLst>
          </p:cNvPr>
          <p:cNvSpPr/>
          <p:nvPr/>
        </p:nvSpPr>
        <p:spPr>
          <a:xfrm>
            <a:off x="4846736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E3757-1EC7-404D-A2C8-EE414E28D775}"/>
              </a:ext>
            </a:extLst>
          </p:cNvPr>
          <p:cNvSpPr/>
          <p:nvPr/>
        </p:nvSpPr>
        <p:spPr>
          <a:xfrm>
            <a:off x="3860902" y="34671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6D505-D4A3-47A6-B895-46B3C5BC81A3}"/>
              </a:ext>
            </a:extLst>
          </p:cNvPr>
          <p:cNvSpPr/>
          <p:nvPr/>
        </p:nvSpPr>
        <p:spPr>
          <a:xfrm>
            <a:off x="3367985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5A371-1582-4EC7-BA94-281294E4E8FA}"/>
              </a:ext>
            </a:extLst>
          </p:cNvPr>
          <p:cNvSpPr/>
          <p:nvPr/>
        </p:nvSpPr>
        <p:spPr>
          <a:xfrm>
            <a:off x="4353819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7B8C1-77A3-4E11-845E-860B68321A95}"/>
              </a:ext>
            </a:extLst>
          </p:cNvPr>
          <p:cNvSpPr/>
          <p:nvPr/>
        </p:nvSpPr>
        <p:spPr>
          <a:xfrm>
            <a:off x="4846736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1F0D-4CF9-440C-99BA-158C6543CEF2}"/>
              </a:ext>
            </a:extLst>
          </p:cNvPr>
          <p:cNvSpPr/>
          <p:nvPr/>
        </p:nvSpPr>
        <p:spPr>
          <a:xfrm>
            <a:off x="3860902" y="39100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99301-6D01-4581-AE73-15E005DF839F}"/>
              </a:ext>
            </a:extLst>
          </p:cNvPr>
          <p:cNvSpPr/>
          <p:nvPr/>
        </p:nvSpPr>
        <p:spPr>
          <a:xfrm>
            <a:off x="3367985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3306B-4AF1-4264-B908-5951035B15A3}"/>
              </a:ext>
            </a:extLst>
          </p:cNvPr>
          <p:cNvSpPr/>
          <p:nvPr/>
        </p:nvSpPr>
        <p:spPr>
          <a:xfrm>
            <a:off x="4353819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094EBA-588E-4E11-B195-F46F4B236739}"/>
              </a:ext>
            </a:extLst>
          </p:cNvPr>
          <p:cNvSpPr/>
          <p:nvPr/>
        </p:nvSpPr>
        <p:spPr>
          <a:xfrm>
            <a:off x="4846736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FD8DD-C952-456D-B204-AAE368232E23}"/>
              </a:ext>
            </a:extLst>
          </p:cNvPr>
          <p:cNvSpPr txBox="1"/>
          <p:nvPr/>
        </p:nvSpPr>
        <p:spPr>
          <a:xfrm>
            <a:off x="3137187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A9722-EB3E-43F5-987A-2B460BB282AA}"/>
              </a:ext>
            </a:extLst>
          </p:cNvPr>
          <p:cNvSpPr txBox="1"/>
          <p:nvPr/>
        </p:nvSpPr>
        <p:spPr>
          <a:xfrm>
            <a:off x="7614745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E4AD-4BDB-411C-886E-7BA270502FE9}"/>
              </a:ext>
            </a:extLst>
          </p:cNvPr>
          <p:cNvSpPr/>
          <p:nvPr/>
        </p:nvSpPr>
        <p:spPr>
          <a:xfrm>
            <a:off x="2861970" y="390527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FC696-9EFC-4B5B-BF54-B1C7E8EFA04E}"/>
              </a:ext>
            </a:extLst>
          </p:cNvPr>
          <p:cNvSpPr/>
          <p:nvPr/>
        </p:nvSpPr>
        <p:spPr>
          <a:xfrm>
            <a:off x="2879827" y="348413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2C6222-0E6A-4783-BE99-D11EEC79F7CC}"/>
              </a:ext>
            </a:extLst>
          </p:cNvPr>
          <p:cNvSpPr/>
          <p:nvPr/>
        </p:nvSpPr>
        <p:spPr>
          <a:xfrm>
            <a:off x="2870309" y="303271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D9E2E-5916-4E5D-AF77-631F38065716}"/>
              </a:ext>
            </a:extLst>
          </p:cNvPr>
          <p:cNvSpPr/>
          <p:nvPr/>
        </p:nvSpPr>
        <p:spPr>
          <a:xfrm>
            <a:off x="2858395" y="2581297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09C4B-128D-46FD-86AF-1D927E2B9E27}"/>
              </a:ext>
            </a:extLst>
          </p:cNvPr>
          <p:cNvSpPr/>
          <p:nvPr/>
        </p:nvSpPr>
        <p:spPr>
          <a:xfrm>
            <a:off x="2851244" y="2120185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D97FF2-FD07-4AA0-9499-3C3C0FC33370}"/>
              </a:ext>
            </a:extLst>
          </p:cNvPr>
          <p:cNvSpPr/>
          <p:nvPr/>
        </p:nvSpPr>
        <p:spPr>
          <a:xfrm>
            <a:off x="5394381" y="39141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7F1543-DFCE-4215-AE7B-AD8847B8F403}"/>
              </a:ext>
            </a:extLst>
          </p:cNvPr>
          <p:cNvSpPr/>
          <p:nvPr/>
        </p:nvSpPr>
        <p:spPr>
          <a:xfrm>
            <a:off x="5412238" y="349296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2C269-64FF-4E2F-ADA9-4AB2C959AC70}"/>
              </a:ext>
            </a:extLst>
          </p:cNvPr>
          <p:cNvSpPr/>
          <p:nvPr/>
        </p:nvSpPr>
        <p:spPr>
          <a:xfrm>
            <a:off x="5402720" y="30415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4D0FD-9B73-472E-91A9-844377F6FF49}"/>
              </a:ext>
            </a:extLst>
          </p:cNvPr>
          <p:cNvSpPr/>
          <p:nvPr/>
        </p:nvSpPr>
        <p:spPr>
          <a:xfrm>
            <a:off x="5390806" y="25901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1CF1-CD50-472A-A7C9-CBDE23A7BCB4}"/>
              </a:ext>
            </a:extLst>
          </p:cNvPr>
          <p:cNvSpPr/>
          <p:nvPr/>
        </p:nvSpPr>
        <p:spPr>
          <a:xfrm>
            <a:off x="5379516" y="21689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00BD4-12FF-4B3C-BD1F-18965BE4B7EC}"/>
              </a:ext>
            </a:extLst>
          </p:cNvPr>
          <p:cNvSpPr/>
          <p:nvPr/>
        </p:nvSpPr>
        <p:spPr>
          <a:xfrm>
            <a:off x="3360832" y="212901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2E6F14-6BE8-4A4B-8B3E-C51D9F45DE8D}"/>
              </a:ext>
            </a:extLst>
          </p:cNvPr>
          <p:cNvSpPr/>
          <p:nvPr/>
        </p:nvSpPr>
        <p:spPr>
          <a:xfrm>
            <a:off x="3870420" y="213784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45EC4-3D87-44E8-BBD9-6ED2E73FC1B7}"/>
              </a:ext>
            </a:extLst>
          </p:cNvPr>
          <p:cNvSpPr/>
          <p:nvPr/>
        </p:nvSpPr>
        <p:spPr>
          <a:xfrm>
            <a:off x="4380008" y="214667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3B8CD-95B3-4577-A4F3-993469F72612}"/>
              </a:ext>
            </a:extLst>
          </p:cNvPr>
          <p:cNvSpPr/>
          <p:nvPr/>
        </p:nvSpPr>
        <p:spPr>
          <a:xfrm>
            <a:off x="4889596" y="215550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54C23-4DB9-4A8F-8DF8-075B372874A8}"/>
              </a:ext>
            </a:extLst>
          </p:cNvPr>
          <p:cNvSpPr/>
          <p:nvPr/>
        </p:nvSpPr>
        <p:spPr>
          <a:xfrm>
            <a:off x="2879827" y="434022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C6871-E868-48AF-AE3F-A79881745CB0}"/>
              </a:ext>
            </a:extLst>
          </p:cNvPr>
          <p:cNvSpPr/>
          <p:nvPr/>
        </p:nvSpPr>
        <p:spPr>
          <a:xfrm>
            <a:off x="5412238" y="434905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0975C5-0C19-4941-8B13-35B75EF0059A}"/>
              </a:ext>
            </a:extLst>
          </p:cNvPr>
          <p:cNvSpPr/>
          <p:nvPr/>
        </p:nvSpPr>
        <p:spPr>
          <a:xfrm>
            <a:off x="3389415" y="434905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DC1CE8-8161-47CF-A2AB-94751661810C}"/>
              </a:ext>
            </a:extLst>
          </p:cNvPr>
          <p:cNvSpPr/>
          <p:nvPr/>
        </p:nvSpPr>
        <p:spPr>
          <a:xfrm>
            <a:off x="3880646" y="43320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B3574-B9A3-44F6-9739-9A0FF5F1ADA6}"/>
              </a:ext>
            </a:extLst>
          </p:cNvPr>
          <p:cNvSpPr/>
          <p:nvPr/>
        </p:nvSpPr>
        <p:spPr>
          <a:xfrm>
            <a:off x="4368713" y="4351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6D92A7-AF79-41D4-BDF7-C272411D54B5}"/>
              </a:ext>
            </a:extLst>
          </p:cNvPr>
          <p:cNvSpPr/>
          <p:nvPr/>
        </p:nvSpPr>
        <p:spPr>
          <a:xfrm>
            <a:off x="4878301" y="43507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8A272-3216-4829-BF77-4B7E40D983E9}"/>
              </a:ext>
            </a:extLst>
          </p:cNvPr>
          <p:cNvSpPr/>
          <p:nvPr/>
        </p:nvSpPr>
        <p:spPr>
          <a:xfrm>
            <a:off x="8255119" y="26622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315C00-7977-484A-A918-CEBCA49724AD}"/>
              </a:ext>
            </a:extLst>
          </p:cNvPr>
          <p:cNvSpPr/>
          <p:nvPr/>
        </p:nvSpPr>
        <p:spPr>
          <a:xfrm>
            <a:off x="7762202" y="2671136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117253-C32F-4D8F-AEC2-D44D1A633CA8}"/>
              </a:ext>
            </a:extLst>
          </p:cNvPr>
          <p:cNvSpPr/>
          <p:nvPr/>
        </p:nvSpPr>
        <p:spPr>
          <a:xfrm>
            <a:off x="8748036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DA77FB-0335-4EFD-92B9-198AD4FA8285}"/>
              </a:ext>
            </a:extLst>
          </p:cNvPr>
          <p:cNvSpPr/>
          <p:nvPr/>
        </p:nvSpPr>
        <p:spPr>
          <a:xfrm>
            <a:off x="9240953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3ABE29-E0C3-4474-A4CB-D1D4B6564B22}"/>
              </a:ext>
            </a:extLst>
          </p:cNvPr>
          <p:cNvSpPr/>
          <p:nvPr/>
        </p:nvSpPr>
        <p:spPr>
          <a:xfrm>
            <a:off x="8255119" y="31051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D3177D-AB0A-4662-BCD7-890F452D877E}"/>
              </a:ext>
            </a:extLst>
          </p:cNvPr>
          <p:cNvSpPr/>
          <p:nvPr/>
        </p:nvSpPr>
        <p:spPr>
          <a:xfrm>
            <a:off x="7762202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CF9E6C-8DA7-486A-A72A-BC95B34125BA}"/>
              </a:ext>
            </a:extLst>
          </p:cNvPr>
          <p:cNvSpPr/>
          <p:nvPr/>
        </p:nvSpPr>
        <p:spPr>
          <a:xfrm>
            <a:off x="8748036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74023-A59E-4260-84F4-0B260A44E568}"/>
              </a:ext>
            </a:extLst>
          </p:cNvPr>
          <p:cNvSpPr/>
          <p:nvPr/>
        </p:nvSpPr>
        <p:spPr>
          <a:xfrm>
            <a:off x="9240953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AEEEC5-439A-4D3F-BAE3-0FA214DD4EC6}"/>
              </a:ext>
            </a:extLst>
          </p:cNvPr>
          <p:cNvSpPr/>
          <p:nvPr/>
        </p:nvSpPr>
        <p:spPr>
          <a:xfrm>
            <a:off x="8255119" y="354808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A68DB7-483D-4642-928D-3ECDF6AC978F}"/>
              </a:ext>
            </a:extLst>
          </p:cNvPr>
          <p:cNvSpPr/>
          <p:nvPr/>
        </p:nvSpPr>
        <p:spPr>
          <a:xfrm>
            <a:off x="7762202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B92645-58C3-4EAE-BC6F-F78442DFA708}"/>
              </a:ext>
            </a:extLst>
          </p:cNvPr>
          <p:cNvSpPr/>
          <p:nvPr/>
        </p:nvSpPr>
        <p:spPr>
          <a:xfrm>
            <a:off x="8748036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86DE4-A2AF-4729-B7B6-74178DE77688}"/>
              </a:ext>
            </a:extLst>
          </p:cNvPr>
          <p:cNvSpPr/>
          <p:nvPr/>
        </p:nvSpPr>
        <p:spPr>
          <a:xfrm>
            <a:off x="9240953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55AB01-6609-49D5-8577-793F078BA110}"/>
              </a:ext>
            </a:extLst>
          </p:cNvPr>
          <p:cNvSpPr/>
          <p:nvPr/>
        </p:nvSpPr>
        <p:spPr>
          <a:xfrm>
            <a:off x="8255119" y="399099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43985-6B0C-489C-94EB-0B3DAFE536AA}"/>
              </a:ext>
            </a:extLst>
          </p:cNvPr>
          <p:cNvSpPr/>
          <p:nvPr/>
        </p:nvSpPr>
        <p:spPr>
          <a:xfrm>
            <a:off x="7762202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5A2C4-A0ED-4934-A99C-09B3EBEF16D4}"/>
              </a:ext>
            </a:extLst>
          </p:cNvPr>
          <p:cNvSpPr/>
          <p:nvPr/>
        </p:nvSpPr>
        <p:spPr>
          <a:xfrm>
            <a:off x="8748036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7F86B9-613C-41D4-8D0C-5D0C2003FC8D}"/>
              </a:ext>
            </a:extLst>
          </p:cNvPr>
          <p:cNvSpPr/>
          <p:nvPr/>
        </p:nvSpPr>
        <p:spPr>
          <a:xfrm>
            <a:off x="9240953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18FEB14-11C3-4B96-948D-CA54A3CB5C72}"/>
              </a:ext>
            </a:extLst>
          </p:cNvPr>
          <p:cNvSpPr/>
          <p:nvPr/>
        </p:nvSpPr>
        <p:spPr>
          <a:xfrm>
            <a:off x="5842635" y="2943897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EF4D7-5FA9-413C-B089-540FFE1665DD}"/>
              </a:ext>
            </a:extLst>
          </p:cNvPr>
          <p:cNvSpPr txBox="1"/>
          <p:nvPr/>
        </p:nvSpPr>
        <p:spPr>
          <a:xfrm>
            <a:off x="5649253" y="2155639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EC78AE81-6092-4AE2-A439-322DAFA8EF86}"/>
              </a:ext>
            </a:extLst>
          </p:cNvPr>
          <p:cNvSpPr txBox="1">
            <a:spLocks/>
          </p:cNvSpPr>
          <p:nvPr/>
        </p:nvSpPr>
        <p:spPr>
          <a:xfrm>
            <a:off x="548640" y="5309334"/>
            <a:ext cx="11525250" cy="133617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Dimension of output tensor = dimension of input tensor</a:t>
            </a:r>
          </a:p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0 values have little effect with max pooling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6C082865-3864-47C9-A5D2-4AF0F6CE0EFD}"/>
              </a:ext>
            </a:extLst>
          </p:cNvPr>
          <p:cNvSpPr txBox="1">
            <a:spLocks/>
          </p:cNvSpPr>
          <p:nvPr/>
        </p:nvSpPr>
        <p:spPr>
          <a:xfrm>
            <a:off x="604624" y="1128025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Example: 4x4 input tensor with 3x3 kernel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/>
          </a:bodyPr>
          <a:lstStyle/>
          <a:p>
            <a:r>
              <a:rPr lang="en-US" sz="4400" b="1" dirty="0"/>
              <a:t>Commonly Used Convolution Kernels</a:t>
            </a:r>
          </a:p>
        </p:txBody>
      </p:sp>
    </p:spTree>
    <p:extLst>
      <p:ext uri="{BB962C8B-B14F-4D97-AF65-F5344CB8AC3E}">
        <p14:creationId xmlns:p14="http://schemas.microsoft.com/office/powerpoint/2010/main" val="139079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moving average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has equal weights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moving average kernel  </a:t>
                </a:r>
              </a:p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is also known as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blur filter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box blur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normalization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so weights add to 1.0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  <a:blipFill>
                <a:blip r:embed="rId3"/>
                <a:stretch>
                  <a:fillRect l="-111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Gaussian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smooths an image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 computed from Gaussian function with span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Gaussian kernel  </a:t>
                </a: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Then Gaussian kernel limits the bandwidth and blurs the image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smaller the span (larger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) of the Gaussian kernel the narrower the bandwidth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  <a:blipFill>
                <a:blip r:embed="rId3"/>
                <a:stretch>
                  <a:fillRect l="-1111" t="-1812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Sobel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takes the first derivative of the image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Compute the partial derivatives of the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along each axis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is the convolution operator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sum of the weights is 0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Other derivative kernels can be derived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1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Sobel kernel is an example of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separable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 we can write a Sobel kernel as the product of two 1-dimensional kernels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computational efficiency a 2-dimensional separable kernel can be applied as the convolution of  2 1-dimensional kernels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Median Filter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is a special case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outputs median value of the pixel values within patch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Typically use odd patch sizes – 3 x 3, 5 x 5, 9 x 9, etc.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is not easily formulated using convolution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Use an incremental update algorithm for computational efficiency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has interesting properties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Suppresses noise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Sharpens edges and corners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can alter image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Response is not isotropic – not same along diagonals of image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move edges and corners </a:t>
            </a:r>
          </a:p>
          <a:p>
            <a:pPr lvl="1"/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Filtering and Spectral Properties of Images</a:t>
            </a:r>
          </a:p>
        </p:txBody>
      </p:sp>
    </p:spTree>
    <p:extLst>
      <p:ext uri="{BB962C8B-B14F-4D97-AF65-F5344CB8AC3E}">
        <p14:creationId xmlns:p14="http://schemas.microsoft.com/office/powerpoint/2010/main" val="164455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of an image reveals fundamental properties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Power spectrum reveals the vertical and horizontal frequency components of the image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Low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represent regions with slowly changing properties 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High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arise from regions (features) with rapid changes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Edges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Corners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Texture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changes the power spectrum of an image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Filtering  </a:t>
            </a:r>
          </a:p>
        </p:txBody>
      </p:sp>
    </p:spTree>
    <p:extLst>
      <p:ext uri="{BB962C8B-B14F-4D97-AF65-F5344CB8AC3E}">
        <p14:creationId xmlns:p14="http://schemas.microsoft.com/office/powerpoint/2010/main" val="23251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1-dimensional Fourier transform of a function,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can be expressed: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2590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77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683" y="886862"/>
            <a:ext cx="10134599" cy="814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Impulse response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convolutional filters is their Fourier transform in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frequency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A688F-CF46-48C7-9CBA-DA3F72EA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3" y="1701783"/>
            <a:ext cx="4296367" cy="3503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1F19253-C976-41F3-AB22-01A86E505933}"/>
              </a:ext>
            </a:extLst>
          </p:cNvPr>
          <p:cNvSpPr/>
          <p:nvPr/>
        </p:nvSpPr>
        <p:spPr>
          <a:xfrm>
            <a:off x="5199002" y="2047622"/>
            <a:ext cx="2079812" cy="2254624"/>
          </a:xfrm>
          <a:prstGeom prst="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Fourier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6E2A3-4E11-4235-8184-89521642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563" y="1701783"/>
            <a:ext cx="4255080" cy="3227992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0D651AF-41A1-4753-B865-24C4D5394769}"/>
              </a:ext>
            </a:extLst>
          </p:cNvPr>
          <p:cNvSpPr txBox="1">
            <a:spLocks/>
          </p:cNvSpPr>
          <p:nvPr/>
        </p:nvSpPr>
        <p:spPr>
          <a:xfrm>
            <a:off x="551330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time domain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8A073B0-42F5-40E7-BC19-F01F3FBA8575}"/>
              </a:ext>
            </a:extLst>
          </p:cNvPr>
          <p:cNvSpPr txBox="1">
            <a:spLocks/>
          </p:cNvSpPr>
          <p:nvPr/>
        </p:nvSpPr>
        <p:spPr>
          <a:xfrm>
            <a:off x="7506301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frequency domain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00080FE-E7D7-4A4A-8BFA-33B3FB364342}"/>
              </a:ext>
            </a:extLst>
          </p:cNvPr>
          <p:cNvSpPr txBox="1">
            <a:spLocks/>
          </p:cNvSpPr>
          <p:nvPr/>
        </p:nvSpPr>
        <p:spPr>
          <a:xfrm>
            <a:off x="663989" y="5707095"/>
            <a:ext cx="10864022" cy="94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Relationship is reversable (inverse Fourier transform) and commutable – exchange time and frequency domain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6C6C9-EFE4-41B1-8420-4EC07AE30592}"/>
              </a:ext>
            </a:extLst>
          </p:cNvPr>
          <p:cNvSpPr txBox="1"/>
          <p:nvPr/>
        </p:nvSpPr>
        <p:spPr>
          <a:xfrm>
            <a:off x="4505579" y="531436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</a:t>
            </a:r>
            <a:r>
              <a:rPr lang="en-US" dirty="0">
                <a:hlinkClick r:id="rId5"/>
              </a:rPr>
              <a:t>DSP </a:t>
            </a:r>
            <a:r>
              <a:rPr lang="en-US" dirty="0" err="1">
                <a:hlinkClick r:id="rId5"/>
              </a:rPr>
              <a:t>Illusrations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79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6" y="1031756"/>
            <a:ext cx="3785906" cy="54542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Impulse response of some commonly used convolutional filters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Name of the filter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Values of the kernel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Analytical representation of the Fourier transform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Graph of the Fourier transform or impulse response</a:t>
            </a:r>
          </a:p>
          <a:p>
            <a:pPr marL="0" indent="0">
              <a:buNone/>
            </a:pPr>
            <a:r>
              <a:rPr lang="en-GB" sz="1200" dirty="0">
                <a:ea typeface="Segoe UI" panose="020B0502040204020203" pitchFamily="34" charset="0"/>
                <a:cs typeface="Segoe UI" panose="020B0502040204020203" pitchFamily="34" charset="0"/>
              </a:rPr>
              <a:t>Credit: </a:t>
            </a:r>
            <a:r>
              <a:rPr lang="en-US" sz="1200" dirty="0" err="1"/>
              <a:t>Szeliski</a:t>
            </a:r>
            <a:r>
              <a:rPr lang="en-US" sz="1200" dirty="0"/>
              <a:t>, 2</a:t>
            </a:r>
            <a:r>
              <a:rPr lang="en-US" sz="1200" baseline="30000" dirty="0"/>
              <a:t>nd</a:t>
            </a:r>
            <a:r>
              <a:rPr lang="en-US" sz="1200" dirty="0"/>
              <a:t> Edition </a:t>
            </a:r>
            <a:endParaRPr lang="en-GB" sz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3606C-1F96-4B23-9664-61515403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683" y="843757"/>
            <a:ext cx="5197941" cy="592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11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7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single frequency signals and their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2C74D-928D-4EC4-8F38-60D8C83D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1488142"/>
            <a:ext cx="3366247" cy="263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C23A8-E200-4447-A876-6D16633C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40" y="4189683"/>
            <a:ext cx="3285566" cy="260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12171-62FB-4474-BEB6-0CFFC9668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53" y="1488142"/>
            <a:ext cx="3316499" cy="2595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FC81A7-72B0-4046-8887-7DE286EA8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494" y="4141106"/>
            <a:ext cx="3316499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3034" y="1063133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signal with two frequencies and the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ACE98-D4C6-4A88-B916-52E223B5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9" y="1888568"/>
            <a:ext cx="5284928" cy="4210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E7E42-4932-435A-A7A9-03E57611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65" y="1888567"/>
            <a:ext cx="5284928" cy="42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 discretely sampled image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limited spatial range of the sampling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∞, +∞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Limited spatial sampling introduces edge artifacts – edges of images are impulses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0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 the spectral density is the autocorrelation of the estimated Fourier transform,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Or square of the absolute value of the estimated Fourier transform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 given the estimated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Spectral density is easier to work with, since it just gives us the power at each frequency,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squared magnitude of the signal at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that, unlike Fourier transform, the spectral density is not invertible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 of absolute magnitude of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loses phase information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706554"/>
            <a:ext cx="3172639" cy="463135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For real-valued image, spectral density is symmetric about zero frequency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Rapid changes (e.g. edges, corners) have high frequency components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80" y="2367100"/>
            <a:ext cx="5728806" cy="39309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79690-C865-4B70-9E27-02695A0D85CC}"/>
              </a:ext>
            </a:extLst>
          </p:cNvPr>
          <p:cNvCxnSpPr>
            <a:cxnSpLocks/>
          </p:cNvCxnSpPr>
          <p:nvPr/>
        </p:nvCxnSpPr>
        <p:spPr>
          <a:xfrm flipH="1">
            <a:off x="9491177" y="4245367"/>
            <a:ext cx="479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F0C8D6-D8B7-4A7B-ACCA-04CB030259BE}"/>
              </a:ext>
            </a:extLst>
          </p:cNvPr>
          <p:cNvSpPr txBox="1"/>
          <p:nvPr/>
        </p:nvSpPr>
        <p:spPr>
          <a:xfrm>
            <a:off x="9945934" y="3802612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 frequency = 0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670174"/>
            <a:ext cx="11592128" cy="90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Spectral density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reveals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or energy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 vertical and horizontal frequency components of the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C6C2E-1A52-40A0-88F5-F4350FF8CD1A}"/>
              </a:ext>
            </a:extLst>
          </p:cNvPr>
          <p:cNvCxnSpPr>
            <a:cxnSpLocks/>
          </p:cNvCxnSpPr>
          <p:nvPr/>
        </p:nvCxnSpPr>
        <p:spPr>
          <a:xfrm flipV="1">
            <a:off x="6796877" y="6049409"/>
            <a:ext cx="0" cy="288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4AF25-2B1B-414A-A5E6-A1A81DCB1468}"/>
              </a:ext>
            </a:extLst>
          </p:cNvPr>
          <p:cNvSpPr txBox="1"/>
          <p:nvPr/>
        </p:nvSpPr>
        <p:spPr>
          <a:xfrm>
            <a:off x="5114772" y="6337910"/>
            <a:ext cx="35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Horizontal frequency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60C38-61AC-4EF6-B91F-3FCB346EE4EB}"/>
              </a:ext>
            </a:extLst>
          </p:cNvPr>
          <p:cNvCxnSpPr>
            <a:cxnSpLocks/>
          </p:cNvCxnSpPr>
          <p:nvPr/>
        </p:nvCxnSpPr>
        <p:spPr>
          <a:xfrm flipV="1">
            <a:off x="9575119" y="2514055"/>
            <a:ext cx="0" cy="1604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F02A57-9774-4E3A-BE0D-E389D644284D}"/>
              </a:ext>
            </a:extLst>
          </p:cNvPr>
          <p:cNvSpPr txBox="1"/>
          <p:nvPr/>
        </p:nvSpPr>
        <p:spPr>
          <a:xfrm rot="5400000">
            <a:off x="9366488" y="2806027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0495F-0C47-4B06-8D8E-1BC6DEB2EAA8}"/>
              </a:ext>
            </a:extLst>
          </p:cNvPr>
          <p:cNvCxnSpPr>
            <a:cxnSpLocks/>
          </p:cNvCxnSpPr>
          <p:nvPr/>
        </p:nvCxnSpPr>
        <p:spPr>
          <a:xfrm>
            <a:off x="9574282" y="4445283"/>
            <a:ext cx="27067" cy="1540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A2C3E3-704E-431C-BDE5-BF76B91D78C5}"/>
              </a:ext>
            </a:extLst>
          </p:cNvPr>
          <p:cNvSpPr txBox="1"/>
          <p:nvPr/>
        </p:nvSpPr>
        <p:spPr>
          <a:xfrm rot="5400000">
            <a:off x="9208727" y="5087035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55D6-6017-47CF-9A23-26721EE6D6D9}"/>
              </a:ext>
            </a:extLst>
          </p:cNvPr>
          <p:cNvCxnSpPr>
            <a:cxnSpLocks/>
          </p:cNvCxnSpPr>
          <p:nvPr/>
        </p:nvCxnSpPr>
        <p:spPr>
          <a:xfrm>
            <a:off x="6850665" y="2367100"/>
            <a:ext cx="2572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D210AC-214C-405A-B84F-693A07E66388}"/>
              </a:ext>
            </a:extLst>
          </p:cNvPr>
          <p:cNvSpPr txBox="1"/>
          <p:nvPr/>
        </p:nvSpPr>
        <p:spPr>
          <a:xfrm>
            <a:off x="6983956" y="1512333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165F5-EED8-4A35-8800-47B5B97B0C33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190593" y="2367100"/>
            <a:ext cx="2480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3B6F9-8231-47A7-8988-98DE7C6A43D8}"/>
              </a:ext>
            </a:extLst>
          </p:cNvPr>
          <p:cNvSpPr txBox="1"/>
          <p:nvPr/>
        </p:nvSpPr>
        <p:spPr>
          <a:xfrm>
            <a:off x="4162498" y="1524218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</p:spTree>
    <p:extLst>
      <p:ext uri="{BB962C8B-B14F-4D97-AF65-F5344CB8AC3E}">
        <p14:creationId xmlns:p14="http://schemas.microsoft.com/office/powerpoint/2010/main" val="3371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423005"/>
            <a:ext cx="11284884" cy="2092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change the spectral characteristics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suppress unwanted high frequency noise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reduce aliasing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Lower frequency image is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blurred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– edges and corners less sharp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" y="3569037"/>
            <a:ext cx="4628824" cy="3176161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827046"/>
            <a:ext cx="11592128" cy="74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Changes in spectral density show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effect of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B629-8BB5-4A77-9E35-85296945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31" y="3449335"/>
            <a:ext cx="4712267" cy="329586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595EBE-9E26-4268-85B8-0BA2E5C2B536}"/>
              </a:ext>
            </a:extLst>
          </p:cNvPr>
          <p:cNvSpPr/>
          <p:nvPr/>
        </p:nvSpPr>
        <p:spPr>
          <a:xfrm>
            <a:off x="4647752" y="4204870"/>
            <a:ext cx="2536513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Gaussian Filter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18546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Convolution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There is a direct relationship between filtering in the spatial (or time) domain and the frequency domain,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 theorem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spatial domain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operating on by a spatial domain convolutional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can state the convolution theorem: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		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⟺</m:t>
                    </m:r>
                  </m:oMath>
                </a14:m>
                <a:r>
                  <a:rPr lang="en-GB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dirty="0"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en-GB" dirty="0"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convolution theorem states that convolution in the spatial domain is equivalent to the inverse Fourier transform of the point wise product in the frequency domain, or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vise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versa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convolution theorem helps us understand the effects of filtering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  <a:blipFill>
                <a:blip r:embed="rId4"/>
                <a:stretch>
                  <a:fillRect l="-1150" t="-1790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convolutional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63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Convolution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operations are a computationally efficient method of applying filters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 weights determine characteristics of filter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noise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Creating and enhancing features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Discrete convolutional kernels have a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span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, measured in points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Kernel moves over image, a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stride length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at a time, producing filtered output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filtering computationally efficient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High volume applications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Real-time CV  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4325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operations are a computationally efficient method of applying filters to discretely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convolutions are a simple, but useful example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Time series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Text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Speach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kernel is moved along the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has a small span compared to dimension of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Number of kernel dimensions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number of input tensor dimensions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each step a weighted output value is computed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tensor can have different number of dimensions from input tensor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3"/>
                <a:stretch>
                  <a:fillRect l="-111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530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036771"/>
            <a:ext cx="11525250" cy="1970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Consider a convolutional kernel with 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span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3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convolved value is the weighted sum over the span of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63AA8-F44A-402E-9EDA-92644395A3D7}"/>
              </a:ext>
            </a:extLst>
          </p:cNvPr>
          <p:cNvSpPr/>
          <p:nvPr/>
        </p:nvSpPr>
        <p:spPr>
          <a:xfrm>
            <a:off x="4962949" y="298554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9BE50D-BE9E-4B1D-80A8-4E699E062C66}"/>
              </a:ext>
            </a:extLst>
          </p:cNvPr>
          <p:cNvSpPr/>
          <p:nvPr/>
        </p:nvSpPr>
        <p:spPr>
          <a:xfrm>
            <a:off x="3500111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D11D51-1BEC-476B-9747-D7BE569236CD}"/>
              </a:ext>
            </a:extLst>
          </p:cNvPr>
          <p:cNvSpPr/>
          <p:nvPr/>
        </p:nvSpPr>
        <p:spPr>
          <a:xfrm>
            <a:off x="4204337" y="390615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68D26-4644-4C62-9333-6844970B1C10}"/>
              </a:ext>
            </a:extLst>
          </p:cNvPr>
          <p:cNvSpPr/>
          <p:nvPr/>
        </p:nvSpPr>
        <p:spPr>
          <a:xfrm>
            <a:off x="4937137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22C0B6-923F-4950-958A-1357EDA4DE65}"/>
              </a:ext>
            </a:extLst>
          </p:cNvPr>
          <p:cNvCxnSpPr>
            <a:cxnSpLocks/>
            <a:stCxn id="18" idx="7"/>
            <a:endCxn id="16" idx="2"/>
          </p:cNvCxnSpPr>
          <p:nvPr/>
        </p:nvCxnSpPr>
        <p:spPr>
          <a:xfrm flipV="1">
            <a:off x="3946200" y="3246233"/>
            <a:ext cx="1016749" cy="746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1C855D-61B4-4844-9763-EDB87FBD45AF}"/>
              </a:ext>
            </a:extLst>
          </p:cNvPr>
          <p:cNvCxnSpPr>
            <a:cxnSpLocks/>
            <a:stCxn id="19" idx="0"/>
            <a:endCxn id="16" idx="3"/>
          </p:cNvCxnSpPr>
          <p:nvPr/>
        </p:nvCxnSpPr>
        <p:spPr>
          <a:xfrm flipV="1">
            <a:off x="4465650" y="3430567"/>
            <a:ext cx="573836" cy="47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85D63-FF0E-4197-A89D-267628A134BF}"/>
              </a:ext>
            </a:extLst>
          </p:cNvPr>
          <p:cNvCxnSpPr>
            <a:cxnSpLocks/>
            <a:stCxn id="20" idx="1"/>
            <a:endCxn id="16" idx="4"/>
          </p:cNvCxnSpPr>
          <p:nvPr/>
        </p:nvCxnSpPr>
        <p:spPr>
          <a:xfrm flipV="1">
            <a:off x="5013674" y="3506921"/>
            <a:ext cx="210588" cy="486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F268C0-9D23-42A8-8BC9-F4131C3A17A4}"/>
              </a:ext>
            </a:extLst>
          </p:cNvPr>
          <p:cNvSpPr txBox="1"/>
          <p:nvPr/>
        </p:nvSpPr>
        <p:spPr>
          <a:xfrm>
            <a:off x="3918759" y="34784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1FB54-ABE7-414F-A68E-C302AD627926}"/>
              </a:ext>
            </a:extLst>
          </p:cNvPr>
          <p:cNvSpPr txBox="1"/>
          <p:nvPr/>
        </p:nvSpPr>
        <p:spPr>
          <a:xfrm>
            <a:off x="4690734" y="35599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F811E-A482-4B8A-9641-0FF1B76A119B}"/>
              </a:ext>
            </a:extLst>
          </p:cNvPr>
          <p:cNvSpPr txBox="1"/>
          <p:nvPr/>
        </p:nvSpPr>
        <p:spPr>
          <a:xfrm>
            <a:off x="5166984" y="35574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4276845" y="3778128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3380919" y="5067556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</p:spTree>
    <p:extLst>
      <p:ext uri="{BB962C8B-B14F-4D97-AF65-F5344CB8AC3E}">
        <p14:creationId xmlns:p14="http://schemas.microsoft.com/office/powerpoint/2010/main" val="37837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80374"/>
            <a:ext cx="11525250" cy="1727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convolutional kernel moves one sample per step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020106" y="379912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124180" y="508855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FFCB72-122A-46E5-B9B9-6F505C016E1D}"/>
              </a:ext>
            </a:extLst>
          </p:cNvPr>
          <p:cNvSpPr/>
          <p:nvPr/>
        </p:nvSpPr>
        <p:spPr>
          <a:xfrm>
            <a:off x="4867057" y="2997791"/>
            <a:ext cx="593129" cy="5646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BA34CF-513A-43AA-95BA-F2EFDA8AB47B}"/>
              </a:ext>
            </a:extLst>
          </p:cNvPr>
          <p:cNvSpPr/>
          <p:nvPr/>
        </p:nvSpPr>
        <p:spPr>
          <a:xfrm>
            <a:off x="5599857" y="3008331"/>
            <a:ext cx="593129" cy="564695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9B5D33-F2DC-47B6-8362-2AF9084A90BB}"/>
              </a:ext>
            </a:extLst>
          </p:cNvPr>
          <p:cNvSpPr/>
          <p:nvPr/>
        </p:nvSpPr>
        <p:spPr>
          <a:xfrm>
            <a:off x="4205103" y="3909678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855873-1B6A-44DC-9757-BC685772516E}"/>
              </a:ext>
            </a:extLst>
          </p:cNvPr>
          <p:cNvSpPr/>
          <p:nvPr/>
        </p:nvSpPr>
        <p:spPr>
          <a:xfrm>
            <a:off x="4922511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1B70D5-2C13-40B0-9853-2E10C82B2A1A}"/>
              </a:ext>
            </a:extLst>
          </p:cNvPr>
          <p:cNvSpPr/>
          <p:nvPr/>
        </p:nvSpPr>
        <p:spPr>
          <a:xfrm>
            <a:off x="5665798" y="3916209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5558F5-1FE9-4FA4-AD79-11FB643B1450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V="1">
            <a:off x="5183824" y="3573026"/>
            <a:ext cx="712598" cy="353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A88FC-F7A0-4660-B81F-56A6E62EC6FE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673558" y="3490328"/>
            <a:ext cx="1013161" cy="497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E86644-2393-4F9B-BF4F-C93F3F377D6B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V="1">
            <a:off x="5742335" y="3490328"/>
            <a:ext cx="363789" cy="502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1D0709-3036-448E-AA99-A520D641CAC1}"/>
              </a:ext>
            </a:extLst>
          </p:cNvPr>
          <p:cNvSpPr txBox="1"/>
          <p:nvPr/>
        </p:nvSpPr>
        <p:spPr>
          <a:xfrm>
            <a:off x="4503656" y="35331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2AFAB-C410-4B9F-BD71-CA051EDBEE86}"/>
              </a:ext>
            </a:extLst>
          </p:cNvPr>
          <p:cNvSpPr txBox="1"/>
          <p:nvPr/>
        </p:nvSpPr>
        <p:spPr>
          <a:xfrm>
            <a:off x="5392069" y="36332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575EC-986A-4A6E-8FBA-B31244A7D78A}"/>
              </a:ext>
            </a:extLst>
          </p:cNvPr>
          <p:cNvSpPr txBox="1"/>
          <p:nvPr/>
        </p:nvSpPr>
        <p:spPr>
          <a:xfrm>
            <a:off x="5987257" y="35620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58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87050"/>
            <a:ext cx="11525250" cy="143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Continue to produce one output value per time step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752906" y="381055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856980" y="509998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AE558D-364B-46A3-A6F0-6F6A1DBEBF4C}"/>
              </a:ext>
            </a:extLst>
          </p:cNvPr>
          <p:cNvSpPr/>
          <p:nvPr/>
        </p:nvSpPr>
        <p:spPr>
          <a:xfrm>
            <a:off x="4904424" y="304572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68C58B-34C4-44C3-9B84-EE84A257533F}"/>
              </a:ext>
            </a:extLst>
          </p:cNvPr>
          <p:cNvSpPr/>
          <p:nvPr/>
        </p:nvSpPr>
        <p:spPr>
          <a:xfrm>
            <a:off x="5637224" y="305626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043987-1D40-4F50-9DAC-EA7CFAA3B757}"/>
              </a:ext>
            </a:extLst>
          </p:cNvPr>
          <p:cNvSpPr/>
          <p:nvPr/>
        </p:nvSpPr>
        <p:spPr>
          <a:xfrm>
            <a:off x="6370024" y="305626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4B94AF-BF58-45EE-ABF1-FC7772301639}"/>
              </a:ext>
            </a:extLst>
          </p:cNvPr>
          <p:cNvSpPr/>
          <p:nvPr/>
        </p:nvSpPr>
        <p:spPr>
          <a:xfrm>
            <a:off x="49329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A85BE1-B89D-47F2-9663-D519E0AFF028}"/>
              </a:ext>
            </a:extLst>
          </p:cNvPr>
          <p:cNvSpPr/>
          <p:nvPr/>
        </p:nvSpPr>
        <p:spPr>
          <a:xfrm>
            <a:off x="56657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C4E6E-3B25-421A-AB2E-E6100DB5D46F}"/>
              </a:ext>
            </a:extLst>
          </p:cNvPr>
          <p:cNvSpPr/>
          <p:nvPr/>
        </p:nvSpPr>
        <p:spPr>
          <a:xfrm>
            <a:off x="6370024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D57B10-4154-447A-ABB9-0BFC2FBD9317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927111" y="3577642"/>
            <a:ext cx="704226" cy="331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7E99B9-5F80-43D0-ADEE-7D73A8ABAAF0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5379087" y="3501288"/>
            <a:ext cx="1067474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A79E87-B086-44B2-80F5-052E4ADB2310}"/>
              </a:ext>
            </a:extLst>
          </p:cNvPr>
          <p:cNvCxnSpPr>
            <a:cxnSpLocks/>
            <a:stCxn id="48" idx="1"/>
            <a:endCxn id="43" idx="5"/>
          </p:cNvCxnSpPr>
          <p:nvPr/>
        </p:nvCxnSpPr>
        <p:spPr>
          <a:xfrm flipV="1">
            <a:off x="6446561" y="3501288"/>
            <a:ext cx="369552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D72349-B076-4283-9A29-3E4DE39A9630}"/>
              </a:ext>
            </a:extLst>
          </p:cNvPr>
          <p:cNvSpPr txBox="1"/>
          <p:nvPr/>
        </p:nvSpPr>
        <p:spPr>
          <a:xfrm>
            <a:off x="6664868" y="357531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BC737F-06CE-475A-8546-FF5CEF48A502}"/>
              </a:ext>
            </a:extLst>
          </p:cNvPr>
          <p:cNvSpPr txBox="1"/>
          <p:nvPr/>
        </p:nvSpPr>
        <p:spPr>
          <a:xfrm>
            <a:off x="5267111" y="352462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571C1E-A6D3-44A0-AC5D-ED5250FF01D5}"/>
              </a:ext>
            </a:extLst>
          </p:cNvPr>
          <p:cNvSpPr txBox="1"/>
          <p:nvPr/>
        </p:nvSpPr>
        <p:spPr>
          <a:xfrm>
            <a:off x="6065081" y="36898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04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8503</TotalTime>
  <Words>2051</Words>
  <Application>Microsoft Office PowerPoint</Application>
  <PresentationFormat>Widescreen</PresentationFormat>
  <Paragraphs>364</Paragraphs>
  <Slides>42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Image Filtering   </vt:lpstr>
      <vt:lpstr>Image Filtering  </vt:lpstr>
      <vt:lpstr>PowerPoint Presentation</vt:lpstr>
      <vt:lpstr>Convolution</vt:lpstr>
      <vt:lpstr>Convolution</vt:lpstr>
      <vt:lpstr>1-D Convolution</vt:lpstr>
      <vt:lpstr>1-D Convolution</vt:lpstr>
      <vt:lpstr>1-D Convolution</vt:lpstr>
      <vt:lpstr>1-D Convolution</vt:lpstr>
      <vt:lpstr>1-D Convolution</vt:lpstr>
      <vt:lpstr>2-D Convolution</vt:lpstr>
      <vt:lpstr>2-D Convolution</vt:lpstr>
      <vt:lpstr>2-D Convolution</vt:lpstr>
      <vt:lpstr>Convolution in Higher Dimensions</vt:lpstr>
      <vt:lpstr>Algebraic Properties of Convolution</vt:lpstr>
      <vt:lpstr>PowerPoint Presentation</vt:lpstr>
      <vt:lpstr>Stride and Tiling</vt:lpstr>
      <vt:lpstr>Stride and Tiling</vt:lpstr>
      <vt:lpstr>Padding for Convolution</vt:lpstr>
      <vt:lpstr>Padding for Convolution</vt:lpstr>
      <vt:lpstr>PowerPoint Presentation</vt:lpstr>
      <vt:lpstr>Common Convolution Kernels</vt:lpstr>
      <vt:lpstr>Common Convolution Kernels</vt:lpstr>
      <vt:lpstr>Common Convolution Kernels</vt:lpstr>
      <vt:lpstr>Common Convolution Kernels</vt:lpstr>
      <vt:lpstr>Median Filter</vt:lpstr>
      <vt:lpstr>PowerPoint Presentation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The Convolution Theorem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144</cp:revision>
  <dcterms:created xsi:type="dcterms:W3CDTF">2021-10-09T01:58:56Z</dcterms:created>
  <dcterms:modified xsi:type="dcterms:W3CDTF">2023-01-24T15:38:17Z</dcterms:modified>
</cp:coreProperties>
</file>