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5"/>
  </p:notesMasterIdLst>
  <p:handoutMasterIdLst>
    <p:handoutMasterId r:id="rId86"/>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451" r:id="rId43"/>
    <p:sldId id="452" r:id="rId44"/>
    <p:sldId id="454" r:id="rId45"/>
    <p:sldId id="453" r:id="rId46"/>
    <p:sldId id="348" r:id="rId47"/>
    <p:sldId id="363" r:id="rId48"/>
    <p:sldId id="371" r:id="rId49"/>
    <p:sldId id="364" r:id="rId50"/>
    <p:sldId id="366" r:id="rId51"/>
    <p:sldId id="365" r:id="rId52"/>
    <p:sldId id="368" r:id="rId53"/>
    <p:sldId id="370" r:id="rId54"/>
    <p:sldId id="447" r:id="rId55"/>
    <p:sldId id="481" r:id="rId56"/>
    <p:sldId id="482" r:id="rId57"/>
    <p:sldId id="367" r:id="rId58"/>
    <p:sldId id="483" r:id="rId59"/>
    <p:sldId id="369" r:id="rId60"/>
    <p:sldId id="484" r:id="rId61"/>
    <p:sldId id="485" r:id="rId62"/>
    <p:sldId id="486" r:id="rId63"/>
    <p:sldId id="487" r:id="rId64"/>
    <p:sldId id="488" r:id="rId65"/>
    <p:sldId id="525" r:id="rId66"/>
    <p:sldId id="526" r:id="rId67"/>
    <p:sldId id="527" r:id="rId68"/>
    <p:sldId id="528" r:id="rId69"/>
    <p:sldId id="377" r:id="rId70"/>
    <p:sldId id="378" r:id="rId71"/>
    <p:sldId id="379" r:id="rId72"/>
    <p:sldId id="380" r:id="rId73"/>
    <p:sldId id="381" r:id="rId74"/>
    <p:sldId id="490" r:id="rId75"/>
    <p:sldId id="444" r:id="rId76"/>
    <p:sldId id="289" r:id="rId77"/>
    <p:sldId id="293" r:id="rId78"/>
    <p:sldId id="448" r:id="rId79"/>
    <p:sldId id="372" r:id="rId80"/>
    <p:sldId id="373" r:id="rId81"/>
    <p:sldId id="445" r:id="rId82"/>
    <p:sldId id="449" r:id="rId83"/>
    <p:sldId id="446"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7273" autoAdjust="0"/>
  </p:normalViewPr>
  <p:slideViewPr>
    <p:cSldViewPr snapToGrid="0">
      <p:cViewPr varScale="1">
        <p:scale>
          <a:sx n="60" d="100"/>
          <a:sy n="60" d="100"/>
        </p:scale>
        <p:origin x="962" y="3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40627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53</a:t>
            </a:fld>
            <a:endParaRPr lang="en-US" dirty="0"/>
          </a:p>
        </p:txBody>
      </p:sp>
    </p:spTree>
    <p:extLst>
      <p:ext uri="{BB962C8B-B14F-4D97-AF65-F5344CB8AC3E}">
        <p14:creationId xmlns:p14="http://schemas.microsoft.com/office/powerpoint/2010/main" val="4097791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54</a:t>
            </a:fld>
            <a:endParaRPr lang="en-US" dirty="0"/>
          </a:p>
        </p:txBody>
      </p:sp>
    </p:spTree>
    <p:extLst>
      <p:ext uri="{BB962C8B-B14F-4D97-AF65-F5344CB8AC3E}">
        <p14:creationId xmlns:p14="http://schemas.microsoft.com/office/powerpoint/2010/main" val="3410066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55</a:t>
            </a:fld>
            <a:endParaRPr lang="en-US" dirty="0"/>
          </a:p>
        </p:txBody>
      </p:sp>
    </p:spTree>
    <p:extLst>
      <p:ext uri="{BB962C8B-B14F-4D97-AF65-F5344CB8AC3E}">
        <p14:creationId xmlns:p14="http://schemas.microsoft.com/office/powerpoint/2010/main" val="1611884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56</a:t>
            </a:fld>
            <a:endParaRPr lang="en-US" dirty="0"/>
          </a:p>
        </p:txBody>
      </p:sp>
    </p:spTree>
    <p:extLst>
      <p:ext uri="{BB962C8B-B14F-4D97-AF65-F5344CB8AC3E}">
        <p14:creationId xmlns:p14="http://schemas.microsoft.com/office/powerpoint/2010/main" val="334620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57</a:t>
            </a:fld>
            <a:endParaRPr lang="en-US" dirty="0"/>
          </a:p>
        </p:txBody>
      </p:sp>
    </p:spTree>
    <p:extLst>
      <p:ext uri="{BB962C8B-B14F-4D97-AF65-F5344CB8AC3E}">
        <p14:creationId xmlns:p14="http://schemas.microsoft.com/office/powerpoint/2010/main" val="2091201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59</a:t>
            </a:fld>
            <a:endParaRPr lang="en-US" dirty="0"/>
          </a:p>
        </p:txBody>
      </p:sp>
    </p:spTree>
    <p:extLst>
      <p:ext uri="{BB962C8B-B14F-4D97-AF65-F5344CB8AC3E}">
        <p14:creationId xmlns:p14="http://schemas.microsoft.com/office/powerpoint/2010/main" val="275181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60</a:t>
            </a:fld>
            <a:endParaRPr lang="en-US" dirty="0"/>
          </a:p>
        </p:txBody>
      </p:sp>
    </p:spTree>
    <p:extLst>
      <p:ext uri="{BB962C8B-B14F-4D97-AF65-F5344CB8AC3E}">
        <p14:creationId xmlns:p14="http://schemas.microsoft.com/office/powerpoint/2010/main" val="2955374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61</a:t>
            </a:fld>
            <a:endParaRPr lang="en-US" dirty="0"/>
          </a:p>
        </p:txBody>
      </p:sp>
    </p:spTree>
    <p:extLst>
      <p:ext uri="{BB962C8B-B14F-4D97-AF65-F5344CB8AC3E}">
        <p14:creationId xmlns:p14="http://schemas.microsoft.com/office/powerpoint/2010/main" val="4256575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62</a:t>
            </a:fld>
            <a:endParaRPr lang="en-US" dirty="0"/>
          </a:p>
        </p:txBody>
      </p:sp>
    </p:spTree>
    <p:extLst>
      <p:ext uri="{BB962C8B-B14F-4D97-AF65-F5344CB8AC3E}">
        <p14:creationId xmlns:p14="http://schemas.microsoft.com/office/powerpoint/2010/main" val="2667129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63</a:t>
            </a:fld>
            <a:endParaRPr lang="en-US" dirty="0"/>
          </a:p>
        </p:txBody>
      </p:sp>
    </p:spTree>
    <p:extLst>
      <p:ext uri="{BB962C8B-B14F-4D97-AF65-F5344CB8AC3E}">
        <p14:creationId xmlns:p14="http://schemas.microsoft.com/office/powerpoint/2010/main" val="199940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67</a:t>
            </a:fld>
            <a:endParaRPr lang="en-US" dirty="0"/>
          </a:p>
        </p:txBody>
      </p:sp>
    </p:spTree>
    <p:extLst>
      <p:ext uri="{BB962C8B-B14F-4D97-AF65-F5344CB8AC3E}">
        <p14:creationId xmlns:p14="http://schemas.microsoft.com/office/powerpoint/2010/main" val="2642926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68</a:t>
            </a:fld>
            <a:endParaRPr lang="en-US" dirty="0"/>
          </a:p>
        </p:txBody>
      </p:sp>
    </p:spTree>
    <p:extLst>
      <p:ext uri="{BB962C8B-B14F-4D97-AF65-F5344CB8AC3E}">
        <p14:creationId xmlns:p14="http://schemas.microsoft.com/office/powerpoint/2010/main" val="822441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3620682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73</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74</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75</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79</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12/24/2022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12/24/2022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12/24/2022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20.png"/><Relationship Id="rId5" Type="http://schemas.openxmlformats.org/officeDocument/2006/relationships/image" Target="../media/image72.png"/><Relationship Id="rId4" Type="http://schemas.openxmlformats.org/officeDocument/2006/relationships/image" Target="../media/image7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78.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Quadratic Optimization and Gradient Descent</a:t>
            </a:r>
          </a:p>
        </p:txBody>
      </p:sp>
    </p:spTree>
    <p:extLst>
      <p:ext uri="{BB962C8B-B14F-4D97-AF65-F5344CB8AC3E}">
        <p14:creationId xmlns:p14="http://schemas.microsoft.com/office/powerpoint/2010/main" val="3010856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23215" y="1030410"/>
            <a:ext cx="11525250" cy="1904787"/>
          </a:xfrm>
        </p:spPr>
        <p:txBody>
          <a:bodyPr>
            <a:normAutofit fontScale="85000" lnSpcReduction="20000"/>
          </a:bodyPr>
          <a:lstStyle/>
          <a:p>
            <a:pPr marL="0" indent="0">
              <a:buNone/>
            </a:pPr>
            <a:r>
              <a:rPr lang="en-GB" sz="3300" dirty="0">
                <a:latin typeface="Segoe UI" panose="020B0502040204020203" pitchFamily="34" charset="0"/>
                <a:ea typeface="Segoe UI" panose="020B0502040204020203" pitchFamily="34" charset="0"/>
                <a:cs typeface="Segoe UI" panose="020B0502040204020203" pitchFamily="34" charset="0"/>
              </a:rPr>
              <a:t>Gradient descent is a widely used optimization method for machine learning </a:t>
            </a:r>
          </a:p>
          <a:p>
            <a:r>
              <a:rPr lang="en-GB" sz="3300" dirty="0">
                <a:latin typeface="Segoe UI" panose="020B0502040204020203" pitchFamily="34" charset="0"/>
                <a:ea typeface="Segoe UI" panose="020B0502040204020203" pitchFamily="34" charset="0"/>
                <a:cs typeface="Segoe UI" panose="020B0502040204020203" pitchFamily="34" charset="0"/>
              </a:rPr>
              <a:t>Neural networks </a:t>
            </a:r>
            <a:r>
              <a:rPr lang="en-GB" sz="3300" b="1" dirty="0">
                <a:latin typeface="Segoe UI" panose="020B0502040204020203" pitchFamily="34" charset="0"/>
                <a:ea typeface="Segoe UI" panose="020B0502040204020203" pitchFamily="34" charset="0"/>
                <a:cs typeface="Segoe UI" panose="020B0502040204020203" pitchFamily="34" charset="0"/>
              </a:rPr>
              <a:t>learn weights </a:t>
            </a:r>
            <a:r>
              <a:rPr lang="en-GB" sz="3300" dirty="0">
                <a:latin typeface="Segoe UI" panose="020B0502040204020203" pitchFamily="34" charset="0"/>
                <a:ea typeface="Segoe UI" panose="020B0502040204020203" pitchFamily="34" charset="0"/>
                <a:cs typeface="Segoe UI" panose="020B0502040204020203" pitchFamily="34" charset="0"/>
              </a:rPr>
              <a:t>using the backpropagation algorithm</a:t>
            </a:r>
          </a:p>
          <a:p>
            <a:r>
              <a:rPr lang="en-GB" sz="3300" dirty="0">
                <a:latin typeface="Segoe UI" panose="020B0502040204020203" pitchFamily="34" charset="0"/>
                <a:ea typeface="Segoe UI" panose="020B0502040204020203" pitchFamily="34" charset="0"/>
                <a:cs typeface="Segoe UI" panose="020B0502040204020203" pitchFamily="34" charset="0"/>
              </a:rPr>
              <a:t>Weights are learned using the </a:t>
            </a:r>
            <a:r>
              <a:rPr lang="en-GB" sz="3300" b="1" dirty="0">
                <a:latin typeface="Segoe UI" panose="020B0502040204020203" pitchFamily="34" charset="0"/>
                <a:ea typeface="Segoe UI" panose="020B0502040204020203" pitchFamily="34" charset="0"/>
                <a:cs typeface="Segoe UI" panose="020B0502040204020203" pitchFamily="34" charset="0"/>
              </a:rPr>
              <a:t>gradient descent </a:t>
            </a:r>
            <a:r>
              <a:rPr lang="en-GB" sz="3300" dirty="0">
                <a:latin typeface="Segoe UI" panose="020B0502040204020203" pitchFamily="34" charset="0"/>
                <a:ea typeface="Segoe UI" panose="020B0502040204020203" pitchFamily="34" charset="0"/>
                <a:cs typeface="Segoe UI" panose="020B0502040204020203" pitchFamily="34" charset="0"/>
              </a:rPr>
              <a:t>method</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7353" y="212492"/>
            <a:ext cx="11903845" cy="674370"/>
          </a:xfrm>
        </p:spPr>
        <p:txBody>
          <a:bodyPr>
            <a:normAutofit/>
          </a:bodyPr>
          <a:lstStyle/>
          <a:p>
            <a:r>
              <a:rPr lang="en-US" sz="4000" dirty="0">
                <a:latin typeface="Segoe"/>
              </a:rPr>
              <a:t>Optimization for Deep Neural Networks</a:t>
            </a:r>
          </a:p>
        </p:txBody>
      </p:sp>
      <p:pic>
        <p:nvPicPr>
          <p:cNvPr id="4" name="Picture 3">
            <a:extLst>
              <a:ext uri="{FF2B5EF4-FFF2-40B4-BE49-F238E27FC236}">
                <a16:creationId xmlns:a16="http://schemas.microsoft.com/office/drawing/2014/main" id="{E4DEE622-8C35-4DB4-B794-B6E2F771220F}"/>
              </a:ext>
            </a:extLst>
          </p:cNvPr>
          <p:cNvPicPr>
            <a:picLocks noChangeAspect="1"/>
          </p:cNvPicPr>
          <p:nvPr/>
        </p:nvPicPr>
        <p:blipFill>
          <a:blip r:embed="rId3"/>
          <a:stretch>
            <a:fillRect/>
          </a:stretch>
        </p:blipFill>
        <p:spPr>
          <a:xfrm>
            <a:off x="3581267" y="2943075"/>
            <a:ext cx="3998093" cy="536509"/>
          </a:xfrm>
          <a:prstGeom prst="rect">
            <a:avLst/>
          </a:prstGeom>
        </p:spPr>
      </p:pic>
      <p:sp>
        <p:nvSpPr>
          <p:cNvPr id="5" name="Content Placeholder 2">
            <a:extLst>
              <a:ext uri="{FF2B5EF4-FFF2-40B4-BE49-F238E27FC236}">
                <a16:creationId xmlns:a16="http://schemas.microsoft.com/office/drawing/2014/main" id="{E1AB5799-6570-4E90-B8AE-204B1A7924BC}"/>
              </a:ext>
            </a:extLst>
          </p:cNvPr>
          <p:cNvSpPr txBox="1">
            <a:spLocks/>
          </p:cNvSpPr>
          <p:nvPr/>
        </p:nvSpPr>
        <p:spPr>
          <a:xfrm>
            <a:off x="666750" y="350698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FF0D0A0E-2CEB-4EFD-84EF-EC6F562A28BA}"/>
              </a:ext>
            </a:extLst>
          </p:cNvPr>
          <p:cNvPicPr>
            <a:picLocks noChangeAspect="1"/>
          </p:cNvPicPr>
          <p:nvPr/>
        </p:nvPicPr>
        <p:blipFill>
          <a:blip r:embed="rId4"/>
          <a:stretch>
            <a:fillRect/>
          </a:stretch>
        </p:blipFill>
        <p:spPr>
          <a:xfrm>
            <a:off x="1248771" y="4044304"/>
            <a:ext cx="9540687" cy="535231"/>
          </a:xfrm>
          <a:prstGeom prst="rect">
            <a:avLst/>
          </a:prstGeom>
        </p:spPr>
      </p:pic>
      <p:pic>
        <p:nvPicPr>
          <p:cNvPr id="8" name="Picture 7">
            <a:extLst>
              <a:ext uri="{FF2B5EF4-FFF2-40B4-BE49-F238E27FC236}">
                <a16:creationId xmlns:a16="http://schemas.microsoft.com/office/drawing/2014/main" id="{F4CAF85C-9EFC-4742-8876-560204CB6D04}"/>
              </a:ext>
            </a:extLst>
          </p:cNvPr>
          <p:cNvPicPr>
            <a:picLocks noChangeAspect="1"/>
          </p:cNvPicPr>
          <p:nvPr/>
        </p:nvPicPr>
        <p:blipFill>
          <a:blip r:embed="rId5"/>
          <a:stretch>
            <a:fillRect/>
          </a:stretch>
        </p:blipFill>
        <p:spPr>
          <a:xfrm>
            <a:off x="1300033" y="5784956"/>
            <a:ext cx="5161727" cy="435957"/>
          </a:xfrm>
          <a:prstGeom prst="rect">
            <a:avLst/>
          </a:prstGeom>
        </p:spPr>
      </p:pic>
      <p:pic>
        <p:nvPicPr>
          <p:cNvPr id="9" name="Picture 8">
            <a:extLst>
              <a:ext uri="{FF2B5EF4-FFF2-40B4-BE49-F238E27FC236}">
                <a16:creationId xmlns:a16="http://schemas.microsoft.com/office/drawing/2014/main" id="{C6DD7EF9-9C34-4A7E-8694-17D5DF44AA12}"/>
              </a:ext>
            </a:extLst>
          </p:cNvPr>
          <p:cNvPicPr>
            <a:picLocks noChangeAspect="1"/>
          </p:cNvPicPr>
          <p:nvPr/>
        </p:nvPicPr>
        <p:blipFill>
          <a:blip r:embed="rId6"/>
          <a:stretch>
            <a:fillRect/>
          </a:stretch>
        </p:blipFill>
        <p:spPr>
          <a:xfrm>
            <a:off x="1300033" y="4554892"/>
            <a:ext cx="6213287" cy="511777"/>
          </a:xfrm>
          <a:prstGeom prst="rect">
            <a:avLst/>
          </a:prstGeom>
        </p:spPr>
      </p:pic>
      <p:pic>
        <p:nvPicPr>
          <p:cNvPr id="10" name="Picture 9">
            <a:extLst>
              <a:ext uri="{FF2B5EF4-FFF2-40B4-BE49-F238E27FC236}">
                <a16:creationId xmlns:a16="http://schemas.microsoft.com/office/drawing/2014/main" id="{5108976E-3C91-4554-A528-1AE95B119884}"/>
              </a:ext>
            </a:extLst>
          </p:cNvPr>
          <p:cNvPicPr>
            <a:picLocks noChangeAspect="1"/>
          </p:cNvPicPr>
          <p:nvPr/>
        </p:nvPicPr>
        <p:blipFill>
          <a:blip r:embed="rId7"/>
          <a:stretch>
            <a:fillRect/>
          </a:stretch>
        </p:blipFill>
        <p:spPr>
          <a:xfrm>
            <a:off x="1193967" y="5151325"/>
            <a:ext cx="9280993" cy="549421"/>
          </a:xfrm>
          <a:prstGeom prst="rect">
            <a:avLst/>
          </a:prstGeom>
        </p:spPr>
      </p:pic>
    </p:spTree>
    <p:extLst>
      <p:ext uri="{BB962C8B-B14F-4D97-AF65-F5344CB8AC3E}">
        <p14:creationId xmlns:p14="http://schemas.microsoft.com/office/powerpoint/2010/main" val="418789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42400" y="1014120"/>
            <a:ext cx="11525250" cy="772190"/>
          </a:xfrm>
        </p:spPr>
        <p:txBody>
          <a:bodyPr/>
          <a:lstStyle/>
          <a:p>
            <a:pPr marL="0" indent="0">
              <a:buNone/>
            </a:pPr>
            <a:r>
              <a:rPr lang="en-US" sz="2800" dirty="0">
                <a:latin typeface="Segoe UI" panose="020B0502040204020203" pitchFamily="34" charset="0"/>
                <a:cs typeface="Segoe UI" panose="020B0502040204020203" pitchFamily="34" charset="0"/>
              </a:rPr>
              <a:t>Ideally, the loss function, J(W), is </a:t>
            </a:r>
            <a:r>
              <a:rPr lang="en-US" sz="2800" b="1" dirty="0">
                <a:latin typeface="Segoe UI" panose="020B0502040204020203" pitchFamily="34" charset="0"/>
                <a:cs typeface="Segoe UI" panose="020B0502040204020203" pitchFamily="34" charset="0"/>
              </a:rPr>
              <a:t>convex </a:t>
            </a:r>
            <a:r>
              <a:rPr lang="en-US" sz="2800" dirty="0">
                <a:latin typeface="Segoe UI" panose="020B0502040204020203" pitchFamily="34" charset="0"/>
                <a:cs typeface="Segoe UI" panose="020B0502040204020203" pitchFamily="34" charset="0"/>
              </a:rPr>
              <a:t>with respect to the weights</a:t>
            </a:r>
          </a:p>
        </p:txBody>
      </p:sp>
      <p:sp>
        <p:nvSpPr>
          <p:cNvPr id="4" name="Oval 3">
            <a:extLst>
              <a:ext uri="{FF2B5EF4-FFF2-40B4-BE49-F238E27FC236}">
                <a16:creationId xmlns:a16="http://schemas.microsoft.com/office/drawing/2014/main" id="{8702B459-14B8-4D94-9214-2AAEF2A7FA80}"/>
              </a:ext>
            </a:extLst>
          </p:cNvPr>
          <p:cNvSpPr/>
          <p:nvPr/>
        </p:nvSpPr>
        <p:spPr>
          <a:xfrm>
            <a:off x="3670299" y="1966913"/>
            <a:ext cx="5386388" cy="292417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525096C-052B-4E78-9F1F-315853EC8BD0}"/>
              </a:ext>
            </a:extLst>
          </p:cNvPr>
          <p:cNvSpPr/>
          <p:nvPr/>
        </p:nvSpPr>
        <p:spPr>
          <a:xfrm>
            <a:off x="5193213" y="2981570"/>
            <a:ext cx="1885950" cy="76675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8DE6EA8-00F3-493C-89C3-C6ACBA14FAAE}"/>
              </a:ext>
            </a:extLst>
          </p:cNvPr>
          <p:cNvSpPr/>
          <p:nvPr/>
        </p:nvSpPr>
        <p:spPr>
          <a:xfrm>
            <a:off x="4628650" y="2633664"/>
            <a:ext cx="3224212" cy="146683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35DAEE0-DA1B-44BB-8859-8D524D4E580A}"/>
              </a:ext>
            </a:extLst>
          </p:cNvPr>
          <p:cNvSpPr/>
          <p:nvPr/>
        </p:nvSpPr>
        <p:spPr>
          <a:xfrm>
            <a:off x="4135592" y="2319339"/>
            <a:ext cx="4252912" cy="221931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80B1703-7A3C-4161-9EF3-BF994E9D632D}"/>
              </a:ext>
            </a:extLst>
          </p:cNvPr>
          <p:cNvSpPr/>
          <p:nvPr/>
        </p:nvSpPr>
        <p:spPr>
          <a:xfrm>
            <a:off x="3276099" y="1662117"/>
            <a:ext cx="6174789" cy="353376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ication Sign 13">
            <a:extLst>
              <a:ext uri="{FF2B5EF4-FFF2-40B4-BE49-F238E27FC236}">
                <a16:creationId xmlns:a16="http://schemas.microsoft.com/office/drawing/2014/main" id="{7E1532C4-1CE1-419D-890E-8DB69ABEB34A}"/>
              </a:ext>
            </a:extLst>
          </p:cNvPr>
          <p:cNvSpPr/>
          <p:nvPr/>
        </p:nvSpPr>
        <p:spPr>
          <a:xfrm>
            <a:off x="5952625" y="3153179"/>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9DBCA7-E539-4023-B682-091BE9398AF3}"/>
              </a:ext>
            </a:extLst>
          </p:cNvPr>
          <p:cNvSpPr/>
          <p:nvPr/>
        </p:nvSpPr>
        <p:spPr>
          <a:xfrm>
            <a:off x="4419192" y="4124905"/>
            <a:ext cx="228600" cy="25599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A4605B-A78C-4C14-9B1A-B2AFB2EC3D36}"/>
              </a:ext>
            </a:extLst>
          </p:cNvPr>
          <p:cNvSpPr txBox="1"/>
          <p:nvPr/>
        </p:nvSpPr>
        <p:spPr>
          <a:xfrm>
            <a:off x="5776320" y="3378996"/>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18" name="TextBox 17">
            <a:extLst>
              <a:ext uri="{FF2B5EF4-FFF2-40B4-BE49-F238E27FC236}">
                <a16:creationId xmlns:a16="http://schemas.microsoft.com/office/drawing/2014/main" id="{1E3CDE45-59F1-43D6-AB3C-25F693201FE3}"/>
              </a:ext>
            </a:extLst>
          </p:cNvPr>
          <p:cNvSpPr txBox="1"/>
          <p:nvPr/>
        </p:nvSpPr>
        <p:spPr>
          <a:xfrm>
            <a:off x="4690470" y="4106339"/>
            <a:ext cx="2171700" cy="369332"/>
          </a:xfrm>
          <a:prstGeom prst="rect">
            <a:avLst/>
          </a:prstGeom>
          <a:noFill/>
        </p:spPr>
        <p:txBody>
          <a:bodyPr wrap="square" rtlCol="0">
            <a:spAutoFit/>
          </a:bodyPr>
          <a:lstStyle/>
          <a:p>
            <a:r>
              <a:rPr lang="en-US" b="1" dirty="0"/>
              <a:t>Initial W</a:t>
            </a:r>
          </a:p>
        </p:txBody>
      </p:sp>
      <p:sp>
        <p:nvSpPr>
          <p:cNvPr id="22" name="TextBox 21">
            <a:extLst>
              <a:ext uri="{FF2B5EF4-FFF2-40B4-BE49-F238E27FC236}">
                <a16:creationId xmlns:a16="http://schemas.microsoft.com/office/drawing/2014/main" id="{69C5277B-E800-4DEE-81BE-DA5FDB9E48DA}"/>
              </a:ext>
            </a:extLst>
          </p:cNvPr>
          <p:cNvSpPr txBox="1"/>
          <p:nvPr/>
        </p:nvSpPr>
        <p:spPr>
          <a:xfrm>
            <a:off x="2067974" y="2253700"/>
            <a:ext cx="1484393" cy="646331"/>
          </a:xfrm>
          <a:prstGeom prst="rect">
            <a:avLst/>
          </a:prstGeom>
          <a:noFill/>
        </p:spPr>
        <p:txBody>
          <a:bodyPr wrap="square" rtlCol="0">
            <a:spAutoFit/>
          </a:bodyPr>
          <a:lstStyle/>
          <a:p>
            <a:r>
              <a:rPr lang="en-US" b="1" dirty="0"/>
              <a:t>Contours of J(W)</a:t>
            </a:r>
            <a:r>
              <a:rPr lang="en-US" b="1" baseline="-25000" dirty="0"/>
              <a:t>MLE</a:t>
            </a:r>
          </a:p>
        </p:txBody>
      </p:sp>
      <p:cxnSp>
        <p:nvCxnSpPr>
          <p:cNvPr id="23" name="Straight Arrow Connector 22">
            <a:extLst>
              <a:ext uri="{FF2B5EF4-FFF2-40B4-BE49-F238E27FC236}">
                <a16:creationId xmlns:a16="http://schemas.microsoft.com/office/drawing/2014/main" id="{48E04833-58CD-4469-8F76-F336664E4D29}"/>
              </a:ext>
            </a:extLst>
          </p:cNvPr>
          <p:cNvCxnSpPr>
            <a:cxnSpLocks/>
          </p:cNvCxnSpPr>
          <p:nvPr/>
        </p:nvCxnSpPr>
        <p:spPr>
          <a:xfrm>
            <a:off x="3056699" y="2671765"/>
            <a:ext cx="505868" cy="6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1DC1A57B-5EA4-4FA2-BA51-80686BB248F6}"/>
              </a:ext>
            </a:extLst>
          </p:cNvPr>
          <p:cNvSpPr txBox="1">
            <a:spLocks/>
          </p:cNvSpPr>
          <p:nvPr/>
        </p:nvSpPr>
        <p:spPr>
          <a:xfrm>
            <a:off x="373563" y="5274866"/>
            <a:ext cx="11525250" cy="84275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Convex loss function has </a:t>
            </a:r>
            <a:r>
              <a:rPr lang="en-US" sz="2800" b="1" dirty="0">
                <a:latin typeface="Segoe UI" panose="020B0502040204020203" pitchFamily="34" charset="0"/>
                <a:cs typeface="Segoe UI" panose="020B0502040204020203" pitchFamily="34" charset="0"/>
              </a:rPr>
              <a:t>one unique minimum</a:t>
            </a:r>
          </a:p>
          <a:p>
            <a:r>
              <a:rPr lang="en-US" sz="2800" b="1" dirty="0">
                <a:latin typeface="Segoe UI" panose="020B0502040204020203" pitchFamily="34" charset="0"/>
                <a:cs typeface="Segoe UI" panose="020B0502040204020203" pitchFamily="34" charset="0"/>
              </a:rPr>
              <a:t>Convergence</a:t>
            </a:r>
            <a:r>
              <a:rPr lang="en-US" sz="2800" dirty="0">
                <a:latin typeface="Segoe UI" panose="020B0502040204020203" pitchFamily="34" charset="0"/>
                <a:cs typeface="Segoe UI" panose="020B0502040204020203" pitchFamily="34" charset="0"/>
              </a:rPr>
              <a:t> for convex loss function is </a:t>
            </a:r>
            <a:r>
              <a:rPr lang="en-US" sz="2800" b="1" dirty="0">
                <a:latin typeface="Segoe UI" panose="020B0502040204020203" pitchFamily="34" charset="0"/>
                <a:cs typeface="Segoe UI" panose="020B0502040204020203" pitchFamily="34" charset="0"/>
              </a:rPr>
              <a:t>guaranteed</a:t>
            </a:r>
            <a:r>
              <a:rPr lang="en-US" sz="2800" dirty="0">
                <a:latin typeface="Segoe UI" panose="020B0502040204020203" pitchFamily="34" charset="0"/>
                <a:cs typeface="Segoe UI" panose="020B0502040204020203" pitchFamily="34" charset="0"/>
              </a:rPr>
              <a:t> </a:t>
            </a:r>
          </a:p>
        </p:txBody>
      </p:sp>
      <p:sp>
        <p:nvSpPr>
          <p:cNvPr id="8" name="Freeform: Shape 7">
            <a:extLst>
              <a:ext uri="{FF2B5EF4-FFF2-40B4-BE49-F238E27FC236}">
                <a16:creationId xmlns:a16="http://schemas.microsoft.com/office/drawing/2014/main" id="{8CE622A4-397D-4B4C-BDD1-D44BCFABE263}"/>
              </a:ext>
            </a:extLst>
          </p:cNvPr>
          <p:cNvSpPr/>
          <p:nvPr/>
        </p:nvSpPr>
        <p:spPr>
          <a:xfrm>
            <a:off x="4535837" y="3308865"/>
            <a:ext cx="1431010" cy="953169"/>
          </a:xfrm>
          <a:custGeom>
            <a:avLst/>
            <a:gdLst>
              <a:gd name="connsiteX0" fmla="*/ 0 w 1431010"/>
              <a:gd name="connsiteY0" fmla="*/ 953169 h 953169"/>
              <a:gd name="connsiteX1" fmla="*/ 103322 w 1431010"/>
              <a:gd name="connsiteY1" fmla="*/ 818850 h 953169"/>
              <a:gd name="connsiteX2" fmla="*/ 268638 w 1431010"/>
              <a:gd name="connsiteY2" fmla="*/ 663867 h 953169"/>
              <a:gd name="connsiteX3" fmla="*/ 444285 w 1431010"/>
              <a:gd name="connsiteY3" fmla="*/ 503718 h 953169"/>
              <a:gd name="connsiteX4" fmla="*/ 759417 w 1431010"/>
              <a:gd name="connsiteY4" fmla="*/ 240247 h 953169"/>
              <a:gd name="connsiteX5" fmla="*/ 971227 w 1431010"/>
              <a:gd name="connsiteY5" fmla="*/ 95596 h 953169"/>
              <a:gd name="connsiteX6" fmla="*/ 1260529 w 1431010"/>
              <a:gd name="connsiteY6" fmla="*/ 7772 h 953169"/>
              <a:gd name="connsiteX7" fmla="*/ 1431010 w 1431010"/>
              <a:gd name="connsiteY7" fmla="*/ 2606 h 95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1010" h="953169">
                <a:moveTo>
                  <a:pt x="0" y="953169"/>
                </a:moveTo>
                <a:cubicBezTo>
                  <a:pt x="29274" y="910118"/>
                  <a:pt x="58549" y="867067"/>
                  <a:pt x="103322" y="818850"/>
                </a:cubicBezTo>
                <a:cubicBezTo>
                  <a:pt x="148095" y="770633"/>
                  <a:pt x="211811" y="716389"/>
                  <a:pt x="268638" y="663867"/>
                </a:cubicBezTo>
                <a:cubicBezTo>
                  <a:pt x="325465" y="611345"/>
                  <a:pt x="362489" y="574321"/>
                  <a:pt x="444285" y="503718"/>
                </a:cubicBezTo>
                <a:cubicBezTo>
                  <a:pt x="526081" y="433115"/>
                  <a:pt x="671593" y="308267"/>
                  <a:pt x="759417" y="240247"/>
                </a:cubicBezTo>
                <a:cubicBezTo>
                  <a:pt x="847241" y="172227"/>
                  <a:pt x="887708" y="134342"/>
                  <a:pt x="971227" y="95596"/>
                </a:cubicBezTo>
                <a:cubicBezTo>
                  <a:pt x="1054746" y="56850"/>
                  <a:pt x="1183899" y="23270"/>
                  <a:pt x="1260529" y="7772"/>
                </a:cubicBezTo>
                <a:cubicBezTo>
                  <a:pt x="1337159" y="-7726"/>
                  <a:pt x="1388820" y="5189"/>
                  <a:pt x="1431010" y="2606"/>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5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3" grpId="0" animBg="1"/>
      <p:bldP spid="14" grpId="0" animBg="1"/>
      <p:bldP spid="16" grpId="0" animBg="1"/>
      <p:bldP spid="17" grpId="0"/>
      <p:bldP spid="18" grpId="0"/>
      <p:bldP spid="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33784" y="202998"/>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11" name="Content Placeholder 2">
            <a:extLst>
              <a:ext uri="{FF2B5EF4-FFF2-40B4-BE49-F238E27FC236}">
                <a16:creationId xmlns:a16="http://schemas.microsoft.com/office/drawing/2014/main" id="{1ADB1773-97C0-4D9B-B51C-C848496FF852}"/>
              </a:ext>
            </a:extLst>
          </p:cNvPr>
          <p:cNvSpPr>
            <a:spLocks noGrp="1"/>
          </p:cNvSpPr>
          <p:nvPr>
            <p:ph sz="quarter" idx="10"/>
          </p:nvPr>
        </p:nvSpPr>
        <p:spPr>
          <a:xfrm>
            <a:off x="332557" y="1043140"/>
            <a:ext cx="11525250" cy="880245"/>
          </a:xfrm>
        </p:spPr>
        <p:txBody>
          <a:bodyPr/>
          <a:lstStyle/>
          <a:p>
            <a:pPr marL="0" indent="0">
              <a:buNone/>
            </a:pPr>
            <a:r>
              <a:rPr lang="en-US" sz="2800" dirty="0">
                <a:latin typeface="Segoe UI" panose="020B0502040204020203" pitchFamily="34" charset="0"/>
                <a:cs typeface="Segoe UI" panose="020B0502040204020203" pitchFamily="34" charset="0"/>
              </a:rPr>
              <a:t>Expand loss function to understand convergence properties of gradient descent:</a:t>
            </a:r>
          </a:p>
        </p:txBody>
      </p:sp>
      <p:pic>
        <p:nvPicPr>
          <p:cNvPr id="10" name="Picture 9">
            <a:extLst>
              <a:ext uri="{FF2B5EF4-FFF2-40B4-BE49-F238E27FC236}">
                <a16:creationId xmlns:a16="http://schemas.microsoft.com/office/drawing/2014/main" id="{94F1660B-29CE-4C57-9749-F57F7956AE12}"/>
              </a:ext>
            </a:extLst>
          </p:cNvPr>
          <p:cNvPicPr>
            <a:picLocks noChangeAspect="1"/>
          </p:cNvPicPr>
          <p:nvPr/>
        </p:nvPicPr>
        <p:blipFill>
          <a:blip r:embed="rId3"/>
          <a:stretch>
            <a:fillRect/>
          </a:stretch>
        </p:blipFill>
        <p:spPr>
          <a:xfrm>
            <a:off x="521278" y="1923385"/>
            <a:ext cx="11087738" cy="784255"/>
          </a:xfrm>
          <a:prstGeom prst="rect">
            <a:avLst/>
          </a:prstGeom>
        </p:spPr>
      </p:pic>
      <p:sp>
        <p:nvSpPr>
          <p:cNvPr id="13" name="Content Placeholder 2">
            <a:extLst>
              <a:ext uri="{FF2B5EF4-FFF2-40B4-BE49-F238E27FC236}">
                <a16:creationId xmlns:a16="http://schemas.microsoft.com/office/drawing/2014/main" id="{B8B2713A-3472-497D-839D-53D0A06D7457}"/>
              </a:ext>
            </a:extLst>
          </p:cNvPr>
          <p:cNvSpPr txBox="1">
            <a:spLocks/>
          </p:cNvSpPr>
          <p:nvPr/>
        </p:nvSpPr>
        <p:spPr>
          <a:xfrm>
            <a:off x="333375" y="2751877"/>
            <a:ext cx="11525250" cy="55935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a:t>
            </a:r>
          </a:p>
        </p:txBody>
      </p:sp>
      <p:pic>
        <p:nvPicPr>
          <p:cNvPr id="12" name="Picture 11">
            <a:extLst>
              <a:ext uri="{FF2B5EF4-FFF2-40B4-BE49-F238E27FC236}">
                <a16:creationId xmlns:a16="http://schemas.microsoft.com/office/drawing/2014/main" id="{083D6D14-6205-4069-9279-9E763C5777CC}"/>
              </a:ext>
            </a:extLst>
          </p:cNvPr>
          <p:cNvPicPr>
            <a:picLocks noChangeAspect="1"/>
          </p:cNvPicPr>
          <p:nvPr/>
        </p:nvPicPr>
        <p:blipFill>
          <a:blip r:embed="rId4"/>
          <a:stretch>
            <a:fillRect/>
          </a:stretch>
        </p:blipFill>
        <p:spPr>
          <a:xfrm>
            <a:off x="1760394" y="3395274"/>
            <a:ext cx="5905326" cy="517727"/>
          </a:xfrm>
          <a:prstGeom prst="rect">
            <a:avLst/>
          </a:prstGeom>
        </p:spPr>
      </p:pic>
      <p:pic>
        <p:nvPicPr>
          <p:cNvPr id="14" name="Picture 13">
            <a:extLst>
              <a:ext uri="{FF2B5EF4-FFF2-40B4-BE49-F238E27FC236}">
                <a16:creationId xmlns:a16="http://schemas.microsoft.com/office/drawing/2014/main" id="{9385841B-1FB1-4A89-AA98-BAAEBCA34840}"/>
              </a:ext>
            </a:extLst>
          </p:cNvPr>
          <p:cNvPicPr>
            <a:picLocks noChangeAspect="1"/>
          </p:cNvPicPr>
          <p:nvPr/>
        </p:nvPicPr>
        <p:blipFill>
          <a:blip r:embed="rId5"/>
          <a:stretch>
            <a:fillRect/>
          </a:stretch>
        </p:blipFill>
        <p:spPr>
          <a:xfrm>
            <a:off x="1750323" y="3934300"/>
            <a:ext cx="3842758" cy="602287"/>
          </a:xfrm>
          <a:prstGeom prst="rect">
            <a:avLst/>
          </a:prstGeom>
        </p:spPr>
      </p:pic>
      <p:pic>
        <p:nvPicPr>
          <p:cNvPr id="15" name="Picture 14">
            <a:extLst>
              <a:ext uri="{FF2B5EF4-FFF2-40B4-BE49-F238E27FC236}">
                <a16:creationId xmlns:a16="http://schemas.microsoft.com/office/drawing/2014/main" id="{5AB93A92-479D-41D8-BD79-5A57892D6743}"/>
              </a:ext>
            </a:extLst>
          </p:cNvPr>
          <p:cNvPicPr>
            <a:picLocks noChangeAspect="1"/>
          </p:cNvPicPr>
          <p:nvPr/>
        </p:nvPicPr>
        <p:blipFill>
          <a:blip r:embed="rId6"/>
          <a:stretch>
            <a:fillRect/>
          </a:stretch>
        </p:blipFill>
        <p:spPr>
          <a:xfrm>
            <a:off x="1816735" y="4652315"/>
            <a:ext cx="4065905" cy="568892"/>
          </a:xfrm>
          <a:prstGeom prst="rect">
            <a:avLst/>
          </a:prstGeom>
        </p:spPr>
      </p:pic>
    </p:spTree>
    <p:extLst>
      <p:ext uri="{BB962C8B-B14F-4D97-AF65-F5344CB8AC3E}">
        <p14:creationId xmlns:p14="http://schemas.microsoft.com/office/powerpoint/2010/main" val="1842123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779338"/>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How can you understand the Hessian matrix?</a:t>
            </a:r>
          </a:p>
        </p:txBody>
      </p:sp>
      <p:sp>
        <p:nvSpPr>
          <p:cNvPr id="19" name="Content Placeholder 2">
            <a:extLst>
              <a:ext uri="{FF2B5EF4-FFF2-40B4-BE49-F238E27FC236}">
                <a16:creationId xmlns:a16="http://schemas.microsoft.com/office/drawing/2014/main" id="{BD69748C-EDED-4AAB-AD86-7D400B7E4749}"/>
              </a:ext>
            </a:extLst>
          </p:cNvPr>
          <p:cNvSpPr txBox="1">
            <a:spLocks/>
          </p:cNvSpPr>
          <p:nvPr/>
        </p:nvSpPr>
        <p:spPr>
          <a:xfrm>
            <a:off x="379514" y="4994156"/>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The Hessian is the matrix of all derivatives of the gradient</a:t>
            </a:r>
          </a:p>
          <a:p>
            <a:r>
              <a:rPr lang="en-US" sz="2800" dirty="0">
                <a:latin typeface="Segoe UI" panose="020B0502040204020203" pitchFamily="34" charset="0"/>
                <a:cs typeface="Segoe UI" panose="020B0502040204020203" pitchFamily="34" charset="0"/>
              </a:rPr>
              <a:t>Properties of the Hessian determine convergence rate</a:t>
            </a:r>
          </a:p>
        </p:txBody>
      </p:sp>
      <p:pic>
        <p:nvPicPr>
          <p:cNvPr id="4" name="Picture 3">
            <a:extLst>
              <a:ext uri="{FF2B5EF4-FFF2-40B4-BE49-F238E27FC236}">
                <a16:creationId xmlns:a16="http://schemas.microsoft.com/office/drawing/2014/main" id="{E3C44212-239D-47F5-AC87-0B41B5A72419}"/>
              </a:ext>
            </a:extLst>
          </p:cNvPr>
          <p:cNvPicPr>
            <a:picLocks noChangeAspect="1"/>
          </p:cNvPicPr>
          <p:nvPr/>
        </p:nvPicPr>
        <p:blipFill>
          <a:blip r:embed="rId3"/>
          <a:stretch>
            <a:fillRect/>
          </a:stretch>
        </p:blipFill>
        <p:spPr>
          <a:xfrm>
            <a:off x="1709738" y="1405891"/>
            <a:ext cx="6773862" cy="3434738"/>
          </a:xfrm>
          <a:prstGeom prst="rect">
            <a:avLst/>
          </a:prstGeom>
        </p:spPr>
      </p:pic>
    </p:spTree>
    <p:extLst>
      <p:ext uri="{BB962C8B-B14F-4D97-AF65-F5344CB8AC3E}">
        <p14:creationId xmlns:p14="http://schemas.microsoft.com/office/powerpoint/2010/main" val="99540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292735" y="1069533"/>
            <a:ext cx="11525250" cy="603692"/>
          </a:xfrm>
        </p:spPr>
        <p:txBody>
          <a:bodyPr/>
          <a:lstStyle/>
          <a:p>
            <a:pPr marL="0" indent="0">
              <a:buNone/>
            </a:pPr>
            <a:r>
              <a:rPr lang="en-US" sz="2800" dirty="0">
                <a:latin typeface="Segoe UI" panose="020B0502040204020203" pitchFamily="34" charset="0"/>
                <a:cs typeface="Segoe UI" panose="020B0502040204020203" pitchFamily="34" charset="0"/>
              </a:rPr>
              <a:t>How can we solve this convex optimization problem?</a:t>
            </a:r>
          </a:p>
          <a:p>
            <a:pPr marL="0" indent="0">
              <a:buNone/>
            </a:pPr>
            <a:endParaRPr lang="en-US" sz="30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EBF15766-B762-4202-BF0A-5C7EA2540C78}"/>
              </a:ext>
            </a:extLst>
          </p:cNvPr>
          <p:cNvPicPr>
            <a:picLocks noChangeAspect="1"/>
          </p:cNvPicPr>
          <p:nvPr/>
        </p:nvPicPr>
        <p:blipFill>
          <a:blip r:embed="rId3"/>
          <a:stretch>
            <a:fillRect/>
          </a:stretch>
        </p:blipFill>
        <p:spPr>
          <a:xfrm>
            <a:off x="421640" y="1673225"/>
            <a:ext cx="11630387" cy="822638"/>
          </a:xfrm>
          <a:prstGeom prst="rect">
            <a:avLst/>
          </a:prstGeom>
        </p:spPr>
      </p:pic>
      <p:sp>
        <p:nvSpPr>
          <p:cNvPr id="7" name="Content Placeholder 2">
            <a:extLst>
              <a:ext uri="{FF2B5EF4-FFF2-40B4-BE49-F238E27FC236}">
                <a16:creationId xmlns:a16="http://schemas.microsoft.com/office/drawing/2014/main" id="{9455A808-E10B-4B1E-A54E-3E25D5ACD065}"/>
              </a:ext>
            </a:extLst>
          </p:cNvPr>
          <p:cNvSpPr txBox="1">
            <a:spLocks/>
          </p:cNvSpPr>
          <p:nvPr/>
        </p:nvSpPr>
        <p:spPr>
          <a:xfrm>
            <a:off x="292734" y="2367502"/>
            <a:ext cx="11713153"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Given a step size </a:t>
            </a:r>
            <a:r>
              <a:rPr lang="en-US" sz="2800" dirty="0">
                <a:latin typeface="Symbol" panose="05050102010706020507" pitchFamily="18" charset="2"/>
                <a:cs typeface="Segoe UI" panose="020B0502040204020203" pitchFamily="34" charset="0"/>
              </a:rPr>
              <a:t>a</a:t>
            </a:r>
            <a:r>
              <a:rPr lang="en-US" sz="2800" dirty="0">
                <a:latin typeface="Segoe UI" panose="020B0502040204020203" pitchFamily="34" charset="0"/>
                <a:cs typeface="Segoe UI" panose="020B0502040204020203" pitchFamily="34" charset="0"/>
              </a:rPr>
              <a:t> we can rewrite the above </a:t>
            </a:r>
            <a:r>
              <a:rPr lang="en-US" sz="2800" b="1" dirty="0">
                <a:latin typeface="Segoe UI" panose="020B0502040204020203" pitchFamily="34" charset="0"/>
                <a:cs typeface="Segoe UI" panose="020B0502040204020203" pitchFamily="34" charset="0"/>
              </a:rPr>
              <a:t>quadradic equation</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97DDEAD4-CCD5-4CA2-9D50-AEFE2D95BA32}"/>
              </a:ext>
            </a:extLst>
          </p:cNvPr>
          <p:cNvPicPr>
            <a:picLocks noChangeAspect="1"/>
          </p:cNvPicPr>
          <p:nvPr/>
        </p:nvPicPr>
        <p:blipFill>
          <a:blip r:embed="rId4"/>
          <a:stretch>
            <a:fillRect/>
          </a:stretch>
        </p:blipFill>
        <p:spPr>
          <a:xfrm>
            <a:off x="1823719" y="2874902"/>
            <a:ext cx="6639125" cy="879217"/>
          </a:xfrm>
          <a:prstGeom prst="rect">
            <a:avLst/>
          </a:prstGeom>
        </p:spPr>
      </p:pic>
      <p:sp>
        <p:nvSpPr>
          <p:cNvPr id="8" name="Content Placeholder 2">
            <a:extLst>
              <a:ext uri="{FF2B5EF4-FFF2-40B4-BE49-F238E27FC236}">
                <a16:creationId xmlns:a16="http://schemas.microsoft.com/office/drawing/2014/main" id="{0A9143E7-C711-4F12-B23A-DE339F8108C7}"/>
              </a:ext>
            </a:extLst>
          </p:cNvPr>
          <p:cNvSpPr txBox="1">
            <a:spLocks/>
          </p:cNvSpPr>
          <p:nvPr/>
        </p:nvSpPr>
        <p:spPr>
          <a:xfrm>
            <a:off x="333375" y="3675602"/>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The minimum occurs where the </a:t>
            </a:r>
            <a:r>
              <a:rPr lang="en-US" sz="2800" b="1" dirty="0">
                <a:latin typeface="Segoe UI" panose="020B0502040204020203" pitchFamily="34" charset="0"/>
                <a:cs typeface="Segoe UI" panose="020B0502040204020203" pitchFamily="34" charset="0"/>
              </a:rPr>
              <a:t>gradient is 0</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B38D41DE-0DA7-41ED-8F3E-976874D12B20}"/>
              </a:ext>
            </a:extLst>
          </p:cNvPr>
          <p:cNvPicPr>
            <a:picLocks noChangeAspect="1"/>
          </p:cNvPicPr>
          <p:nvPr/>
        </p:nvPicPr>
        <p:blipFill>
          <a:blip r:embed="rId5"/>
          <a:stretch>
            <a:fillRect/>
          </a:stretch>
        </p:blipFill>
        <p:spPr>
          <a:xfrm>
            <a:off x="2986192" y="4289827"/>
            <a:ext cx="3881968" cy="603692"/>
          </a:xfrm>
          <a:prstGeom prst="rect">
            <a:avLst/>
          </a:prstGeom>
        </p:spPr>
      </p:pic>
      <p:sp>
        <p:nvSpPr>
          <p:cNvPr id="10" name="Content Placeholder 2">
            <a:extLst>
              <a:ext uri="{FF2B5EF4-FFF2-40B4-BE49-F238E27FC236}">
                <a16:creationId xmlns:a16="http://schemas.microsoft.com/office/drawing/2014/main" id="{129AF9C4-4E2C-465A-9B56-EFC83E84D33E}"/>
              </a:ext>
            </a:extLst>
          </p:cNvPr>
          <p:cNvSpPr txBox="1">
            <a:spLocks/>
          </p:cNvSpPr>
          <p:nvPr/>
        </p:nvSpPr>
        <p:spPr>
          <a:xfrm>
            <a:off x="379514" y="4893519"/>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And, with </a:t>
            </a:r>
            <a:r>
              <a:rPr lang="en-US" sz="2800" b="1" dirty="0">
                <a:latin typeface="Segoe UI" panose="020B0502040204020203" pitchFamily="34" charset="0"/>
                <a:cs typeface="Segoe UI" panose="020B0502040204020203" pitchFamily="34" charset="0"/>
              </a:rPr>
              <a:t>optimal step size</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5AB063E0-9994-4A53-A92A-603B98FF7019}"/>
              </a:ext>
            </a:extLst>
          </p:cNvPr>
          <p:cNvPicPr>
            <a:picLocks noChangeAspect="1"/>
          </p:cNvPicPr>
          <p:nvPr/>
        </p:nvPicPr>
        <p:blipFill>
          <a:blip r:embed="rId6"/>
          <a:stretch>
            <a:fillRect/>
          </a:stretch>
        </p:blipFill>
        <p:spPr>
          <a:xfrm>
            <a:off x="5685314" y="5180038"/>
            <a:ext cx="2365692" cy="1216857"/>
          </a:xfrm>
          <a:prstGeom prst="rect">
            <a:avLst/>
          </a:prstGeom>
        </p:spPr>
      </p:pic>
    </p:spTree>
    <p:extLst>
      <p:ext uri="{BB962C8B-B14F-4D97-AF65-F5344CB8AC3E}">
        <p14:creationId xmlns:p14="http://schemas.microsoft.com/office/powerpoint/2010/main" val="404223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79514" y="1066799"/>
            <a:ext cx="11525250" cy="4944035"/>
          </a:xfrm>
        </p:spPr>
        <p:txBody>
          <a:bodyPr/>
          <a:lstStyle/>
          <a:p>
            <a:r>
              <a:rPr lang="en-US" sz="2800" dirty="0">
                <a:latin typeface="Segoe UI" panose="020B0502040204020203" pitchFamily="34" charset="0"/>
                <a:cs typeface="Segoe UI" panose="020B0502040204020203" pitchFamily="34" charset="0"/>
              </a:rPr>
              <a:t>Real-world loss functions are </a:t>
            </a:r>
            <a:r>
              <a:rPr lang="en-US" sz="2800" b="1" dirty="0">
                <a:latin typeface="Segoe UI" panose="020B0502040204020203" pitchFamily="34" charset="0"/>
                <a:cs typeface="Segoe UI" panose="020B0502040204020203" pitchFamily="34" charset="0"/>
              </a:rPr>
              <a:t>typically not convex</a:t>
            </a:r>
          </a:p>
          <a:p>
            <a:r>
              <a:rPr lang="en-US" sz="2800" dirty="0">
                <a:latin typeface="Segoe UI" panose="020B0502040204020203" pitchFamily="34" charset="0"/>
                <a:cs typeface="Segoe UI" panose="020B0502040204020203" pitchFamily="34" charset="0"/>
              </a:rPr>
              <a:t>There can be multiple minimums and maximums; a </a:t>
            </a:r>
            <a:r>
              <a:rPr lang="en-US" sz="2800" b="1" dirty="0">
                <a:latin typeface="Segoe UI" panose="020B0502040204020203" pitchFamily="34" charset="0"/>
                <a:cs typeface="Segoe UI" panose="020B0502040204020203" pitchFamily="34" charset="0"/>
              </a:rPr>
              <a:t>multi-modal loss function</a:t>
            </a:r>
          </a:p>
          <a:p>
            <a:r>
              <a:rPr lang="en-US" sz="2800" dirty="0">
                <a:latin typeface="Segoe UI" panose="020B0502040204020203" pitchFamily="34" charset="0"/>
                <a:cs typeface="Segoe UI" panose="020B0502040204020203" pitchFamily="34" charset="0"/>
              </a:rPr>
              <a:t>Finding the </a:t>
            </a:r>
            <a:r>
              <a:rPr lang="en-US" sz="2800" b="1" dirty="0">
                <a:latin typeface="Segoe UI" panose="020B0502040204020203" pitchFamily="34" charset="0"/>
                <a:cs typeface="Segoe UI" panose="020B0502040204020203" pitchFamily="34" charset="0"/>
              </a:rPr>
              <a:t>globally optimal solution </a:t>
            </a:r>
            <a:r>
              <a:rPr lang="en-US" sz="2800" dirty="0">
                <a:latin typeface="Segoe UI" panose="020B0502040204020203" pitchFamily="34" charset="0"/>
                <a:cs typeface="Segoe UI" panose="020B0502040204020203" pitchFamily="34" charset="0"/>
              </a:rPr>
              <a:t>is hard!</a:t>
            </a:r>
          </a:p>
          <a:p>
            <a:r>
              <a:rPr lang="en-US" sz="2800" dirty="0">
                <a:latin typeface="Segoe UI" panose="020B0502040204020203" pitchFamily="34" charset="0"/>
                <a:cs typeface="Segoe UI" panose="020B0502040204020203" pitchFamily="34" charset="0"/>
              </a:rPr>
              <a:t>The minimum reached by an optimizer depends on the </a:t>
            </a:r>
            <a:r>
              <a:rPr lang="en-US" sz="2800" b="1" dirty="0">
                <a:latin typeface="Segoe UI" panose="020B0502040204020203" pitchFamily="34" charset="0"/>
                <a:cs typeface="Segoe UI" panose="020B0502040204020203" pitchFamily="34" charset="0"/>
              </a:rPr>
              <a:t>starting value of W</a:t>
            </a:r>
          </a:p>
          <a:p>
            <a:r>
              <a:rPr lang="en-US" sz="2800" dirty="0">
                <a:latin typeface="Segoe UI" panose="020B0502040204020203" pitchFamily="34" charset="0"/>
                <a:cs typeface="Segoe UI" panose="020B0502040204020203" pitchFamily="34" charset="0"/>
              </a:rPr>
              <a:t>In practice, we are happy with a </a:t>
            </a:r>
            <a:r>
              <a:rPr lang="en-US" sz="2800" b="1" dirty="0">
                <a:latin typeface="Segoe UI" panose="020B0502040204020203" pitchFamily="34" charset="0"/>
                <a:cs typeface="Segoe UI" panose="020B0502040204020203" pitchFamily="34" charset="0"/>
              </a:rPr>
              <a:t>good local solution</a:t>
            </a:r>
            <a:r>
              <a:rPr lang="en-US" sz="2800" dirty="0">
                <a:latin typeface="Segoe UI" panose="020B0502040204020203" pitchFamily="34" charset="0"/>
                <a:cs typeface="Segoe UI" panose="020B0502040204020203" pitchFamily="34" charset="0"/>
              </a:rPr>
              <a:t>, if not, the globally optimal solution</a:t>
            </a:r>
          </a:p>
          <a:p>
            <a:r>
              <a:rPr lang="en-US" sz="2800" dirty="0">
                <a:latin typeface="Segoe UI" panose="020B0502040204020203" pitchFamily="34" charset="0"/>
                <a:cs typeface="Segoe UI" panose="020B0502040204020203" pitchFamily="34" charset="0"/>
              </a:rPr>
              <a:t>First order optimization found to perform as well, or better, than second order</a:t>
            </a:r>
          </a:p>
          <a:p>
            <a:pPr marL="0" indent="0">
              <a:buNone/>
            </a:pPr>
            <a:endParaRPr lang="en-US" sz="30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327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Properties of Gradients</a:t>
            </a:r>
          </a:p>
        </p:txBody>
      </p:sp>
    </p:spTree>
    <p:extLst>
      <p:ext uri="{BB962C8B-B14F-4D97-AF65-F5344CB8AC3E}">
        <p14:creationId xmlns:p14="http://schemas.microsoft.com/office/powerpoint/2010/main" val="2048841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705042"/>
            <a:ext cx="11525250" cy="6152958"/>
          </a:xfrm>
        </p:spPr>
        <p:txBody>
          <a:bodyPr/>
          <a:lstStyle/>
          <a:p>
            <a:pPr marL="0" indent="0">
              <a:buNone/>
            </a:pPr>
            <a:r>
              <a:rPr lang="en-US" sz="2800" dirty="0">
                <a:latin typeface="Segoe UI" panose="020B0502040204020203" pitchFamily="34" charset="0"/>
                <a:cs typeface="Segoe UI" panose="020B0502040204020203" pitchFamily="34" charset="0"/>
              </a:rPr>
              <a:t>Convergence of quadratic optimization depends on the Hessian</a:t>
            </a:r>
          </a:p>
          <a:p>
            <a:r>
              <a:rPr lang="en-US" sz="2800" dirty="0">
                <a:latin typeface="Segoe UI" panose="020B0502040204020203" pitchFamily="34" charset="0"/>
                <a:cs typeface="Segoe UI" panose="020B0502040204020203" pitchFamily="34" charset="0"/>
              </a:rPr>
              <a:t>To understand the behavior of the Hessian we need to examine the </a:t>
            </a:r>
            <a:r>
              <a:rPr lang="en-US" sz="2800" b="1" dirty="0">
                <a:latin typeface="Segoe UI" panose="020B0502040204020203" pitchFamily="34" charset="0"/>
                <a:cs typeface="Segoe UI" panose="020B0502040204020203" pitchFamily="34" charset="0"/>
              </a:rPr>
              <a:t>eigenvalues</a:t>
            </a:r>
          </a:p>
          <a:p>
            <a:r>
              <a:rPr lang="en-US" sz="2800" dirty="0">
                <a:latin typeface="Segoe UI" panose="020B0502040204020203" pitchFamily="34" charset="0"/>
                <a:cs typeface="Segoe UI" panose="020B0502040204020203" pitchFamily="34" charset="0"/>
              </a:rPr>
              <a:t>A square matrix can be decomposed into eigenvalues and </a:t>
            </a:r>
            <a:r>
              <a:rPr lang="en-US" sz="2800" b="1" dirty="0">
                <a:latin typeface="Segoe UI" panose="020B0502040204020203" pitchFamily="34" charset="0"/>
                <a:cs typeface="Segoe UI" panose="020B0502040204020203" pitchFamily="34" charset="0"/>
              </a:rPr>
              <a:t>eigenvectors</a:t>
            </a:r>
            <a:r>
              <a:rPr lang="en-US" sz="2800" dirty="0">
                <a:latin typeface="Segoe UI" panose="020B0502040204020203" pitchFamily="34" charset="0"/>
                <a:cs typeface="Segoe UI" panose="020B0502040204020203" pitchFamily="34" charset="0"/>
              </a:rPr>
              <a:t>:</a:t>
            </a:r>
          </a:p>
          <a:p>
            <a:r>
              <a:rPr lang="en-US" sz="2800" dirty="0">
                <a:latin typeface="Segoe UI" panose="020B0502040204020203" pitchFamily="34" charset="0"/>
                <a:cs typeface="Segoe UI" panose="020B0502040204020203" pitchFamily="34" charset="0"/>
              </a:rPr>
              <a:t>Where Q is the matrix of </a:t>
            </a:r>
            <a:r>
              <a:rPr lang="en-US" sz="2800" b="1" dirty="0">
                <a:latin typeface="Segoe UI" panose="020B0502040204020203" pitchFamily="34" charset="0"/>
                <a:cs typeface="Segoe UI" panose="020B0502040204020203" pitchFamily="34" charset="0"/>
              </a:rPr>
              <a:t>unitary</a:t>
            </a:r>
            <a:r>
              <a:rPr lang="en-US" sz="2800" dirty="0">
                <a:latin typeface="Segoe UI" panose="020B0502040204020203" pitchFamily="34" charset="0"/>
                <a:cs typeface="Segoe UI" panose="020B0502040204020203" pitchFamily="34" charset="0"/>
              </a:rPr>
              <a:t> eigenvectors</a:t>
            </a:r>
          </a:p>
          <a:p>
            <a:r>
              <a:rPr lang="en-US" sz="2800" dirty="0">
                <a:latin typeface="Segoe UI" panose="020B0502040204020203" pitchFamily="34" charset="0"/>
                <a:cs typeface="Segoe UI" panose="020B0502040204020203" pitchFamily="34" charset="0"/>
              </a:rPr>
              <a:t>The eigenvalues are a diagonal matrix</a:t>
            </a:r>
          </a:p>
          <a:p>
            <a:pPr marL="0" inden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5DC28BFD-DAEC-494C-B73F-13BD91B63D00}"/>
              </a:ext>
            </a:extLst>
          </p:cNvPr>
          <p:cNvPicPr>
            <a:picLocks noChangeAspect="1"/>
          </p:cNvPicPr>
          <p:nvPr/>
        </p:nvPicPr>
        <p:blipFill>
          <a:blip r:embed="rId3"/>
          <a:stretch>
            <a:fillRect/>
          </a:stretch>
        </p:blipFill>
        <p:spPr>
          <a:xfrm>
            <a:off x="3093719" y="2827524"/>
            <a:ext cx="2026657" cy="484636"/>
          </a:xfrm>
          <a:prstGeom prst="rect">
            <a:avLst/>
          </a:prstGeom>
        </p:spPr>
      </p:pic>
      <p:pic>
        <p:nvPicPr>
          <p:cNvPr id="5" name="Picture 4">
            <a:extLst>
              <a:ext uri="{FF2B5EF4-FFF2-40B4-BE49-F238E27FC236}">
                <a16:creationId xmlns:a16="http://schemas.microsoft.com/office/drawing/2014/main" id="{D0A41832-2712-468F-ADEB-FB7063100C8D}"/>
              </a:ext>
            </a:extLst>
          </p:cNvPr>
          <p:cNvPicPr>
            <a:picLocks noChangeAspect="1"/>
          </p:cNvPicPr>
          <p:nvPr/>
        </p:nvPicPr>
        <p:blipFill>
          <a:blip r:embed="rId4"/>
          <a:stretch>
            <a:fillRect/>
          </a:stretch>
        </p:blipFill>
        <p:spPr>
          <a:xfrm>
            <a:off x="2327217" y="4371480"/>
            <a:ext cx="4850823" cy="2337214"/>
          </a:xfrm>
          <a:prstGeom prst="rect">
            <a:avLst/>
          </a:prstGeom>
        </p:spPr>
      </p:pic>
    </p:spTree>
    <p:extLst>
      <p:ext uri="{BB962C8B-B14F-4D97-AF65-F5344CB8AC3E}">
        <p14:creationId xmlns:p14="http://schemas.microsoft.com/office/powerpoint/2010/main" val="10905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876493"/>
            <a:ext cx="11525250" cy="675862"/>
          </a:xfrm>
        </p:spPr>
        <p:txBody>
          <a:bodyPr/>
          <a:lstStyle/>
          <a:p>
            <a:pPr marL="0" indent="0">
              <a:buNone/>
            </a:pPr>
            <a:r>
              <a:rPr lang="en-US" sz="3000" dirty="0">
                <a:latin typeface="Segoe UI" panose="020B0502040204020203" pitchFamily="34" charset="0"/>
                <a:cs typeface="Segoe UI" panose="020B0502040204020203" pitchFamily="34" charset="0"/>
              </a:rPr>
              <a:t>Some key properties of the Hessian matrix:</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is symmetric since</a:t>
            </a: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For a convex loss function the Hessian has all </a:t>
            </a:r>
            <a:r>
              <a:rPr lang="en-US" sz="2600" b="1" dirty="0">
                <a:latin typeface="Segoe UI" panose="020B0502040204020203" pitchFamily="34" charset="0"/>
                <a:cs typeface="Segoe UI" panose="020B0502040204020203" pitchFamily="34" charset="0"/>
              </a:rPr>
              <a:t>positive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positive definite</a:t>
            </a:r>
            <a:r>
              <a:rPr lang="en-US" sz="2600" dirty="0">
                <a:latin typeface="Segoe UI" panose="020B0502040204020203" pitchFamily="34" charset="0"/>
                <a:cs typeface="Segoe UI" panose="020B0502040204020203" pitchFamily="34" charset="0"/>
              </a:rPr>
              <a:t> – a maximum</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At a maximum point the Hessian has all </a:t>
            </a:r>
            <a:r>
              <a:rPr lang="en-US" sz="2600" b="1" dirty="0">
                <a:latin typeface="Segoe UI" panose="020B0502040204020203" pitchFamily="34" charset="0"/>
                <a:cs typeface="Segoe UI" panose="020B0502040204020203" pitchFamily="34" charset="0"/>
              </a:rPr>
              <a:t>negative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negative definite </a:t>
            </a:r>
            <a:r>
              <a:rPr lang="en-US" sz="2600" dirty="0">
                <a:latin typeface="Segoe UI" panose="020B0502040204020203" pitchFamily="34" charset="0"/>
                <a:cs typeface="Segoe UI" panose="020B0502040204020203" pitchFamily="34" charset="0"/>
              </a:rPr>
              <a:t>- minimum</a:t>
            </a:r>
            <a:r>
              <a:rPr lang="en-US" sz="2600" b="1"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has </a:t>
            </a:r>
            <a:r>
              <a:rPr lang="en-US" sz="2600" b="1" dirty="0">
                <a:latin typeface="Segoe UI" panose="020B0502040204020203" pitchFamily="34" charset="0"/>
                <a:cs typeface="Segoe UI" panose="020B0502040204020203" pitchFamily="34" charset="0"/>
              </a:rPr>
              <a:t>some positive and some negative eigenvalues </a:t>
            </a:r>
            <a:r>
              <a:rPr lang="en-US" sz="2600" dirty="0">
                <a:latin typeface="Segoe UI" panose="020B0502040204020203" pitchFamily="34" charset="0"/>
                <a:cs typeface="Segoe UI" panose="020B0502040204020203" pitchFamily="34" charset="0"/>
              </a:rPr>
              <a:t>at a </a:t>
            </a:r>
            <a:r>
              <a:rPr lang="en-US" sz="2600" b="1" dirty="0">
                <a:latin typeface="Segoe UI" panose="020B0502040204020203" pitchFamily="34" charset="0"/>
                <a:cs typeface="Segoe UI" panose="020B0502040204020203" pitchFamily="34" charset="0"/>
              </a:rPr>
              <a:t>saddle point</a:t>
            </a: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Saddle points are problematic since direction of descent to the minimum is unclear</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If Hessian has some </a:t>
            </a:r>
            <a:r>
              <a:rPr lang="en-US" sz="2600" b="1" dirty="0">
                <a:latin typeface="Segoe UI" panose="020B0502040204020203" pitchFamily="34" charset="0"/>
                <a:cs typeface="Segoe UI" panose="020B0502040204020203" pitchFamily="34" charset="0"/>
              </a:rPr>
              <a:t>very small eigenvalues</a:t>
            </a:r>
            <a:r>
              <a:rPr lang="en-US" sz="2600" dirty="0">
                <a:latin typeface="Segoe UI" panose="020B0502040204020203" pitchFamily="34" charset="0"/>
                <a:cs typeface="Segoe UI" panose="020B0502040204020203" pitchFamily="34" charset="0"/>
              </a:rPr>
              <a:t>, the gradient is low and </a:t>
            </a:r>
            <a:r>
              <a:rPr lang="en-US" sz="2600" b="1" dirty="0">
                <a:latin typeface="Segoe UI" panose="020B0502040204020203" pitchFamily="34" charset="0"/>
                <a:cs typeface="Segoe UI" panose="020B0502040204020203" pitchFamily="34" charset="0"/>
              </a:rPr>
              <a:t>convergence will be slow</a:t>
            </a:r>
          </a:p>
          <a:p>
            <a:pPr marL="457046" lvl="1" indent="0">
              <a:buNone/>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E65D387D-17F5-4EFF-AF7C-169336C4BF52}"/>
              </a:ext>
            </a:extLst>
          </p:cNvPr>
          <p:cNvPicPr>
            <a:picLocks noChangeAspect="1"/>
          </p:cNvPicPr>
          <p:nvPr/>
        </p:nvPicPr>
        <p:blipFill>
          <a:blip r:embed="rId3"/>
          <a:stretch>
            <a:fillRect/>
          </a:stretch>
        </p:blipFill>
        <p:spPr>
          <a:xfrm>
            <a:off x="5791200" y="1325880"/>
            <a:ext cx="2489835" cy="867426"/>
          </a:xfrm>
          <a:prstGeom prst="rect">
            <a:avLst/>
          </a:prstGeom>
        </p:spPr>
      </p:pic>
    </p:spTree>
    <p:extLst>
      <p:ext uri="{BB962C8B-B14F-4D97-AF65-F5344CB8AC3E}">
        <p14:creationId xmlns:p14="http://schemas.microsoft.com/office/powerpoint/2010/main" val="46554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876493"/>
            <a:ext cx="11525250" cy="675862"/>
          </a:xfrm>
        </p:spPr>
        <p:txBody>
          <a:bodyPr/>
          <a:lstStyle/>
          <a:p>
            <a:pPr marL="0" indent="0">
              <a:buNone/>
            </a:pPr>
            <a:r>
              <a:rPr lang="en-US" sz="3000" dirty="0">
                <a:latin typeface="Segoe UI" panose="020B0502040204020203" pitchFamily="34" charset="0"/>
                <a:cs typeface="Segoe UI" panose="020B0502040204020203" pitchFamily="34" charset="0"/>
              </a:rPr>
              <a:t>Some key properties of the Hessian matrix:</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is symmetric since</a:t>
            </a: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For a convex loss function the Hessian has all </a:t>
            </a:r>
            <a:r>
              <a:rPr lang="en-US" sz="2600" b="1" dirty="0">
                <a:latin typeface="Segoe UI" panose="020B0502040204020203" pitchFamily="34" charset="0"/>
                <a:cs typeface="Segoe UI" panose="020B0502040204020203" pitchFamily="34" charset="0"/>
              </a:rPr>
              <a:t>positive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positive definite</a:t>
            </a:r>
            <a:r>
              <a:rPr lang="en-US" sz="2600" dirty="0">
                <a:latin typeface="Segoe UI" panose="020B0502040204020203" pitchFamily="34" charset="0"/>
                <a:cs typeface="Segoe UI" panose="020B0502040204020203" pitchFamily="34" charset="0"/>
              </a:rPr>
              <a:t> – a maximum</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At a maximum point the Hessian has all </a:t>
            </a:r>
            <a:r>
              <a:rPr lang="en-US" sz="2600" b="1" dirty="0">
                <a:latin typeface="Segoe UI" panose="020B0502040204020203" pitchFamily="34" charset="0"/>
                <a:cs typeface="Segoe UI" panose="020B0502040204020203" pitchFamily="34" charset="0"/>
              </a:rPr>
              <a:t>negative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negative definite </a:t>
            </a:r>
            <a:r>
              <a:rPr lang="en-US" sz="2600" dirty="0">
                <a:latin typeface="Segoe UI" panose="020B0502040204020203" pitchFamily="34" charset="0"/>
                <a:cs typeface="Segoe UI" panose="020B0502040204020203" pitchFamily="34" charset="0"/>
              </a:rPr>
              <a:t>- minimum</a:t>
            </a:r>
            <a:r>
              <a:rPr lang="en-US" sz="2600" b="1"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has </a:t>
            </a:r>
            <a:r>
              <a:rPr lang="en-US" sz="2600" b="1" dirty="0">
                <a:latin typeface="Segoe UI" panose="020B0502040204020203" pitchFamily="34" charset="0"/>
                <a:cs typeface="Segoe UI" panose="020B0502040204020203" pitchFamily="34" charset="0"/>
              </a:rPr>
              <a:t>some positive and some negative eigenvalues </a:t>
            </a:r>
            <a:r>
              <a:rPr lang="en-US" sz="2600" dirty="0">
                <a:latin typeface="Segoe UI" panose="020B0502040204020203" pitchFamily="34" charset="0"/>
                <a:cs typeface="Segoe UI" panose="020B0502040204020203" pitchFamily="34" charset="0"/>
              </a:rPr>
              <a:t>at a </a:t>
            </a:r>
            <a:r>
              <a:rPr lang="en-US" sz="2600" b="1" dirty="0">
                <a:latin typeface="Segoe UI" panose="020B0502040204020203" pitchFamily="34" charset="0"/>
                <a:cs typeface="Segoe UI" panose="020B0502040204020203" pitchFamily="34" charset="0"/>
              </a:rPr>
              <a:t>saddle point</a:t>
            </a: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Saddle points are problematic since direction of descent to the minimum is unclear</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If Hessian has some </a:t>
            </a:r>
            <a:r>
              <a:rPr lang="en-US" sz="2600" b="1" dirty="0">
                <a:latin typeface="Segoe UI" panose="020B0502040204020203" pitchFamily="34" charset="0"/>
                <a:cs typeface="Segoe UI" panose="020B0502040204020203" pitchFamily="34" charset="0"/>
              </a:rPr>
              <a:t>very small eigenvalues</a:t>
            </a:r>
            <a:r>
              <a:rPr lang="en-US" sz="2600" dirty="0">
                <a:latin typeface="Segoe UI" panose="020B0502040204020203" pitchFamily="34" charset="0"/>
                <a:cs typeface="Segoe UI" panose="020B0502040204020203" pitchFamily="34" charset="0"/>
              </a:rPr>
              <a:t>, the gradient is low and </a:t>
            </a:r>
            <a:r>
              <a:rPr lang="en-US" sz="2600" b="1" dirty="0">
                <a:latin typeface="Segoe UI" panose="020B0502040204020203" pitchFamily="34" charset="0"/>
                <a:cs typeface="Segoe UI" panose="020B0502040204020203" pitchFamily="34" charset="0"/>
              </a:rPr>
              <a:t>convergence will be slow</a:t>
            </a:r>
          </a:p>
          <a:p>
            <a:pPr marL="457046" lvl="1" indent="0">
              <a:buNone/>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E65D387D-17F5-4EFF-AF7C-169336C4BF52}"/>
              </a:ext>
            </a:extLst>
          </p:cNvPr>
          <p:cNvPicPr>
            <a:picLocks noChangeAspect="1"/>
          </p:cNvPicPr>
          <p:nvPr/>
        </p:nvPicPr>
        <p:blipFill>
          <a:blip r:embed="rId3"/>
          <a:stretch>
            <a:fillRect/>
          </a:stretch>
        </p:blipFill>
        <p:spPr>
          <a:xfrm>
            <a:off x="5791200" y="1325880"/>
            <a:ext cx="2489835" cy="867426"/>
          </a:xfrm>
          <a:prstGeom prst="rect">
            <a:avLst/>
          </a:prstGeom>
        </p:spPr>
      </p:pic>
    </p:spTree>
    <p:extLst>
      <p:ext uri="{BB962C8B-B14F-4D97-AF65-F5344CB8AC3E}">
        <p14:creationId xmlns:p14="http://schemas.microsoft.com/office/powerpoint/2010/main" val="28774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934556"/>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For quadratic optimization, the rate of convergence is determined by the </a:t>
            </a:r>
            <a:r>
              <a:rPr lang="en-US" sz="2800" b="1" dirty="0">
                <a:latin typeface="Segoe UI" panose="020B0502040204020203" pitchFamily="34" charset="0"/>
                <a:cs typeface="Segoe UI" panose="020B0502040204020203" pitchFamily="34" charset="0"/>
              </a:rPr>
              <a:t>condition number </a:t>
            </a:r>
            <a:r>
              <a:rPr lang="en-US" sz="2800" dirty="0">
                <a:latin typeface="Segoe UI" panose="020B0502040204020203" pitchFamily="34" charset="0"/>
                <a:cs typeface="Segoe UI" panose="020B0502040204020203" pitchFamily="34" charset="0"/>
              </a:rPr>
              <a:t>of the Hessian:</a:t>
            </a:r>
          </a:p>
          <a:p>
            <a:pPr marL="0" inden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EC89096-B87C-401F-8946-2932ED289C4A}"/>
              </a:ext>
            </a:extLst>
          </p:cNvPr>
          <p:cNvPicPr>
            <a:picLocks noChangeAspect="1"/>
          </p:cNvPicPr>
          <p:nvPr/>
        </p:nvPicPr>
        <p:blipFill>
          <a:blip r:embed="rId3"/>
          <a:stretch>
            <a:fillRect/>
          </a:stretch>
        </p:blipFill>
        <p:spPr>
          <a:xfrm>
            <a:off x="3681413" y="1992838"/>
            <a:ext cx="2509838" cy="815216"/>
          </a:xfrm>
          <a:prstGeom prst="rect">
            <a:avLst/>
          </a:prstGeom>
        </p:spPr>
      </p:pic>
      <p:sp>
        <p:nvSpPr>
          <p:cNvPr id="7" name="Content Placeholder 2">
            <a:extLst>
              <a:ext uri="{FF2B5EF4-FFF2-40B4-BE49-F238E27FC236}">
                <a16:creationId xmlns:a16="http://schemas.microsoft.com/office/drawing/2014/main" id="{8B0CD835-ECC6-4F6B-BC14-191D5AF82D6F}"/>
              </a:ext>
            </a:extLst>
          </p:cNvPr>
          <p:cNvSpPr txBox="1">
            <a:spLocks/>
          </p:cNvSpPr>
          <p:nvPr/>
        </p:nvSpPr>
        <p:spPr>
          <a:xfrm>
            <a:off x="333375" y="2660890"/>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Where:</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9C8BC602-8A27-4757-A33C-4502E9DB388D}"/>
              </a:ext>
            </a:extLst>
          </p:cNvPr>
          <p:cNvPicPr>
            <a:picLocks noChangeAspect="1"/>
          </p:cNvPicPr>
          <p:nvPr/>
        </p:nvPicPr>
        <p:blipFill>
          <a:blip r:embed="rId4"/>
          <a:stretch>
            <a:fillRect/>
          </a:stretch>
        </p:blipFill>
        <p:spPr>
          <a:xfrm>
            <a:off x="1850673" y="3654834"/>
            <a:ext cx="8827487" cy="443556"/>
          </a:xfrm>
          <a:prstGeom prst="rect">
            <a:avLst/>
          </a:prstGeom>
        </p:spPr>
      </p:pic>
      <p:pic>
        <p:nvPicPr>
          <p:cNvPr id="9" name="Picture 8">
            <a:extLst>
              <a:ext uri="{FF2B5EF4-FFF2-40B4-BE49-F238E27FC236}">
                <a16:creationId xmlns:a16="http://schemas.microsoft.com/office/drawing/2014/main" id="{82E78A7E-FF46-4D8F-8863-5AE17B739837}"/>
              </a:ext>
            </a:extLst>
          </p:cNvPr>
          <p:cNvPicPr>
            <a:picLocks noChangeAspect="1"/>
          </p:cNvPicPr>
          <p:nvPr/>
        </p:nvPicPr>
        <p:blipFill>
          <a:blip r:embed="rId5"/>
          <a:stretch>
            <a:fillRect/>
          </a:stretch>
        </p:blipFill>
        <p:spPr>
          <a:xfrm>
            <a:off x="1850673" y="3178574"/>
            <a:ext cx="8405847" cy="418518"/>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23D985E-C230-454D-ACC2-7CD689E58E96}"/>
                  </a:ext>
                </a:extLst>
              </p:cNvPr>
              <p:cNvSpPr txBox="1">
                <a:spLocks/>
              </p:cNvSpPr>
              <p:nvPr/>
            </p:nvSpPr>
            <p:spPr>
              <a:xfrm>
                <a:off x="333375" y="4114879"/>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If the condition number is close to 1.0, the Hessian is </a:t>
                </a:r>
                <a:r>
                  <a:rPr lang="en-US" sz="2800" b="1" dirty="0">
                    <a:latin typeface="Segoe UI" panose="020B0502040204020203" pitchFamily="34" charset="0"/>
                    <a:cs typeface="Segoe UI" panose="020B0502040204020203" pitchFamily="34" charset="0"/>
                  </a:rPr>
                  <a:t>well conditioned </a:t>
                </a:r>
                <a:r>
                  <a:rPr lang="en-US" sz="2800" dirty="0">
                    <a:latin typeface="Segoe UI" panose="020B0502040204020203" pitchFamily="34" charset="0"/>
                    <a:cs typeface="Segoe UI" panose="020B0502040204020203" pitchFamily="34" charset="0"/>
                  </a:rPr>
                  <a:t>and convergence will be fast</a:t>
                </a:r>
              </a:p>
              <a:p>
                <a:r>
                  <a:rPr lang="en-US" sz="2800" dirty="0">
                    <a:latin typeface="Segoe UI" panose="020B0502040204020203" pitchFamily="34" charset="0"/>
                    <a:cs typeface="Segoe UI" panose="020B0502040204020203" pitchFamily="34" charset="0"/>
                  </a:rPr>
                  <a:t>If the condition number is large ,e.g. </a:t>
                </a:r>
                <a14:m>
                  <m:oMath xmlns:m="http://schemas.openxmlformats.org/officeDocument/2006/math">
                    <m:r>
                      <a:rPr lang="en-US" sz="2800" b="0" i="1" smtClean="0">
                        <a:latin typeface="Cambria Math" panose="02040503050406030204" pitchFamily="18" charset="0"/>
                        <a:cs typeface="Segoe UI" panose="020B0502040204020203" pitchFamily="34" charset="0"/>
                      </a:rPr>
                      <m:t>𝐶</m:t>
                    </m:r>
                    <m:r>
                      <a:rPr lang="en-US" sz="2800" i="1">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100</m:t>
                    </m:r>
                  </m:oMath>
                </a14:m>
                <a:r>
                  <a:rPr lang="en-US" sz="2800" dirty="0">
                    <a:latin typeface="Segoe UI" panose="020B0502040204020203" pitchFamily="34" charset="0"/>
                    <a:cs typeface="Segoe UI" panose="020B0502040204020203" pitchFamily="34" charset="0"/>
                  </a:rPr>
                  <a:t>, the Hessian is </a:t>
                </a:r>
                <a:r>
                  <a:rPr lang="en-US" sz="2800" b="1" dirty="0">
                    <a:latin typeface="Segoe UI" panose="020B0502040204020203" pitchFamily="34" charset="0"/>
                    <a:cs typeface="Segoe UI" panose="020B0502040204020203" pitchFamily="34" charset="0"/>
                  </a:rPr>
                  <a:t>ill-conditioned</a:t>
                </a:r>
                <a:r>
                  <a:rPr lang="en-US" sz="2800" dirty="0">
                    <a:latin typeface="Segoe UI" panose="020B0502040204020203" pitchFamily="34" charset="0"/>
                    <a:cs typeface="Segoe UI" panose="020B0502040204020203" pitchFamily="34" charset="0"/>
                  </a:rPr>
                  <a:t> and convergence will be slow; gradient is flat in some dimensions</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mc:Choice>
        <mc:Fallback xmlns="">
          <p:sp>
            <p:nvSpPr>
              <p:cNvPr id="10" name="Content Placeholder 2">
                <a:extLst>
                  <a:ext uri="{FF2B5EF4-FFF2-40B4-BE49-F238E27FC236}">
                    <a16:creationId xmlns:a16="http://schemas.microsoft.com/office/drawing/2014/main" id="{823D985E-C230-454D-ACC2-7CD689E58E96}"/>
                  </a:ext>
                </a:extLst>
              </p:cNvPr>
              <p:cNvSpPr txBox="1">
                <a:spLocks noRot="1" noChangeAspect="1" noMove="1" noResize="1" noEditPoints="1" noAdjustHandles="1" noChangeArrowheads="1" noChangeShapeType="1" noTextEdit="1"/>
              </p:cNvSpPr>
              <p:nvPr/>
            </p:nvSpPr>
            <p:spPr>
              <a:xfrm>
                <a:off x="333375" y="4114879"/>
                <a:ext cx="11525250" cy="675862"/>
              </a:xfrm>
              <a:prstGeom prst="rect">
                <a:avLst/>
              </a:prstGeom>
              <a:blipFill>
                <a:blip r:embed="rId6"/>
                <a:stretch>
                  <a:fillRect l="-952" t="-9009" b="-280180"/>
                </a:stretch>
              </a:blipFill>
            </p:spPr>
            <p:txBody>
              <a:bodyPr/>
              <a:lstStyle/>
              <a:p>
                <a:r>
                  <a:rPr lang="en-US">
                    <a:noFill/>
                  </a:rPr>
                  <a:t> </a:t>
                </a:r>
              </a:p>
            </p:txBody>
          </p:sp>
        </mc:Fallback>
      </mc:AlternateContent>
    </p:spTree>
    <p:extLst>
      <p:ext uri="{BB962C8B-B14F-4D97-AF65-F5344CB8AC3E}">
        <p14:creationId xmlns:p14="http://schemas.microsoft.com/office/powerpoint/2010/main" val="232822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76307" y="1029210"/>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Example of well-conditioned and ill-conditioned gradients:</a:t>
            </a:r>
          </a:p>
          <a:p>
            <a:pPr marL="0" indent="0">
              <a:buNone/>
            </a:pPr>
            <a:endParaRPr lang="en-US" sz="3000" dirty="0">
              <a:latin typeface="Segoe UI" panose="020B0502040204020203" pitchFamily="34" charset="0"/>
              <a:cs typeface="Segoe UI" panose="020B0502040204020203" pitchFamily="34" charset="0"/>
            </a:endParaRPr>
          </a:p>
        </p:txBody>
      </p:sp>
      <p:sp>
        <p:nvSpPr>
          <p:cNvPr id="12" name="Oval 11">
            <a:extLst>
              <a:ext uri="{FF2B5EF4-FFF2-40B4-BE49-F238E27FC236}">
                <a16:creationId xmlns:a16="http://schemas.microsoft.com/office/drawing/2014/main" id="{9F4A3809-D589-4DFA-B7C9-DFC5628E8F65}"/>
              </a:ext>
            </a:extLst>
          </p:cNvPr>
          <p:cNvSpPr/>
          <p:nvPr/>
        </p:nvSpPr>
        <p:spPr>
          <a:xfrm rot="19365406">
            <a:off x="1529898" y="3255890"/>
            <a:ext cx="1885950" cy="76675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9DE8E6-77A6-4359-8394-DF04ADA5B6DE}"/>
              </a:ext>
            </a:extLst>
          </p:cNvPr>
          <p:cNvSpPr/>
          <p:nvPr/>
        </p:nvSpPr>
        <p:spPr>
          <a:xfrm rot="19365406">
            <a:off x="902470" y="2905849"/>
            <a:ext cx="3224212" cy="146683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3EED2DFC-4117-4814-B91F-E6C919A2E72C}"/>
              </a:ext>
            </a:extLst>
          </p:cNvPr>
          <p:cNvSpPr/>
          <p:nvPr/>
        </p:nvSpPr>
        <p:spPr>
          <a:xfrm rot="19365406">
            <a:off x="2289310" y="3427499"/>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CA2881-DEE9-4450-8A3C-2948972CCAE6}"/>
              </a:ext>
            </a:extLst>
          </p:cNvPr>
          <p:cNvSpPr txBox="1"/>
          <p:nvPr/>
        </p:nvSpPr>
        <p:spPr>
          <a:xfrm>
            <a:off x="2070097" y="3753098"/>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23" name="Oval 22">
            <a:extLst>
              <a:ext uri="{FF2B5EF4-FFF2-40B4-BE49-F238E27FC236}">
                <a16:creationId xmlns:a16="http://schemas.microsoft.com/office/drawing/2014/main" id="{18DB7B79-BE37-4139-969D-C498051B98A0}"/>
              </a:ext>
            </a:extLst>
          </p:cNvPr>
          <p:cNvSpPr/>
          <p:nvPr/>
        </p:nvSpPr>
        <p:spPr>
          <a:xfrm rot="19511555">
            <a:off x="5738589" y="3494896"/>
            <a:ext cx="5520690" cy="169343"/>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C2E1A6-C9AB-4D89-89EC-19FCC4274754}"/>
              </a:ext>
            </a:extLst>
          </p:cNvPr>
          <p:cNvSpPr/>
          <p:nvPr/>
        </p:nvSpPr>
        <p:spPr>
          <a:xfrm rot="19511555">
            <a:off x="4775072" y="3378344"/>
            <a:ext cx="7442935" cy="39556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ication Sign 25">
            <a:extLst>
              <a:ext uri="{FF2B5EF4-FFF2-40B4-BE49-F238E27FC236}">
                <a16:creationId xmlns:a16="http://schemas.microsoft.com/office/drawing/2014/main" id="{9DFF26DE-FC7C-4B85-972B-0960634A3DE8}"/>
              </a:ext>
            </a:extLst>
          </p:cNvPr>
          <p:cNvSpPr/>
          <p:nvPr/>
        </p:nvSpPr>
        <p:spPr>
          <a:xfrm rot="19511555">
            <a:off x="8316731" y="3425048"/>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7128F1D-8B29-4885-A779-AA6C10579E80}"/>
              </a:ext>
            </a:extLst>
          </p:cNvPr>
          <p:cNvSpPr txBox="1"/>
          <p:nvPr/>
        </p:nvSpPr>
        <p:spPr>
          <a:xfrm rot="183839">
            <a:off x="8048326" y="3663171"/>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28" name="Content Placeholder 2">
            <a:extLst>
              <a:ext uri="{FF2B5EF4-FFF2-40B4-BE49-F238E27FC236}">
                <a16:creationId xmlns:a16="http://schemas.microsoft.com/office/drawing/2014/main" id="{80D2B8CB-6201-4397-8EDF-48AC90270902}"/>
              </a:ext>
            </a:extLst>
          </p:cNvPr>
          <p:cNvSpPr txBox="1">
            <a:spLocks/>
          </p:cNvSpPr>
          <p:nvPr/>
        </p:nvSpPr>
        <p:spPr>
          <a:xfrm>
            <a:off x="224674" y="5850556"/>
            <a:ext cx="4579803"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well-conditioned gradient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
        <p:nvSpPr>
          <p:cNvPr id="29" name="Content Placeholder 2">
            <a:extLst>
              <a:ext uri="{FF2B5EF4-FFF2-40B4-BE49-F238E27FC236}">
                <a16:creationId xmlns:a16="http://schemas.microsoft.com/office/drawing/2014/main" id="{1C2721A8-71F4-4B28-BA08-CCC0D1807F84}"/>
              </a:ext>
            </a:extLst>
          </p:cNvPr>
          <p:cNvSpPr txBox="1">
            <a:spLocks/>
          </p:cNvSpPr>
          <p:nvPr/>
        </p:nvSpPr>
        <p:spPr>
          <a:xfrm>
            <a:off x="6503554" y="5828327"/>
            <a:ext cx="4579803"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ill-conditioned gradient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526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9" grpId="0"/>
      <p:bldP spid="23" grpId="0" animBg="1"/>
      <p:bldP spid="24" grpId="0" animBg="1"/>
      <p:bldP spid="26" grpId="0" animBg="1"/>
      <p:bldP spid="27" grpId="0"/>
      <p:bldP spid="28" grpId="0" build="p"/>
      <p:bldP spid="2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33375" y="845820"/>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There is no guarantee that the gradient of the loss function is well behaved</a:t>
            </a:r>
          </a:p>
          <a:p>
            <a:r>
              <a:rPr lang="en-US" sz="2800" dirty="0">
                <a:latin typeface="Segoe UI" panose="020B0502040204020203" pitchFamily="34" charset="0"/>
                <a:cs typeface="Segoe UI" panose="020B0502040204020203" pitchFamily="34" charset="0"/>
              </a:rPr>
              <a:t>The gradient can </a:t>
            </a:r>
            <a:r>
              <a:rPr lang="en-US" sz="2800" b="1" dirty="0">
                <a:latin typeface="Segoe UI" panose="020B0502040204020203" pitchFamily="34" charset="0"/>
                <a:cs typeface="Segoe UI" panose="020B0502040204020203" pitchFamily="34" charset="0"/>
              </a:rPr>
              <a:t>vanish</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Flat spots in the gradient – Hessian with small eigenvalues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Imagine a loss function with a long narrow valley</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Ill-conditioned Hessian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Slow convergence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gradient can </a:t>
            </a:r>
            <a:r>
              <a:rPr lang="en-US" sz="2800" b="1" dirty="0">
                <a:latin typeface="Segoe UI" panose="020B0502040204020203" pitchFamily="34" charset="0"/>
                <a:cs typeface="Segoe UI" panose="020B0502040204020203" pitchFamily="34" charset="0"/>
              </a:rPr>
              <a:t>explode</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Sudden changes in the gradient; falling off a cliff!</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Ill-conditioned Hessian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Very large step; optimizer over-shoots the minimum point</a:t>
            </a:r>
          </a:p>
        </p:txBody>
      </p:sp>
    </p:spTree>
    <p:extLst>
      <p:ext uri="{BB962C8B-B14F-4D97-AF65-F5344CB8AC3E}">
        <p14:creationId xmlns:p14="http://schemas.microsoft.com/office/powerpoint/2010/main" val="34015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79514" y="931026"/>
            <a:ext cx="11525250" cy="1280679"/>
          </a:xfrm>
        </p:spPr>
        <p:txBody>
          <a:bodyPr/>
          <a:lstStyle/>
          <a:p>
            <a:pPr marL="0" indent="0">
              <a:buNone/>
            </a:pPr>
            <a:r>
              <a:rPr lang="en-US" sz="2800" dirty="0">
                <a:latin typeface="Segoe UI" panose="020B0502040204020203" pitchFamily="34" charset="0"/>
                <a:cs typeface="Segoe UI" panose="020B0502040204020203" pitchFamily="34" charset="0"/>
              </a:rPr>
              <a:t>What happens to the eigenvalues of the Hessian?</a:t>
            </a:r>
          </a:p>
          <a:p>
            <a:r>
              <a:rPr lang="en-US" sz="2800" dirty="0">
                <a:latin typeface="Segoe UI" panose="020B0502040204020203" pitchFamily="34" charset="0"/>
                <a:cs typeface="Segoe UI" panose="020B0502040204020203" pitchFamily="34" charset="0"/>
              </a:rPr>
              <a:t>Consider an n layer NN with linear activation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The gradient is just the weight tensor, W, with eigen decomposition:</a:t>
            </a:r>
          </a:p>
        </p:txBody>
      </p:sp>
      <p:pic>
        <p:nvPicPr>
          <p:cNvPr id="4" name="Picture 3">
            <a:extLst>
              <a:ext uri="{FF2B5EF4-FFF2-40B4-BE49-F238E27FC236}">
                <a16:creationId xmlns:a16="http://schemas.microsoft.com/office/drawing/2014/main" id="{1EC05F66-F336-492B-ACE9-0A0182897452}"/>
              </a:ext>
            </a:extLst>
          </p:cNvPr>
          <p:cNvPicPr>
            <a:picLocks noChangeAspect="1"/>
          </p:cNvPicPr>
          <p:nvPr/>
        </p:nvPicPr>
        <p:blipFill>
          <a:blip r:embed="rId2"/>
          <a:stretch>
            <a:fillRect/>
          </a:stretch>
        </p:blipFill>
        <p:spPr>
          <a:xfrm>
            <a:off x="3715068" y="2425280"/>
            <a:ext cx="1843001" cy="516040"/>
          </a:xfrm>
          <a:prstGeom prst="rect">
            <a:avLst/>
          </a:prstGeom>
        </p:spPr>
      </p:pic>
      <p:sp>
        <p:nvSpPr>
          <p:cNvPr id="5" name="Content Placeholder 2">
            <a:extLst>
              <a:ext uri="{FF2B5EF4-FFF2-40B4-BE49-F238E27FC236}">
                <a16:creationId xmlns:a16="http://schemas.microsoft.com/office/drawing/2014/main" id="{1EF4863B-45B9-4C6E-8F84-D1744A2CEF01}"/>
              </a:ext>
            </a:extLst>
          </p:cNvPr>
          <p:cNvSpPr txBox="1">
            <a:spLocks/>
          </p:cNvSpPr>
          <p:nvPr/>
        </p:nvSpPr>
        <p:spPr>
          <a:xfrm>
            <a:off x="378696" y="2994877"/>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Multiplying the n weight tensors for the multi-layer NN:</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799038AC-E5E0-4458-9CA7-00354D65EED6}"/>
              </a:ext>
            </a:extLst>
          </p:cNvPr>
          <p:cNvSpPr txBox="1">
            <a:spLocks/>
          </p:cNvSpPr>
          <p:nvPr/>
        </p:nvSpPr>
        <p:spPr>
          <a:xfrm>
            <a:off x="419735" y="4381741"/>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If the eigenvalue &lt;&lt; 1.0, the gradient vanishes</a:t>
            </a:r>
          </a:p>
          <a:p>
            <a:r>
              <a:rPr lang="en-US" dirty="0">
                <a:latin typeface="Segoe UI" panose="020B0502040204020203" pitchFamily="34" charset="0"/>
                <a:cs typeface="Segoe UI" panose="020B0502040204020203" pitchFamily="34" charset="0"/>
              </a:rPr>
              <a:t>If the eigenvalue &gt;&gt; 1.0, the gradient explodes</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99111FC-35BD-4B24-B3E6-B8422038C605}"/>
              </a:ext>
            </a:extLst>
          </p:cNvPr>
          <p:cNvPicPr>
            <a:picLocks noChangeAspect="1"/>
          </p:cNvPicPr>
          <p:nvPr/>
        </p:nvPicPr>
        <p:blipFill>
          <a:blip r:embed="rId3"/>
          <a:stretch>
            <a:fillRect/>
          </a:stretch>
        </p:blipFill>
        <p:spPr>
          <a:xfrm>
            <a:off x="3750628" y="3573349"/>
            <a:ext cx="4367212" cy="558768"/>
          </a:xfrm>
          <a:prstGeom prst="rect">
            <a:avLst/>
          </a:prstGeom>
        </p:spPr>
      </p:pic>
    </p:spTree>
    <p:extLst>
      <p:ext uri="{BB962C8B-B14F-4D97-AF65-F5344CB8AC3E}">
        <p14:creationId xmlns:p14="http://schemas.microsoft.com/office/powerpoint/2010/main" val="40108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79514" y="1132840"/>
            <a:ext cx="11525250" cy="5083378"/>
          </a:xfrm>
        </p:spPr>
        <p:txBody>
          <a:bodyPr/>
          <a:lstStyle/>
          <a:p>
            <a:pPr marL="0" indent="0">
              <a:buNone/>
            </a:pPr>
            <a:r>
              <a:rPr lang="en-US" sz="2800" dirty="0">
                <a:latin typeface="Segoe UI" panose="020B0502040204020203" pitchFamily="34" charset="0"/>
                <a:cs typeface="Segoe UI" panose="020B0502040204020203" pitchFamily="34" charset="0"/>
              </a:rPr>
              <a:t>What can be done about extreme gradient problems?</a:t>
            </a:r>
          </a:p>
          <a:p>
            <a:r>
              <a:rPr lang="en-US" sz="2800" dirty="0">
                <a:latin typeface="Segoe UI" panose="020B0502040204020203" pitchFamily="34" charset="0"/>
                <a:cs typeface="Segoe UI" panose="020B0502040204020203" pitchFamily="34" charset="0"/>
              </a:rPr>
              <a:t>Dealing with vanishing gradient can be difficult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Normalization of input values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Regularization is essential!</a:t>
            </a:r>
          </a:p>
          <a:p>
            <a:pPr lvl="1">
              <a:buFont typeface="Wingdings" panose="05000000000000000000" pitchFamily="2" charset="2"/>
              <a:buChar char="§"/>
            </a:pPr>
            <a:r>
              <a:rPr lang="en-US" sz="2400" dirty="0" err="1">
                <a:latin typeface="Segoe UI" panose="020B0502040204020203" pitchFamily="34" charset="0"/>
                <a:cs typeface="Segoe UI" panose="020B0502040204020203" pitchFamily="34" charset="0"/>
              </a:rPr>
              <a:t>ResNets</a:t>
            </a:r>
            <a:r>
              <a:rPr lang="en-US" sz="2400" dirty="0">
                <a:latin typeface="Segoe UI" panose="020B0502040204020203" pitchFamily="34" charset="0"/>
                <a:cs typeface="Segoe UI" panose="020B0502040204020203" pitchFamily="34" charset="0"/>
              </a:rPr>
              <a:t> – recall last week’s lesson</a:t>
            </a:r>
          </a:p>
          <a:p>
            <a:r>
              <a:rPr lang="en-US" sz="2800" dirty="0">
                <a:latin typeface="Segoe UI" panose="020B0502040204020203" pitchFamily="34" charset="0"/>
                <a:cs typeface="Segoe UI" panose="020B0502040204020203" pitchFamily="34" charset="0"/>
              </a:rPr>
              <a:t>Dealing with exploding gradients is easy</a:t>
            </a:r>
          </a:p>
          <a:p>
            <a:pPr lvl="1">
              <a:buFont typeface="Wingdings" panose="05000000000000000000" pitchFamily="2" charset="2"/>
              <a:buChar char="§"/>
            </a:pPr>
            <a:r>
              <a:rPr lang="en-US" sz="2400" b="1" dirty="0">
                <a:latin typeface="Segoe UI" panose="020B0502040204020203" pitchFamily="34" charset="0"/>
                <a:cs typeface="Segoe UI" panose="020B0502040204020203" pitchFamily="34" charset="0"/>
              </a:rPr>
              <a:t>Gradient clipping </a:t>
            </a:r>
            <a:r>
              <a:rPr lang="en-US" sz="2400" dirty="0">
                <a:latin typeface="Segoe UI" panose="020B0502040204020203" pitchFamily="34" charset="0"/>
                <a:cs typeface="Segoe UI" panose="020B0502040204020203" pitchFamily="34" charset="0"/>
              </a:rPr>
              <a:t>prevents extreme values</a:t>
            </a:r>
          </a:p>
        </p:txBody>
      </p:sp>
    </p:spTree>
    <p:extLst>
      <p:ext uri="{BB962C8B-B14F-4D97-AF65-F5344CB8AC3E}">
        <p14:creationId xmlns:p14="http://schemas.microsoft.com/office/powerpoint/2010/main" val="31285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5959557" y="1264919"/>
            <a:ext cx="5944389" cy="4927309"/>
          </a:xfrm>
        </p:spPr>
        <p:txBody>
          <a:bodyPr/>
          <a:lstStyle/>
          <a:p>
            <a:pPr marL="0" indent="0">
              <a:buNone/>
            </a:pPr>
            <a:r>
              <a:rPr lang="en-US" sz="2800" dirty="0">
                <a:latin typeface="+mj-lt"/>
                <a:cs typeface="Segoe UI" panose="020B0502040204020203" pitchFamily="34" charset="0"/>
              </a:rPr>
              <a:t>Gradient descent is well-behaved with </a:t>
            </a:r>
            <a:r>
              <a:rPr lang="en-US" sz="2800" b="1" dirty="0">
                <a:latin typeface="+mj-lt"/>
                <a:cs typeface="Segoe UI" panose="020B0502040204020203" pitchFamily="34" charset="0"/>
              </a:rPr>
              <a:t>convex loss function</a:t>
            </a:r>
          </a:p>
          <a:p>
            <a:r>
              <a:rPr lang="en-US" sz="2800" dirty="0">
                <a:latin typeface="+mj-lt"/>
                <a:cs typeface="Segoe UI" panose="020B0502040204020203" pitchFamily="34" charset="0"/>
              </a:rPr>
              <a:t>Only 1 </a:t>
            </a:r>
            <a:r>
              <a:rPr lang="en-US" sz="2800" b="1" dirty="0">
                <a:latin typeface="+mj-lt"/>
                <a:cs typeface="Segoe UI" panose="020B0502040204020203" pitchFamily="34" charset="0"/>
              </a:rPr>
              <a:t>global minimum</a:t>
            </a:r>
          </a:p>
          <a:p>
            <a:r>
              <a:rPr lang="en-US" sz="2800" dirty="0">
                <a:latin typeface="+mj-lt"/>
                <a:cs typeface="Segoe UI" panose="020B0502040204020203" pitchFamily="34" charset="0"/>
              </a:rPr>
              <a:t>From any starting point the gradient leads to global minimum</a:t>
            </a:r>
          </a:p>
          <a:p>
            <a:r>
              <a:rPr lang="en-US" sz="2800" dirty="0">
                <a:latin typeface="+mj-lt"/>
                <a:cs typeface="Segoe UI" panose="020B0502040204020203" pitchFamily="34" charset="0"/>
              </a:rPr>
              <a:t>Hessian is always </a:t>
            </a:r>
            <a:r>
              <a:rPr lang="en-US" sz="2800" b="1" dirty="0">
                <a:latin typeface="+mj-lt"/>
                <a:cs typeface="Segoe UI" panose="020B0502040204020203" pitchFamily="34" charset="0"/>
              </a:rPr>
              <a:t>positive definite </a:t>
            </a:r>
            <a:r>
              <a:rPr lang="en-US" sz="2800" dirty="0">
                <a:latin typeface="+mj-lt"/>
                <a:cs typeface="Segoe UI" panose="020B0502040204020203" pitchFamily="34" charset="0"/>
              </a:rPr>
              <a:t>– Only </a:t>
            </a:r>
            <a:r>
              <a:rPr lang="en-US" sz="2800">
                <a:latin typeface="+mj-lt"/>
                <a:cs typeface="Segoe UI" panose="020B0502040204020203" pitchFamily="34" charset="0"/>
              </a:rPr>
              <a:t>positive eigenvalues</a:t>
            </a:r>
            <a:endParaRPr lang="en-US" sz="2800" b="1" dirty="0">
              <a:latin typeface="+mj-lt"/>
              <a:cs typeface="Segoe UI" panose="020B0502040204020203" pitchFamily="34" charset="0"/>
            </a:endParaRPr>
          </a:p>
        </p:txBody>
      </p:sp>
      <p:pic>
        <p:nvPicPr>
          <p:cNvPr id="4" name="Picture 3">
            <a:extLst>
              <a:ext uri="{FF2B5EF4-FFF2-40B4-BE49-F238E27FC236}">
                <a16:creationId xmlns:a16="http://schemas.microsoft.com/office/drawing/2014/main" id="{AF51C1AB-B7E1-450F-8C25-C883DD17364F}"/>
              </a:ext>
            </a:extLst>
          </p:cNvPr>
          <p:cNvPicPr>
            <a:picLocks noChangeAspect="1"/>
          </p:cNvPicPr>
          <p:nvPr/>
        </p:nvPicPr>
        <p:blipFill>
          <a:blip r:embed="rId3"/>
          <a:stretch>
            <a:fillRect/>
          </a:stretch>
        </p:blipFill>
        <p:spPr>
          <a:xfrm>
            <a:off x="235281" y="1134035"/>
            <a:ext cx="5472250" cy="4589930"/>
          </a:xfrm>
          <a:prstGeom prst="rect">
            <a:avLst/>
          </a:prstGeom>
        </p:spPr>
      </p:pic>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61730" y="5703047"/>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Convex loss</a:t>
            </a:r>
          </a:p>
          <a:p>
            <a:pPr marL="0" indent="0" algn="ctr">
              <a:spcBef>
                <a:spcPts val="0"/>
              </a:spcBef>
              <a:buFont typeface="Arial" pitchFamily="34" charset="0"/>
              <a:buNone/>
            </a:pPr>
            <a:r>
              <a:rPr lang="en-US" sz="2800" dirty="0">
                <a:latin typeface="+mj-lt"/>
                <a:cs typeface="Segoe UI" panose="020B0502040204020203" pitchFamily="34" charset="0"/>
              </a:rPr>
              <a:t>Poorly conditioned</a:t>
            </a:r>
            <a:endParaRPr lang="en-US" dirty="0">
              <a:latin typeface="+mj-lt"/>
              <a:cs typeface="Segoe UI" panose="020B0502040204020203" pitchFamily="34" charset="0"/>
            </a:endParaRPr>
          </a:p>
        </p:txBody>
      </p:sp>
      <p:sp>
        <p:nvSpPr>
          <p:cNvPr id="6" name="Cross 5">
            <a:extLst>
              <a:ext uri="{FF2B5EF4-FFF2-40B4-BE49-F238E27FC236}">
                <a16:creationId xmlns:a16="http://schemas.microsoft.com/office/drawing/2014/main" id="{FB9F315E-0DDE-4FEC-80AA-8013CD20410D}"/>
              </a:ext>
            </a:extLst>
          </p:cNvPr>
          <p:cNvSpPr/>
          <p:nvPr/>
        </p:nvSpPr>
        <p:spPr>
          <a:xfrm>
            <a:off x="2898770" y="3290047"/>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D3C1538-8732-4F66-A219-2942F73153DD}"/>
              </a:ext>
            </a:extLst>
          </p:cNvPr>
          <p:cNvSpPr/>
          <p:nvPr/>
        </p:nvSpPr>
        <p:spPr>
          <a:xfrm>
            <a:off x="1598295" y="3476625"/>
            <a:ext cx="1314450" cy="936911"/>
          </a:xfrm>
          <a:custGeom>
            <a:avLst/>
            <a:gdLst>
              <a:gd name="connsiteX0" fmla="*/ 0 w 1314450"/>
              <a:gd name="connsiteY0" fmla="*/ 861060 h 936911"/>
              <a:gd name="connsiteX1" fmla="*/ 57150 w 1314450"/>
              <a:gd name="connsiteY1" fmla="*/ 902970 h 936911"/>
              <a:gd name="connsiteX2" fmla="*/ 100965 w 1314450"/>
              <a:gd name="connsiteY2" fmla="*/ 933450 h 936911"/>
              <a:gd name="connsiteX3" fmla="*/ 167640 w 1314450"/>
              <a:gd name="connsiteY3" fmla="*/ 933450 h 936911"/>
              <a:gd name="connsiteX4" fmla="*/ 213360 w 1314450"/>
              <a:gd name="connsiteY4" fmla="*/ 908685 h 936911"/>
              <a:gd name="connsiteX5" fmla="*/ 283845 w 1314450"/>
              <a:gd name="connsiteY5" fmla="*/ 849630 h 936911"/>
              <a:gd name="connsiteX6" fmla="*/ 716280 w 1314450"/>
              <a:gd name="connsiteY6" fmla="*/ 495300 h 936911"/>
              <a:gd name="connsiteX7" fmla="*/ 1314450 w 1314450"/>
              <a:gd name="connsiteY7" fmla="*/ 0 h 93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4450" h="936911">
                <a:moveTo>
                  <a:pt x="0" y="861060"/>
                </a:moveTo>
                <a:lnTo>
                  <a:pt x="57150" y="902970"/>
                </a:lnTo>
                <a:cubicBezTo>
                  <a:pt x="73977" y="915035"/>
                  <a:pt x="82550" y="928370"/>
                  <a:pt x="100965" y="933450"/>
                </a:cubicBezTo>
                <a:cubicBezTo>
                  <a:pt x="119380" y="938530"/>
                  <a:pt x="148908" y="937577"/>
                  <a:pt x="167640" y="933450"/>
                </a:cubicBezTo>
                <a:cubicBezTo>
                  <a:pt x="186372" y="929323"/>
                  <a:pt x="193993" y="922655"/>
                  <a:pt x="213360" y="908685"/>
                </a:cubicBezTo>
                <a:cubicBezTo>
                  <a:pt x="232727" y="894715"/>
                  <a:pt x="283845" y="849630"/>
                  <a:pt x="283845" y="849630"/>
                </a:cubicBezTo>
                <a:lnTo>
                  <a:pt x="716280" y="495300"/>
                </a:lnTo>
                <a:lnTo>
                  <a:pt x="1314450" y="0"/>
                </a:ln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14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BA06C-0F36-4A9C-A636-DD6BACFB7E40}"/>
              </a:ext>
            </a:extLst>
          </p:cNvPr>
          <p:cNvPicPr>
            <a:picLocks noChangeAspect="1"/>
          </p:cNvPicPr>
          <p:nvPr/>
        </p:nvPicPr>
        <p:blipFill>
          <a:blip r:embed="rId3"/>
          <a:stretch>
            <a:fillRect/>
          </a:stretch>
        </p:blipFill>
        <p:spPr>
          <a:xfrm>
            <a:off x="217708" y="1220210"/>
            <a:ext cx="5622527" cy="4272166"/>
          </a:xfrm>
          <a:prstGeom prst="rect">
            <a:avLst/>
          </a:prstGeom>
        </p:spPr>
      </p:pic>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5964518" y="926352"/>
            <a:ext cx="5940245" cy="5289865"/>
          </a:xfrm>
        </p:spPr>
        <p:txBody>
          <a:bodyPr/>
          <a:lstStyle/>
          <a:p>
            <a:pPr marL="0" indent="0">
              <a:buNone/>
            </a:pPr>
            <a:r>
              <a:rPr lang="en-US" sz="2800" dirty="0">
                <a:latin typeface="+mj-lt"/>
                <a:cs typeface="Segoe UI" panose="020B0502040204020203" pitchFamily="34" charset="0"/>
              </a:rPr>
              <a:t>Gradient descent can be problematic with </a:t>
            </a:r>
            <a:r>
              <a:rPr lang="en-US" sz="2800" b="1" dirty="0">
                <a:latin typeface="+mj-lt"/>
                <a:cs typeface="Segoe UI" panose="020B0502040204020203" pitchFamily="34" charset="0"/>
              </a:rPr>
              <a:t>nonconvex loss function</a:t>
            </a:r>
          </a:p>
          <a:p>
            <a:r>
              <a:rPr lang="en-US" sz="2800" dirty="0">
                <a:latin typeface="+mj-lt"/>
                <a:cs typeface="Segoe UI" panose="020B0502040204020203" pitchFamily="34" charset="0"/>
              </a:rPr>
              <a:t>There is a </a:t>
            </a:r>
            <a:r>
              <a:rPr lang="en-US" sz="2800" b="1" dirty="0">
                <a:latin typeface="+mj-lt"/>
                <a:cs typeface="Segoe UI" panose="020B0502040204020203" pitchFamily="34" charset="0"/>
              </a:rPr>
              <a:t>global minimum</a:t>
            </a:r>
          </a:p>
          <a:p>
            <a:r>
              <a:rPr lang="en-US" sz="2800" dirty="0">
                <a:latin typeface="+mj-lt"/>
                <a:cs typeface="Segoe UI" panose="020B0502040204020203" pitchFamily="34" charset="0"/>
              </a:rPr>
              <a:t>Possibly many </a:t>
            </a:r>
            <a:r>
              <a:rPr lang="en-US" sz="2800" b="1" dirty="0">
                <a:latin typeface="+mj-lt"/>
                <a:cs typeface="Segoe UI" panose="020B0502040204020203" pitchFamily="34" charset="0"/>
              </a:rPr>
              <a:t>local minimums</a:t>
            </a:r>
          </a:p>
          <a:p>
            <a:r>
              <a:rPr lang="en-US" sz="2800" dirty="0">
                <a:latin typeface="+mj-lt"/>
                <a:cs typeface="Segoe UI" panose="020B0502040204020203" pitchFamily="34" charset="0"/>
              </a:rPr>
              <a:t>Minimum found with gradient descent depends on starting point</a:t>
            </a:r>
          </a:p>
          <a:p>
            <a:r>
              <a:rPr lang="en-US" sz="2800" dirty="0">
                <a:latin typeface="+mj-lt"/>
                <a:cs typeface="Segoe UI" panose="020B0502040204020203" pitchFamily="34" charset="0"/>
              </a:rPr>
              <a:t>A good minimum may be good enough</a:t>
            </a:r>
          </a:p>
          <a:p>
            <a:r>
              <a:rPr lang="en-US" sz="2800" dirty="0">
                <a:latin typeface="+mj-lt"/>
                <a:cs typeface="Segoe UI" panose="020B0502040204020203" pitchFamily="34" charset="0"/>
              </a:rPr>
              <a:t>Hessian positive definite at any minimum, but globally who knows?? </a:t>
            </a:r>
          </a:p>
        </p:txBody>
      </p:sp>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14836" y="5617857"/>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Nonconvex loss</a:t>
            </a:r>
          </a:p>
        </p:txBody>
      </p:sp>
      <p:sp>
        <p:nvSpPr>
          <p:cNvPr id="7" name="Cross 6">
            <a:extLst>
              <a:ext uri="{FF2B5EF4-FFF2-40B4-BE49-F238E27FC236}">
                <a16:creationId xmlns:a16="http://schemas.microsoft.com/office/drawing/2014/main" id="{AFD08F13-9D3B-48C1-9E18-31041125B9AA}"/>
              </a:ext>
            </a:extLst>
          </p:cNvPr>
          <p:cNvSpPr/>
          <p:nvPr/>
        </p:nvSpPr>
        <p:spPr>
          <a:xfrm>
            <a:off x="4408916" y="3172012"/>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BFBD1464-24D5-4921-96FE-679369956653}"/>
              </a:ext>
            </a:extLst>
          </p:cNvPr>
          <p:cNvSpPr/>
          <p:nvPr/>
        </p:nvSpPr>
        <p:spPr>
          <a:xfrm rot="19128044">
            <a:off x="1936794" y="3172012"/>
            <a:ext cx="251012" cy="256988"/>
          </a:xfrm>
          <a:prstGeom prst="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14A7CB67-1F7E-4FE3-8565-F601F798CA84}"/>
              </a:ext>
            </a:extLst>
          </p:cNvPr>
          <p:cNvSpPr/>
          <p:nvPr/>
        </p:nvSpPr>
        <p:spPr>
          <a:xfrm>
            <a:off x="1605041" y="3394710"/>
            <a:ext cx="363870" cy="786765"/>
          </a:xfrm>
          <a:custGeom>
            <a:avLst/>
            <a:gdLst>
              <a:gd name="connsiteX0" fmla="*/ 238140 w 363870"/>
              <a:gd name="connsiteY0" fmla="*/ 786765 h 786765"/>
              <a:gd name="connsiteX1" fmla="*/ 116220 w 363870"/>
              <a:gd name="connsiteY1" fmla="*/ 643890 h 786765"/>
              <a:gd name="connsiteX2" fmla="*/ 38115 w 363870"/>
              <a:gd name="connsiteY2" fmla="*/ 510540 h 786765"/>
              <a:gd name="connsiteX3" fmla="*/ 15 w 363870"/>
              <a:gd name="connsiteY3" fmla="*/ 384810 h 786765"/>
              <a:gd name="connsiteX4" fmla="*/ 41925 w 363870"/>
              <a:gd name="connsiteY4" fmla="*/ 285750 h 786765"/>
              <a:gd name="connsiteX5" fmla="*/ 144795 w 363870"/>
              <a:gd name="connsiteY5" fmla="*/ 171450 h 786765"/>
              <a:gd name="connsiteX6" fmla="*/ 278145 w 363870"/>
              <a:gd name="connsiteY6" fmla="*/ 59055 h 786765"/>
              <a:gd name="connsiteX7" fmla="*/ 363870 w 363870"/>
              <a:gd name="connsiteY7" fmla="*/ 0 h 78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870" h="786765">
                <a:moveTo>
                  <a:pt x="238140" y="786765"/>
                </a:moveTo>
                <a:cubicBezTo>
                  <a:pt x="193848" y="738346"/>
                  <a:pt x="149557" y="689927"/>
                  <a:pt x="116220" y="643890"/>
                </a:cubicBezTo>
                <a:cubicBezTo>
                  <a:pt x="82882" y="597852"/>
                  <a:pt x="57483" y="553720"/>
                  <a:pt x="38115" y="510540"/>
                </a:cubicBezTo>
                <a:cubicBezTo>
                  <a:pt x="18747" y="467360"/>
                  <a:pt x="-620" y="422275"/>
                  <a:pt x="15" y="384810"/>
                </a:cubicBezTo>
                <a:cubicBezTo>
                  <a:pt x="650" y="347345"/>
                  <a:pt x="17795" y="321310"/>
                  <a:pt x="41925" y="285750"/>
                </a:cubicBezTo>
                <a:cubicBezTo>
                  <a:pt x="66055" y="250190"/>
                  <a:pt x="105425" y="209232"/>
                  <a:pt x="144795" y="171450"/>
                </a:cubicBezTo>
                <a:cubicBezTo>
                  <a:pt x="184165" y="133667"/>
                  <a:pt x="241633" y="87630"/>
                  <a:pt x="278145" y="59055"/>
                </a:cubicBezTo>
                <a:cubicBezTo>
                  <a:pt x="314657" y="30480"/>
                  <a:pt x="339263" y="15240"/>
                  <a:pt x="363870" y="0"/>
                </a:cubicBez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19D7A16-72A9-4B4D-9287-8C2CB48B6602}"/>
              </a:ext>
            </a:extLst>
          </p:cNvPr>
          <p:cNvSpPr/>
          <p:nvPr/>
        </p:nvSpPr>
        <p:spPr>
          <a:xfrm>
            <a:off x="2585085" y="3394710"/>
            <a:ext cx="1819275" cy="914765"/>
          </a:xfrm>
          <a:custGeom>
            <a:avLst/>
            <a:gdLst>
              <a:gd name="connsiteX0" fmla="*/ 0 w 1819275"/>
              <a:gd name="connsiteY0" fmla="*/ 775335 h 914765"/>
              <a:gd name="connsiteX1" fmla="*/ 169545 w 1819275"/>
              <a:gd name="connsiteY1" fmla="*/ 859155 h 914765"/>
              <a:gd name="connsiteX2" fmla="*/ 291465 w 1819275"/>
              <a:gd name="connsiteY2" fmla="*/ 899160 h 914765"/>
              <a:gd name="connsiteX3" fmla="*/ 396240 w 1819275"/>
              <a:gd name="connsiteY3" fmla="*/ 914400 h 914765"/>
              <a:gd name="connsiteX4" fmla="*/ 581025 w 1819275"/>
              <a:gd name="connsiteY4" fmla="*/ 885825 h 914765"/>
              <a:gd name="connsiteX5" fmla="*/ 695325 w 1819275"/>
              <a:gd name="connsiteY5" fmla="*/ 834390 h 914765"/>
              <a:gd name="connsiteX6" fmla="*/ 744855 w 1819275"/>
              <a:gd name="connsiteY6" fmla="*/ 794385 h 914765"/>
              <a:gd name="connsiteX7" fmla="*/ 1089660 w 1819275"/>
              <a:gd name="connsiteY7" fmla="*/ 548640 h 914765"/>
              <a:gd name="connsiteX8" fmla="*/ 1624965 w 1819275"/>
              <a:gd name="connsiteY8" fmla="*/ 144780 h 914765"/>
              <a:gd name="connsiteX9" fmla="*/ 1819275 w 1819275"/>
              <a:gd name="connsiteY9" fmla="*/ 0 h 91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9275" h="914765">
                <a:moveTo>
                  <a:pt x="0" y="775335"/>
                </a:moveTo>
                <a:cubicBezTo>
                  <a:pt x="60484" y="806926"/>
                  <a:pt x="120968" y="838518"/>
                  <a:pt x="169545" y="859155"/>
                </a:cubicBezTo>
                <a:cubicBezTo>
                  <a:pt x="218122" y="879792"/>
                  <a:pt x="253683" y="889953"/>
                  <a:pt x="291465" y="899160"/>
                </a:cubicBezTo>
                <a:cubicBezTo>
                  <a:pt x="329247" y="908367"/>
                  <a:pt x="347980" y="916622"/>
                  <a:pt x="396240" y="914400"/>
                </a:cubicBezTo>
                <a:cubicBezTo>
                  <a:pt x="444500" y="912178"/>
                  <a:pt x="531177" y="899160"/>
                  <a:pt x="581025" y="885825"/>
                </a:cubicBezTo>
                <a:cubicBezTo>
                  <a:pt x="630873" y="872490"/>
                  <a:pt x="668020" y="849630"/>
                  <a:pt x="695325" y="834390"/>
                </a:cubicBezTo>
                <a:cubicBezTo>
                  <a:pt x="722630" y="819150"/>
                  <a:pt x="679133" y="842010"/>
                  <a:pt x="744855" y="794385"/>
                </a:cubicBezTo>
                <a:cubicBezTo>
                  <a:pt x="810578" y="746760"/>
                  <a:pt x="942975" y="656907"/>
                  <a:pt x="1089660" y="548640"/>
                </a:cubicBezTo>
                <a:cubicBezTo>
                  <a:pt x="1236345" y="440373"/>
                  <a:pt x="1624965" y="144780"/>
                  <a:pt x="1624965" y="144780"/>
                </a:cubicBezTo>
                <a:lnTo>
                  <a:pt x="1819275" y="0"/>
                </a:ln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2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7" grpId="0" animBg="1"/>
      <p:bldP spid="8" grpId="0" animBg="1"/>
      <p:bldP spid="9"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6018306" y="1153160"/>
            <a:ext cx="5886457" cy="5063058"/>
          </a:xfrm>
        </p:spPr>
        <p:txBody>
          <a:bodyPr/>
          <a:lstStyle/>
          <a:p>
            <a:pPr marL="0" indent="0">
              <a:buNone/>
            </a:pPr>
            <a:r>
              <a:rPr lang="en-US" sz="2800" dirty="0">
                <a:latin typeface="+mj-lt"/>
                <a:cs typeface="Segoe UI" panose="020B0502040204020203" pitchFamily="34" charset="0"/>
              </a:rPr>
              <a:t>Gradient descent can be problematic with </a:t>
            </a:r>
            <a:r>
              <a:rPr lang="en-US" sz="2800" b="1" dirty="0">
                <a:latin typeface="+mj-lt"/>
                <a:cs typeface="Segoe UI" panose="020B0502040204020203" pitchFamily="34" charset="0"/>
              </a:rPr>
              <a:t>nonconvex loss function</a:t>
            </a:r>
          </a:p>
          <a:p>
            <a:r>
              <a:rPr lang="en-US" sz="2800" dirty="0">
                <a:latin typeface="+mj-lt"/>
                <a:cs typeface="Segoe UI" panose="020B0502040204020203" pitchFamily="34" charset="0"/>
              </a:rPr>
              <a:t>Can get stuck at </a:t>
            </a:r>
            <a:r>
              <a:rPr lang="en-US" sz="2800" b="1" dirty="0">
                <a:latin typeface="+mj-lt"/>
                <a:cs typeface="Segoe UI" panose="020B0502040204020203" pitchFamily="34" charset="0"/>
              </a:rPr>
              <a:t>saddle point!</a:t>
            </a:r>
          </a:p>
          <a:p>
            <a:r>
              <a:rPr lang="en-US" sz="2800" dirty="0">
                <a:latin typeface="+mj-lt"/>
                <a:cs typeface="Segoe UI" panose="020B0502040204020203" pitchFamily="34" charset="0"/>
              </a:rPr>
              <a:t>Gradient is ambiguous at saddle point</a:t>
            </a:r>
          </a:p>
          <a:p>
            <a:r>
              <a:rPr lang="en-US" sz="2800" dirty="0">
                <a:latin typeface="+mj-lt"/>
                <a:cs typeface="Segoe UI" panose="020B0502040204020203" pitchFamily="34" charset="0"/>
              </a:rPr>
              <a:t>Hessian is not positive definite</a:t>
            </a:r>
          </a:p>
        </p:txBody>
      </p:sp>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15142" y="5647200"/>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Nonconvex loss</a:t>
            </a:r>
          </a:p>
        </p:txBody>
      </p:sp>
      <p:pic>
        <p:nvPicPr>
          <p:cNvPr id="6" name="Picture 5">
            <a:extLst>
              <a:ext uri="{FF2B5EF4-FFF2-40B4-BE49-F238E27FC236}">
                <a16:creationId xmlns:a16="http://schemas.microsoft.com/office/drawing/2014/main" id="{0D9BA06C-0F36-4A9C-A636-DD6BACFB7E40}"/>
              </a:ext>
            </a:extLst>
          </p:cNvPr>
          <p:cNvPicPr>
            <a:picLocks noChangeAspect="1"/>
          </p:cNvPicPr>
          <p:nvPr/>
        </p:nvPicPr>
        <p:blipFill>
          <a:blip r:embed="rId2"/>
          <a:stretch>
            <a:fillRect/>
          </a:stretch>
        </p:blipFill>
        <p:spPr>
          <a:xfrm>
            <a:off x="166424" y="1220210"/>
            <a:ext cx="5622527" cy="4272166"/>
          </a:xfrm>
          <a:prstGeom prst="rect">
            <a:avLst/>
          </a:prstGeom>
        </p:spPr>
      </p:pic>
      <p:sp>
        <p:nvSpPr>
          <p:cNvPr id="7" name="Cross 6">
            <a:extLst>
              <a:ext uri="{FF2B5EF4-FFF2-40B4-BE49-F238E27FC236}">
                <a16:creationId xmlns:a16="http://schemas.microsoft.com/office/drawing/2014/main" id="{B3909A94-6B91-437F-BC2B-66B95DAC48DA}"/>
              </a:ext>
            </a:extLst>
          </p:cNvPr>
          <p:cNvSpPr/>
          <p:nvPr/>
        </p:nvSpPr>
        <p:spPr>
          <a:xfrm>
            <a:off x="3054432" y="3227799"/>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2F12E40-2E42-4B77-960F-2F46502F170A}"/>
              </a:ext>
            </a:extLst>
          </p:cNvPr>
          <p:cNvCxnSpPr>
            <a:cxnSpLocks/>
          </p:cNvCxnSpPr>
          <p:nvPr/>
        </p:nvCxnSpPr>
        <p:spPr>
          <a:xfrm>
            <a:off x="3228681" y="3356293"/>
            <a:ext cx="212413" cy="19818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4A0DD6-251E-4758-8998-FCBAF4894024}"/>
              </a:ext>
            </a:extLst>
          </p:cNvPr>
          <p:cNvCxnSpPr>
            <a:cxnSpLocks/>
          </p:cNvCxnSpPr>
          <p:nvPr/>
        </p:nvCxnSpPr>
        <p:spPr>
          <a:xfrm flipH="1" flipV="1">
            <a:off x="2854036" y="3172012"/>
            <a:ext cx="257985" cy="12849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B064A174-D7D6-4166-95BA-180BC27E3CE2}"/>
              </a:ext>
            </a:extLst>
          </p:cNvPr>
          <p:cNvSpPr txBox="1">
            <a:spLocks/>
          </p:cNvSpPr>
          <p:nvPr/>
        </p:nvSpPr>
        <p:spPr>
          <a:xfrm>
            <a:off x="3285145" y="3356293"/>
            <a:ext cx="499308" cy="46397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solidFill>
                  <a:srgbClr val="FF0000"/>
                </a:solidFill>
                <a:latin typeface="+mj-lt"/>
                <a:cs typeface="Segoe UI" panose="020B0502040204020203" pitchFamily="34" charset="0"/>
              </a:rPr>
              <a:t>?</a:t>
            </a:r>
          </a:p>
        </p:txBody>
      </p:sp>
      <p:sp>
        <p:nvSpPr>
          <p:cNvPr id="16" name="Content Placeholder 2">
            <a:extLst>
              <a:ext uri="{FF2B5EF4-FFF2-40B4-BE49-F238E27FC236}">
                <a16:creationId xmlns:a16="http://schemas.microsoft.com/office/drawing/2014/main" id="{C1173BDA-736D-493B-96BF-F9C4DB513E0E}"/>
              </a:ext>
            </a:extLst>
          </p:cNvPr>
          <p:cNvSpPr txBox="1">
            <a:spLocks/>
          </p:cNvSpPr>
          <p:nvPr/>
        </p:nvSpPr>
        <p:spPr>
          <a:xfrm>
            <a:off x="2576781" y="2892322"/>
            <a:ext cx="499308" cy="46397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solidFill>
                  <a:srgbClr val="FF0000"/>
                </a:solidFill>
                <a:latin typeface="+mj-lt"/>
                <a:cs typeface="Segoe UI" panose="020B0502040204020203" pitchFamily="34" charset="0"/>
              </a:rPr>
              <a:t>?</a:t>
            </a:r>
          </a:p>
        </p:txBody>
      </p:sp>
    </p:spTree>
    <p:extLst>
      <p:ext uri="{BB962C8B-B14F-4D97-AF65-F5344CB8AC3E}">
        <p14:creationId xmlns:p14="http://schemas.microsoft.com/office/powerpoint/2010/main" val="427007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5" grpId="0" uiExpand="1" build="p"/>
      <p:bldP spid="1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ML models</a:t>
                </a:r>
              </a:p>
              <a:p>
                <a:r>
                  <a:rPr lang="en-GB" sz="2800" dirty="0">
                    <a:latin typeface="Segoe UI" panose="020B0502040204020203" pitchFamily="34" charset="0"/>
                    <a:ea typeface="Segoe UI" panose="020B0502040204020203" pitchFamily="34" charset="0"/>
                    <a:cs typeface="Segoe UI" panose="020B0502040204020203" pitchFamily="34" charset="0"/>
                  </a:rPr>
                  <a:t>Deep learning models require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high chance of </a:t>
                </a:r>
                <a:r>
                  <a:rPr lang="en-GB" sz="2800" b="1" dirty="0">
                    <a:latin typeface="Segoe UI" panose="020B0502040204020203" pitchFamily="34" charset="0"/>
                    <a:ea typeface="Segoe UI" panose="020B0502040204020203" pitchFamily="34" charset="0"/>
                    <a:cs typeface="Segoe UI" panose="020B0502040204020203" pitchFamily="34" charset="0"/>
                  </a:rPr>
                  <a:t>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Machine Learning</a:t>
            </a:r>
          </a:p>
        </p:txBody>
      </p:sp>
    </p:spTree>
    <p:extLst>
      <p:ext uri="{BB962C8B-B14F-4D97-AF65-F5344CB8AC3E}">
        <p14:creationId xmlns:p14="http://schemas.microsoft.com/office/powerpoint/2010/main" val="300184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21723</TotalTime>
  <Words>3344</Words>
  <Application>Microsoft Office PowerPoint</Application>
  <PresentationFormat>Widescreen</PresentationFormat>
  <Paragraphs>598</Paragraphs>
  <Slides>79</Slides>
  <Notes>32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79</vt:i4>
      </vt:variant>
    </vt:vector>
  </HeadingPairs>
  <TitlesOfParts>
    <vt:vector size="90"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Optimization for Deep Neural Networks</vt:lpstr>
      <vt:lpstr>Local Convergence of Gradient Descent</vt:lpstr>
      <vt:lpstr>Local Convergence of Gradient Descent</vt:lpstr>
      <vt:lpstr>Local Convergence of Gradient Descent</vt:lpstr>
      <vt:lpstr>Local Convergence of Gradient Descent</vt:lpstr>
      <vt:lpstr>Local Convergence of Gradient Descent</vt:lpstr>
      <vt:lpstr>PowerPoint Presentation</vt:lpstr>
      <vt:lpstr>The Nature of Gradients</vt:lpstr>
      <vt:lpstr>The Nature of Gradients</vt:lpstr>
      <vt:lpstr>The Nature of Gradients</vt:lpstr>
      <vt:lpstr>The Nature of Gradients</vt:lpstr>
      <vt:lpstr>The Nature of Gradients</vt:lpstr>
      <vt:lpstr>Vanishing and Exploding Gradient Problems</vt:lpstr>
      <vt:lpstr>Vanishing and Exploding Gradient Problems</vt:lpstr>
      <vt:lpstr>Vanishing and Exploding Gradient Problems</vt:lpstr>
      <vt:lpstr>Convex vs. Non-Convex Optimization</vt:lpstr>
      <vt:lpstr>Convex vs. Non-Convex Optimization</vt:lpstr>
      <vt:lpstr>Convex vs. Non-Convex Optimization</vt:lpstr>
      <vt:lpstr> Regularization for Machine Learning</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536</cp:revision>
  <dcterms:created xsi:type="dcterms:W3CDTF">2013-02-15T23:12:42Z</dcterms:created>
  <dcterms:modified xsi:type="dcterms:W3CDTF">2022-12-26T16:18:01Z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