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8" r:id="rId6"/>
    <p:sldId id="274" r:id="rId7"/>
    <p:sldId id="259" r:id="rId8"/>
    <p:sldId id="276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77" r:id="rId17"/>
    <p:sldId id="269" r:id="rId18"/>
    <p:sldId id="278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AE07-DA64-4634-A8CB-FC0181B1F5E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12574-4D94-4F3F-AC4A-BAD7348B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7B0-7AA0-4F21-A83B-47FC3CD73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07546-EB31-4E08-8989-81C31DC7F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331E-6965-45B9-805A-A30F6A47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7086-9A22-426A-84F7-2EF88D4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7F8B-24ED-41E3-8FB1-A8AFBF4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AACB-9179-416E-B32F-B89DDF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E3B9-1074-4417-A6B8-C3E95C995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CA29-EAA6-45A7-8BF7-35B5E54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3427-2C8B-48D3-BFE9-EE22C9D4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5637-44CB-44A4-A45E-604FE85C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692AD-2404-4DEC-ADAD-C1939EBDE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A18F-5F82-4EA3-9423-81D772F6B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85A4-482A-455B-8EA6-DD7E5499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C0DB-7519-47EF-953D-23C4134A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68D4-022F-4561-85CF-A77994E9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FD1-75B6-4331-BE78-E9839B29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99F5-E641-4EA1-AFB2-440A0E65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5636-DD89-4D13-B369-75E5D9C8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CDAD-5F50-450D-A8BF-05BB61C0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9943-771A-4E99-A680-C771D7C4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9EDD-40B9-4231-AB38-E0C8784C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1AB8-3BF4-42D6-94E4-F4C04F74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007D-86FA-42F1-8452-30FCB58F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6542-2188-4297-BBB1-126B0FBD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22A0-179A-4256-9583-A5D19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4E88-6BAF-43C4-895D-BC4C477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3A506-0049-41E8-9892-89BA5AC20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EE4A1-D672-4A53-B27D-F568B078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091DE-2654-450D-B141-1795C6AE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5688-4D82-4369-977D-E2A43479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579F-DDB5-4D8B-B6BF-A1139E7F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7485-B783-453B-A805-05BF54F5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C3A2-143F-4978-A010-9B1E2F2A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1ADD8-4C0E-4FD1-A4EF-A4CE131E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1BA8-0B99-45AB-8183-AD6142AF1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3A4D-277A-426C-A6AF-467C009CB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BC860-73CA-49C5-BB1E-638A6306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3378D-8DB7-406A-9D19-ACD8D9BD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67FBD-36AF-4395-B59C-8AFD2648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6835-E61E-45EF-B87D-838B5A58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8B950-6203-41E3-859C-FE50BD3B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401E6-D4B1-4405-87DF-D30FC9D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A540C-4BA1-4B6A-BCA4-EDF4296D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F13A-941B-49DA-BEAA-68EF078E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E3277-CAD7-49E3-9C85-16524F8A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FCE9F-F6CF-4327-BA67-D0373AD8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0EF6-40D3-4200-93C8-6784503F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BB8C-A245-4FCB-BF30-789A7348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30AA7-9953-447E-84E4-0437CA8D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D8275-93F0-4A31-BF39-A64D1970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33DA-028E-43C9-91BC-23776D4B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91E7-8253-48D8-AD45-F05F4C23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CDBE-B4A1-4CA9-8DFA-0B0B0AA8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5A052-8F1F-496F-B02C-62BFFB49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136B-0833-4215-BF26-602A1D40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89671-6848-404B-A0D8-A331A01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EAE9-6270-4445-8EAF-2DF48EB8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F1E6-6CD0-4EEE-88D5-D0127BE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6E854-D1B6-4C39-8380-6E09161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1500-7898-4651-850E-8FF60FF1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170D-3F51-4254-92D0-CECFC2964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A6E6-FE3F-433A-89D3-03E54D9436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F3FB-D1CD-44B9-B912-1427807F9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E75-E2BD-4782-8A1D-39EA7AA9C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3B54-E047-4922-9082-CB36AF1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bird.org/h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cei.noaa.gov/pub/data/cirs/climdi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70A9-F085-44D0-B667-222C10998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Bird Sightings Across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D6B2-E5DE-4621-BC70-A834029F7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Turner</a:t>
            </a:r>
          </a:p>
        </p:txBody>
      </p:sp>
    </p:spTree>
    <p:extLst>
      <p:ext uri="{BB962C8B-B14F-4D97-AF65-F5344CB8AC3E}">
        <p14:creationId xmlns:p14="http://schemas.microsoft.com/office/powerpoint/2010/main" val="19776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9A1-AD3D-416C-A449-7109B589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Description – Weather Data</a:t>
            </a:r>
            <a:endParaRPr lang="en-US" dirty="0"/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D691412-626A-4B28-B398-F638394FE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16" y="1690688"/>
            <a:ext cx="5669923" cy="2360711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84F8C2E-D5C4-445D-8C13-489E919B0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16" y="4334340"/>
            <a:ext cx="5669923" cy="2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3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6DD-F4DE-4FDF-B0F0-4C1FAC4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4348-11BC-4733-BE5D-DB7DC0F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Description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Forecasting Experiments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Final Forecasts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207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54D-26A0-4DB5-A7E9-8E7B6FC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Stationarity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74FF8-2711-4B1F-878C-5C4BC1AC7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9" y="1690688"/>
            <a:ext cx="9031942" cy="4012331"/>
          </a:xfrm>
        </p:spPr>
      </p:pic>
    </p:spTree>
    <p:extLst>
      <p:ext uri="{BB962C8B-B14F-4D97-AF65-F5344CB8AC3E}">
        <p14:creationId xmlns:p14="http://schemas.microsoft.com/office/powerpoint/2010/main" val="147251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84F-1236-4E97-9476-B3B414DD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Cointegration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9CCD92-2979-4594-99AD-182E3B045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36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9417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6DD-F4DE-4FDF-B0F0-4C1FAC4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4348-11BC-4733-BE5D-DB7DC0F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Description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Exploration</a:t>
            </a:r>
          </a:p>
          <a:p>
            <a:r>
              <a:rPr lang="en-US" dirty="0"/>
              <a:t>Forecasting Experiments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Final Forecasts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524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CCB-0A84-4442-A728-419A161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Experiments - ARIMA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DCCF93FF-3E35-4ABA-8A5C-D42E9E80C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7" y="1782846"/>
            <a:ext cx="10441439" cy="4347365"/>
          </a:xfrm>
        </p:spPr>
      </p:pic>
    </p:spTree>
    <p:extLst>
      <p:ext uri="{BB962C8B-B14F-4D97-AF65-F5344CB8AC3E}">
        <p14:creationId xmlns:p14="http://schemas.microsoft.com/office/powerpoint/2010/main" val="137193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CCB-0A84-4442-A728-419A161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Experiments - ARIMA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D1CD58E-2839-4495-9F68-EFD8015E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421034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F29C-1890-4A9C-BBBA-2C304129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Experiments - Structural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4F935A3-FE3D-4AB5-BB69-425132048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1" y="1690688"/>
            <a:ext cx="10351797" cy="4310042"/>
          </a:xfrm>
        </p:spPr>
      </p:pic>
    </p:spTree>
    <p:extLst>
      <p:ext uri="{BB962C8B-B14F-4D97-AF65-F5344CB8AC3E}">
        <p14:creationId xmlns:p14="http://schemas.microsoft.com/office/powerpoint/2010/main" val="83506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F29C-1890-4A9C-BBBA-2C304129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Experiments - Structural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6BC1C71-F532-4CC3-90C4-0348EB20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690688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29575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6DD-F4DE-4FDF-B0F0-4C1FAC4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4348-11BC-4733-BE5D-DB7DC0F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Description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Forecasting Experiments</a:t>
            </a:r>
          </a:p>
          <a:p>
            <a:r>
              <a:rPr lang="en-US" dirty="0"/>
              <a:t>Final Forecasts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4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1DE1-3C45-41A9-99AD-2799255F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1BCA48-4269-4C9E-BE0E-9FD2CA05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 usable predictions for recreational bird watchers that they may be able to plan a trip given their limited schedule</a:t>
            </a:r>
          </a:p>
          <a:p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32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52C4D539-FAB3-4F5D-9091-0E792DE46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43" y="913059"/>
            <a:ext cx="3903489" cy="2322576"/>
          </a:xfrm>
          <a:prstGeom prst="rect">
            <a:avLst/>
          </a:prstGeom>
        </p:spPr>
      </p:pic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F9FBD6F-6D6D-453E-8C96-6147BD262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43" y="3939722"/>
            <a:ext cx="3903489" cy="2322576"/>
          </a:xfrm>
          <a:prstGeom prst="rect">
            <a:avLst/>
          </a:prstGeom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19B216-A704-49DE-900D-010230073E23}"/>
              </a:ext>
            </a:extLst>
          </p:cNvPr>
          <p:cNvSpPr txBox="1"/>
          <p:nvPr/>
        </p:nvSpPr>
        <p:spPr>
          <a:xfrm>
            <a:off x="6729984" y="486653"/>
            <a:ext cx="484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 Bald Eagle Sightings </a:t>
            </a:r>
          </a:p>
          <a:p>
            <a:pPr algn="ctr"/>
            <a:r>
              <a:rPr lang="en-US" dirty="0"/>
              <a:t>March 2023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D8A31-C113-4B50-8EAC-E25F70DDA1EC}"/>
              </a:ext>
            </a:extLst>
          </p:cNvPr>
          <p:cNvSpPr txBox="1"/>
          <p:nvPr/>
        </p:nvSpPr>
        <p:spPr>
          <a:xfrm>
            <a:off x="6787896" y="3519098"/>
            <a:ext cx="484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 Red Wing Black Bird Sightings</a:t>
            </a:r>
          </a:p>
          <a:p>
            <a:pPr algn="ctr"/>
            <a:r>
              <a:rPr lang="en-US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87318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9"/>
    </mc:Choice>
    <mc:Fallback>
      <p:transition spd="slow" advTm="28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FA60-D9EF-4B29-B2CC-68B428FD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Forecasts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E5F6585-6850-4425-BD83-BDB9098D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4" y="2803849"/>
            <a:ext cx="5400196" cy="321870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FB5BDF4-820E-4ADF-BE4D-ACF5CC42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7" y="2640563"/>
            <a:ext cx="5948103" cy="35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6DD-F4DE-4FDF-B0F0-4C1FAC4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4348-11BC-4733-BE5D-DB7DC0F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Model performs slightly better than ARIMA model, but differences exist between bird species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F5A4-4042-476C-A968-338C4E44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D5DF-B34E-4E8D-BE55-42F5EFDB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datasets about Birds and bird sightings, but these are predominately used for Conservation or other scientific purposes.</a:t>
            </a:r>
          </a:p>
          <a:p>
            <a:r>
              <a:rPr lang="en-US" dirty="0"/>
              <a:t>Therefore, they tend to either cover large swathes of territory (the entire US) or very small regions, like a single national park. </a:t>
            </a:r>
          </a:p>
          <a:p>
            <a:r>
              <a:rPr lang="en-US" dirty="0"/>
              <a:t>The other popular source is radar monitoring of migrations, but this data is real time. </a:t>
            </a:r>
          </a:p>
          <a:p>
            <a:r>
              <a:rPr lang="en-US" dirty="0"/>
              <a:t>Neither of these is particularly useful for a Birder trying to plan a trip. </a:t>
            </a:r>
          </a:p>
        </p:txBody>
      </p:sp>
    </p:spTree>
    <p:extLst>
      <p:ext uri="{BB962C8B-B14F-4D97-AF65-F5344CB8AC3E}">
        <p14:creationId xmlns:p14="http://schemas.microsoft.com/office/powerpoint/2010/main" val="379489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3512-0AAE-430A-8036-226006BD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7D69-4B87-40DF-BAF9-90BA3EB5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Mid-size geographic region – State</a:t>
            </a:r>
          </a:p>
          <a:p>
            <a:r>
              <a:rPr lang="en-US" dirty="0"/>
              <a:t>Forecast monthly bird sightings for specific species. </a:t>
            </a:r>
          </a:p>
        </p:txBody>
      </p:sp>
    </p:spTree>
    <p:extLst>
      <p:ext uri="{BB962C8B-B14F-4D97-AF65-F5344CB8AC3E}">
        <p14:creationId xmlns:p14="http://schemas.microsoft.com/office/powerpoint/2010/main" val="27774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6DD-F4DE-4FDF-B0F0-4C1FAC4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4348-11BC-4733-BE5D-DB7DC0F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Forecasting Experiments</a:t>
            </a:r>
          </a:p>
          <a:p>
            <a:r>
              <a:rPr lang="en-US" dirty="0"/>
              <a:t>Final Forecasts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989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6DD-F4DE-4FDF-B0F0-4C1FAC4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4348-11BC-4733-BE5D-DB7DC0F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Forecasting Experiments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Final Forecasts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75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DFC6C-AFB8-4684-B005-0B88B612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Data Description – </a:t>
            </a:r>
            <a:br>
              <a:rPr lang="en-US" sz="4000" dirty="0"/>
            </a:br>
            <a:r>
              <a:rPr lang="en-US" sz="4000" dirty="0"/>
              <a:t>Bird Sightings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106A-D1F1-4D40-B0BA-51CCAB7E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eBird</a:t>
            </a:r>
          </a:p>
          <a:p>
            <a:pPr lvl="1"/>
            <a:r>
              <a:rPr lang="en-US" dirty="0"/>
              <a:t>Free, Open-Source Data on Bird Sightings</a:t>
            </a:r>
          </a:p>
          <a:p>
            <a:pPr lvl="1"/>
            <a:r>
              <a:rPr lang="en-US" dirty="0"/>
              <a:t>From the Cornel Lab of Ornithology</a:t>
            </a:r>
          </a:p>
          <a:p>
            <a:pPr lvl="1"/>
            <a:r>
              <a:rPr lang="en-US" dirty="0"/>
              <a:t>Verifies inputs for plausibility</a:t>
            </a:r>
          </a:p>
          <a:p>
            <a:pPr lvl="1"/>
            <a:endParaRPr lang="en-US" dirty="0"/>
          </a:p>
          <a:p>
            <a:r>
              <a:rPr lang="en-US" sz="2400" dirty="0">
                <a:hlinkClick r:id="rId2"/>
              </a:rPr>
              <a:t>https://ebird.org/home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70DD-71DC-4D2B-9F81-25998ACA6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3" t="17260" r="7464" b="16072"/>
          <a:stretch/>
        </p:blipFill>
        <p:spPr>
          <a:xfrm>
            <a:off x="7535330" y="2769922"/>
            <a:ext cx="3217333" cy="18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9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0235-94BC-4EC7-94A7-A64E6BC9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Data Description – Bird Sightings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BF0948B-B429-421E-829D-A135FBF39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44" y="1562677"/>
            <a:ext cx="5896512" cy="2455053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D9FFFA01-3C8D-4FB8-A5BF-0F27AE16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44" y="4015173"/>
            <a:ext cx="5896512" cy="24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54D-26A0-4DB5-A7E9-8E7B6FC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 –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1374-CC01-4593-AE87-533F29F6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1521" cy="4351338"/>
          </a:xfrm>
        </p:spPr>
        <p:txBody>
          <a:bodyPr/>
          <a:lstStyle/>
          <a:p>
            <a:r>
              <a:rPr lang="en-US" dirty="0"/>
              <a:t>National Oceanic and Atmospheric Administration</a:t>
            </a:r>
          </a:p>
          <a:p>
            <a:pPr lvl="1"/>
            <a:r>
              <a:rPr lang="en-US" dirty="0"/>
              <a:t>Monthly – State Level </a:t>
            </a:r>
          </a:p>
          <a:p>
            <a:pPr lvl="1"/>
            <a:r>
              <a:rPr lang="en-US" dirty="0"/>
              <a:t>Rain and Average Temperature Data</a:t>
            </a:r>
          </a:p>
          <a:p>
            <a:pPr lvl="1"/>
            <a:r>
              <a:rPr lang="en-US" dirty="0"/>
              <a:t>1900 – 2014</a:t>
            </a:r>
          </a:p>
          <a:p>
            <a:pPr lvl="1"/>
            <a:r>
              <a:rPr lang="en-US" dirty="0">
                <a:hlinkClick r:id="rId2"/>
              </a:rPr>
              <a:t>https://www.ncei.noaa.gov/pub/data/cirs/climdiv/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CEA61-A5BC-44E7-A316-7305746D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06" y="2878236"/>
            <a:ext cx="4286775" cy="11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323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Bird Sightings Across the US</vt:lpstr>
      <vt:lpstr>Goal</vt:lpstr>
      <vt:lpstr>Introduction – The Problem</vt:lpstr>
      <vt:lpstr>Introduction – Proposed Solution</vt:lpstr>
      <vt:lpstr>Road Map</vt:lpstr>
      <vt:lpstr>Data Description</vt:lpstr>
      <vt:lpstr>Data Description –  Bird Sightings</vt:lpstr>
      <vt:lpstr>Data Description – Bird Sightings</vt:lpstr>
      <vt:lpstr>Data Description – Weather</vt:lpstr>
      <vt:lpstr>Data Description – Weather Data</vt:lpstr>
      <vt:lpstr>Data Exploration</vt:lpstr>
      <vt:lpstr>Data Exploration – Stationarity</vt:lpstr>
      <vt:lpstr>Data Exploration – Cointegration</vt:lpstr>
      <vt:lpstr>Forecasting Experiments</vt:lpstr>
      <vt:lpstr>Forecasting Experiments - ARIMA</vt:lpstr>
      <vt:lpstr>Forecasting Experiments - ARIMA</vt:lpstr>
      <vt:lpstr>Forecasting Experiments - Structural</vt:lpstr>
      <vt:lpstr>Forecasting Experiments - Structural</vt:lpstr>
      <vt:lpstr>Final Forecasts</vt:lpstr>
      <vt:lpstr>Final Forecasts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Turner</dc:creator>
  <cp:lastModifiedBy>Bryce Turner</cp:lastModifiedBy>
  <cp:revision>5</cp:revision>
  <dcterms:created xsi:type="dcterms:W3CDTF">2022-12-12T19:35:47Z</dcterms:created>
  <dcterms:modified xsi:type="dcterms:W3CDTF">2022-12-14T20:31:39Z</dcterms:modified>
</cp:coreProperties>
</file>