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64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4C1380-F1A7-4D6D-89F8-57CC87FADAD6}" type="doc">
      <dgm:prSet loTypeId="urn:microsoft.com/office/officeart/2016/7/layout/ChevronBlockProcess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6D345D3-4337-4243-9B50-2D74DA52328C}">
      <dgm:prSet/>
      <dgm:spPr/>
      <dgm:t>
        <a:bodyPr/>
        <a:lstStyle/>
        <a:p>
          <a:r>
            <a:rPr lang="en-US"/>
            <a:t>Download</a:t>
          </a:r>
        </a:p>
      </dgm:t>
    </dgm:pt>
    <dgm:pt modelId="{70D8EAB6-0AEE-4548-9273-96898D1729CE}" type="parTrans" cxnId="{0707C90D-A4C6-40C3-8591-E42A1BF2E376}">
      <dgm:prSet/>
      <dgm:spPr/>
      <dgm:t>
        <a:bodyPr/>
        <a:lstStyle/>
        <a:p>
          <a:endParaRPr lang="en-US"/>
        </a:p>
      </dgm:t>
    </dgm:pt>
    <dgm:pt modelId="{D40DDD9B-BD45-421A-8C68-C779E1C75097}" type="sibTrans" cxnId="{0707C90D-A4C6-40C3-8591-E42A1BF2E376}">
      <dgm:prSet/>
      <dgm:spPr/>
      <dgm:t>
        <a:bodyPr/>
        <a:lstStyle/>
        <a:p>
          <a:endParaRPr lang="en-US"/>
        </a:p>
      </dgm:t>
    </dgm:pt>
    <dgm:pt modelId="{FDFF9A05-FB67-47CA-BC34-862A8771F6FC}">
      <dgm:prSet/>
      <dgm:spPr/>
      <dgm:t>
        <a:bodyPr/>
        <a:lstStyle/>
        <a:p>
          <a:r>
            <a:rPr lang="en-US" dirty="0"/>
            <a:t>Download datasets (“COW NMC”, “Number of nuclear warheads in the inventory of the nuclear powers, 1945 to 2014” &amp; “Number of nuclear weapons tests, 1945 to 1998”)</a:t>
          </a:r>
        </a:p>
      </dgm:t>
    </dgm:pt>
    <dgm:pt modelId="{DD325627-C890-46D6-B509-169840C7E7C6}" type="parTrans" cxnId="{EFB441A7-BF51-4F16-9DC6-6EFC75049FAB}">
      <dgm:prSet/>
      <dgm:spPr/>
      <dgm:t>
        <a:bodyPr/>
        <a:lstStyle/>
        <a:p>
          <a:endParaRPr lang="en-US"/>
        </a:p>
      </dgm:t>
    </dgm:pt>
    <dgm:pt modelId="{C64A147C-4719-4D27-89BE-C01EA7CA6EB9}" type="sibTrans" cxnId="{EFB441A7-BF51-4F16-9DC6-6EFC75049FAB}">
      <dgm:prSet/>
      <dgm:spPr/>
      <dgm:t>
        <a:bodyPr/>
        <a:lstStyle/>
        <a:p>
          <a:endParaRPr lang="en-US"/>
        </a:p>
      </dgm:t>
    </dgm:pt>
    <dgm:pt modelId="{B2EAA5DD-3E6E-4E3B-A79A-5C5A3A21C071}">
      <dgm:prSet/>
      <dgm:spPr/>
      <dgm:t>
        <a:bodyPr/>
        <a:lstStyle/>
        <a:p>
          <a:r>
            <a:rPr lang="en-US"/>
            <a:t>Locate</a:t>
          </a:r>
        </a:p>
      </dgm:t>
    </dgm:pt>
    <dgm:pt modelId="{E682BF49-5228-4DDB-A9CF-DF369C9AA944}" type="parTrans" cxnId="{2EABB906-C166-45F4-B22F-414CDD568591}">
      <dgm:prSet/>
      <dgm:spPr/>
      <dgm:t>
        <a:bodyPr/>
        <a:lstStyle/>
        <a:p>
          <a:endParaRPr lang="en-US"/>
        </a:p>
      </dgm:t>
    </dgm:pt>
    <dgm:pt modelId="{14DA861F-4020-4B15-BB6B-A40ECEA84806}" type="sibTrans" cxnId="{2EABB906-C166-45F4-B22F-414CDD568591}">
      <dgm:prSet/>
      <dgm:spPr/>
      <dgm:t>
        <a:bodyPr/>
        <a:lstStyle/>
        <a:p>
          <a:endParaRPr lang="en-US"/>
        </a:p>
      </dgm:t>
    </dgm:pt>
    <dgm:pt modelId="{7891A1A1-1B51-4955-9AEB-D19E37458B4A}">
      <dgm:prSet/>
      <dgm:spPr/>
      <dgm:t>
        <a:bodyPr/>
        <a:lstStyle/>
        <a:p>
          <a:r>
            <a:rPr lang="en-US" dirty="0"/>
            <a:t>Locate additional data (primarily various versions of the Nuclear Notebook</a:t>
          </a:r>
        </a:p>
      </dgm:t>
    </dgm:pt>
    <dgm:pt modelId="{A4CFE4B5-9EE6-4194-9651-A499F04860F2}" type="parTrans" cxnId="{334DC5DD-BFB3-4D19-8E12-E163C2C05CC8}">
      <dgm:prSet/>
      <dgm:spPr/>
      <dgm:t>
        <a:bodyPr/>
        <a:lstStyle/>
        <a:p>
          <a:endParaRPr lang="en-US"/>
        </a:p>
      </dgm:t>
    </dgm:pt>
    <dgm:pt modelId="{B834A2BB-D66C-4A2A-828A-408D678F59BB}" type="sibTrans" cxnId="{334DC5DD-BFB3-4D19-8E12-E163C2C05CC8}">
      <dgm:prSet/>
      <dgm:spPr/>
      <dgm:t>
        <a:bodyPr/>
        <a:lstStyle/>
        <a:p>
          <a:endParaRPr lang="en-US"/>
        </a:p>
      </dgm:t>
    </dgm:pt>
    <dgm:pt modelId="{9BCC8BA4-A967-43AF-9794-236BA0CDA1B5}">
      <dgm:prSet/>
      <dgm:spPr/>
      <dgm:t>
        <a:bodyPr/>
        <a:lstStyle/>
        <a:p>
          <a:r>
            <a:rPr lang="en-US"/>
            <a:t>Add</a:t>
          </a:r>
        </a:p>
      </dgm:t>
    </dgm:pt>
    <dgm:pt modelId="{91694609-60A6-458D-B4C7-C3F10E984541}" type="parTrans" cxnId="{47914CEA-B692-4FCD-B471-DFDD768D17F8}">
      <dgm:prSet/>
      <dgm:spPr/>
      <dgm:t>
        <a:bodyPr/>
        <a:lstStyle/>
        <a:p>
          <a:endParaRPr lang="en-US"/>
        </a:p>
      </dgm:t>
    </dgm:pt>
    <dgm:pt modelId="{FA28D947-2745-4E3B-B119-133482DDFEB1}" type="sibTrans" cxnId="{47914CEA-B692-4FCD-B471-DFDD768D17F8}">
      <dgm:prSet/>
      <dgm:spPr/>
      <dgm:t>
        <a:bodyPr/>
        <a:lstStyle/>
        <a:p>
          <a:endParaRPr lang="en-US"/>
        </a:p>
      </dgm:t>
    </dgm:pt>
    <dgm:pt modelId="{F4FF0BEB-B96F-4A92-AEE9-493D31477FEF}">
      <dgm:prSet/>
      <dgm:spPr/>
      <dgm:t>
        <a:bodyPr/>
        <a:lstStyle/>
        <a:p>
          <a:r>
            <a:rPr lang="en-US"/>
            <a:t>Add new observations in R using add_row</a:t>
          </a:r>
        </a:p>
      </dgm:t>
    </dgm:pt>
    <dgm:pt modelId="{28216CD2-47DB-46A5-B21D-C5E7BB92EE5A}" type="parTrans" cxnId="{3190DBF2-14A4-40C5-9501-7A2519A48B4C}">
      <dgm:prSet/>
      <dgm:spPr/>
      <dgm:t>
        <a:bodyPr/>
        <a:lstStyle/>
        <a:p>
          <a:endParaRPr lang="en-US"/>
        </a:p>
      </dgm:t>
    </dgm:pt>
    <dgm:pt modelId="{03EDF69C-5DC1-43B9-90CB-888C3236F539}" type="sibTrans" cxnId="{3190DBF2-14A4-40C5-9501-7A2519A48B4C}">
      <dgm:prSet/>
      <dgm:spPr/>
      <dgm:t>
        <a:bodyPr/>
        <a:lstStyle/>
        <a:p>
          <a:endParaRPr lang="en-US"/>
        </a:p>
      </dgm:t>
    </dgm:pt>
    <dgm:pt modelId="{1B910CC6-6F93-4015-9F42-49C73B96F43C}">
      <dgm:prSet/>
      <dgm:spPr/>
      <dgm:t>
        <a:bodyPr/>
        <a:lstStyle/>
        <a:p>
          <a:r>
            <a:rPr lang="en-US" dirty="0"/>
            <a:t>Merge</a:t>
          </a:r>
        </a:p>
      </dgm:t>
    </dgm:pt>
    <dgm:pt modelId="{F3714D67-9610-471C-8E35-490638588641}" type="parTrans" cxnId="{046AF760-BE5A-4207-8926-50736CB569B1}">
      <dgm:prSet/>
      <dgm:spPr/>
      <dgm:t>
        <a:bodyPr/>
        <a:lstStyle/>
        <a:p>
          <a:endParaRPr lang="en-US"/>
        </a:p>
      </dgm:t>
    </dgm:pt>
    <dgm:pt modelId="{01D2DFCC-BDE4-4902-A875-C6074CE185CC}" type="sibTrans" cxnId="{046AF760-BE5A-4207-8926-50736CB569B1}">
      <dgm:prSet/>
      <dgm:spPr/>
      <dgm:t>
        <a:bodyPr/>
        <a:lstStyle/>
        <a:p>
          <a:endParaRPr lang="en-US"/>
        </a:p>
      </dgm:t>
    </dgm:pt>
    <dgm:pt modelId="{4580BC36-C24F-4D2E-9C41-C58B946584C8}">
      <dgm:prSet/>
      <dgm:spPr/>
      <dgm:t>
        <a:bodyPr/>
        <a:lstStyle/>
        <a:p>
          <a:r>
            <a:rPr lang="en-US"/>
            <a:t>Merge dataframes </a:t>
          </a:r>
        </a:p>
      </dgm:t>
    </dgm:pt>
    <dgm:pt modelId="{F7AE2A4E-3548-4273-B49C-27207DCB409B}" type="parTrans" cxnId="{FDC97D8A-8BE1-4C5C-AC31-F8FC3D1BFC22}">
      <dgm:prSet/>
      <dgm:spPr/>
      <dgm:t>
        <a:bodyPr/>
        <a:lstStyle/>
        <a:p>
          <a:endParaRPr lang="en-US"/>
        </a:p>
      </dgm:t>
    </dgm:pt>
    <dgm:pt modelId="{D0E5D4FE-D3C1-45ED-80C2-05981AD7655F}" type="sibTrans" cxnId="{FDC97D8A-8BE1-4C5C-AC31-F8FC3D1BFC22}">
      <dgm:prSet/>
      <dgm:spPr/>
      <dgm:t>
        <a:bodyPr/>
        <a:lstStyle/>
        <a:p>
          <a:endParaRPr lang="en-US"/>
        </a:p>
      </dgm:t>
    </dgm:pt>
    <dgm:pt modelId="{73076738-A9D6-4312-A7A2-A3DFFF742426}">
      <dgm:prSet/>
      <dgm:spPr/>
      <dgm:t>
        <a:bodyPr/>
        <a:lstStyle/>
        <a:p>
          <a:r>
            <a:rPr lang="en-US" dirty="0"/>
            <a:t>Plot</a:t>
          </a:r>
        </a:p>
      </dgm:t>
    </dgm:pt>
    <dgm:pt modelId="{49A41E02-703F-4604-B26E-482B3335849C}" type="parTrans" cxnId="{B549C078-2BFD-4A59-B228-8FD6FA188545}">
      <dgm:prSet/>
      <dgm:spPr/>
      <dgm:t>
        <a:bodyPr/>
        <a:lstStyle/>
        <a:p>
          <a:endParaRPr lang="en-US"/>
        </a:p>
      </dgm:t>
    </dgm:pt>
    <dgm:pt modelId="{25BAE7F5-F370-4728-8330-61D903378929}" type="sibTrans" cxnId="{B549C078-2BFD-4A59-B228-8FD6FA188545}">
      <dgm:prSet/>
      <dgm:spPr/>
      <dgm:t>
        <a:bodyPr/>
        <a:lstStyle/>
        <a:p>
          <a:endParaRPr lang="en-US"/>
        </a:p>
      </dgm:t>
    </dgm:pt>
    <dgm:pt modelId="{8C8B498B-3816-4C5B-9A04-4E129961C47F}">
      <dgm:prSet/>
      <dgm:spPr/>
      <dgm:t>
        <a:bodyPr/>
        <a:lstStyle/>
        <a:p>
          <a:r>
            <a:rPr lang="en-US"/>
            <a:t>Plot interesting data</a:t>
          </a:r>
        </a:p>
      </dgm:t>
    </dgm:pt>
    <dgm:pt modelId="{64EBFA52-CAAF-46E4-876A-5656AB3DED25}" type="parTrans" cxnId="{37737C4A-6F64-4C5B-B239-27150BCAD762}">
      <dgm:prSet/>
      <dgm:spPr/>
      <dgm:t>
        <a:bodyPr/>
        <a:lstStyle/>
        <a:p>
          <a:endParaRPr lang="en-US"/>
        </a:p>
      </dgm:t>
    </dgm:pt>
    <dgm:pt modelId="{D0DA6C8B-7F78-408D-8F91-1D8395C11FE6}" type="sibTrans" cxnId="{37737C4A-6F64-4C5B-B239-27150BCAD762}">
      <dgm:prSet/>
      <dgm:spPr/>
      <dgm:t>
        <a:bodyPr/>
        <a:lstStyle/>
        <a:p>
          <a:endParaRPr lang="en-US"/>
        </a:p>
      </dgm:t>
    </dgm:pt>
    <dgm:pt modelId="{4CAE1536-0CB4-4417-A7E3-249C0C9E79A5}" type="pres">
      <dgm:prSet presAssocID="{174C1380-F1A7-4D6D-89F8-57CC87FADAD6}" presName="Name0" presStyleCnt="0">
        <dgm:presLayoutVars>
          <dgm:dir/>
          <dgm:animLvl val="lvl"/>
          <dgm:resizeHandles val="exact"/>
        </dgm:presLayoutVars>
      </dgm:prSet>
      <dgm:spPr/>
    </dgm:pt>
    <dgm:pt modelId="{BB7565AB-39F5-4313-9C3F-BD8001F13F75}" type="pres">
      <dgm:prSet presAssocID="{26D345D3-4337-4243-9B50-2D74DA52328C}" presName="composite" presStyleCnt="0"/>
      <dgm:spPr/>
    </dgm:pt>
    <dgm:pt modelId="{982A5BD2-A86F-4C27-A89D-6FE6828B0806}" type="pres">
      <dgm:prSet presAssocID="{26D345D3-4337-4243-9B50-2D74DA52328C}" presName="parTx" presStyleLbl="alignNode1" presStyleIdx="0" presStyleCnt="5">
        <dgm:presLayoutVars>
          <dgm:chMax val="0"/>
          <dgm:chPref val="0"/>
        </dgm:presLayoutVars>
      </dgm:prSet>
      <dgm:spPr/>
    </dgm:pt>
    <dgm:pt modelId="{1C6B5450-823E-4A23-829E-39E487E91033}" type="pres">
      <dgm:prSet presAssocID="{26D345D3-4337-4243-9B50-2D74DA52328C}" presName="desTx" presStyleLbl="alignAccFollowNode1" presStyleIdx="0" presStyleCnt="5">
        <dgm:presLayoutVars/>
      </dgm:prSet>
      <dgm:spPr/>
    </dgm:pt>
    <dgm:pt modelId="{C54274ED-1537-4DB4-8989-67860841CE8C}" type="pres">
      <dgm:prSet presAssocID="{D40DDD9B-BD45-421A-8C68-C779E1C75097}" presName="space" presStyleCnt="0"/>
      <dgm:spPr/>
    </dgm:pt>
    <dgm:pt modelId="{A5C7FDDC-8345-4EC1-A38A-180E3AF2F64F}" type="pres">
      <dgm:prSet presAssocID="{B2EAA5DD-3E6E-4E3B-A79A-5C5A3A21C071}" presName="composite" presStyleCnt="0"/>
      <dgm:spPr/>
    </dgm:pt>
    <dgm:pt modelId="{F05985D1-4E4D-4FD7-9B12-FE0D2E40E435}" type="pres">
      <dgm:prSet presAssocID="{B2EAA5DD-3E6E-4E3B-A79A-5C5A3A21C071}" presName="parTx" presStyleLbl="alignNode1" presStyleIdx="1" presStyleCnt="5">
        <dgm:presLayoutVars>
          <dgm:chMax val="0"/>
          <dgm:chPref val="0"/>
        </dgm:presLayoutVars>
      </dgm:prSet>
      <dgm:spPr/>
    </dgm:pt>
    <dgm:pt modelId="{5AF6660D-B539-4585-8AFC-AA399F2F5DA9}" type="pres">
      <dgm:prSet presAssocID="{B2EAA5DD-3E6E-4E3B-A79A-5C5A3A21C071}" presName="desTx" presStyleLbl="alignAccFollowNode1" presStyleIdx="1" presStyleCnt="5">
        <dgm:presLayoutVars/>
      </dgm:prSet>
      <dgm:spPr/>
    </dgm:pt>
    <dgm:pt modelId="{E486FCE9-3469-494B-A58D-A379E410B08C}" type="pres">
      <dgm:prSet presAssocID="{14DA861F-4020-4B15-BB6B-A40ECEA84806}" presName="space" presStyleCnt="0"/>
      <dgm:spPr/>
    </dgm:pt>
    <dgm:pt modelId="{C3F3A143-574B-43B4-A9F1-E850FB7278DD}" type="pres">
      <dgm:prSet presAssocID="{9BCC8BA4-A967-43AF-9794-236BA0CDA1B5}" presName="composite" presStyleCnt="0"/>
      <dgm:spPr/>
    </dgm:pt>
    <dgm:pt modelId="{41226002-17B3-4CE8-94EA-17FF7480EF4B}" type="pres">
      <dgm:prSet presAssocID="{9BCC8BA4-A967-43AF-9794-236BA0CDA1B5}" presName="parTx" presStyleLbl="alignNode1" presStyleIdx="2" presStyleCnt="5">
        <dgm:presLayoutVars>
          <dgm:chMax val="0"/>
          <dgm:chPref val="0"/>
        </dgm:presLayoutVars>
      </dgm:prSet>
      <dgm:spPr/>
    </dgm:pt>
    <dgm:pt modelId="{2D5569A7-B958-4EB7-95AE-9A86537B0C25}" type="pres">
      <dgm:prSet presAssocID="{9BCC8BA4-A967-43AF-9794-236BA0CDA1B5}" presName="desTx" presStyleLbl="alignAccFollowNode1" presStyleIdx="2" presStyleCnt="5">
        <dgm:presLayoutVars/>
      </dgm:prSet>
      <dgm:spPr/>
    </dgm:pt>
    <dgm:pt modelId="{74ED909F-6B41-403C-95D9-9C316C9F87C1}" type="pres">
      <dgm:prSet presAssocID="{FA28D947-2745-4E3B-B119-133482DDFEB1}" presName="space" presStyleCnt="0"/>
      <dgm:spPr/>
    </dgm:pt>
    <dgm:pt modelId="{50540580-3A28-436F-B1D1-ECAEFC484A36}" type="pres">
      <dgm:prSet presAssocID="{1B910CC6-6F93-4015-9F42-49C73B96F43C}" presName="composite" presStyleCnt="0"/>
      <dgm:spPr/>
    </dgm:pt>
    <dgm:pt modelId="{1DB5AC0F-E0FC-4D96-A5FB-D6877D0CBFD3}" type="pres">
      <dgm:prSet presAssocID="{1B910CC6-6F93-4015-9F42-49C73B96F43C}" presName="parTx" presStyleLbl="alignNode1" presStyleIdx="3" presStyleCnt="5">
        <dgm:presLayoutVars>
          <dgm:chMax val="0"/>
          <dgm:chPref val="0"/>
        </dgm:presLayoutVars>
      </dgm:prSet>
      <dgm:spPr/>
    </dgm:pt>
    <dgm:pt modelId="{8DABFEE3-814D-4428-A1BC-F27CDEF36B50}" type="pres">
      <dgm:prSet presAssocID="{1B910CC6-6F93-4015-9F42-49C73B96F43C}" presName="desTx" presStyleLbl="alignAccFollowNode1" presStyleIdx="3" presStyleCnt="5">
        <dgm:presLayoutVars/>
      </dgm:prSet>
      <dgm:spPr/>
    </dgm:pt>
    <dgm:pt modelId="{3311C081-E7EB-4CB4-A935-7120A8AADC0E}" type="pres">
      <dgm:prSet presAssocID="{01D2DFCC-BDE4-4902-A875-C6074CE185CC}" presName="space" presStyleCnt="0"/>
      <dgm:spPr/>
    </dgm:pt>
    <dgm:pt modelId="{29ED81FD-0A23-42BE-9897-1F28B2ABEE32}" type="pres">
      <dgm:prSet presAssocID="{73076738-A9D6-4312-A7A2-A3DFFF742426}" presName="composite" presStyleCnt="0"/>
      <dgm:spPr/>
    </dgm:pt>
    <dgm:pt modelId="{4A9FF1C1-319E-4C24-B667-6F4ABB720152}" type="pres">
      <dgm:prSet presAssocID="{73076738-A9D6-4312-A7A2-A3DFFF742426}" presName="parTx" presStyleLbl="alignNode1" presStyleIdx="4" presStyleCnt="5">
        <dgm:presLayoutVars>
          <dgm:chMax val="0"/>
          <dgm:chPref val="0"/>
        </dgm:presLayoutVars>
      </dgm:prSet>
      <dgm:spPr/>
    </dgm:pt>
    <dgm:pt modelId="{34324F0B-93C6-4627-8A85-1BCB8E2C1EBF}" type="pres">
      <dgm:prSet presAssocID="{73076738-A9D6-4312-A7A2-A3DFFF742426}" presName="desTx" presStyleLbl="alignAccFollowNode1" presStyleIdx="4" presStyleCnt="5">
        <dgm:presLayoutVars/>
      </dgm:prSet>
      <dgm:spPr/>
    </dgm:pt>
  </dgm:ptLst>
  <dgm:cxnLst>
    <dgm:cxn modelId="{7CB35F04-197E-42FC-BDCA-8A8F924A06B4}" type="presOf" srcId="{9BCC8BA4-A967-43AF-9794-236BA0CDA1B5}" destId="{41226002-17B3-4CE8-94EA-17FF7480EF4B}" srcOrd="0" destOrd="0" presId="urn:microsoft.com/office/officeart/2016/7/layout/ChevronBlockProcess"/>
    <dgm:cxn modelId="{2EABB906-C166-45F4-B22F-414CDD568591}" srcId="{174C1380-F1A7-4D6D-89F8-57CC87FADAD6}" destId="{B2EAA5DD-3E6E-4E3B-A79A-5C5A3A21C071}" srcOrd="1" destOrd="0" parTransId="{E682BF49-5228-4DDB-A9CF-DF369C9AA944}" sibTransId="{14DA861F-4020-4B15-BB6B-A40ECEA84806}"/>
    <dgm:cxn modelId="{0707C90D-A4C6-40C3-8591-E42A1BF2E376}" srcId="{174C1380-F1A7-4D6D-89F8-57CC87FADAD6}" destId="{26D345D3-4337-4243-9B50-2D74DA52328C}" srcOrd="0" destOrd="0" parTransId="{70D8EAB6-0AEE-4548-9273-96898D1729CE}" sibTransId="{D40DDD9B-BD45-421A-8C68-C779E1C75097}"/>
    <dgm:cxn modelId="{3976751B-07DF-4E33-8066-D8C909CDE545}" type="presOf" srcId="{1B910CC6-6F93-4015-9F42-49C73B96F43C}" destId="{1DB5AC0F-E0FC-4D96-A5FB-D6877D0CBFD3}" srcOrd="0" destOrd="0" presId="urn:microsoft.com/office/officeart/2016/7/layout/ChevronBlockProcess"/>
    <dgm:cxn modelId="{1BF3F527-5D28-4799-B672-230178BF63F1}" type="presOf" srcId="{F4FF0BEB-B96F-4A92-AEE9-493D31477FEF}" destId="{2D5569A7-B958-4EB7-95AE-9A86537B0C25}" srcOrd="0" destOrd="0" presId="urn:microsoft.com/office/officeart/2016/7/layout/ChevronBlockProcess"/>
    <dgm:cxn modelId="{046AF760-BE5A-4207-8926-50736CB569B1}" srcId="{174C1380-F1A7-4D6D-89F8-57CC87FADAD6}" destId="{1B910CC6-6F93-4015-9F42-49C73B96F43C}" srcOrd="3" destOrd="0" parTransId="{F3714D67-9610-471C-8E35-490638588641}" sibTransId="{01D2DFCC-BDE4-4902-A875-C6074CE185CC}"/>
    <dgm:cxn modelId="{37737C4A-6F64-4C5B-B239-27150BCAD762}" srcId="{73076738-A9D6-4312-A7A2-A3DFFF742426}" destId="{8C8B498B-3816-4C5B-9A04-4E129961C47F}" srcOrd="0" destOrd="0" parTransId="{64EBFA52-CAAF-46E4-876A-5656AB3DED25}" sibTransId="{D0DA6C8B-7F78-408D-8F91-1D8395C11FE6}"/>
    <dgm:cxn modelId="{1413D870-CA89-45F0-B104-29EFC911EB86}" type="presOf" srcId="{B2EAA5DD-3E6E-4E3B-A79A-5C5A3A21C071}" destId="{F05985D1-4E4D-4FD7-9B12-FE0D2E40E435}" srcOrd="0" destOrd="0" presId="urn:microsoft.com/office/officeart/2016/7/layout/ChevronBlockProcess"/>
    <dgm:cxn modelId="{694EA475-9B00-405C-9612-5C7A6D42F06D}" type="presOf" srcId="{FDFF9A05-FB67-47CA-BC34-862A8771F6FC}" destId="{1C6B5450-823E-4A23-829E-39E487E91033}" srcOrd="0" destOrd="0" presId="urn:microsoft.com/office/officeart/2016/7/layout/ChevronBlockProcess"/>
    <dgm:cxn modelId="{B549C078-2BFD-4A59-B228-8FD6FA188545}" srcId="{174C1380-F1A7-4D6D-89F8-57CC87FADAD6}" destId="{73076738-A9D6-4312-A7A2-A3DFFF742426}" srcOrd="4" destOrd="0" parTransId="{49A41E02-703F-4604-B26E-482B3335849C}" sibTransId="{25BAE7F5-F370-4728-8330-61D903378929}"/>
    <dgm:cxn modelId="{9EEAF883-86C5-49C8-8A51-017D4C9FB612}" type="presOf" srcId="{73076738-A9D6-4312-A7A2-A3DFFF742426}" destId="{4A9FF1C1-319E-4C24-B667-6F4ABB720152}" srcOrd="0" destOrd="0" presId="urn:microsoft.com/office/officeart/2016/7/layout/ChevronBlockProcess"/>
    <dgm:cxn modelId="{2B557A89-5271-4DB9-80A1-D0509DB200B7}" type="presOf" srcId="{26D345D3-4337-4243-9B50-2D74DA52328C}" destId="{982A5BD2-A86F-4C27-A89D-6FE6828B0806}" srcOrd="0" destOrd="0" presId="urn:microsoft.com/office/officeart/2016/7/layout/ChevronBlockProcess"/>
    <dgm:cxn modelId="{FDC97D8A-8BE1-4C5C-AC31-F8FC3D1BFC22}" srcId="{1B910CC6-6F93-4015-9F42-49C73B96F43C}" destId="{4580BC36-C24F-4D2E-9C41-C58B946584C8}" srcOrd="0" destOrd="0" parTransId="{F7AE2A4E-3548-4273-B49C-27207DCB409B}" sibTransId="{D0E5D4FE-D3C1-45ED-80C2-05981AD7655F}"/>
    <dgm:cxn modelId="{9F42B38D-3475-40D2-A7ED-DE69A7591BEE}" type="presOf" srcId="{8C8B498B-3816-4C5B-9A04-4E129961C47F}" destId="{34324F0B-93C6-4627-8A85-1BCB8E2C1EBF}" srcOrd="0" destOrd="0" presId="urn:microsoft.com/office/officeart/2016/7/layout/ChevronBlockProcess"/>
    <dgm:cxn modelId="{F8606892-5670-4855-8151-F813FF291145}" type="presOf" srcId="{4580BC36-C24F-4D2E-9C41-C58B946584C8}" destId="{8DABFEE3-814D-4428-A1BC-F27CDEF36B50}" srcOrd="0" destOrd="0" presId="urn:microsoft.com/office/officeart/2016/7/layout/ChevronBlockProcess"/>
    <dgm:cxn modelId="{EFB441A7-BF51-4F16-9DC6-6EFC75049FAB}" srcId="{26D345D3-4337-4243-9B50-2D74DA52328C}" destId="{FDFF9A05-FB67-47CA-BC34-862A8771F6FC}" srcOrd="0" destOrd="0" parTransId="{DD325627-C890-46D6-B509-169840C7E7C6}" sibTransId="{C64A147C-4719-4D27-89BE-C01EA7CA6EB9}"/>
    <dgm:cxn modelId="{FB1128C4-107F-46FA-8865-1F6C8CCE4737}" type="presOf" srcId="{174C1380-F1A7-4D6D-89F8-57CC87FADAD6}" destId="{4CAE1536-0CB4-4417-A7E3-249C0C9E79A5}" srcOrd="0" destOrd="0" presId="urn:microsoft.com/office/officeart/2016/7/layout/ChevronBlockProcess"/>
    <dgm:cxn modelId="{334DC5DD-BFB3-4D19-8E12-E163C2C05CC8}" srcId="{B2EAA5DD-3E6E-4E3B-A79A-5C5A3A21C071}" destId="{7891A1A1-1B51-4955-9AEB-D19E37458B4A}" srcOrd="0" destOrd="0" parTransId="{A4CFE4B5-9EE6-4194-9651-A499F04860F2}" sibTransId="{B834A2BB-D66C-4A2A-828A-408D678F59BB}"/>
    <dgm:cxn modelId="{47914CEA-B692-4FCD-B471-DFDD768D17F8}" srcId="{174C1380-F1A7-4D6D-89F8-57CC87FADAD6}" destId="{9BCC8BA4-A967-43AF-9794-236BA0CDA1B5}" srcOrd="2" destOrd="0" parTransId="{91694609-60A6-458D-B4C7-C3F10E984541}" sibTransId="{FA28D947-2745-4E3B-B119-133482DDFEB1}"/>
    <dgm:cxn modelId="{3190DBF2-14A4-40C5-9501-7A2519A48B4C}" srcId="{9BCC8BA4-A967-43AF-9794-236BA0CDA1B5}" destId="{F4FF0BEB-B96F-4A92-AEE9-493D31477FEF}" srcOrd="0" destOrd="0" parTransId="{28216CD2-47DB-46A5-B21D-C5E7BB92EE5A}" sibTransId="{03EDF69C-5DC1-43B9-90CB-888C3236F539}"/>
    <dgm:cxn modelId="{238FB3FC-0F6A-4170-86EE-863D27AD021E}" type="presOf" srcId="{7891A1A1-1B51-4955-9AEB-D19E37458B4A}" destId="{5AF6660D-B539-4585-8AFC-AA399F2F5DA9}" srcOrd="0" destOrd="0" presId="urn:microsoft.com/office/officeart/2016/7/layout/ChevronBlockProcess"/>
    <dgm:cxn modelId="{8A5F8AA0-BD62-4E6F-899F-E2B5E593AC40}" type="presParOf" srcId="{4CAE1536-0CB4-4417-A7E3-249C0C9E79A5}" destId="{BB7565AB-39F5-4313-9C3F-BD8001F13F75}" srcOrd="0" destOrd="0" presId="urn:microsoft.com/office/officeart/2016/7/layout/ChevronBlockProcess"/>
    <dgm:cxn modelId="{3FF6EF5D-73F8-4A47-AABD-01BF7263539B}" type="presParOf" srcId="{BB7565AB-39F5-4313-9C3F-BD8001F13F75}" destId="{982A5BD2-A86F-4C27-A89D-6FE6828B0806}" srcOrd="0" destOrd="0" presId="urn:microsoft.com/office/officeart/2016/7/layout/ChevronBlockProcess"/>
    <dgm:cxn modelId="{A1F2BA51-88D9-4AF0-9FE8-E3FB03765BDE}" type="presParOf" srcId="{BB7565AB-39F5-4313-9C3F-BD8001F13F75}" destId="{1C6B5450-823E-4A23-829E-39E487E91033}" srcOrd="1" destOrd="0" presId="urn:microsoft.com/office/officeart/2016/7/layout/ChevronBlockProcess"/>
    <dgm:cxn modelId="{9D5D6A7E-8E05-456C-B8CD-56E0A0E95900}" type="presParOf" srcId="{4CAE1536-0CB4-4417-A7E3-249C0C9E79A5}" destId="{C54274ED-1537-4DB4-8989-67860841CE8C}" srcOrd="1" destOrd="0" presId="urn:microsoft.com/office/officeart/2016/7/layout/ChevronBlockProcess"/>
    <dgm:cxn modelId="{E60167B1-35A7-4AEB-960D-E6FB024FC291}" type="presParOf" srcId="{4CAE1536-0CB4-4417-A7E3-249C0C9E79A5}" destId="{A5C7FDDC-8345-4EC1-A38A-180E3AF2F64F}" srcOrd="2" destOrd="0" presId="urn:microsoft.com/office/officeart/2016/7/layout/ChevronBlockProcess"/>
    <dgm:cxn modelId="{9CB02204-4E32-4E46-A9C4-54DA6648E510}" type="presParOf" srcId="{A5C7FDDC-8345-4EC1-A38A-180E3AF2F64F}" destId="{F05985D1-4E4D-4FD7-9B12-FE0D2E40E435}" srcOrd="0" destOrd="0" presId="urn:microsoft.com/office/officeart/2016/7/layout/ChevronBlockProcess"/>
    <dgm:cxn modelId="{3907CFDD-1129-48AA-8A89-AE113639EBC8}" type="presParOf" srcId="{A5C7FDDC-8345-4EC1-A38A-180E3AF2F64F}" destId="{5AF6660D-B539-4585-8AFC-AA399F2F5DA9}" srcOrd="1" destOrd="0" presId="urn:microsoft.com/office/officeart/2016/7/layout/ChevronBlockProcess"/>
    <dgm:cxn modelId="{AFB67B0B-D623-4120-ADD5-6E21AF179C91}" type="presParOf" srcId="{4CAE1536-0CB4-4417-A7E3-249C0C9E79A5}" destId="{E486FCE9-3469-494B-A58D-A379E410B08C}" srcOrd="3" destOrd="0" presId="urn:microsoft.com/office/officeart/2016/7/layout/ChevronBlockProcess"/>
    <dgm:cxn modelId="{789EE401-EA9C-4374-B49C-E55E0B304306}" type="presParOf" srcId="{4CAE1536-0CB4-4417-A7E3-249C0C9E79A5}" destId="{C3F3A143-574B-43B4-A9F1-E850FB7278DD}" srcOrd="4" destOrd="0" presId="urn:microsoft.com/office/officeart/2016/7/layout/ChevronBlockProcess"/>
    <dgm:cxn modelId="{8A007842-AD77-4C63-B350-8285BD4F81B4}" type="presParOf" srcId="{C3F3A143-574B-43B4-A9F1-E850FB7278DD}" destId="{41226002-17B3-4CE8-94EA-17FF7480EF4B}" srcOrd="0" destOrd="0" presId="urn:microsoft.com/office/officeart/2016/7/layout/ChevronBlockProcess"/>
    <dgm:cxn modelId="{055D2131-80B5-4464-87FF-913D5CD6E21E}" type="presParOf" srcId="{C3F3A143-574B-43B4-A9F1-E850FB7278DD}" destId="{2D5569A7-B958-4EB7-95AE-9A86537B0C25}" srcOrd="1" destOrd="0" presId="urn:microsoft.com/office/officeart/2016/7/layout/ChevronBlockProcess"/>
    <dgm:cxn modelId="{0AD4B943-27F2-4718-8F4C-82E598C6EEA8}" type="presParOf" srcId="{4CAE1536-0CB4-4417-A7E3-249C0C9E79A5}" destId="{74ED909F-6B41-403C-95D9-9C316C9F87C1}" srcOrd="5" destOrd="0" presId="urn:microsoft.com/office/officeart/2016/7/layout/ChevronBlockProcess"/>
    <dgm:cxn modelId="{EDB928A2-FD4C-486F-BB21-CF432CA6FF54}" type="presParOf" srcId="{4CAE1536-0CB4-4417-A7E3-249C0C9E79A5}" destId="{50540580-3A28-436F-B1D1-ECAEFC484A36}" srcOrd="6" destOrd="0" presId="urn:microsoft.com/office/officeart/2016/7/layout/ChevronBlockProcess"/>
    <dgm:cxn modelId="{86081015-29AF-4AF8-828B-70C05E744E02}" type="presParOf" srcId="{50540580-3A28-436F-B1D1-ECAEFC484A36}" destId="{1DB5AC0F-E0FC-4D96-A5FB-D6877D0CBFD3}" srcOrd="0" destOrd="0" presId="urn:microsoft.com/office/officeart/2016/7/layout/ChevronBlockProcess"/>
    <dgm:cxn modelId="{1D3F8D05-3458-4216-A367-443BF385D155}" type="presParOf" srcId="{50540580-3A28-436F-B1D1-ECAEFC484A36}" destId="{8DABFEE3-814D-4428-A1BC-F27CDEF36B50}" srcOrd="1" destOrd="0" presId="urn:microsoft.com/office/officeart/2016/7/layout/ChevronBlockProcess"/>
    <dgm:cxn modelId="{81364373-6D33-4D2A-ADCF-05066ADF241F}" type="presParOf" srcId="{4CAE1536-0CB4-4417-A7E3-249C0C9E79A5}" destId="{3311C081-E7EB-4CB4-A935-7120A8AADC0E}" srcOrd="7" destOrd="0" presId="urn:microsoft.com/office/officeart/2016/7/layout/ChevronBlockProcess"/>
    <dgm:cxn modelId="{3CB861F7-C658-4CA7-9482-B5BC25532D2D}" type="presParOf" srcId="{4CAE1536-0CB4-4417-A7E3-249C0C9E79A5}" destId="{29ED81FD-0A23-42BE-9897-1F28B2ABEE32}" srcOrd="8" destOrd="0" presId="urn:microsoft.com/office/officeart/2016/7/layout/ChevronBlockProcess"/>
    <dgm:cxn modelId="{34F81853-2856-48CA-AA24-AA7050CB836F}" type="presParOf" srcId="{29ED81FD-0A23-42BE-9897-1F28B2ABEE32}" destId="{4A9FF1C1-319E-4C24-B667-6F4ABB720152}" srcOrd="0" destOrd="0" presId="urn:microsoft.com/office/officeart/2016/7/layout/ChevronBlockProcess"/>
    <dgm:cxn modelId="{B5C3FACD-09CA-4F3A-98B5-47AFE214CF28}" type="presParOf" srcId="{29ED81FD-0A23-42BE-9897-1F28B2ABEE32}" destId="{34324F0B-93C6-4627-8A85-1BCB8E2C1EBF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2A5BD2-A86F-4C27-A89D-6FE6828B0806}">
      <dsp:nvSpPr>
        <dsp:cNvPr id="0" name=""/>
        <dsp:cNvSpPr/>
      </dsp:nvSpPr>
      <dsp:spPr>
        <a:xfrm>
          <a:off x="8742" y="566369"/>
          <a:ext cx="2108612" cy="632583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107" tIns="78107" rIns="78107" bIns="78107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Download</a:t>
          </a:r>
        </a:p>
      </dsp:txBody>
      <dsp:txXfrm>
        <a:off x="198517" y="566369"/>
        <a:ext cx="1729062" cy="632583"/>
      </dsp:txXfrm>
    </dsp:sp>
    <dsp:sp modelId="{1C6B5450-823E-4A23-829E-39E487E91033}">
      <dsp:nvSpPr>
        <dsp:cNvPr id="0" name=""/>
        <dsp:cNvSpPr/>
      </dsp:nvSpPr>
      <dsp:spPr>
        <a:xfrm>
          <a:off x="8742" y="1198952"/>
          <a:ext cx="1918837" cy="213304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631" tIns="151631" rIns="151631" bIns="303262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Download datasets (“COW NMC”, “Number of nuclear warheads in the inventory of the nuclear powers, 1945 to 2014” &amp; “Number of nuclear weapons tests, 1945 to 1998”)</a:t>
          </a:r>
        </a:p>
      </dsp:txBody>
      <dsp:txXfrm>
        <a:off x="8742" y="1198952"/>
        <a:ext cx="1918837" cy="2133047"/>
      </dsp:txXfrm>
    </dsp:sp>
    <dsp:sp modelId="{F05985D1-4E4D-4FD7-9B12-FE0D2E40E435}">
      <dsp:nvSpPr>
        <dsp:cNvPr id="0" name=""/>
        <dsp:cNvSpPr/>
      </dsp:nvSpPr>
      <dsp:spPr>
        <a:xfrm>
          <a:off x="2065636" y="566369"/>
          <a:ext cx="2108612" cy="632583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107" tIns="78107" rIns="78107" bIns="78107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Locate</a:t>
          </a:r>
        </a:p>
      </dsp:txBody>
      <dsp:txXfrm>
        <a:off x="2255411" y="566369"/>
        <a:ext cx="1729062" cy="632583"/>
      </dsp:txXfrm>
    </dsp:sp>
    <dsp:sp modelId="{5AF6660D-B539-4585-8AFC-AA399F2F5DA9}">
      <dsp:nvSpPr>
        <dsp:cNvPr id="0" name=""/>
        <dsp:cNvSpPr/>
      </dsp:nvSpPr>
      <dsp:spPr>
        <a:xfrm>
          <a:off x="2065636" y="1198952"/>
          <a:ext cx="1918837" cy="213304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631" tIns="151631" rIns="151631" bIns="303262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Locate additional data (primarily various versions of the Nuclear Notebook</a:t>
          </a:r>
        </a:p>
      </dsp:txBody>
      <dsp:txXfrm>
        <a:off x="2065636" y="1198952"/>
        <a:ext cx="1918837" cy="2133047"/>
      </dsp:txXfrm>
    </dsp:sp>
    <dsp:sp modelId="{41226002-17B3-4CE8-94EA-17FF7480EF4B}">
      <dsp:nvSpPr>
        <dsp:cNvPr id="0" name=""/>
        <dsp:cNvSpPr/>
      </dsp:nvSpPr>
      <dsp:spPr>
        <a:xfrm>
          <a:off x="4122531" y="566369"/>
          <a:ext cx="2108612" cy="632583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107" tIns="78107" rIns="78107" bIns="78107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Add</a:t>
          </a:r>
        </a:p>
      </dsp:txBody>
      <dsp:txXfrm>
        <a:off x="4312306" y="566369"/>
        <a:ext cx="1729062" cy="632583"/>
      </dsp:txXfrm>
    </dsp:sp>
    <dsp:sp modelId="{2D5569A7-B958-4EB7-95AE-9A86537B0C25}">
      <dsp:nvSpPr>
        <dsp:cNvPr id="0" name=""/>
        <dsp:cNvSpPr/>
      </dsp:nvSpPr>
      <dsp:spPr>
        <a:xfrm>
          <a:off x="4122531" y="1198952"/>
          <a:ext cx="1918837" cy="213304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631" tIns="151631" rIns="151631" bIns="303262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Add new observations in R using add_row</a:t>
          </a:r>
        </a:p>
      </dsp:txBody>
      <dsp:txXfrm>
        <a:off x="4122531" y="1198952"/>
        <a:ext cx="1918837" cy="2133047"/>
      </dsp:txXfrm>
    </dsp:sp>
    <dsp:sp modelId="{1DB5AC0F-E0FC-4D96-A5FB-D6877D0CBFD3}">
      <dsp:nvSpPr>
        <dsp:cNvPr id="0" name=""/>
        <dsp:cNvSpPr/>
      </dsp:nvSpPr>
      <dsp:spPr>
        <a:xfrm>
          <a:off x="6179425" y="566369"/>
          <a:ext cx="2108612" cy="632583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107" tIns="78107" rIns="78107" bIns="78107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Merge</a:t>
          </a:r>
        </a:p>
      </dsp:txBody>
      <dsp:txXfrm>
        <a:off x="6369200" y="566369"/>
        <a:ext cx="1729062" cy="632583"/>
      </dsp:txXfrm>
    </dsp:sp>
    <dsp:sp modelId="{8DABFEE3-814D-4428-A1BC-F27CDEF36B50}">
      <dsp:nvSpPr>
        <dsp:cNvPr id="0" name=""/>
        <dsp:cNvSpPr/>
      </dsp:nvSpPr>
      <dsp:spPr>
        <a:xfrm>
          <a:off x="6179425" y="1198952"/>
          <a:ext cx="1918837" cy="213304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631" tIns="151631" rIns="151631" bIns="303262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Merge dataframes </a:t>
          </a:r>
        </a:p>
      </dsp:txBody>
      <dsp:txXfrm>
        <a:off x="6179425" y="1198952"/>
        <a:ext cx="1918837" cy="2133047"/>
      </dsp:txXfrm>
    </dsp:sp>
    <dsp:sp modelId="{4A9FF1C1-319E-4C24-B667-6F4ABB720152}">
      <dsp:nvSpPr>
        <dsp:cNvPr id="0" name=""/>
        <dsp:cNvSpPr/>
      </dsp:nvSpPr>
      <dsp:spPr>
        <a:xfrm>
          <a:off x="8236320" y="566369"/>
          <a:ext cx="2108612" cy="632583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107" tIns="78107" rIns="78107" bIns="78107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Plot</a:t>
          </a:r>
        </a:p>
      </dsp:txBody>
      <dsp:txXfrm>
        <a:off x="8426095" y="566369"/>
        <a:ext cx="1729062" cy="632583"/>
      </dsp:txXfrm>
    </dsp:sp>
    <dsp:sp modelId="{34324F0B-93C6-4627-8A85-1BCB8E2C1EBF}">
      <dsp:nvSpPr>
        <dsp:cNvPr id="0" name=""/>
        <dsp:cNvSpPr/>
      </dsp:nvSpPr>
      <dsp:spPr>
        <a:xfrm>
          <a:off x="8236320" y="1198952"/>
          <a:ext cx="1918837" cy="2133047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631" tIns="151631" rIns="151631" bIns="303262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Plot interesting data</a:t>
          </a:r>
        </a:p>
      </dsp:txBody>
      <dsp:txXfrm>
        <a:off x="8236320" y="1198952"/>
        <a:ext cx="1918837" cy="21330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12F91-52D9-4DCB-A854-E30E5FDEEF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National Material Capabilities and Nuclear Weapons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B8AFE-FF2B-4F5F-A8F4-DC08AA5B61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PLSC 31101 Data Project, Bryce Farabaugh</a:t>
            </a:r>
          </a:p>
        </p:txBody>
      </p:sp>
    </p:spTree>
    <p:extLst>
      <p:ext uri="{BB962C8B-B14F-4D97-AF65-F5344CB8AC3E}">
        <p14:creationId xmlns:p14="http://schemas.microsoft.com/office/powerpoint/2010/main" val="1205077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87AE7-D176-46A9-B634-69F52814B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60" y="609600"/>
            <a:ext cx="5978072" cy="970450"/>
          </a:xfrm>
        </p:spPr>
        <p:txBody>
          <a:bodyPr>
            <a:normAutofit/>
          </a:bodyPr>
          <a:lstStyle/>
          <a:p>
            <a:r>
              <a:rPr lang="en-US"/>
              <a:t>Research Question</a:t>
            </a:r>
            <a:endParaRPr lang="en-US" dirty="0"/>
          </a:p>
        </p:txBody>
      </p:sp>
      <p:pic>
        <p:nvPicPr>
          <p:cNvPr id="1026" name="Picture 2" descr="Trump's new nuclear weapon has entered production">
            <a:extLst>
              <a:ext uri="{FF2B5EF4-FFF2-40B4-BE49-F238E27FC236}">
                <a16:creationId xmlns:a16="http://schemas.microsoft.com/office/drawing/2014/main" id="{1945CD20-0B37-4C20-A791-C2D3C2EBD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5" r="32138"/>
          <a:stretch/>
        </p:blipFill>
        <p:spPr bwMode="auto">
          <a:xfrm>
            <a:off x="-10649" y="1"/>
            <a:ext cx="457164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424D1-DC4A-4789-B103-D82198390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60" y="1828801"/>
            <a:ext cx="5978072" cy="3866048"/>
          </a:xfrm>
        </p:spPr>
        <p:txBody>
          <a:bodyPr anchor="ctr">
            <a:normAutofit/>
          </a:bodyPr>
          <a:lstStyle/>
          <a:p>
            <a:r>
              <a:rPr lang="en-US" dirty="0"/>
              <a:t>What datasets include information about nuclear weapons, and how can they be improved?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A59FFE16-5BBD-489F-B8B3-934A79241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86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A1BE-7A42-431A-97B3-60DF9F99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Existing Datasets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6F14C15-73B7-42A3-B16E-FA78660A1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7712" y="1580050"/>
            <a:ext cx="3958203" cy="420782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3BC567-0E70-4638-BD6F-D0AC44005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63" y="1628835"/>
            <a:ext cx="4526343" cy="412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117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690C-6475-40EB-B6C2-3DDA090C6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Steps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39C972-BD08-4963-9651-14CC8AB5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1731964"/>
            <a:ext cx="12192001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10FEB6B4-4269-4073-A117-97940D5C02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7210856"/>
              </p:ext>
            </p:extLst>
          </p:nvPr>
        </p:nvGraphicFramePr>
        <p:xfrm>
          <a:off x="914400" y="1892830"/>
          <a:ext cx="10353675" cy="389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97667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20CB-BE56-486A-A27C-04B47F9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11539" y="880534"/>
            <a:ext cx="10353762" cy="970450"/>
          </a:xfrm>
        </p:spPr>
        <p:txBody>
          <a:bodyPr>
            <a:normAutofit/>
          </a:bodyPr>
          <a:lstStyle/>
          <a:p>
            <a:r>
              <a:rPr lang="en-US" sz="4800" dirty="0"/>
              <a:t>Results!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78A2713A-DF41-4587-9EF6-476AE92E4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4907" y="487850"/>
            <a:ext cx="6172026" cy="6128604"/>
          </a:xfrm>
        </p:spPr>
      </p:pic>
    </p:spTree>
    <p:extLst>
      <p:ext uri="{BB962C8B-B14F-4D97-AF65-F5344CB8AC3E}">
        <p14:creationId xmlns:p14="http://schemas.microsoft.com/office/powerpoint/2010/main" val="1084248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46783-7D11-4DD7-BF19-746C126A8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642C0E5B-A3AE-4089-83B4-F81FFAB65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2131" y="318331"/>
            <a:ext cx="6227737" cy="6221337"/>
          </a:xfrm>
        </p:spPr>
      </p:pic>
    </p:spTree>
    <p:extLst>
      <p:ext uri="{BB962C8B-B14F-4D97-AF65-F5344CB8AC3E}">
        <p14:creationId xmlns:p14="http://schemas.microsoft.com/office/powerpoint/2010/main" val="1613331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EF331-D3E8-4312-9F46-3C56458C4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able, Excel&#10;&#10;Description automatically generated">
            <a:extLst>
              <a:ext uri="{FF2B5EF4-FFF2-40B4-BE49-F238E27FC236}">
                <a16:creationId xmlns:a16="http://schemas.microsoft.com/office/drawing/2014/main" id="{9DDE7D1A-87FF-45C6-B673-1D3D002207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701" y="1909763"/>
            <a:ext cx="5577975" cy="40592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32DA46-FD7C-43BE-83B7-91B0AD59E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945" y="609600"/>
            <a:ext cx="2862896" cy="5969000"/>
          </a:xfrm>
          <a:prstGeom prst="rect">
            <a:avLst/>
          </a:prstGeom>
        </p:spPr>
      </p:pic>
      <p:pic>
        <p:nvPicPr>
          <p:cNvPr id="10" name="Graphic 9" descr="Magnifying glass with solid fill">
            <a:extLst>
              <a:ext uri="{FF2B5EF4-FFF2-40B4-BE49-F238E27FC236}">
                <a16:creationId xmlns:a16="http://schemas.microsoft.com/office/drawing/2014/main" id="{EE3E6F34-996B-42E8-A447-7B663F7CEE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2377" y="2341033"/>
            <a:ext cx="2175933" cy="217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301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8385E-EA46-4E67-84FF-E4A3E1137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0370" y="643466"/>
            <a:ext cx="3604848" cy="514773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Further Research Questions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F60DE6-EAFC-45E6-BD0F-C2A1C0754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C6D5EB-22C5-4EEC-A9F1-839ABC702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5" y="0"/>
            <a:ext cx="6095999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A0D83-5966-4A6A-97DC-3D3B8CB73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286" y="643467"/>
            <a:ext cx="5453744" cy="5147733"/>
          </a:xfrm>
          <a:effectLst/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Are there any interesting observations that can be drawn from the NMC data with integrated nuclear weapon information?</a:t>
            </a:r>
          </a:p>
          <a:p>
            <a:r>
              <a:rPr lang="en-US">
                <a:solidFill>
                  <a:schemeClr val="tx1"/>
                </a:solidFill>
              </a:rPr>
              <a:t>How would nuclear weapons factor into the “Composite Index of National Capability”, a value meant to quantify “power”?</a:t>
            </a:r>
          </a:p>
          <a:p>
            <a:r>
              <a:rPr lang="en-US">
                <a:solidFill>
                  <a:schemeClr val="tx1"/>
                </a:solidFill>
              </a:rPr>
              <a:t>What other types of data would be useful in a dataset about nuclear weapon arsenals? Explosive yield, delivery platform, missile range, deployed vs. non-deployed, MIRVed vs. single-warhead missiles, etc?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292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182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Calisto MT</vt:lpstr>
      <vt:lpstr>Wingdings 2</vt:lpstr>
      <vt:lpstr>Slate</vt:lpstr>
      <vt:lpstr>National Material Capabilities and Nuclear Weapons</vt:lpstr>
      <vt:lpstr>Research Question</vt:lpstr>
      <vt:lpstr>Existing Datasets</vt:lpstr>
      <vt:lpstr>Steps</vt:lpstr>
      <vt:lpstr>Results!</vt:lpstr>
      <vt:lpstr>PowerPoint Presentation</vt:lpstr>
      <vt:lpstr>PowerPoint Presentation</vt:lpstr>
      <vt:lpstr>Further Research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Material Capabilities and Nuclear Weapons</dc:title>
  <dc:creator>Bryce Farabaugh</dc:creator>
  <cp:lastModifiedBy>Bryce Farabaugh</cp:lastModifiedBy>
  <cp:revision>3</cp:revision>
  <dcterms:created xsi:type="dcterms:W3CDTF">2020-12-11T07:27:16Z</dcterms:created>
  <dcterms:modified xsi:type="dcterms:W3CDTF">2020-12-11T09:56:00Z</dcterms:modified>
</cp:coreProperties>
</file>