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1" r:id="rId6"/>
    <p:sldId id="272" r:id="rId7"/>
    <p:sldId id="267" r:id="rId8"/>
    <p:sldId id="263" r:id="rId9"/>
    <p:sldId id="273" r:id="rId10"/>
    <p:sldId id="269" r:id="rId11"/>
    <p:sldId id="268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ine Ayidehou" initials="CA" lastIdx="1" clrIdx="0">
    <p:extLst>
      <p:ext uri="{19B8F6BF-5375-455C-9EA6-DF929625EA0E}">
        <p15:presenceInfo xmlns:p15="http://schemas.microsoft.com/office/powerpoint/2012/main" userId="S::CAYIDEHOU@student.umuc.edu::278e808c-3952-4a84-ae8e-762e06fcff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485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DC401-DC18-4D24-BE77-4C2B8D8521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8006FF-FEF1-411F-A30D-97610A08C3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Question</a:t>
          </a:r>
          <a:r>
            <a:rPr lang="en-US" sz="2000" dirty="0"/>
            <a:t>: How does the source of net flows of agricultural capital flows influence the availability of food in  West African countries?</a:t>
          </a:r>
        </a:p>
      </dgm:t>
    </dgm:pt>
    <dgm:pt modelId="{483AA860-9B2F-43C4-9DEF-C2915A49A499}" type="parTrans" cxnId="{C54FEE3A-6AF6-4CEC-97BD-E18EB340838F}">
      <dgm:prSet/>
      <dgm:spPr/>
      <dgm:t>
        <a:bodyPr/>
        <a:lstStyle/>
        <a:p>
          <a:endParaRPr lang="en-US"/>
        </a:p>
      </dgm:t>
    </dgm:pt>
    <dgm:pt modelId="{C3F6A6E5-5471-439F-B244-14C045B36E85}" type="sibTrans" cxnId="{C54FEE3A-6AF6-4CEC-97BD-E18EB34083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3F8A4D-B39F-4B2B-9796-E655D83AB7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Hypothesis</a:t>
          </a:r>
          <a:r>
            <a:rPr lang="en-US" sz="2000" b="0" dirty="0"/>
            <a:t>:  A positive net flow of agricultural capital flows increases the availability of food in West African countries.</a:t>
          </a:r>
        </a:p>
      </dgm:t>
    </dgm:pt>
    <dgm:pt modelId="{669B25CC-0936-4F40-9CE8-9EE6695577BA}" type="parTrans" cxnId="{E8DA5636-BD8D-4D9A-9F8E-6D3535435935}">
      <dgm:prSet/>
      <dgm:spPr/>
      <dgm:t>
        <a:bodyPr/>
        <a:lstStyle/>
        <a:p>
          <a:endParaRPr lang="en-US"/>
        </a:p>
      </dgm:t>
    </dgm:pt>
    <dgm:pt modelId="{AAF5E53A-4C2A-48AD-BB04-60AD20D68307}" type="sibTrans" cxnId="{E8DA5636-BD8D-4D9A-9F8E-6D3535435935}">
      <dgm:prSet/>
      <dgm:spPr/>
      <dgm:t>
        <a:bodyPr/>
        <a:lstStyle/>
        <a:p>
          <a:endParaRPr lang="en-US"/>
        </a:p>
      </dgm:t>
    </dgm:pt>
    <dgm:pt modelId="{5E7F06A9-8476-4890-8843-55F0A18C26E9}" type="pres">
      <dgm:prSet presAssocID="{D9DDC401-DC18-4D24-BE77-4C2B8D8521A6}" presName="root" presStyleCnt="0">
        <dgm:presLayoutVars>
          <dgm:dir/>
          <dgm:resizeHandles val="exact"/>
        </dgm:presLayoutVars>
      </dgm:prSet>
      <dgm:spPr/>
    </dgm:pt>
    <dgm:pt modelId="{27DBADAC-907B-4A10-84AF-9A6514E0BBF4}" type="pres">
      <dgm:prSet presAssocID="{D9DDC401-DC18-4D24-BE77-4C2B8D8521A6}" presName="container" presStyleCnt="0">
        <dgm:presLayoutVars>
          <dgm:dir/>
          <dgm:resizeHandles val="exact"/>
        </dgm:presLayoutVars>
      </dgm:prSet>
      <dgm:spPr/>
    </dgm:pt>
    <dgm:pt modelId="{4097C582-B977-47B1-8E17-7FEB9D80E143}" type="pres">
      <dgm:prSet presAssocID="{778006FF-FEF1-411F-A30D-97610A08C3B3}" presName="compNode" presStyleCnt="0"/>
      <dgm:spPr/>
    </dgm:pt>
    <dgm:pt modelId="{AFA3A951-4FFA-4A26-AF36-69B09114C9D2}" type="pres">
      <dgm:prSet presAssocID="{778006FF-FEF1-411F-A30D-97610A08C3B3}" presName="iconBgRect" presStyleLbl="bgShp" presStyleIdx="0" presStyleCnt="2"/>
      <dgm:spPr/>
    </dgm:pt>
    <dgm:pt modelId="{7EED1EA2-7165-46BB-ABEA-689D03B5C40E}" type="pres">
      <dgm:prSet presAssocID="{778006FF-FEF1-411F-A30D-97610A08C3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1910891-5818-4785-A5B4-006CC7AC6926}" type="pres">
      <dgm:prSet presAssocID="{778006FF-FEF1-411F-A30D-97610A08C3B3}" presName="spaceRect" presStyleCnt="0"/>
      <dgm:spPr/>
    </dgm:pt>
    <dgm:pt modelId="{0A96BC17-8B66-4D85-B20C-D5B58A7A1C30}" type="pres">
      <dgm:prSet presAssocID="{778006FF-FEF1-411F-A30D-97610A08C3B3}" presName="textRect" presStyleLbl="revTx" presStyleIdx="0" presStyleCnt="2">
        <dgm:presLayoutVars>
          <dgm:chMax val="1"/>
          <dgm:chPref val="1"/>
        </dgm:presLayoutVars>
      </dgm:prSet>
      <dgm:spPr/>
    </dgm:pt>
    <dgm:pt modelId="{43C34C98-22EF-4F2A-8BB5-8B9DDB0BE114}" type="pres">
      <dgm:prSet presAssocID="{C3F6A6E5-5471-439F-B244-14C045B36E85}" presName="sibTrans" presStyleLbl="sibTrans2D1" presStyleIdx="0" presStyleCnt="0"/>
      <dgm:spPr/>
    </dgm:pt>
    <dgm:pt modelId="{C18F9B67-3097-4849-A796-406754124C08}" type="pres">
      <dgm:prSet presAssocID="{383F8A4D-B39F-4B2B-9796-E655D83AB732}" presName="compNode" presStyleCnt="0"/>
      <dgm:spPr/>
    </dgm:pt>
    <dgm:pt modelId="{2C48204E-D521-4C5E-8661-070EFA028488}" type="pres">
      <dgm:prSet presAssocID="{383F8A4D-B39F-4B2B-9796-E655D83AB732}" presName="iconBgRect" presStyleLbl="bgShp" presStyleIdx="1" presStyleCnt="2"/>
      <dgm:spPr/>
    </dgm:pt>
    <dgm:pt modelId="{7C23BD16-58D3-4BA5-BDEB-A43550264B1E}" type="pres">
      <dgm:prSet presAssocID="{383F8A4D-B39F-4B2B-9796-E655D83AB7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081B640-6A84-4F51-BCA4-6B200A976CA8}" type="pres">
      <dgm:prSet presAssocID="{383F8A4D-B39F-4B2B-9796-E655D83AB732}" presName="spaceRect" presStyleCnt="0"/>
      <dgm:spPr/>
    </dgm:pt>
    <dgm:pt modelId="{F766A912-91A8-4F98-A7D4-67FC16F700F0}" type="pres">
      <dgm:prSet presAssocID="{383F8A4D-B39F-4B2B-9796-E655D83AB7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3C7129-0D35-41F7-B1D7-7BD5116E7E01}" type="presOf" srcId="{C3F6A6E5-5471-439F-B244-14C045B36E85}" destId="{43C34C98-22EF-4F2A-8BB5-8B9DDB0BE114}" srcOrd="0" destOrd="0" presId="urn:microsoft.com/office/officeart/2018/2/layout/IconCircleList"/>
    <dgm:cxn modelId="{E8DA5636-BD8D-4D9A-9F8E-6D3535435935}" srcId="{D9DDC401-DC18-4D24-BE77-4C2B8D8521A6}" destId="{383F8A4D-B39F-4B2B-9796-E655D83AB732}" srcOrd="1" destOrd="0" parTransId="{669B25CC-0936-4F40-9CE8-9EE6695577BA}" sibTransId="{AAF5E53A-4C2A-48AD-BB04-60AD20D68307}"/>
    <dgm:cxn modelId="{C54FEE3A-6AF6-4CEC-97BD-E18EB340838F}" srcId="{D9DDC401-DC18-4D24-BE77-4C2B8D8521A6}" destId="{778006FF-FEF1-411F-A30D-97610A08C3B3}" srcOrd="0" destOrd="0" parTransId="{483AA860-9B2F-43C4-9DEF-C2915A49A499}" sibTransId="{C3F6A6E5-5471-439F-B244-14C045B36E85}"/>
    <dgm:cxn modelId="{EC307B64-20A6-4B83-A05C-830BE6196615}" type="presOf" srcId="{383F8A4D-B39F-4B2B-9796-E655D83AB732}" destId="{F766A912-91A8-4F98-A7D4-67FC16F700F0}" srcOrd="0" destOrd="0" presId="urn:microsoft.com/office/officeart/2018/2/layout/IconCircleList"/>
    <dgm:cxn modelId="{71D3BF53-FB33-4321-A660-0C02A21CE9C8}" type="presOf" srcId="{D9DDC401-DC18-4D24-BE77-4C2B8D8521A6}" destId="{5E7F06A9-8476-4890-8843-55F0A18C26E9}" srcOrd="0" destOrd="0" presId="urn:microsoft.com/office/officeart/2018/2/layout/IconCircleList"/>
    <dgm:cxn modelId="{91E1D3D8-5B08-4059-9FBC-7E9C49670868}" type="presOf" srcId="{778006FF-FEF1-411F-A30D-97610A08C3B3}" destId="{0A96BC17-8B66-4D85-B20C-D5B58A7A1C30}" srcOrd="0" destOrd="0" presId="urn:microsoft.com/office/officeart/2018/2/layout/IconCircleList"/>
    <dgm:cxn modelId="{932413C3-0E2B-42E5-8309-43B5EA17C35F}" type="presParOf" srcId="{5E7F06A9-8476-4890-8843-55F0A18C26E9}" destId="{27DBADAC-907B-4A10-84AF-9A6514E0BBF4}" srcOrd="0" destOrd="0" presId="urn:microsoft.com/office/officeart/2018/2/layout/IconCircleList"/>
    <dgm:cxn modelId="{BCFCE6FE-D49A-4B59-8DB0-0426559B2D9A}" type="presParOf" srcId="{27DBADAC-907B-4A10-84AF-9A6514E0BBF4}" destId="{4097C582-B977-47B1-8E17-7FEB9D80E143}" srcOrd="0" destOrd="0" presId="urn:microsoft.com/office/officeart/2018/2/layout/IconCircleList"/>
    <dgm:cxn modelId="{753A43A0-3778-48C9-8505-3B3FE27FA6C9}" type="presParOf" srcId="{4097C582-B977-47B1-8E17-7FEB9D80E143}" destId="{AFA3A951-4FFA-4A26-AF36-69B09114C9D2}" srcOrd="0" destOrd="0" presId="urn:microsoft.com/office/officeart/2018/2/layout/IconCircleList"/>
    <dgm:cxn modelId="{CFE2902C-4E4B-42A7-9895-C4915A4FB3F6}" type="presParOf" srcId="{4097C582-B977-47B1-8E17-7FEB9D80E143}" destId="{7EED1EA2-7165-46BB-ABEA-689D03B5C40E}" srcOrd="1" destOrd="0" presId="urn:microsoft.com/office/officeart/2018/2/layout/IconCircleList"/>
    <dgm:cxn modelId="{174DD863-A29E-4318-B05E-8DE187CAB9CE}" type="presParOf" srcId="{4097C582-B977-47B1-8E17-7FEB9D80E143}" destId="{31910891-5818-4785-A5B4-006CC7AC6926}" srcOrd="2" destOrd="0" presId="urn:microsoft.com/office/officeart/2018/2/layout/IconCircleList"/>
    <dgm:cxn modelId="{D9D413E6-60E2-4B60-AE22-908FA8222C3E}" type="presParOf" srcId="{4097C582-B977-47B1-8E17-7FEB9D80E143}" destId="{0A96BC17-8B66-4D85-B20C-D5B58A7A1C30}" srcOrd="3" destOrd="0" presId="urn:microsoft.com/office/officeart/2018/2/layout/IconCircleList"/>
    <dgm:cxn modelId="{3D628FC5-381E-4E07-9C10-8DFDF61921BC}" type="presParOf" srcId="{27DBADAC-907B-4A10-84AF-9A6514E0BBF4}" destId="{43C34C98-22EF-4F2A-8BB5-8B9DDB0BE114}" srcOrd="1" destOrd="0" presId="urn:microsoft.com/office/officeart/2018/2/layout/IconCircleList"/>
    <dgm:cxn modelId="{9EBDB064-921C-4150-83A9-1EE4E4062DD3}" type="presParOf" srcId="{27DBADAC-907B-4A10-84AF-9A6514E0BBF4}" destId="{C18F9B67-3097-4849-A796-406754124C08}" srcOrd="2" destOrd="0" presId="urn:microsoft.com/office/officeart/2018/2/layout/IconCircleList"/>
    <dgm:cxn modelId="{107AE156-008A-4FAC-84DC-6921994A3C42}" type="presParOf" srcId="{C18F9B67-3097-4849-A796-406754124C08}" destId="{2C48204E-D521-4C5E-8661-070EFA028488}" srcOrd="0" destOrd="0" presId="urn:microsoft.com/office/officeart/2018/2/layout/IconCircleList"/>
    <dgm:cxn modelId="{769CD8C2-B792-4E6D-8119-684037E74F07}" type="presParOf" srcId="{C18F9B67-3097-4849-A796-406754124C08}" destId="{7C23BD16-58D3-4BA5-BDEB-A43550264B1E}" srcOrd="1" destOrd="0" presId="urn:microsoft.com/office/officeart/2018/2/layout/IconCircleList"/>
    <dgm:cxn modelId="{83200A6A-AAF2-47D5-BCD7-E423444FCCEE}" type="presParOf" srcId="{C18F9B67-3097-4849-A796-406754124C08}" destId="{2081B640-6A84-4F51-BCA4-6B200A976CA8}" srcOrd="2" destOrd="0" presId="urn:microsoft.com/office/officeart/2018/2/layout/IconCircleList"/>
    <dgm:cxn modelId="{D4ABBEF5-0792-4CB2-B08D-6C0A48F0099C}" type="presParOf" srcId="{C18F9B67-3097-4849-A796-406754124C08}" destId="{F766A912-91A8-4F98-A7D4-67FC16F700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3A951-4FFA-4A26-AF36-69B09114C9D2}">
      <dsp:nvSpPr>
        <dsp:cNvPr id="0" name=""/>
        <dsp:cNvSpPr/>
      </dsp:nvSpPr>
      <dsp:spPr>
        <a:xfrm>
          <a:off x="709068" y="907110"/>
          <a:ext cx="1173197" cy="117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D1EA2-7165-46BB-ABEA-689D03B5C40E}">
      <dsp:nvSpPr>
        <dsp:cNvPr id="0" name=""/>
        <dsp:cNvSpPr/>
      </dsp:nvSpPr>
      <dsp:spPr>
        <a:xfrm>
          <a:off x="955439" y="1153481"/>
          <a:ext cx="680454" cy="680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BC17-8B66-4D85-B20C-D5B58A7A1C30}">
      <dsp:nvSpPr>
        <dsp:cNvPr id="0" name=""/>
        <dsp:cNvSpPr/>
      </dsp:nvSpPr>
      <dsp:spPr>
        <a:xfrm>
          <a:off x="2133665" y="907110"/>
          <a:ext cx="2765395" cy="11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Question</a:t>
          </a:r>
          <a:r>
            <a:rPr lang="en-US" sz="2000" kern="1200" dirty="0"/>
            <a:t>: How does the source of net flows of agricultural capital flows influence the availability of food in  West African countries?</a:t>
          </a:r>
        </a:p>
      </dsp:txBody>
      <dsp:txXfrm>
        <a:off x="2133665" y="907110"/>
        <a:ext cx="2765395" cy="1173197"/>
      </dsp:txXfrm>
    </dsp:sp>
    <dsp:sp modelId="{2C48204E-D521-4C5E-8661-070EFA028488}">
      <dsp:nvSpPr>
        <dsp:cNvPr id="0" name=""/>
        <dsp:cNvSpPr/>
      </dsp:nvSpPr>
      <dsp:spPr>
        <a:xfrm>
          <a:off x="5380910" y="907110"/>
          <a:ext cx="1173197" cy="11731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3BD16-58D3-4BA5-BDEB-A43550264B1E}">
      <dsp:nvSpPr>
        <dsp:cNvPr id="0" name=""/>
        <dsp:cNvSpPr/>
      </dsp:nvSpPr>
      <dsp:spPr>
        <a:xfrm>
          <a:off x="5627281" y="1153481"/>
          <a:ext cx="680454" cy="680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6A912-91A8-4F98-A7D4-67FC16F700F0}">
      <dsp:nvSpPr>
        <dsp:cNvPr id="0" name=""/>
        <dsp:cNvSpPr/>
      </dsp:nvSpPr>
      <dsp:spPr>
        <a:xfrm>
          <a:off x="6805507" y="907110"/>
          <a:ext cx="2765395" cy="117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Hypothesis</a:t>
          </a:r>
          <a:r>
            <a:rPr lang="en-US" sz="2000" b="0" kern="1200" dirty="0"/>
            <a:t>:  A positive net flow of agricultural capital flows increases the availability of food in West African countries.</a:t>
          </a:r>
        </a:p>
      </dsp:txBody>
      <dsp:txXfrm>
        <a:off x="6805507" y="907110"/>
        <a:ext cx="2765395" cy="117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CB7A-1E45-4659-B57A-F932641FF72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86049-569F-4D0D-8AB9-37E33D03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 Security is a situation "...when all people, at all times, have physical, social and economic access to sufficient, safe and nutritious food to meet dietary needs for a productive and healthy life" (UN, 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86049-569F-4D0D-8AB9-37E33D03A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7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21CBD3F-97F8-42E8-BC3D-B987F7BE366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1C829C5-07EB-4B8F-B297-F7D886888D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1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D069AD6-6C92-4BC4-9260-165D14C96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6ACE5-049B-4688-943A-01989563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40" y="643466"/>
            <a:ext cx="6136461" cy="4912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bg2"/>
                </a:solidFill>
              </a:rPr>
              <a:t>What is the influence of agricultural capital flows on food availability in West Africa?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255597-A71E-4CDC-8CCB-93CC4D09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3B39673-4CAC-4142-821B-CBD9F946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61E0-8756-4D97-B266-D9304356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155" y="643466"/>
            <a:ext cx="3475379" cy="5578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83464">
              <a:lnSpc>
                <a:spcPct val="112000"/>
              </a:lnSpc>
              <a:spcBef>
                <a:spcPts val="900"/>
              </a:spcBef>
            </a:pPr>
            <a:r>
              <a:rPr lang="en-US" dirty="0"/>
              <a:t>Bryce Leary</a:t>
            </a:r>
          </a:p>
          <a:p>
            <a:pPr indent="-283464">
              <a:lnSpc>
                <a:spcPct val="112000"/>
              </a:lnSpc>
              <a:spcBef>
                <a:spcPts val="900"/>
              </a:spcBef>
            </a:pPr>
            <a:r>
              <a:rPr lang="en-US" dirty="0"/>
              <a:t>Carine </a:t>
            </a:r>
            <a:r>
              <a:rPr lang="en-US" dirty="0" err="1"/>
              <a:t>Ayidehou</a:t>
            </a:r>
            <a:endParaRPr lang="en-US" dirty="0"/>
          </a:p>
          <a:p>
            <a:pPr indent="-283464">
              <a:lnSpc>
                <a:spcPct val="112000"/>
              </a:lnSpc>
              <a:spcBef>
                <a:spcPts val="900"/>
              </a:spcBef>
            </a:pPr>
            <a:r>
              <a:rPr lang="en-US" dirty="0" err="1"/>
              <a:t>Milika</a:t>
            </a:r>
            <a:r>
              <a:rPr lang="en-US" dirty="0"/>
              <a:t> Robbins</a:t>
            </a:r>
          </a:p>
          <a:p>
            <a:pPr indent="-283464">
              <a:lnSpc>
                <a:spcPct val="112000"/>
              </a:lnSpc>
              <a:spcBef>
                <a:spcPts val="900"/>
              </a:spcBef>
            </a:pPr>
            <a:r>
              <a:rPr lang="en-US" dirty="0"/>
              <a:t>Zeinabou Saidou Baraze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37A3AED6-20FF-46BC-B176-29CE10681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036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7BBCE-18F5-48CC-AB85-2730C37F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Cluster Analysis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CC96-5849-4A6D-A83A-B03D2483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Autofit/>
          </a:bodyPr>
          <a:lstStyle/>
          <a:p>
            <a:pPr>
              <a:lnSpc>
                <a:spcPct val="102000"/>
              </a:lnSpc>
            </a:pPr>
            <a:r>
              <a:rPr lang="en-US" dirty="0"/>
              <a:t>Completed a hierarchical agglomerative cluster method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Small-n size made k-means clustering a challenge</a:t>
            </a:r>
          </a:p>
          <a:p>
            <a:pPr>
              <a:lnSpc>
                <a:spcPct val="102000"/>
              </a:lnSpc>
            </a:pPr>
            <a:r>
              <a:rPr lang="en-US" dirty="0"/>
              <a:t>Four clusters: 2000, 2005, 2010, 2015</a:t>
            </a:r>
          </a:p>
          <a:p>
            <a:pPr>
              <a:lnSpc>
                <a:spcPct val="102000"/>
              </a:lnSpc>
            </a:pPr>
            <a:r>
              <a:rPr lang="en-US" dirty="0"/>
              <a:t>Countries became less similar as the millennium progressed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Maximum height: 4.1 to 7.3</a:t>
            </a:r>
          </a:p>
          <a:p>
            <a:pPr>
              <a:lnSpc>
                <a:spcPct val="102000"/>
              </a:lnSpc>
            </a:pPr>
            <a:r>
              <a:rPr lang="en-US" dirty="0"/>
              <a:t>2010-2015 Dendrograms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Bakers Gamma correlation: 0.68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Height increase: 1.24</a:t>
            </a:r>
          </a:p>
        </p:txBody>
      </p:sp>
    </p:spTree>
    <p:extLst>
      <p:ext uri="{BB962C8B-B14F-4D97-AF65-F5344CB8AC3E}">
        <p14:creationId xmlns:p14="http://schemas.microsoft.com/office/powerpoint/2010/main" val="383698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3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FAB51D-CFD1-4E9F-8BD3-E47721D4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4553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C61979B-4BF1-46F1-AD0F-43673A42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10ED0F-5168-48CE-BBE4-C0175769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7955B-41F5-4A26-9D99-A2E6E53C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tx2"/>
                </a:solidFill>
              </a:rPr>
              <a:t>Dendrograms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123EB-0799-451D-842E-807E8078D6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518" y="493889"/>
            <a:ext cx="5052205" cy="35996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861590-275F-4242-83CD-05F3D0172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1591" y="492369"/>
            <a:ext cx="4852171" cy="360273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481C1A-490A-4BD8-A51B-005DF8ED9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1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AB51D-CFD1-4E9F-8BD3-E47721D4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4553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C61979B-4BF1-46F1-AD0F-43673A42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10ED0F-5168-48CE-BBE4-C0175769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9E4B2-5055-475B-B476-F7B80504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tx2"/>
                </a:solidFill>
              </a:rPr>
              <a:t>Dendrograms 2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65BA537-0570-4B90-9370-BA7CE4D28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9632" y="493159"/>
            <a:ext cx="4931091" cy="359969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BC6E342-1487-493F-964E-5EFBDB26D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1591" y="491639"/>
            <a:ext cx="4648692" cy="36027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481C1A-490A-4BD8-A51B-005DF8ED9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8D2B-C9F1-459B-ACD5-B40B197D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Conclusion and Recommendations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3D13-53FE-489C-822D-241F8A9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The agricultural capital flow should directly target the most vulnerable population</a:t>
            </a:r>
          </a:p>
          <a:p>
            <a:r>
              <a:rPr lang="en-US" dirty="0"/>
              <a:t>Policymakers should promote multilateral aid over bilateral aid in food security</a:t>
            </a:r>
          </a:p>
          <a:p>
            <a:r>
              <a:rPr lang="en-US" dirty="0"/>
              <a:t>Global leaders can examine cluster models to tailor regional or multinational solutions</a:t>
            </a:r>
          </a:p>
          <a:p>
            <a:r>
              <a:rPr lang="en-US" dirty="0"/>
              <a:t>Further research should consider the targeting nutritional content and whether gains are experienced equally across the population.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3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C1246-8593-4BAC-A4E2-67711637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2F49-38C7-4000-9BC3-BDEDDA50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 lnSpcReduction="10000"/>
          </a:bodyPr>
          <a:lstStyle/>
          <a:p>
            <a:pPr>
              <a:lnSpc>
                <a:spcPct val="102000"/>
              </a:lnSpc>
            </a:pPr>
            <a:r>
              <a:rPr lang="en-US" dirty="0"/>
              <a:t>Globally 821 million people suffered from hunger in 2018 (UN).</a:t>
            </a:r>
          </a:p>
          <a:p>
            <a:pPr>
              <a:lnSpc>
                <a:spcPct val="102000"/>
              </a:lnSpc>
            </a:pPr>
            <a:r>
              <a:rPr lang="en-US" dirty="0"/>
              <a:t>Global population to feed by 2050: 9 Billion People.</a:t>
            </a:r>
          </a:p>
          <a:p>
            <a:pPr>
              <a:lnSpc>
                <a:spcPct val="102000"/>
              </a:lnSpc>
            </a:pPr>
            <a:r>
              <a:rPr lang="en-US" dirty="0"/>
              <a:t>Causes of food insecurity: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Fast population growth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Climate change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Water scarcity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Higher costs of farming</a:t>
            </a:r>
          </a:p>
          <a:p>
            <a:pPr lvl="1">
              <a:lnSpc>
                <a:spcPct val="102000"/>
              </a:lnSpc>
            </a:pPr>
            <a:r>
              <a:rPr lang="en-US" sz="2000" dirty="0"/>
              <a:t>Political Instability</a:t>
            </a:r>
          </a:p>
          <a:p>
            <a:pPr>
              <a:lnSpc>
                <a:spcPct val="102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213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E77BC-EB45-461A-B576-C05E55C7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8E308-45EF-4B9A-8B18-84367A6EB478}"/>
              </a:ext>
            </a:extLst>
          </p:cNvPr>
          <p:cNvSpPr/>
          <p:nvPr/>
        </p:nvSpPr>
        <p:spPr>
          <a:xfrm>
            <a:off x="960119" y="2942252"/>
            <a:ext cx="10266681" cy="317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83464" defTabSz="914400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Policy makers &amp; global leaders are committed to end hunger by 2030</a:t>
            </a:r>
          </a:p>
          <a:p>
            <a:pPr marL="914400" lvl="1" indent="-283464" defTabSz="914400">
              <a:lnSpc>
                <a:spcPct val="112000"/>
              </a:lnSpc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Sustainable Development Goals</a:t>
            </a:r>
          </a:p>
          <a:p>
            <a:pPr marL="914400" lvl="1" indent="-283464" defTabSz="914400">
              <a:lnSpc>
                <a:spcPct val="112000"/>
              </a:lnSpc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Zero Hunger Challenge</a:t>
            </a:r>
          </a:p>
          <a:p>
            <a:pPr marL="457200" indent="-283464" defTabSz="914400">
              <a:lnSpc>
                <a:spcPct val="112000"/>
              </a:lnSpc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Policy makers have direct influence on areas such as bilateral and multilateral aid, as well as import and export regulations</a:t>
            </a:r>
          </a:p>
          <a:p>
            <a:pPr marL="914400" lvl="1" indent="-283464" defTabSz="914400">
              <a:lnSpc>
                <a:spcPct val="112000"/>
              </a:lnSpc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investment into agricultural sector</a:t>
            </a:r>
          </a:p>
          <a:p>
            <a:pPr marL="914400" lvl="1" indent="-283464" defTabSz="914400">
              <a:lnSpc>
                <a:spcPct val="112000"/>
              </a:lnSpc>
              <a:spcBef>
                <a:spcPts val="9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Partnership among stakeholders &amp; Farmers</a:t>
            </a:r>
          </a:p>
          <a:p>
            <a:pPr marL="630936" lvl="1" defTabSz="914400">
              <a:lnSpc>
                <a:spcPct val="112000"/>
              </a:lnSpc>
              <a:spcBef>
                <a:spcPts val="900"/>
              </a:spcBef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0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88670-F351-477A-865B-D2AD262C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 &amp; Hypothesis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119B26A-B4D1-4D45-A813-BFBB4EE31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77396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89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A796-C59C-408C-8B31-FA23076F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25" y="557784"/>
            <a:ext cx="8362950" cy="4956048"/>
          </a:xfrm>
        </p:spPr>
        <p:txBody>
          <a:bodyPr/>
          <a:lstStyle/>
          <a:p>
            <a:pPr algn="ctr"/>
            <a:r>
              <a:rPr lang="en-US" dirty="0"/>
              <a:t>Data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9C46AE-9015-44A0-9D23-3A7FE47D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310540"/>
            <a:ext cx="5888805" cy="914400"/>
          </a:xfrm>
        </p:spPr>
        <p:txBody>
          <a:bodyPr/>
          <a:lstStyle/>
          <a:p>
            <a:r>
              <a:rPr lang="en-US" dirty="0"/>
              <a:t>Explanatory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0623F8-3A67-4261-AACF-9D5DBD8C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3528" y="2400793"/>
            <a:ext cx="5546332" cy="3268210"/>
          </a:xfrm>
        </p:spPr>
        <p:txBody>
          <a:bodyPr>
            <a:noAutofit/>
          </a:bodyPr>
          <a:lstStyle/>
          <a:p>
            <a:r>
              <a:rPr lang="en-US" b="1" dirty="0"/>
              <a:t>bilateral: </a:t>
            </a:r>
            <a:r>
              <a:rPr lang="en-US" sz="2000" dirty="0"/>
              <a:t>Net bilateral agriculture development aid</a:t>
            </a:r>
          </a:p>
          <a:p>
            <a:r>
              <a:rPr lang="en-US" b="1" dirty="0"/>
              <a:t>multilateral: </a:t>
            </a:r>
            <a:r>
              <a:rPr lang="en-US" sz="2000" dirty="0"/>
              <a:t>Net multilateral agriculture development aid</a:t>
            </a:r>
          </a:p>
          <a:p>
            <a:r>
              <a:rPr lang="en-US" b="1" dirty="0" err="1"/>
              <a:t>fdi_net</a:t>
            </a:r>
            <a:r>
              <a:rPr lang="en-US" sz="1800" b="1" dirty="0"/>
              <a:t>: </a:t>
            </a:r>
            <a:r>
              <a:rPr lang="en-US" sz="2000" dirty="0"/>
              <a:t>Net agricultural FDI</a:t>
            </a:r>
          </a:p>
          <a:p>
            <a:r>
              <a:rPr lang="en-US" b="1" dirty="0" err="1"/>
              <a:t>exp_value</a:t>
            </a:r>
            <a:r>
              <a:rPr lang="en-US" sz="1800" b="1" dirty="0"/>
              <a:t>: </a:t>
            </a:r>
            <a:r>
              <a:rPr lang="en-US" sz="2000" dirty="0"/>
              <a:t>Value of agricultural exports</a:t>
            </a:r>
          </a:p>
          <a:p>
            <a:r>
              <a:rPr lang="en-US" b="1" dirty="0" err="1"/>
              <a:t>imp_value</a:t>
            </a:r>
            <a:r>
              <a:rPr lang="en-US" sz="1800" b="1" dirty="0"/>
              <a:t>: </a:t>
            </a:r>
            <a:r>
              <a:rPr lang="en-US" sz="2000" dirty="0"/>
              <a:t>Value of agricultural exports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6A5A5E-C7C0-4D0B-AC4A-E17E8978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7196" y="1310644"/>
            <a:ext cx="5450950" cy="914400"/>
          </a:xfrm>
        </p:spPr>
        <p:txBody>
          <a:bodyPr/>
          <a:lstStyle/>
          <a:p>
            <a:r>
              <a:rPr lang="en-US" dirty="0"/>
              <a:t>Outcome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62CD02-8A77-471F-B1F4-1426B6FF2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7196" y="2279250"/>
            <a:ext cx="5546332" cy="1755648"/>
          </a:xfrm>
        </p:spPr>
        <p:txBody>
          <a:bodyPr>
            <a:noAutofit/>
          </a:bodyPr>
          <a:lstStyle/>
          <a:p>
            <a:r>
              <a:rPr lang="en-US" b="1" dirty="0" err="1"/>
              <a:t>adesa</a:t>
            </a:r>
            <a:endParaRPr lang="en-US" b="1" dirty="0"/>
          </a:p>
          <a:p>
            <a:pPr lvl="1"/>
            <a:r>
              <a:rPr lang="en-US" sz="2000" dirty="0"/>
              <a:t>Average Daily Energy Supply Adequacy</a:t>
            </a:r>
          </a:p>
          <a:p>
            <a:pPr lvl="1"/>
            <a:r>
              <a:rPr lang="en-US" sz="2000" dirty="0"/>
              <a:t>Is there, on average, enough food in the country for each person?</a:t>
            </a:r>
          </a:p>
          <a:p>
            <a:r>
              <a:rPr lang="en-US" b="1" dirty="0"/>
              <a:t>depth</a:t>
            </a:r>
          </a:p>
          <a:p>
            <a:pPr lvl="1"/>
            <a:r>
              <a:rPr lang="en-US" sz="2000" dirty="0"/>
              <a:t>Depth of Food Deficit</a:t>
            </a:r>
          </a:p>
          <a:p>
            <a:pPr lvl="1"/>
            <a:r>
              <a:rPr lang="en-US" sz="2000" dirty="0"/>
              <a:t>The number of kilocalories per day an individual is from caloric sufficiency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81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FAB51D-CFD1-4E9F-8BD3-E47721D4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4553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DC61979B-4BF1-46F1-AD0F-43673A42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10ED0F-5168-48CE-BBE4-C0175769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69BC71-D51C-49DC-966D-FC44B5BF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tx2"/>
                </a:solidFill>
              </a:rPr>
              <a:t>Time Series Trends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DE8BCE5C-F33D-474D-8291-8AD5A6F2F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8" y="610826"/>
            <a:ext cx="3599696" cy="3599696"/>
          </a:xfrm>
          <a:prstGeom prst="rect">
            <a:avLst/>
          </a:prstGeom>
        </p:spPr>
      </p:pic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D2915A21-E1B4-483B-B098-A8B8C340FB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1" y="610826"/>
            <a:ext cx="3599696" cy="359969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481C1A-490A-4BD8-A51B-005DF8ED9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4C76-CFB0-4464-967C-4C75C611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Analysis: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5BDB-40C5-4934-A5C4-282C33F6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summaidfdiie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depth,adesa</a:t>
            </a:r>
            <a:r>
              <a:rPr lang="en-US" dirty="0"/>
              <a:t>) ~ bilateral + multilateral + </a:t>
            </a:r>
            <a:r>
              <a:rPr lang="en-US" dirty="0" err="1"/>
              <a:t>fdi_net</a:t>
            </a:r>
            <a:r>
              <a:rPr lang="en-US" dirty="0"/>
              <a:t> + </a:t>
            </a:r>
            <a:r>
              <a:rPr lang="en-US" dirty="0" err="1"/>
              <a:t>exp_value</a:t>
            </a:r>
            <a:r>
              <a:rPr lang="en-US" dirty="0"/>
              <a:t> + </a:t>
            </a:r>
            <a:r>
              <a:rPr lang="en-US" dirty="0" err="1"/>
              <a:t>imp_value</a:t>
            </a:r>
            <a:r>
              <a:rPr lang="en-US" dirty="0"/>
              <a:t>, data = agriculture)</a:t>
            </a:r>
          </a:p>
          <a:p>
            <a:r>
              <a:rPr lang="en-US" dirty="0"/>
              <a:t>Revealed multilateral donor flow and agricultural exports as the two main influences on our outcome variables</a:t>
            </a:r>
          </a:p>
          <a:p>
            <a:r>
              <a:rPr lang="en-US" dirty="0"/>
              <a:t>As the multilateral aid flow increases by approximately 79 million USD, the depth of the food deficit decreases by 1,000 calories</a:t>
            </a:r>
          </a:p>
          <a:p>
            <a:r>
              <a:rPr lang="en-US" dirty="0"/>
              <a:t>An increase in exports reduces available food for populations experiencing hunger across the West African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5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FAB51D-CFD1-4E9F-8BD3-E47721D4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4553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C61979B-4BF1-46F1-AD0F-43673A42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10ED0F-5168-48CE-BBE4-C0175769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9978-C640-406F-867C-0BF270B0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tx2"/>
                </a:solidFill>
              </a:rPr>
              <a:t>Multilateral Aid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6B2ADE-4520-454C-8334-EB9A2F637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8" y="610826"/>
            <a:ext cx="3599696" cy="3599696"/>
          </a:xfrm>
          <a:prstGeom prst="rect">
            <a:avLst/>
          </a:prstGeom>
        </p:spPr>
      </p:pic>
      <p:pic>
        <p:nvPicPr>
          <p:cNvPr id="12" name="Content Placeholder 11" descr="A picture containing man, white&#10;&#10;Description automatically generated">
            <a:extLst>
              <a:ext uri="{FF2B5EF4-FFF2-40B4-BE49-F238E27FC236}">
                <a16:creationId xmlns:a16="http://schemas.microsoft.com/office/drawing/2014/main" id="{EFBFD3DE-5A1F-4450-9BCC-F9E30CF874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1" y="610826"/>
            <a:ext cx="3599696" cy="359969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481C1A-490A-4BD8-A51B-005DF8ED9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>
            <a:extLst>
              <a:ext uri="{FF2B5EF4-FFF2-40B4-BE49-F238E27FC236}">
                <a16:creationId xmlns:a16="http://schemas.microsoft.com/office/drawing/2014/main" id="{600F78E3-1D76-4324-939F-80069CF72A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981635"/>
            <a:ext cx="4563035" cy="45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E90644A3-6A97-44F2-8AF9-CD44E85BA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5F692-4DA4-4D73-8639-81F3A6A4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AB51D-CFD1-4E9F-8BD3-E47721D45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4553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C61979B-4BF1-46F1-AD0F-43673A42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10ED0F-5168-48CE-BBE4-C0175769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4AE59-2D0E-41F3-B8F6-988B9A8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tx2"/>
                </a:solidFill>
              </a:rPr>
              <a:t>Export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7E351-821A-4390-B541-523830F33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8" y="610826"/>
            <a:ext cx="3599696" cy="359969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B7B2E6-8EC4-4F14-9514-91DD7087C2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1" y="610826"/>
            <a:ext cx="3599696" cy="359969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481C1A-490A-4BD8-A51B-005DF8ED9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1155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494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Courier New</vt:lpstr>
      <vt:lpstr>Headlines</vt:lpstr>
      <vt:lpstr>What is the influence of agricultural capital flows on food availability in West Africa?</vt:lpstr>
      <vt:lpstr>Introduction </vt:lpstr>
      <vt:lpstr>Context</vt:lpstr>
      <vt:lpstr>Question &amp; Hypothesis</vt:lpstr>
      <vt:lpstr>Data Description</vt:lpstr>
      <vt:lpstr>Time Series Trends</vt:lpstr>
      <vt:lpstr>First Analysis: Linear Regression</vt:lpstr>
      <vt:lpstr>Multilateral Aid</vt:lpstr>
      <vt:lpstr>Export Value</vt:lpstr>
      <vt:lpstr>Cluster Analysis</vt:lpstr>
      <vt:lpstr>Dendrograms 1</vt:lpstr>
      <vt:lpstr>Dendrograms 2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influence of agricultural capital flows on food availability in West Africa?</dc:title>
  <dc:creator>Bryce Leary</dc:creator>
  <cp:lastModifiedBy>Zeinabou Baraze</cp:lastModifiedBy>
  <cp:revision>6</cp:revision>
  <dcterms:created xsi:type="dcterms:W3CDTF">2020-01-11T12:54:32Z</dcterms:created>
  <dcterms:modified xsi:type="dcterms:W3CDTF">2020-01-11T14:00:15Z</dcterms:modified>
</cp:coreProperties>
</file>