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FF00"/>
    <a:srgbClr val="FF0000"/>
    <a:srgbClr val="FF8000"/>
    <a:srgbClr val="400080"/>
    <a:srgbClr val="CC66FF"/>
    <a:srgbClr val="66FF66"/>
    <a:srgbClr val="FFCC66"/>
    <a:srgbClr val="FF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696" y="-1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2A71-BFA1-6E4D-9FB5-74A5F7F75AF9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7B88-2393-684E-8462-98B17345C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roup 279"/>
          <p:cNvGrpSpPr/>
          <p:nvPr/>
        </p:nvGrpSpPr>
        <p:grpSpPr>
          <a:xfrm>
            <a:off x="0" y="0"/>
            <a:ext cx="7772400" cy="2743200"/>
            <a:chOff x="0" y="0"/>
            <a:chExt cx="7772400" cy="2743200"/>
          </a:xfrm>
        </p:grpSpPr>
        <p:sp>
          <p:nvSpPr>
            <p:cNvPr id="479" name="Rectangle 478"/>
            <p:cNvSpPr/>
            <p:nvPr/>
          </p:nvSpPr>
          <p:spPr>
            <a:xfrm>
              <a:off x="0" y="0"/>
              <a:ext cx="7772400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 flipH="1" flipV="1">
              <a:off x="1066800" y="1371600"/>
              <a:ext cx="609600" cy="609600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 flipH="1" flipV="1">
              <a:off x="1219200" y="1371600"/>
              <a:ext cx="609600" cy="609600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33400" y="1752600"/>
              <a:ext cx="1219200" cy="1588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457200" y="1828800"/>
              <a:ext cx="1219200" cy="1588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914400" y="1524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 flipH="1" flipV="1">
              <a:off x="304799" y="152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1523999" y="1371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304799" y="1371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1219200" y="533400"/>
              <a:ext cx="228605" cy="1295400"/>
              <a:chOff x="2438395" y="609600"/>
              <a:chExt cx="228605" cy="12954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438400" y="685800"/>
                <a:ext cx="152400" cy="12192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Parallelogram 34"/>
              <p:cNvSpPr/>
              <p:nvPr/>
            </p:nvSpPr>
            <p:spPr>
              <a:xfrm>
                <a:off x="2438400" y="609600"/>
                <a:ext cx="228600" cy="76200"/>
              </a:xfrm>
              <a:prstGeom prst="parallelogram">
                <a:avLst>
                  <a:gd name="adj" fmla="val 100521"/>
                </a:avLst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Parallelogram 35"/>
              <p:cNvSpPr/>
              <p:nvPr/>
            </p:nvSpPr>
            <p:spPr>
              <a:xfrm rot="5400000" flipH="1">
                <a:off x="1981200" y="1219200"/>
                <a:ext cx="1295400" cy="76200"/>
              </a:xfrm>
              <a:prstGeom prst="parallelogram">
                <a:avLst>
                  <a:gd name="adj" fmla="val 100521"/>
                </a:avLst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438401" y="17526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438400" y="16002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438399" y="14478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438398" y="12954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438397" y="11430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438396" y="9906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438395" y="8382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0800000" flipV="1">
                <a:off x="2590801" y="762001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10800000" flipV="1">
                <a:off x="2590800" y="914402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0800000" flipV="1">
                <a:off x="2590799" y="1066803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0800000" flipV="1">
                <a:off x="2590798" y="1219204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10800000" flipV="1">
                <a:off x="2590797" y="1371605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10800000" flipV="1">
                <a:off x="2590796" y="1524006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10800000" flipV="1">
                <a:off x="2590795" y="1676407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/>
            <p:cNvSpPr/>
            <p:nvPr/>
          </p:nvSpPr>
          <p:spPr>
            <a:xfrm>
              <a:off x="304799" y="7620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2286000" y="152400"/>
              <a:ext cx="3657600" cy="2133600"/>
              <a:chOff x="0" y="76200"/>
              <a:chExt cx="3657600" cy="21336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76400" y="6858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2400" y="6858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133600" y="6858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rot="16200000" flipH="1">
                <a:off x="1447800" y="1219200"/>
                <a:ext cx="152400" cy="15240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10800000" flipH="1">
                <a:off x="1447801" y="1219200"/>
                <a:ext cx="152400" cy="15240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/>
              <p:cNvGrpSpPr/>
              <p:nvPr/>
            </p:nvGrpSpPr>
            <p:grpSpPr>
              <a:xfrm>
                <a:off x="1905000" y="1243584"/>
                <a:ext cx="152400" cy="76200"/>
                <a:chOff x="1828800" y="1295400"/>
                <a:chExt cx="152400" cy="76200"/>
              </a:xfrm>
            </p:grpSpPr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828801" y="1370012"/>
                  <a:ext cx="152399" cy="1588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1828800" y="1295400"/>
                  <a:ext cx="152399" cy="1588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ctangle 73"/>
              <p:cNvSpPr/>
              <p:nvPr/>
            </p:nvSpPr>
            <p:spPr>
              <a:xfrm>
                <a:off x="1676400" y="8382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676400" y="9906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676400" y="11430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676400" y="12954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676400" y="14478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676400" y="16002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676400" y="17526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133600" y="8382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133600" y="9906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133600" y="11430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133600" y="12954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133600" y="14478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133600" y="16002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133600" y="17526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800" y="8382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57200" y="9906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11430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2000" y="12954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914400" y="14478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066800" y="16002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219200" y="17526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04800" y="6858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57200" y="8382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09600" y="9906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62000" y="11430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914400" y="12954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66800" y="14478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219200" y="16002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52400" y="8382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04800" y="9906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57200" y="11430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09600" y="12954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62000" y="14478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914400" y="16002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066800" y="17526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52400" y="685800"/>
                <a:ext cx="1219200" cy="1219200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52400" y="1981200"/>
                <a:ext cx="2133600" cy="228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Construct unique </a:t>
                </a:r>
                <a:r>
                  <a:rPr lang="en-US" sz="1000" b="1" dirty="0" err="1" smtClean="0">
                    <a:latin typeface="Arial"/>
                    <a:cs typeface="Arial"/>
                  </a:rPr>
                  <a:t>nk</a:t>
                </a:r>
                <a:r>
                  <a:rPr lang="en-US" sz="1000" b="1" dirty="0" smtClean="0">
                    <a:latin typeface="Arial"/>
                    <a:cs typeface="Arial"/>
                  </a:rPr>
                  <a:t> </a:t>
                </a:r>
                <a:r>
                  <a:rPr lang="en-US" sz="1000" b="1" dirty="0" err="1" smtClean="0">
                    <a:latin typeface="Arial"/>
                    <a:cs typeface="Arial"/>
                  </a:rPr>
                  <a:t>x</a:t>
                </a:r>
                <a:r>
                  <a:rPr lang="en-US" sz="1000" b="1" dirty="0" smtClean="0">
                    <a:latin typeface="Arial"/>
                    <a:cs typeface="Arial"/>
                  </a:rPr>
                  <a:t> </a:t>
                </a:r>
                <a:r>
                  <a:rPr lang="en-US" sz="1000" b="1" dirty="0" err="1" smtClean="0">
                    <a:latin typeface="Arial"/>
                    <a:cs typeface="Arial"/>
                  </a:rPr>
                  <a:t>nk</a:t>
                </a:r>
                <a:r>
                  <a:rPr lang="en-US" sz="1000" b="1" dirty="0" smtClean="0">
                    <a:latin typeface="Arial"/>
                    <a:cs typeface="Arial"/>
                  </a:rPr>
                  <a:t> </a:t>
                </a:r>
                <a:r>
                  <a:rPr lang="en-US" sz="1000" b="1" dirty="0" err="1" smtClean="0">
                    <a:latin typeface="Arial"/>
                    <a:cs typeface="Arial"/>
                  </a:rPr>
                  <a:t>tridiagonal</a:t>
                </a:r>
                <a:endParaRPr lang="en-US" sz="1000" b="1" dirty="0">
                  <a:latin typeface="Arial"/>
                  <a:cs typeface="Arial"/>
                </a:endParaRPr>
              </a:p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matrix for each column and solve.</a:t>
                </a:r>
                <a:endParaRPr lang="en-US" sz="1000" b="1" dirty="0">
                  <a:latin typeface="Arial"/>
                  <a:cs typeface="Arial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0" y="76200"/>
                <a:ext cx="1219200" cy="228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extract column</a:t>
                </a:r>
              </a:p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from grid</a:t>
                </a:r>
                <a:endParaRPr lang="en-US" sz="1000" b="1" dirty="0">
                  <a:latin typeface="Arial"/>
                  <a:cs typeface="Arial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365248" y="152400"/>
                <a:ext cx="1292352" cy="1524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insert solution column</a:t>
                </a:r>
              </a:p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back into grid</a:t>
                </a:r>
                <a:endParaRPr lang="en-US" sz="1000" b="1" dirty="0">
                  <a:latin typeface="Arial"/>
                  <a:cs typeface="Arial"/>
                </a:endParaRP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304800" y="1981200"/>
              <a:ext cx="1216152" cy="228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nj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0" y="1219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nk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28800" y="1600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ni</a:t>
              </a:r>
              <a:endParaRPr lang="en-US" sz="1200" b="1" dirty="0">
                <a:latin typeface="Times"/>
                <a:cs typeface="Time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1523999" y="152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 flipH="1" flipV="1">
              <a:off x="6400800" y="1371600"/>
              <a:ext cx="609600" cy="609600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 flipH="1" flipV="1">
              <a:off x="6553200" y="1371600"/>
              <a:ext cx="609600" cy="609600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867400" y="1752600"/>
              <a:ext cx="1219200" cy="1588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5791200" y="1828800"/>
              <a:ext cx="1219200" cy="1588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6248399" y="1524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/>
            <p:cNvCxnSpPr/>
            <p:nvPr/>
          </p:nvCxnSpPr>
          <p:spPr>
            <a:xfrm rot="5400000" flipH="1" flipV="1">
              <a:off x="5638799" y="152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 flipH="1" flipV="1">
              <a:off x="6857999" y="1371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 flipH="1" flipV="1">
              <a:off x="5638799" y="1371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6553200" y="533400"/>
              <a:ext cx="228605" cy="1295400"/>
              <a:chOff x="2438395" y="609600"/>
              <a:chExt cx="228605" cy="1295400"/>
            </a:xfrm>
            <a:solidFill>
              <a:srgbClr val="CC66FF"/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2438400" y="685800"/>
                <a:ext cx="152400" cy="12192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Parallelogram 143"/>
              <p:cNvSpPr/>
              <p:nvPr/>
            </p:nvSpPr>
            <p:spPr>
              <a:xfrm>
                <a:off x="2438400" y="609600"/>
                <a:ext cx="228600" cy="762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Parallelogram 144"/>
              <p:cNvSpPr/>
              <p:nvPr/>
            </p:nvSpPr>
            <p:spPr>
              <a:xfrm rot="5400000" flipH="1">
                <a:off x="1981200" y="1219200"/>
                <a:ext cx="1295400" cy="762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2438401" y="17526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2438400" y="16002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438399" y="14478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438398" y="12954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2438397" y="11430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2438396" y="9906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2438395" y="8382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rot="10800000" flipV="1">
                <a:off x="2590801" y="762001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rot="10800000" flipV="1">
                <a:off x="2590800" y="914402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rot="10800000" flipV="1">
                <a:off x="2590799" y="1066803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rot="10800000" flipV="1">
                <a:off x="2590798" y="1219204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rot="10800000" flipV="1">
                <a:off x="2590797" y="1371605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10800000" flipV="1">
                <a:off x="2590796" y="1524006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rot="10800000" flipV="1">
                <a:off x="2590795" y="1676407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Rectangle 159"/>
            <p:cNvSpPr/>
            <p:nvPr/>
          </p:nvSpPr>
          <p:spPr>
            <a:xfrm>
              <a:off x="5638799" y="7620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638800" y="1981200"/>
              <a:ext cx="1216152" cy="228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nj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334000" y="1219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nk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162800" y="1600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ni</a:t>
              </a:r>
              <a:endParaRPr lang="en-US" sz="1200" b="1" dirty="0">
                <a:latin typeface="Times"/>
                <a:cs typeface="Times"/>
              </a:endParaRPr>
            </a:p>
          </p:txBody>
        </p:sp>
        <p:cxnSp>
          <p:nvCxnSpPr>
            <p:cNvPr id="164" name="Straight Connector 163"/>
            <p:cNvCxnSpPr/>
            <p:nvPr/>
          </p:nvCxnSpPr>
          <p:spPr>
            <a:xfrm rot="5400000" flipH="1" flipV="1">
              <a:off x="6857999" y="152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Freeform 165"/>
            <p:cNvSpPr/>
            <p:nvPr/>
          </p:nvSpPr>
          <p:spPr>
            <a:xfrm>
              <a:off x="4038600" y="457200"/>
              <a:ext cx="2590800" cy="381000"/>
            </a:xfrm>
            <a:custGeom>
              <a:avLst/>
              <a:gdLst>
                <a:gd name="connsiteX0" fmla="*/ 0 w 1536700"/>
                <a:gd name="connsiteY0" fmla="*/ 600075 h 600075"/>
                <a:gd name="connsiteX1" fmla="*/ 495300 w 1536700"/>
                <a:gd name="connsiteY1" fmla="*/ 41275 h 600075"/>
                <a:gd name="connsiteX2" fmla="*/ 1536700 w 1536700"/>
                <a:gd name="connsiteY2" fmla="*/ 35242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6700" h="600075">
                  <a:moveTo>
                    <a:pt x="0" y="600075"/>
                  </a:moveTo>
                  <a:cubicBezTo>
                    <a:pt x="119592" y="341312"/>
                    <a:pt x="239184" y="82550"/>
                    <a:pt x="495300" y="41275"/>
                  </a:cubicBezTo>
                  <a:cubicBezTo>
                    <a:pt x="751416" y="0"/>
                    <a:pt x="1536700" y="352425"/>
                    <a:pt x="1536700" y="352425"/>
                  </a:cubicBezTo>
                </a:path>
              </a:pathLst>
            </a:cu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 278"/>
            <p:cNvSpPr/>
            <p:nvPr/>
          </p:nvSpPr>
          <p:spPr>
            <a:xfrm>
              <a:off x="1282700" y="304800"/>
              <a:ext cx="3194050" cy="874183"/>
            </a:xfrm>
            <a:custGeom>
              <a:avLst/>
              <a:gdLst>
                <a:gd name="connsiteX0" fmla="*/ 0 w 3194050"/>
                <a:gd name="connsiteY0" fmla="*/ 391583 h 874183"/>
                <a:gd name="connsiteX1" fmla="*/ 1003300 w 3194050"/>
                <a:gd name="connsiteY1" fmla="*/ 80433 h 874183"/>
                <a:gd name="connsiteX2" fmla="*/ 3194050 w 3194050"/>
                <a:gd name="connsiteY2" fmla="*/ 874183 h 8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4050" h="874183">
                  <a:moveTo>
                    <a:pt x="0" y="391583"/>
                  </a:moveTo>
                  <a:cubicBezTo>
                    <a:pt x="235479" y="195791"/>
                    <a:pt x="470958" y="0"/>
                    <a:pt x="1003300" y="80433"/>
                  </a:cubicBezTo>
                  <a:cubicBezTo>
                    <a:pt x="1535642" y="160866"/>
                    <a:pt x="3194050" y="874183"/>
                    <a:pt x="3194050" y="874183"/>
                  </a:cubicBezTo>
                </a:path>
              </a:pathLst>
            </a:cu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0" y="2743200"/>
            <a:ext cx="7772400" cy="2743200"/>
            <a:chOff x="0" y="2743200"/>
            <a:chExt cx="7772400" cy="2743200"/>
          </a:xfrm>
        </p:grpSpPr>
        <p:sp>
          <p:nvSpPr>
            <p:cNvPr id="480" name="Rectangle 479"/>
            <p:cNvSpPr/>
            <p:nvPr/>
          </p:nvSpPr>
          <p:spPr>
            <a:xfrm>
              <a:off x="0" y="2743200"/>
              <a:ext cx="7772400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6248399" y="32004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/>
            <p:cNvCxnSpPr/>
            <p:nvPr/>
          </p:nvCxnSpPr>
          <p:spPr>
            <a:xfrm rot="5400000" flipH="1" flipV="1">
              <a:off x="5638799" y="4419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 flipH="1" flipV="1">
              <a:off x="2438400" y="4419600"/>
              <a:ext cx="609600" cy="609600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>
              <a:off x="914400" y="32004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/>
            <p:cNvCxnSpPr/>
            <p:nvPr/>
          </p:nvCxnSpPr>
          <p:spPr>
            <a:xfrm rot="5400000" flipH="1" flipV="1">
              <a:off x="304799" y="3200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 flipH="1" flipV="1">
              <a:off x="304799" y="4419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/>
            <p:nvPr/>
          </p:nvSpPr>
          <p:spPr>
            <a:xfrm>
              <a:off x="2438400" y="3810000"/>
              <a:ext cx="152400" cy="152400"/>
            </a:xfrm>
            <a:prstGeom prst="rect">
              <a:avLst/>
            </a:prstGeom>
            <a:solidFill>
              <a:srgbClr val="FF6666"/>
            </a:solidFill>
            <a:ln w="12700" cap="flat" cmpd="sng" algn="ctr">
              <a:solidFill>
                <a:srgbClr val="FF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590800" y="39624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743200" y="41148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895600" y="42672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048000" y="44196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200400" y="45720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505200" y="48768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590800" y="38100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743200" y="39624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895600" y="41148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048000" y="42672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200400" y="44196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352800" y="45720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438400" y="39624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90800" y="41148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743200" y="42672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895600" y="44196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048000" y="45720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352800" y="48768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438400" y="5105400"/>
              <a:ext cx="2743200" cy="3048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Construct a tile’s worth of (</a:t>
              </a:r>
              <a:r>
                <a:rPr lang="en-US" sz="1000" b="1" dirty="0" err="1" smtClean="0">
                  <a:latin typeface="Arial"/>
                  <a:cs typeface="Arial"/>
                </a:rPr>
                <a:t>nk</a:t>
              </a:r>
              <a:r>
                <a:rPr lang="en-US" sz="1000" b="1" dirty="0" smtClean="0">
                  <a:latin typeface="Arial"/>
                  <a:cs typeface="Arial"/>
                </a:rPr>
                <a:t> </a:t>
              </a:r>
              <a:r>
                <a:rPr lang="en-US" sz="1000" b="1" dirty="0" err="1" smtClean="0">
                  <a:latin typeface="Arial"/>
                  <a:cs typeface="Arial"/>
                </a:rPr>
                <a:t>x</a:t>
              </a:r>
              <a:r>
                <a:rPr lang="en-US" sz="1000" b="1" dirty="0" smtClean="0">
                  <a:latin typeface="Arial"/>
                  <a:cs typeface="Arial"/>
                </a:rPr>
                <a:t> </a:t>
              </a:r>
              <a:r>
                <a:rPr lang="en-US" sz="1000" b="1" dirty="0" err="1" smtClean="0">
                  <a:latin typeface="Arial"/>
                  <a:cs typeface="Arial"/>
                </a:rPr>
                <a:t>nk</a:t>
              </a:r>
              <a:r>
                <a:rPr lang="en-US" sz="1000" b="1" dirty="0" smtClean="0">
                  <a:latin typeface="Arial"/>
                  <a:cs typeface="Arial"/>
                </a:rPr>
                <a:t>) </a:t>
              </a:r>
              <a:r>
                <a:rPr lang="en-US" sz="1000" b="1" dirty="0" err="1" smtClean="0">
                  <a:latin typeface="Arial"/>
                  <a:cs typeface="Arial"/>
                </a:rPr>
                <a:t>tridiagonal</a:t>
              </a:r>
              <a:endParaRPr lang="en-US" sz="1000" b="1" dirty="0">
                <a:latin typeface="Arial"/>
                <a:cs typeface="Arial"/>
              </a:endParaRPr>
            </a:p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matrices and solve simultaneously (</a:t>
              </a:r>
              <a:r>
                <a:rPr lang="en-US" sz="1000" b="1" dirty="0" err="1" smtClean="0">
                  <a:latin typeface="Arial"/>
                  <a:cs typeface="Arial"/>
                </a:rPr>
                <a:t>vectorized</a:t>
              </a:r>
              <a:r>
                <a:rPr lang="en-US" sz="1000" b="1" dirty="0" smtClean="0">
                  <a:latin typeface="Arial"/>
                  <a:cs typeface="Arial"/>
                </a:rPr>
                <a:t>).</a:t>
              </a:r>
              <a:endParaRPr lang="en-US" sz="1000" b="1" dirty="0">
                <a:latin typeface="Arial"/>
                <a:cs typeface="Arial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828800" y="2895600"/>
              <a:ext cx="2209800" cy="2286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extract a tile of columns from the grid</a:t>
              </a:r>
              <a:endParaRPr lang="en-US" sz="1000" b="1" dirty="0">
                <a:latin typeface="Arial"/>
                <a:cs typeface="Arial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876800" y="2895600"/>
              <a:ext cx="2438400" cy="3048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insert the tile of columns back</a:t>
              </a:r>
              <a:r>
                <a:rPr lang="en-US" sz="1000" b="1" dirty="0" smtClean="0">
                  <a:latin typeface="Arial"/>
                  <a:cs typeface="Arial"/>
                </a:rPr>
                <a:t> into </a:t>
              </a:r>
              <a:r>
                <a:rPr lang="en-US" sz="1000" b="1" dirty="0" smtClean="0">
                  <a:latin typeface="Arial"/>
                  <a:cs typeface="Arial"/>
                </a:rPr>
                <a:t>grid</a:t>
              </a:r>
              <a:endParaRPr lang="en-US" sz="1000" b="1" dirty="0">
                <a:latin typeface="Arial"/>
                <a:cs typeface="Arial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04800" y="5029200"/>
              <a:ext cx="1216152" cy="228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nj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0" y="4267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nk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828800" y="4648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ni</a:t>
              </a:r>
              <a:endParaRPr lang="en-US" sz="1200" b="1" dirty="0">
                <a:latin typeface="Times"/>
                <a:cs typeface="Times"/>
              </a:endParaRPr>
            </a:p>
          </p:txBody>
        </p:sp>
        <p:cxnSp>
          <p:nvCxnSpPr>
            <p:cNvPr id="246" name="Straight Connector 245"/>
            <p:cNvCxnSpPr/>
            <p:nvPr/>
          </p:nvCxnSpPr>
          <p:spPr>
            <a:xfrm rot="5400000" flipH="1" flipV="1">
              <a:off x="1523999" y="3200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 flipH="1" flipV="1">
              <a:off x="5638799" y="3200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/>
            <p:cNvSpPr txBox="1"/>
            <p:nvPr/>
          </p:nvSpPr>
          <p:spPr>
            <a:xfrm>
              <a:off x="5638800" y="5029200"/>
              <a:ext cx="1216152" cy="228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nj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5334000" y="4267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nk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7162800" y="4648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ni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288" name="Parallelogram 287"/>
            <p:cNvSpPr/>
            <p:nvPr/>
          </p:nvSpPr>
          <p:spPr>
            <a:xfrm>
              <a:off x="2438400" y="3200400"/>
              <a:ext cx="762000" cy="609600"/>
            </a:xfrm>
            <a:prstGeom prst="parallelogram">
              <a:avLst>
                <a:gd name="adj" fmla="val 100000"/>
              </a:avLst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4" name="Group 293"/>
            <p:cNvGrpSpPr/>
            <p:nvPr/>
          </p:nvGrpSpPr>
          <p:grpSpPr>
            <a:xfrm>
              <a:off x="2590800" y="3200399"/>
              <a:ext cx="762000" cy="762000"/>
              <a:chOff x="2590800" y="3428999"/>
              <a:chExt cx="762000" cy="762000"/>
            </a:xfrm>
          </p:grpSpPr>
          <p:sp>
            <p:nvSpPr>
              <p:cNvPr id="289" name="Parallelogram 288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Parallelogram 292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2743200" y="3352800"/>
              <a:ext cx="762000" cy="762000"/>
              <a:chOff x="2590800" y="3428999"/>
              <a:chExt cx="762000" cy="762000"/>
            </a:xfrm>
          </p:grpSpPr>
          <p:sp>
            <p:nvSpPr>
              <p:cNvPr id="296" name="Parallelogram 295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Parallelogram 296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>
              <a:off x="2895600" y="3505201"/>
              <a:ext cx="762000" cy="762000"/>
              <a:chOff x="2590800" y="3428999"/>
              <a:chExt cx="762000" cy="762000"/>
            </a:xfrm>
          </p:grpSpPr>
          <p:sp>
            <p:nvSpPr>
              <p:cNvPr id="299" name="Parallelogram 298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Parallelogram 299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3048000" y="3657602"/>
              <a:ext cx="762000" cy="762000"/>
              <a:chOff x="2590800" y="3428999"/>
              <a:chExt cx="762000" cy="762000"/>
            </a:xfrm>
          </p:grpSpPr>
          <p:sp>
            <p:nvSpPr>
              <p:cNvPr id="302" name="Parallelogram 301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Parallelogram 302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3200400" y="3810003"/>
              <a:ext cx="762000" cy="762000"/>
              <a:chOff x="2590800" y="3428999"/>
              <a:chExt cx="762000" cy="762000"/>
            </a:xfrm>
          </p:grpSpPr>
          <p:sp>
            <p:nvSpPr>
              <p:cNvPr id="305" name="Parallelogram 304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Parallelogram 305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3352800" y="3962404"/>
              <a:ext cx="762000" cy="762000"/>
              <a:chOff x="2590800" y="3428999"/>
              <a:chExt cx="762000" cy="762000"/>
            </a:xfrm>
          </p:grpSpPr>
          <p:sp>
            <p:nvSpPr>
              <p:cNvPr id="308" name="Parallelogram 307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Parallelogram 308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3505200" y="4114805"/>
              <a:ext cx="762000" cy="762000"/>
              <a:chOff x="2590800" y="3428999"/>
              <a:chExt cx="762000" cy="762000"/>
            </a:xfrm>
          </p:grpSpPr>
          <p:sp>
            <p:nvSpPr>
              <p:cNvPr id="311" name="Parallelogram 310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Parallelogram 311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5" name="Parallelogram 314"/>
            <p:cNvSpPr/>
            <p:nvPr/>
          </p:nvSpPr>
          <p:spPr>
            <a:xfrm rot="5400000" flipV="1">
              <a:off x="3581400" y="4343400"/>
              <a:ext cx="762000" cy="609600"/>
            </a:xfrm>
            <a:prstGeom prst="parallelogram">
              <a:avLst>
                <a:gd name="adj" fmla="val 99479"/>
              </a:avLst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7" name="Straight Connector 286"/>
            <p:cNvCxnSpPr/>
            <p:nvPr/>
          </p:nvCxnSpPr>
          <p:spPr>
            <a:xfrm rot="5400000" flipH="1" flipV="1">
              <a:off x="3657600" y="4419600"/>
              <a:ext cx="609600" cy="609600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/>
            <p:cNvSpPr/>
            <p:nvPr/>
          </p:nvSpPr>
          <p:spPr>
            <a:xfrm>
              <a:off x="2438400" y="3810000"/>
              <a:ext cx="1219200" cy="12192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2" name="Straight Connector 281"/>
            <p:cNvCxnSpPr/>
            <p:nvPr/>
          </p:nvCxnSpPr>
          <p:spPr>
            <a:xfrm rot="5400000" flipH="1" flipV="1">
              <a:off x="2438400" y="3200401"/>
              <a:ext cx="609600" cy="609600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 flipH="1" flipV="1">
              <a:off x="3657599" y="3200402"/>
              <a:ext cx="609600" cy="609600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10800000">
              <a:off x="3047997" y="3200397"/>
              <a:ext cx="1219203" cy="2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 flipH="1" flipV="1">
              <a:off x="3658394" y="3810001"/>
              <a:ext cx="1219201" cy="1588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 flipH="1" flipV="1">
              <a:off x="1523999" y="4419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7" name="Group 436"/>
            <p:cNvGrpSpPr/>
            <p:nvPr/>
          </p:nvGrpSpPr>
          <p:grpSpPr>
            <a:xfrm>
              <a:off x="3962400" y="3200400"/>
              <a:ext cx="762000" cy="1828800"/>
              <a:chOff x="4343400" y="5029200"/>
              <a:chExt cx="762000" cy="1828800"/>
            </a:xfrm>
            <a:solidFill>
              <a:srgbClr val="CC66FF"/>
            </a:solidFill>
          </p:grpSpPr>
          <p:sp>
            <p:nvSpPr>
              <p:cNvPr id="378" name="Parallelogram 377"/>
              <p:cNvSpPr/>
              <p:nvPr/>
            </p:nvSpPr>
            <p:spPr>
              <a:xfrm rot="5400000" flipH="1">
                <a:off x="3886200" y="5638800"/>
                <a:ext cx="1828800" cy="6096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Parallelogram 378"/>
              <p:cNvSpPr/>
              <p:nvPr/>
            </p:nvSpPr>
            <p:spPr>
              <a:xfrm>
                <a:off x="4343405" y="5029200"/>
                <a:ext cx="761995" cy="6096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7" name="Straight Connector 426"/>
              <p:cNvCxnSpPr/>
              <p:nvPr/>
            </p:nvCxnSpPr>
            <p:spPr>
              <a:xfrm rot="5400000">
                <a:off x="4495802" y="51816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 rot="5400000">
                <a:off x="4495802" y="53340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 rot="5400000">
                <a:off x="4495802" y="54864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 rot="5400000">
                <a:off x="4495802" y="56388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 rot="5400000">
                <a:off x="4495802" y="57912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 rot="5400000">
                <a:off x="4495802" y="59436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 rot="5400000">
                <a:off x="4495802" y="60960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Rectangle 195"/>
              <p:cNvSpPr/>
              <p:nvPr/>
            </p:nvSpPr>
            <p:spPr>
              <a:xfrm>
                <a:off x="4343400" y="56388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4343400" y="57912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4343400" y="59436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343400" y="60960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343400" y="62484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4343400" y="64008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4343400" y="65532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4343400" y="67056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6" name="Group 435"/>
            <p:cNvGrpSpPr/>
            <p:nvPr/>
          </p:nvGrpSpPr>
          <p:grpSpPr>
            <a:xfrm>
              <a:off x="3733800" y="4343400"/>
              <a:ext cx="609600" cy="152400"/>
              <a:chOff x="4114800" y="6172200"/>
              <a:chExt cx="609600" cy="152400"/>
            </a:xfrm>
          </p:grpSpPr>
          <p:cxnSp>
            <p:nvCxnSpPr>
              <p:cNvPr id="199" name="Straight Connector 198"/>
              <p:cNvCxnSpPr/>
              <p:nvPr/>
            </p:nvCxnSpPr>
            <p:spPr>
              <a:xfrm rot="16200000" flipH="1">
                <a:off x="4114800" y="6172200"/>
                <a:ext cx="152400" cy="15240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0800000" flipH="1">
                <a:off x="4114801" y="6172200"/>
                <a:ext cx="152400" cy="15240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>
              <a:xfrm>
                <a:off x="4572000" y="6196584"/>
                <a:ext cx="152400" cy="76200"/>
                <a:chOff x="1828800" y="1295400"/>
                <a:chExt cx="152400" cy="76200"/>
              </a:xfrm>
            </p:grpSpPr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1828801" y="1370012"/>
                  <a:ext cx="152399" cy="1588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1828800" y="1295400"/>
                  <a:ext cx="152399" cy="1588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8" name="Group 437"/>
            <p:cNvGrpSpPr/>
            <p:nvPr/>
          </p:nvGrpSpPr>
          <p:grpSpPr>
            <a:xfrm>
              <a:off x="4419600" y="3200400"/>
              <a:ext cx="762000" cy="1828800"/>
              <a:chOff x="4343400" y="5029200"/>
              <a:chExt cx="762000" cy="1828800"/>
            </a:xfrm>
            <a:solidFill>
              <a:srgbClr val="3366FF"/>
            </a:solidFill>
          </p:grpSpPr>
          <p:sp>
            <p:nvSpPr>
              <p:cNvPr id="439" name="Parallelogram 438"/>
              <p:cNvSpPr/>
              <p:nvPr/>
            </p:nvSpPr>
            <p:spPr>
              <a:xfrm rot="5400000" flipH="1">
                <a:off x="3886200" y="5638800"/>
                <a:ext cx="1828800" cy="6096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Parallelogram 439"/>
              <p:cNvSpPr/>
              <p:nvPr/>
            </p:nvSpPr>
            <p:spPr>
              <a:xfrm>
                <a:off x="4343405" y="5029200"/>
                <a:ext cx="761995" cy="6096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/>
              <p:cNvCxnSpPr/>
              <p:nvPr/>
            </p:nvCxnSpPr>
            <p:spPr>
              <a:xfrm rot="5400000">
                <a:off x="4495802" y="51816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 rot="5400000">
                <a:off x="4495802" y="53340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rot="5400000">
                <a:off x="4495802" y="54864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 rot="5400000">
                <a:off x="4495802" y="56388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 rot="5400000">
                <a:off x="4495802" y="57912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 rot="5400000">
                <a:off x="4495802" y="59436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 rot="5400000">
                <a:off x="4495802" y="60960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8" name="Rectangle 447"/>
              <p:cNvSpPr/>
              <p:nvPr/>
            </p:nvSpPr>
            <p:spPr>
              <a:xfrm>
                <a:off x="4343400" y="56388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4343400" y="57912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4343400" y="59436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4343400" y="60960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4343400" y="62484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4343400" y="64008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4343400" y="65532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4343400" y="67056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4" name="Straight Connector 253"/>
            <p:cNvCxnSpPr/>
            <p:nvPr/>
          </p:nvCxnSpPr>
          <p:spPr>
            <a:xfrm rot="5400000" flipH="1" flipV="1">
              <a:off x="6857999" y="4419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 flipH="1" flipV="1">
              <a:off x="6857999" y="3200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/>
            <p:cNvCxnSpPr/>
            <p:nvPr/>
          </p:nvCxnSpPr>
          <p:spPr>
            <a:xfrm rot="5400000" flipH="1" flipV="1">
              <a:off x="4648200" y="4495800"/>
              <a:ext cx="533400" cy="533400"/>
            </a:xfrm>
            <a:prstGeom prst="straightConnector1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TextBox 485"/>
            <p:cNvSpPr txBox="1"/>
            <p:nvPr/>
          </p:nvSpPr>
          <p:spPr>
            <a:xfrm rot="18900000">
              <a:off x="4638231" y="4681513"/>
              <a:ext cx="619966" cy="2286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 err="1" smtClean="0">
                  <a:latin typeface="Arial"/>
                  <a:cs typeface="Arial"/>
                </a:rPr>
                <a:t>vectorize</a:t>
              </a:r>
              <a:r>
                <a:rPr lang="en-US" sz="800" dirty="0" smtClean="0">
                  <a:latin typeface="Arial"/>
                  <a:cs typeface="Arial"/>
                </a:rPr>
                <a:t> </a:t>
              </a:r>
              <a:r>
                <a:rPr lang="en-US" sz="800" dirty="0" smtClean="0">
                  <a:latin typeface="Arial"/>
                  <a:cs typeface="Arial"/>
                </a:rPr>
                <a:t>in </a:t>
              </a:r>
              <a:r>
                <a:rPr lang="en-US" sz="800" dirty="0" err="1" smtClean="0">
                  <a:latin typeface="Arial"/>
                  <a:cs typeface="Arial"/>
                </a:rPr>
                <a:t>i</a:t>
              </a:r>
              <a:endParaRPr lang="en-US" sz="800" dirty="0">
                <a:latin typeface="Arial"/>
                <a:cs typeface="Arial"/>
              </a:endParaRPr>
            </a:p>
          </p:txBody>
        </p:sp>
        <p:grpSp>
          <p:nvGrpSpPr>
            <p:cNvPr id="273" name="Group 272"/>
            <p:cNvGrpSpPr/>
            <p:nvPr/>
          </p:nvGrpSpPr>
          <p:grpSpPr>
            <a:xfrm>
              <a:off x="609600" y="3200400"/>
              <a:ext cx="762000" cy="1828800"/>
              <a:chOff x="4343400" y="5029200"/>
              <a:chExt cx="762000" cy="1828800"/>
            </a:xfrm>
            <a:solidFill>
              <a:srgbClr val="3366FF"/>
            </a:solidFill>
          </p:grpSpPr>
          <p:sp>
            <p:nvSpPr>
              <p:cNvPr id="284" name="Parallelogram 283"/>
              <p:cNvSpPr/>
              <p:nvPr/>
            </p:nvSpPr>
            <p:spPr>
              <a:xfrm rot="5400000" flipH="1">
                <a:off x="3886200" y="5638800"/>
                <a:ext cx="1828800" cy="6096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Parallelogram 284"/>
              <p:cNvSpPr/>
              <p:nvPr/>
            </p:nvSpPr>
            <p:spPr>
              <a:xfrm>
                <a:off x="4343405" y="5029200"/>
                <a:ext cx="761995" cy="6096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6" name="Straight Connector 285"/>
              <p:cNvCxnSpPr/>
              <p:nvPr/>
            </p:nvCxnSpPr>
            <p:spPr>
              <a:xfrm rot="5400000">
                <a:off x="4495802" y="51816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rot="5400000">
                <a:off x="4495802" y="53340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5400000">
                <a:off x="4495802" y="54864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5400000">
                <a:off x="4495802" y="56388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 rot="5400000">
                <a:off x="4495802" y="57912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 rot="5400000">
                <a:off x="4495802" y="59436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5400000">
                <a:off x="4495802" y="60960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343400" y="56388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4343400" y="57912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4343400" y="59436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4343400" y="60960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4343400" y="62484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343400" y="64008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4343400" y="65532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4343400" y="67056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5943600" y="3200400"/>
              <a:ext cx="762000" cy="1828800"/>
              <a:chOff x="4343400" y="5029200"/>
              <a:chExt cx="762000" cy="1828800"/>
            </a:xfrm>
            <a:solidFill>
              <a:srgbClr val="CC66FF"/>
            </a:solidFill>
          </p:grpSpPr>
          <p:sp>
            <p:nvSpPr>
              <p:cNvPr id="329" name="Parallelogram 328"/>
              <p:cNvSpPr/>
              <p:nvPr/>
            </p:nvSpPr>
            <p:spPr>
              <a:xfrm rot="5400000" flipH="1">
                <a:off x="3886200" y="5638800"/>
                <a:ext cx="1828800" cy="6096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Parallelogram 329"/>
              <p:cNvSpPr/>
              <p:nvPr/>
            </p:nvSpPr>
            <p:spPr>
              <a:xfrm>
                <a:off x="4343405" y="5029200"/>
                <a:ext cx="761995" cy="6096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1" name="Straight Connector 330"/>
              <p:cNvCxnSpPr/>
              <p:nvPr/>
            </p:nvCxnSpPr>
            <p:spPr>
              <a:xfrm rot="5400000">
                <a:off x="4495802" y="51816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5400000">
                <a:off x="4495802" y="53340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5400000">
                <a:off x="4495802" y="54864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5400000">
                <a:off x="4495802" y="56388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 rot="5400000">
                <a:off x="4495802" y="57912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 rot="5400000">
                <a:off x="4495802" y="59436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rot="5400000">
                <a:off x="4495802" y="60960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" name="Rectangle 337"/>
              <p:cNvSpPr/>
              <p:nvPr/>
            </p:nvSpPr>
            <p:spPr>
              <a:xfrm>
                <a:off x="4343400" y="56388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4343400" y="57912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4343400" y="59436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4343400" y="60960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4343400" y="62484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4343400" y="64008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4343400" y="65532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4343400" y="67056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4" name="Rectangle 273"/>
            <p:cNvSpPr/>
            <p:nvPr/>
          </p:nvSpPr>
          <p:spPr>
            <a:xfrm>
              <a:off x="5638799" y="38100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Freeform 475"/>
            <p:cNvSpPr/>
            <p:nvPr/>
          </p:nvSpPr>
          <p:spPr>
            <a:xfrm>
              <a:off x="4495800" y="3147483"/>
              <a:ext cx="1765300" cy="433917"/>
            </a:xfrm>
            <a:custGeom>
              <a:avLst/>
              <a:gdLst>
                <a:gd name="connsiteX0" fmla="*/ 0 w 1301750"/>
                <a:gd name="connsiteY0" fmla="*/ 192617 h 433917"/>
                <a:gd name="connsiteX1" fmla="*/ 869950 w 1301750"/>
                <a:gd name="connsiteY1" fmla="*/ 40217 h 433917"/>
                <a:gd name="connsiteX2" fmla="*/ 1301750 w 1301750"/>
                <a:gd name="connsiteY2" fmla="*/ 433917 h 43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1750" h="433917">
                  <a:moveTo>
                    <a:pt x="0" y="192617"/>
                  </a:moveTo>
                  <a:cubicBezTo>
                    <a:pt x="326496" y="96308"/>
                    <a:pt x="652992" y="0"/>
                    <a:pt x="869950" y="40217"/>
                  </a:cubicBezTo>
                  <a:cubicBezTo>
                    <a:pt x="1086908" y="80434"/>
                    <a:pt x="1194329" y="257175"/>
                    <a:pt x="1301750" y="433917"/>
                  </a:cubicBezTo>
                </a:path>
              </a:pathLst>
            </a:custGeom>
            <a:ln>
              <a:solidFill>
                <a:srgbClr val="0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6" name="Straight Connector 345"/>
            <p:cNvCxnSpPr/>
            <p:nvPr/>
          </p:nvCxnSpPr>
          <p:spPr>
            <a:xfrm>
              <a:off x="6248400" y="3200400"/>
              <a:ext cx="1219200" cy="1588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914400" y="3200400"/>
              <a:ext cx="1219200" cy="1588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304799" y="38100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Freeform 476"/>
            <p:cNvSpPr/>
            <p:nvPr/>
          </p:nvSpPr>
          <p:spPr>
            <a:xfrm>
              <a:off x="838200" y="3124200"/>
              <a:ext cx="3886200" cy="533400"/>
            </a:xfrm>
            <a:custGeom>
              <a:avLst/>
              <a:gdLst>
                <a:gd name="connsiteX0" fmla="*/ 0 w 3219450"/>
                <a:gd name="connsiteY0" fmla="*/ 486833 h 486833"/>
                <a:gd name="connsiteX1" fmla="*/ 1676400 w 3219450"/>
                <a:gd name="connsiteY1" fmla="*/ 10583 h 486833"/>
                <a:gd name="connsiteX2" fmla="*/ 3219450 w 3219450"/>
                <a:gd name="connsiteY2" fmla="*/ 423333 h 48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19450" h="486833">
                  <a:moveTo>
                    <a:pt x="0" y="486833"/>
                  </a:moveTo>
                  <a:cubicBezTo>
                    <a:pt x="569912" y="253999"/>
                    <a:pt x="1139825" y="21166"/>
                    <a:pt x="1676400" y="10583"/>
                  </a:cubicBezTo>
                  <a:cubicBezTo>
                    <a:pt x="2212975" y="0"/>
                    <a:pt x="3219450" y="423333"/>
                    <a:pt x="3219450" y="423333"/>
                  </a:cubicBezTo>
                </a:path>
              </a:pathLst>
            </a:custGeom>
            <a:ln>
              <a:solidFill>
                <a:srgbClr val="0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0"/>
          <p:cNvGrpSpPr/>
          <p:nvPr/>
        </p:nvGrpSpPr>
        <p:grpSpPr>
          <a:xfrm>
            <a:off x="0" y="2743200"/>
            <a:ext cx="7772400" cy="2743200"/>
            <a:chOff x="0" y="2743200"/>
            <a:chExt cx="7772400" cy="2743200"/>
          </a:xfrm>
        </p:grpSpPr>
        <p:sp>
          <p:nvSpPr>
            <p:cNvPr id="480" name="Rectangle 479"/>
            <p:cNvSpPr/>
            <p:nvPr/>
          </p:nvSpPr>
          <p:spPr>
            <a:xfrm>
              <a:off x="0" y="2743200"/>
              <a:ext cx="7772400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6248399" y="32004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/>
            <p:cNvCxnSpPr/>
            <p:nvPr/>
          </p:nvCxnSpPr>
          <p:spPr>
            <a:xfrm rot="5400000" flipH="1" flipV="1">
              <a:off x="5638799" y="4419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 flipH="1" flipV="1">
              <a:off x="2438400" y="4419600"/>
              <a:ext cx="609600" cy="609600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>
              <a:off x="914400" y="32004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/>
            <p:cNvCxnSpPr/>
            <p:nvPr/>
          </p:nvCxnSpPr>
          <p:spPr>
            <a:xfrm rot="5400000" flipH="1" flipV="1">
              <a:off x="304799" y="3200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 flipH="1" flipV="1">
              <a:off x="304799" y="4419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75"/>
            <p:cNvGrpSpPr/>
            <p:nvPr/>
          </p:nvGrpSpPr>
          <p:grpSpPr>
            <a:xfrm>
              <a:off x="533404" y="3505200"/>
              <a:ext cx="1295396" cy="1295400"/>
              <a:chOff x="2438399" y="609600"/>
              <a:chExt cx="1295396" cy="1295400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2438399" y="685800"/>
                <a:ext cx="1219195" cy="12192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Parallelogram 177"/>
              <p:cNvSpPr/>
              <p:nvPr/>
            </p:nvSpPr>
            <p:spPr>
              <a:xfrm>
                <a:off x="2438399" y="609600"/>
                <a:ext cx="1295395" cy="76200"/>
              </a:xfrm>
              <a:prstGeom prst="parallelogram">
                <a:avLst>
                  <a:gd name="adj" fmla="val 100521"/>
                </a:avLst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Parallelogram 178"/>
              <p:cNvSpPr/>
              <p:nvPr/>
            </p:nvSpPr>
            <p:spPr>
              <a:xfrm rot="5400000" flipH="1">
                <a:off x="3047995" y="1219200"/>
                <a:ext cx="1295400" cy="76200"/>
              </a:xfrm>
              <a:prstGeom prst="parallelogram">
                <a:avLst>
                  <a:gd name="adj" fmla="val 100521"/>
                </a:avLst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0" name="Straight Connector 379"/>
              <p:cNvCxnSpPr/>
              <p:nvPr/>
            </p:nvCxnSpPr>
            <p:spPr>
              <a:xfrm>
                <a:off x="2441443" y="1751012"/>
                <a:ext cx="1216152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/>
              <p:nvPr/>
            </p:nvCxnSpPr>
            <p:spPr>
              <a:xfrm rot="10800000" flipV="1">
                <a:off x="3657595" y="1676400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 rot="10800000" flipV="1">
                <a:off x="3657595" y="1524002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 rot="10800000" flipV="1">
                <a:off x="3657595" y="1371604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 rot="10800000" flipV="1">
                <a:off x="3657595" y="1219206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 rot="10800000" flipV="1">
                <a:off x="3657595" y="1066808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 rot="10800000" flipV="1">
                <a:off x="3657595" y="914410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 rot="10800000" flipV="1">
                <a:off x="3657595" y="762012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>
                <a:off x="2441443" y="1600200"/>
                <a:ext cx="1216152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>
                <a:off x="2441443" y="1449388"/>
                <a:ext cx="1216152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>
                <a:off x="2441443" y="1298576"/>
                <a:ext cx="1216152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/>
              <p:nvPr/>
            </p:nvCxnSpPr>
            <p:spPr>
              <a:xfrm>
                <a:off x="2441443" y="1147764"/>
                <a:ext cx="1216152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441443" y="996952"/>
                <a:ext cx="1216152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/>
              <p:nvPr/>
            </p:nvCxnSpPr>
            <p:spPr>
              <a:xfrm>
                <a:off x="2441443" y="846140"/>
                <a:ext cx="1216152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Rectangle 193"/>
            <p:cNvSpPr/>
            <p:nvPr/>
          </p:nvSpPr>
          <p:spPr>
            <a:xfrm>
              <a:off x="304799" y="38100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438400" y="3810000"/>
              <a:ext cx="152400" cy="152400"/>
            </a:xfrm>
            <a:prstGeom prst="rect">
              <a:avLst/>
            </a:prstGeom>
            <a:solidFill>
              <a:srgbClr val="FF6666"/>
            </a:solidFill>
            <a:ln w="12700" cap="flat" cmpd="sng" algn="ctr">
              <a:solidFill>
                <a:srgbClr val="FF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590800" y="39624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743200" y="41148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895600" y="42672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048000" y="44196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200400" y="45720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505200" y="48768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590800" y="38100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743200" y="39624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895600" y="41148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048000" y="42672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200400" y="44196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352800" y="45720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438400" y="39624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90800" y="41148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743200" y="42672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895600" y="44196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048000" y="45720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352800" y="48768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438400" y="5105400"/>
              <a:ext cx="2743200" cy="3048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Construct a tile’s worth of (</a:t>
              </a:r>
              <a:r>
                <a:rPr lang="en-US" sz="1000" b="1" dirty="0" err="1" smtClean="0">
                  <a:latin typeface="Arial"/>
                  <a:cs typeface="Arial"/>
                </a:rPr>
                <a:t>nk</a:t>
              </a:r>
              <a:r>
                <a:rPr lang="en-US" sz="1000" b="1" dirty="0" smtClean="0">
                  <a:latin typeface="Arial"/>
                  <a:cs typeface="Arial"/>
                </a:rPr>
                <a:t> </a:t>
              </a:r>
              <a:r>
                <a:rPr lang="en-US" sz="1000" b="1" dirty="0" err="1" smtClean="0">
                  <a:latin typeface="Arial"/>
                  <a:cs typeface="Arial"/>
                </a:rPr>
                <a:t>x</a:t>
              </a:r>
              <a:r>
                <a:rPr lang="en-US" sz="1000" b="1" dirty="0" smtClean="0">
                  <a:latin typeface="Arial"/>
                  <a:cs typeface="Arial"/>
                </a:rPr>
                <a:t> </a:t>
              </a:r>
              <a:r>
                <a:rPr lang="en-US" sz="1000" b="1" dirty="0" err="1" smtClean="0">
                  <a:latin typeface="Arial"/>
                  <a:cs typeface="Arial"/>
                </a:rPr>
                <a:t>nk</a:t>
              </a:r>
              <a:r>
                <a:rPr lang="en-US" sz="1000" b="1" dirty="0" smtClean="0">
                  <a:latin typeface="Arial"/>
                  <a:cs typeface="Arial"/>
                </a:rPr>
                <a:t>) </a:t>
              </a:r>
              <a:r>
                <a:rPr lang="en-US" sz="1000" b="1" dirty="0" err="1" smtClean="0">
                  <a:latin typeface="Arial"/>
                  <a:cs typeface="Arial"/>
                </a:rPr>
                <a:t>tridiagonal</a:t>
              </a:r>
              <a:endParaRPr lang="en-US" sz="1000" b="1" dirty="0">
                <a:latin typeface="Arial"/>
                <a:cs typeface="Arial"/>
              </a:endParaRPr>
            </a:p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matrices and solve simultaneously (</a:t>
              </a:r>
              <a:r>
                <a:rPr lang="en-US" sz="1000" b="1" dirty="0" err="1" smtClean="0">
                  <a:latin typeface="Arial"/>
                  <a:cs typeface="Arial"/>
                </a:rPr>
                <a:t>vectorized</a:t>
              </a:r>
              <a:r>
                <a:rPr lang="en-US" sz="1000" b="1" dirty="0" smtClean="0">
                  <a:latin typeface="Arial"/>
                  <a:cs typeface="Arial"/>
                </a:rPr>
                <a:t>).</a:t>
              </a:r>
              <a:endParaRPr lang="en-US" sz="1000" b="1" dirty="0">
                <a:latin typeface="Arial"/>
                <a:cs typeface="Arial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828800" y="2895600"/>
              <a:ext cx="2209800" cy="2286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extract a tile of columns from the grid</a:t>
              </a:r>
              <a:endParaRPr lang="en-US" sz="1000" b="1" dirty="0">
                <a:latin typeface="Arial"/>
                <a:cs typeface="Arial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876800" y="2895600"/>
              <a:ext cx="2438400" cy="3048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insert the tile of columns back  into grid</a:t>
              </a:r>
              <a:endParaRPr lang="en-US" sz="1000" b="1" dirty="0">
                <a:latin typeface="Arial"/>
                <a:cs typeface="Arial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04800" y="5029200"/>
              <a:ext cx="1216152" cy="228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ni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0" y="4267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nk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828800" y="4648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nj</a:t>
              </a:r>
              <a:endParaRPr lang="en-US" sz="1200" b="1" dirty="0">
                <a:latin typeface="Times"/>
                <a:cs typeface="Times"/>
              </a:endParaRPr>
            </a:p>
          </p:txBody>
        </p:sp>
        <p:cxnSp>
          <p:nvCxnSpPr>
            <p:cNvPr id="246" name="Straight Connector 245"/>
            <p:cNvCxnSpPr/>
            <p:nvPr/>
          </p:nvCxnSpPr>
          <p:spPr>
            <a:xfrm rot="5400000" flipH="1" flipV="1">
              <a:off x="1523999" y="3200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 flipH="1" flipV="1">
              <a:off x="5638799" y="3200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/>
            <p:cNvSpPr txBox="1"/>
            <p:nvPr/>
          </p:nvSpPr>
          <p:spPr>
            <a:xfrm>
              <a:off x="5638800" y="5029200"/>
              <a:ext cx="1216152" cy="228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ni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5334000" y="4267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nk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7162800" y="4648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nj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288" name="Parallelogram 287"/>
            <p:cNvSpPr/>
            <p:nvPr/>
          </p:nvSpPr>
          <p:spPr>
            <a:xfrm>
              <a:off x="2438400" y="3200400"/>
              <a:ext cx="762000" cy="609600"/>
            </a:xfrm>
            <a:prstGeom prst="parallelogram">
              <a:avLst>
                <a:gd name="adj" fmla="val 100000"/>
              </a:avLst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293"/>
            <p:cNvGrpSpPr/>
            <p:nvPr/>
          </p:nvGrpSpPr>
          <p:grpSpPr>
            <a:xfrm>
              <a:off x="2590800" y="3200399"/>
              <a:ext cx="762000" cy="762000"/>
              <a:chOff x="2590800" y="3428999"/>
              <a:chExt cx="762000" cy="762000"/>
            </a:xfrm>
          </p:grpSpPr>
          <p:sp>
            <p:nvSpPr>
              <p:cNvPr id="289" name="Parallelogram 288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Parallelogram 292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294"/>
            <p:cNvGrpSpPr/>
            <p:nvPr/>
          </p:nvGrpSpPr>
          <p:grpSpPr>
            <a:xfrm>
              <a:off x="2743200" y="3352800"/>
              <a:ext cx="762000" cy="762000"/>
              <a:chOff x="2590800" y="3428999"/>
              <a:chExt cx="762000" cy="762000"/>
            </a:xfrm>
          </p:grpSpPr>
          <p:sp>
            <p:nvSpPr>
              <p:cNvPr id="296" name="Parallelogram 295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Parallelogram 296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297"/>
            <p:cNvGrpSpPr/>
            <p:nvPr/>
          </p:nvGrpSpPr>
          <p:grpSpPr>
            <a:xfrm>
              <a:off x="2895600" y="3505201"/>
              <a:ext cx="762000" cy="762000"/>
              <a:chOff x="2590800" y="3428999"/>
              <a:chExt cx="762000" cy="762000"/>
            </a:xfrm>
          </p:grpSpPr>
          <p:sp>
            <p:nvSpPr>
              <p:cNvPr id="299" name="Parallelogram 298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Parallelogram 299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00"/>
            <p:cNvGrpSpPr/>
            <p:nvPr/>
          </p:nvGrpSpPr>
          <p:grpSpPr>
            <a:xfrm>
              <a:off x="3048000" y="3657602"/>
              <a:ext cx="762000" cy="762000"/>
              <a:chOff x="2590800" y="3428999"/>
              <a:chExt cx="762000" cy="762000"/>
            </a:xfrm>
          </p:grpSpPr>
          <p:sp>
            <p:nvSpPr>
              <p:cNvPr id="302" name="Parallelogram 301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Parallelogram 302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303"/>
            <p:cNvGrpSpPr/>
            <p:nvPr/>
          </p:nvGrpSpPr>
          <p:grpSpPr>
            <a:xfrm>
              <a:off x="3200400" y="3810003"/>
              <a:ext cx="762000" cy="762000"/>
              <a:chOff x="2590800" y="3428999"/>
              <a:chExt cx="762000" cy="762000"/>
            </a:xfrm>
          </p:grpSpPr>
          <p:sp>
            <p:nvSpPr>
              <p:cNvPr id="305" name="Parallelogram 304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Parallelogram 305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06"/>
            <p:cNvGrpSpPr/>
            <p:nvPr/>
          </p:nvGrpSpPr>
          <p:grpSpPr>
            <a:xfrm>
              <a:off x="3352800" y="3962404"/>
              <a:ext cx="762000" cy="762000"/>
              <a:chOff x="2590800" y="3428999"/>
              <a:chExt cx="762000" cy="762000"/>
            </a:xfrm>
          </p:grpSpPr>
          <p:sp>
            <p:nvSpPr>
              <p:cNvPr id="308" name="Parallelogram 307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Parallelogram 308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309"/>
            <p:cNvGrpSpPr/>
            <p:nvPr/>
          </p:nvGrpSpPr>
          <p:grpSpPr>
            <a:xfrm>
              <a:off x="3505200" y="4114805"/>
              <a:ext cx="762000" cy="762000"/>
              <a:chOff x="2590800" y="3428999"/>
              <a:chExt cx="762000" cy="762000"/>
            </a:xfrm>
          </p:grpSpPr>
          <p:sp>
            <p:nvSpPr>
              <p:cNvPr id="311" name="Parallelogram 310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Parallelogram 311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5" name="Parallelogram 314"/>
            <p:cNvSpPr/>
            <p:nvPr/>
          </p:nvSpPr>
          <p:spPr>
            <a:xfrm rot="5400000" flipV="1">
              <a:off x="3581400" y="4343400"/>
              <a:ext cx="762000" cy="609600"/>
            </a:xfrm>
            <a:prstGeom prst="parallelogram">
              <a:avLst>
                <a:gd name="adj" fmla="val 99479"/>
              </a:avLst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7" name="Straight Connector 286"/>
            <p:cNvCxnSpPr/>
            <p:nvPr/>
          </p:nvCxnSpPr>
          <p:spPr>
            <a:xfrm rot="5400000" flipH="1" flipV="1">
              <a:off x="3657600" y="4419600"/>
              <a:ext cx="609600" cy="609600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/>
            <p:cNvSpPr/>
            <p:nvPr/>
          </p:nvSpPr>
          <p:spPr>
            <a:xfrm>
              <a:off x="2438400" y="3810000"/>
              <a:ext cx="1219200" cy="12192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2" name="Straight Connector 281"/>
            <p:cNvCxnSpPr/>
            <p:nvPr/>
          </p:nvCxnSpPr>
          <p:spPr>
            <a:xfrm rot="5400000" flipH="1" flipV="1">
              <a:off x="2438400" y="3200401"/>
              <a:ext cx="609600" cy="609600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 flipH="1" flipV="1">
              <a:off x="3657599" y="3200402"/>
              <a:ext cx="609600" cy="609600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10800000">
              <a:off x="3047997" y="3200397"/>
              <a:ext cx="1219203" cy="2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 flipH="1" flipV="1">
              <a:off x="3658394" y="3810001"/>
              <a:ext cx="1219201" cy="1588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 flipH="1" flipV="1">
              <a:off x="1523999" y="4419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436"/>
            <p:cNvGrpSpPr/>
            <p:nvPr/>
          </p:nvGrpSpPr>
          <p:grpSpPr>
            <a:xfrm>
              <a:off x="3962400" y="3200400"/>
              <a:ext cx="762000" cy="1828800"/>
              <a:chOff x="4343400" y="5029200"/>
              <a:chExt cx="762000" cy="1828800"/>
            </a:xfrm>
            <a:solidFill>
              <a:srgbClr val="CC66FF"/>
            </a:solidFill>
          </p:grpSpPr>
          <p:sp>
            <p:nvSpPr>
              <p:cNvPr id="378" name="Parallelogram 377"/>
              <p:cNvSpPr/>
              <p:nvPr/>
            </p:nvSpPr>
            <p:spPr>
              <a:xfrm rot="5400000" flipH="1">
                <a:off x="3886200" y="5638800"/>
                <a:ext cx="1828800" cy="6096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Parallelogram 378"/>
              <p:cNvSpPr/>
              <p:nvPr/>
            </p:nvSpPr>
            <p:spPr>
              <a:xfrm>
                <a:off x="4343405" y="5029200"/>
                <a:ext cx="761995" cy="6096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7" name="Straight Connector 426"/>
              <p:cNvCxnSpPr/>
              <p:nvPr/>
            </p:nvCxnSpPr>
            <p:spPr>
              <a:xfrm rot="5400000">
                <a:off x="4495802" y="51816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 rot="5400000">
                <a:off x="4495802" y="53340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 rot="5400000">
                <a:off x="4495802" y="54864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 rot="5400000">
                <a:off x="4495802" y="56388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 rot="5400000">
                <a:off x="4495802" y="57912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 rot="5400000">
                <a:off x="4495802" y="59436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 rot="5400000">
                <a:off x="4495802" y="60960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Rectangle 195"/>
              <p:cNvSpPr/>
              <p:nvPr/>
            </p:nvSpPr>
            <p:spPr>
              <a:xfrm>
                <a:off x="4343400" y="56388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4343400" y="57912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4343400" y="59436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343400" y="60960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343400" y="62484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4343400" y="64008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4343400" y="65532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4343400" y="67056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435"/>
            <p:cNvGrpSpPr/>
            <p:nvPr/>
          </p:nvGrpSpPr>
          <p:grpSpPr>
            <a:xfrm>
              <a:off x="3733800" y="4343400"/>
              <a:ext cx="609600" cy="152400"/>
              <a:chOff x="4114800" y="6172200"/>
              <a:chExt cx="609600" cy="152400"/>
            </a:xfrm>
          </p:grpSpPr>
          <p:cxnSp>
            <p:nvCxnSpPr>
              <p:cNvPr id="199" name="Straight Connector 198"/>
              <p:cNvCxnSpPr/>
              <p:nvPr/>
            </p:nvCxnSpPr>
            <p:spPr>
              <a:xfrm rot="16200000" flipH="1">
                <a:off x="4114800" y="6172200"/>
                <a:ext cx="152400" cy="15240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0800000" flipH="1">
                <a:off x="4114801" y="6172200"/>
                <a:ext cx="152400" cy="15240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200"/>
              <p:cNvGrpSpPr/>
              <p:nvPr/>
            </p:nvGrpSpPr>
            <p:grpSpPr>
              <a:xfrm>
                <a:off x="4572000" y="6196584"/>
                <a:ext cx="152400" cy="76200"/>
                <a:chOff x="1828800" y="1295400"/>
                <a:chExt cx="152400" cy="76200"/>
              </a:xfrm>
            </p:grpSpPr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1828801" y="1370012"/>
                  <a:ext cx="152399" cy="1588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1828800" y="1295400"/>
                  <a:ext cx="152399" cy="1588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437"/>
            <p:cNvGrpSpPr/>
            <p:nvPr/>
          </p:nvGrpSpPr>
          <p:grpSpPr>
            <a:xfrm>
              <a:off x="4419600" y="3200400"/>
              <a:ext cx="762000" cy="1828800"/>
              <a:chOff x="4343400" y="5029200"/>
              <a:chExt cx="762000" cy="1828800"/>
            </a:xfrm>
            <a:solidFill>
              <a:srgbClr val="3366FF"/>
            </a:solidFill>
          </p:grpSpPr>
          <p:sp>
            <p:nvSpPr>
              <p:cNvPr id="439" name="Parallelogram 438"/>
              <p:cNvSpPr/>
              <p:nvPr/>
            </p:nvSpPr>
            <p:spPr>
              <a:xfrm rot="5400000" flipH="1">
                <a:off x="3886200" y="5638800"/>
                <a:ext cx="1828800" cy="6096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Parallelogram 439"/>
              <p:cNvSpPr/>
              <p:nvPr/>
            </p:nvSpPr>
            <p:spPr>
              <a:xfrm>
                <a:off x="4343405" y="5029200"/>
                <a:ext cx="761995" cy="6096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/>
              <p:cNvCxnSpPr/>
              <p:nvPr/>
            </p:nvCxnSpPr>
            <p:spPr>
              <a:xfrm rot="5400000">
                <a:off x="4495802" y="51816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 rot="5400000">
                <a:off x="4495802" y="53340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rot="5400000">
                <a:off x="4495802" y="54864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 rot="5400000">
                <a:off x="4495802" y="56388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 rot="5400000">
                <a:off x="4495802" y="57912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 rot="5400000">
                <a:off x="4495802" y="59436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 rot="5400000">
                <a:off x="4495802" y="6096002"/>
                <a:ext cx="609598" cy="609598"/>
              </a:xfrm>
              <a:prstGeom prst="line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8" name="Rectangle 447"/>
              <p:cNvSpPr/>
              <p:nvPr/>
            </p:nvSpPr>
            <p:spPr>
              <a:xfrm>
                <a:off x="4343400" y="56388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4343400" y="57912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4343400" y="59436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4343400" y="60960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4343400" y="62484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4343400" y="64008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4343400" y="65532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4343400" y="6705600"/>
                <a:ext cx="152400" cy="1524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456"/>
            <p:cNvGrpSpPr/>
            <p:nvPr/>
          </p:nvGrpSpPr>
          <p:grpSpPr>
            <a:xfrm>
              <a:off x="5867400" y="3505200"/>
              <a:ext cx="1295396" cy="1295400"/>
              <a:chOff x="2438399" y="609600"/>
              <a:chExt cx="1295396" cy="1295400"/>
            </a:xfrm>
            <a:solidFill>
              <a:srgbClr val="CC66FF"/>
            </a:solidFill>
          </p:grpSpPr>
          <p:sp>
            <p:nvSpPr>
              <p:cNvPr id="458" name="Rectangle 457"/>
              <p:cNvSpPr/>
              <p:nvPr/>
            </p:nvSpPr>
            <p:spPr>
              <a:xfrm>
                <a:off x="2438399" y="685800"/>
                <a:ext cx="1219195" cy="12192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Parallelogram 458"/>
              <p:cNvSpPr/>
              <p:nvPr/>
            </p:nvSpPr>
            <p:spPr>
              <a:xfrm>
                <a:off x="2438399" y="609600"/>
                <a:ext cx="1295395" cy="762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Parallelogram 459"/>
              <p:cNvSpPr/>
              <p:nvPr/>
            </p:nvSpPr>
            <p:spPr>
              <a:xfrm rot="5400000" flipH="1">
                <a:off x="3047995" y="1219200"/>
                <a:ext cx="1295400" cy="762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1" name="Straight Connector 460"/>
              <p:cNvCxnSpPr/>
              <p:nvPr/>
            </p:nvCxnSpPr>
            <p:spPr>
              <a:xfrm>
                <a:off x="2441443" y="1751012"/>
                <a:ext cx="1216152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 rot="10800000" flipV="1">
                <a:off x="3657595" y="1676400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/>
              <p:nvPr/>
            </p:nvCxnSpPr>
            <p:spPr>
              <a:xfrm rot="10800000" flipV="1">
                <a:off x="3657595" y="1524002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 rot="10800000" flipV="1">
                <a:off x="3657595" y="1371604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 rot="10800000" flipV="1">
                <a:off x="3657595" y="1219206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 rot="10800000" flipV="1">
                <a:off x="3657595" y="1066808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 rot="10800000" flipV="1">
                <a:off x="3657595" y="914410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 rot="10800000" flipV="1">
                <a:off x="3657595" y="762012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/>
            </p:nvCxnSpPr>
            <p:spPr>
              <a:xfrm>
                <a:off x="2441443" y="1600200"/>
                <a:ext cx="1216152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/>
            </p:nvCxnSpPr>
            <p:spPr>
              <a:xfrm>
                <a:off x="2441443" y="1449388"/>
                <a:ext cx="1216152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>
                <a:off x="2441443" y="1298576"/>
                <a:ext cx="1216152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>
                <a:off x="2441443" y="1147764"/>
                <a:ext cx="1216152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>
                <a:off x="2441443" y="996952"/>
                <a:ext cx="1216152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>
                <a:off x="2441443" y="846140"/>
                <a:ext cx="1216152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4" name="Rectangle 273"/>
            <p:cNvSpPr/>
            <p:nvPr/>
          </p:nvSpPr>
          <p:spPr>
            <a:xfrm>
              <a:off x="5638799" y="38100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4" name="Straight Connector 253"/>
            <p:cNvCxnSpPr/>
            <p:nvPr/>
          </p:nvCxnSpPr>
          <p:spPr>
            <a:xfrm rot="5400000" flipH="1" flipV="1">
              <a:off x="6857999" y="4419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 flipH="1" flipV="1">
              <a:off x="6857999" y="3200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Freeform 475"/>
            <p:cNvSpPr/>
            <p:nvPr/>
          </p:nvSpPr>
          <p:spPr>
            <a:xfrm>
              <a:off x="4495800" y="3147483"/>
              <a:ext cx="1765300" cy="433917"/>
            </a:xfrm>
            <a:custGeom>
              <a:avLst/>
              <a:gdLst>
                <a:gd name="connsiteX0" fmla="*/ 0 w 1301750"/>
                <a:gd name="connsiteY0" fmla="*/ 192617 h 433917"/>
                <a:gd name="connsiteX1" fmla="*/ 869950 w 1301750"/>
                <a:gd name="connsiteY1" fmla="*/ 40217 h 433917"/>
                <a:gd name="connsiteX2" fmla="*/ 1301750 w 1301750"/>
                <a:gd name="connsiteY2" fmla="*/ 433917 h 43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1750" h="433917">
                  <a:moveTo>
                    <a:pt x="0" y="192617"/>
                  </a:moveTo>
                  <a:cubicBezTo>
                    <a:pt x="326496" y="96308"/>
                    <a:pt x="652992" y="0"/>
                    <a:pt x="869950" y="40217"/>
                  </a:cubicBezTo>
                  <a:cubicBezTo>
                    <a:pt x="1086908" y="80434"/>
                    <a:pt x="1194329" y="257175"/>
                    <a:pt x="1301750" y="433917"/>
                  </a:cubicBezTo>
                </a:path>
              </a:pathLst>
            </a:custGeom>
            <a:ln>
              <a:solidFill>
                <a:srgbClr val="0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Freeform 476"/>
            <p:cNvSpPr/>
            <p:nvPr/>
          </p:nvSpPr>
          <p:spPr>
            <a:xfrm>
              <a:off x="1066800" y="3124200"/>
              <a:ext cx="3657600" cy="533400"/>
            </a:xfrm>
            <a:custGeom>
              <a:avLst/>
              <a:gdLst>
                <a:gd name="connsiteX0" fmla="*/ 0 w 3219450"/>
                <a:gd name="connsiteY0" fmla="*/ 486833 h 486833"/>
                <a:gd name="connsiteX1" fmla="*/ 1676400 w 3219450"/>
                <a:gd name="connsiteY1" fmla="*/ 10583 h 486833"/>
                <a:gd name="connsiteX2" fmla="*/ 3219450 w 3219450"/>
                <a:gd name="connsiteY2" fmla="*/ 423333 h 48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19450" h="486833">
                  <a:moveTo>
                    <a:pt x="0" y="486833"/>
                  </a:moveTo>
                  <a:cubicBezTo>
                    <a:pt x="569912" y="253999"/>
                    <a:pt x="1139825" y="21166"/>
                    <a:pt x="1676400" y="10583"/>
                  </a:cubicBezTo>
                  <a:cubicBezTo>
                    <a:pt x="2212975" y="0"/>
                    <a:pt x="3219450" y="423333"/>
                    <a:pt x="3219450" y="423333"/>
                  </a:cubicBezTo>
                </a:path>
              </a:pathLst>
            </a:custGeom>
            <a:ln>
              <a:solidFill>
                <a:srgbClr val="0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4" name="Straight Arrow Connector 483"/>
            <p:cNvCxnSpPr/>
            <p:nvPr/>
          </p:nvCxnSpPr>
          <p:spPr>
            <a:xfrm rot="5400000" flipH="1" flipV="1">
              <a:off x="4648200" y="4495800"/>
              <a:ext cx="533400" cy="533400"/>
            </a:xfrm>
            <a:prstGeom prst="straightConnector1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TextBox 485"/>
            <p:cNvSpPr txBox="1"/>
            <p:nvPr/>
          </p:nvSpPr>
          <p:spPr>
            <a:xfrm rot="18900000">
              <a:off x="4638231" y="4681513"/>
              <a:ext cx="619966" cy="2286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 err="1" smtClean="0">
                  <a:latin typeface="Arial"/>
                  <a:cs typeface="Arial"/>
                </a:rPr>
                <a:t>vectorize</a:t>
              </a:r>
              <a:endParaRPr lang="en-US" sz="800" dirty="0">
                <a:latin typeface="Arial"/>
                <a:cs typeface="Arial"/>
              </a:endParaRPr>
            </a:p>
          </p:txBody>
        </p:sp>
      </p:grpSp>
      <p:grpSp>
        <p:nvGrpSpPr>
          <p:cNvPr id="20" name="Group 279"/>
          <p:cNvGrpSpPr/>
          <p:nvPr/>
        </p:nvGrpSpPr>
        <p:grpSpPr>
          <a:xfrm>
            <a:off x="0" y="0"/>
            <a:ext cx="7772400" cy="2743200"/>
            <a:chOff x="0" y="0"/>
            <a:chExt cx="7772400" cy="2743200"/>
          </a:xfrm>
        </p:grpSpPr>
        <p:sp>
          <p:nvSpPr>
            <p:cNvPr id="479" name="Rectangle 478"/>
            <p:cNvSpPr/>
            <p:nvPr/>
          </p:nvSpPr>
          <p:spPr>
            <a:xfrm>
              <a:off x="0" y="0"/>
              <a:ext cx="7772400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 flipH="1" flipV="1">
              <a:off x="1066800" y="1371600"/>
              <a:ext cx="609600" cy="609600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 flipH="1" flipV="1">
              <a:off x="1219200" y="1371600"/>
              <a:ext cx="609600" cy="609600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33400" y="1752600"/>
              <a:ext cx="1219200" cy="1588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457200" y="1828800"/>
              <a:ext cx="1219200" cy="1588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914400" y="1524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 flipH="1" flipV="1">
              <a:off x="304799" y="152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1523999" y="1371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304799" y="1371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62"/>
            <p:cNvGrpSpPr/>
            <p:nvPr/>
          </p:nvGrpSpPr>
          <p:grpSpPr>
            <a:xfrm>
              <a:off x="1219200" y="533400"/>
              <a:ext cx="228605" cy="1295400"/>
              <a:chOff x="2438395" y="609600"/>
              <a:chExt cx="228605" cy="12954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438400" y="685800"/>
                <a:ext cx="152400" cy="12192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Parallelogram 34"/>
              <p:cNvSpPr/>
              <p:nvPr/>
            </p:nvSpPr>
            <p:spPr>
              <a:xfrm>
                <a:off x="2438400" y="609600"/>
                <a:ext cx="228600" cy="76200"/>
              </a:xfrm>
              <a:prstGeom prst="parallelogram">
                <a:avLst>
                  <a:gd name="adj" fmla="val 100521"/>
                </a:avLst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Parallelogram 35"/>
              <p:cNvSpPr/>
              <p:nvPr/>
            </p:nvSpPr>
            <p:spPr>
              <a:xfrm rot="5400000" flipH="1">
                <a:off x="1981200" y="1219200"/>
                <a:ext cx="1295400" cy="76200"/>
              </a:xfrm>
              <a:prstGeom prst="parallelogram">
                <a:avLst>
                  <a:gd name="adj" fmla="val 100521"/>
                </a:avLst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438401" y="17526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438400" y="16002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438399" y="14478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438398" y="12954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438397" y="11430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438396" y="9906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438395" y="8382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0800000" flipV="1">
                <a:off x="2590801" y="762001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10800000" flipV="1">
                <a:off x="2590800" y="914402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0800000" flipV="1">
                <a:off x="2590799" y="1066803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0800000" flipV="1">
                <a:off x="2590798" y="1219204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10800000" flipV="1">
                <a:off x="2590797" y="1371605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10800000" flipV="1">
                <a:off x="2590796" y="1524006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10800000" flipV="1">
                <a:off x="2590795" y="1676407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/>
            <p:cNvSpPr/>
            <p:nvPr/>
          </p:nvSpPr>
          <p:spPr>
            <a:xfrm>
              <a:off x="304799" y="7620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14"/>
            <p:cNvGrpSpPr/>
            <p:nvPr/>
          </p:nvGrpSpPr>
          <p:grpSpPr>
            <a:xfrm>
              <a:off x="2286000" y="152400"/>
              <a:ext cx="3657600" cy="2133600"/>
              <a:chOff x="0" y="76200"/>
              <a:chExt cx="3657600" cy="21336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76400" y="6858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2400" y="6858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133600" y="6858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rot="16200000" flipH="1">
                <a:off x="1447800" y="1219200"/>
                <a:ext cx="152400" cy="15240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10800000" flipH="1">
                <a:off x="1447801" y="1219200"/>
                <a:ext cx="152400" cy="15240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72"/>
              <p:cNvGrpSpPr/>
              <p:nvPr/>
            </p:nvGrpSpPr>
            <p:grpSpPr>
              <a:xfrm>
                <a:off x="1905000" y="1243584"/>
                <a:ext cx="152400" cy="76200"/>
                <a:chOff x="1828800" y="1295400"/>
                <a:chExt cx="152400" cy="76200"/>
              </a:xfrm>
            </p:grpSpPr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828801" y="1370012"/>
                  <a:ext cx="152399" cy="1588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1828800" y="1295400"/>
                  <a:ext cx="152399" cy="1588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ctangle 73"/>
              <p:cNvSpPr/>
              <p:nvPr/>
            </p:nvSpPr>
            <p:spPr>
              <a:xfrm>
                <a:off x="1676400" y="8382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676400" y="9906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676400" y="11430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676400" y="12954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676400" y="14478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676400" y="16002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676400" y="17526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133600" y="8382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133600" y="9906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133600" y="11430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133600" y="12954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133600" y="14478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133600" y="16002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133600" y="17526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800" y="8382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57200" y="9906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11430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2000" y="12954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914400" y="14478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066800" y="16002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219200" y="17526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04800" y="6858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57200" y="8382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09600" y="9906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62000" y="11430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914400" y="12954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66800" y="14478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219200" y="16002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52400" y="8382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04800" y="9906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57200" y="11430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09600" y="12954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62000" y="14478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914400" y="16002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066800" y="17526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52400" y="685800"/>
                <a:ext cx="1219200" cy="1219200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52400" y="1981200"/>
                <a:ext cx="2133600" cy="228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Construct unique </a:t>
                </a:r>
                <a:r>
                  <a:rPr lang="en-US" sz="1000" b="1" dirty="0" err="1" smtClean="0">
                    <a:latin typeface="Arial"/>
                    <a:cs typeface="Arial"/>
                  </a:rPr>
                  <a:t>nk</a:t>
                </a:r>
                <a:r>
                  <a:rPr lang="en-US" sz="1000" b="1" dirty="0" smtClean="0">
                    <a:latin typeface="Arial"/>
                    <a:cs typeface="Arial"/>
                  </a:rPr>
                  <a:t> </a:t>
                </a:r>
                <a:r>
                  <a:rPr lang="en-US" sz="1000" b="1" dirty="0" err="1" smtClean="0">
                    <a:latin typeface="Arial"/>
                    <a:cs typeface="Arial"/>
                  </a:rPr>
                  <a:t>x</a:t>
                </a:r>
                <a:r>
                  <a:rPr lang="en-US" sz="1000" b="1" dirty="0" smtClean="0">
                    <a:latin typeface="Arial"/>
                    <a:cs typeface="Arial"/>
                  </a:rPr>
                  <a:t> </a:t>
                </a:r>
                <a:r>
                  <a:rPr lang="en-US" sz="1000" b="1" dirty="0" err="1" smtClean="0">
                    <a:latin typeface="Arial"/>
                    <a:cs typeface="Arial"/>
                  </a:rPr>
                  <a:t>nk</a:t>
                </a:r>
                <a:r>
                  <a:rPr lang="en-US" sz="1000" b="1" dirty="0" smtClean="0">
                    <a:latin typeface="Arial"/>
                    <a:cs typeface="Arial"/>
                  </a:rPr>
                  <a:t> </a:t>
                </a:r>
                <a:r>
                  <a:rPr lang="en-US" sz="1000" b="1" dirty="0" err="1" smtClean="0">
                    <a:latin typeface="Arial"/>
                    <a:cs typeface="Arial"/>
                  </a:rPr>
                  <a:t>tridiagonal</a:t>
                </a:r>
                <a:endParaRPr lang="en-US" sz="1000" b="1" dirty="0">
                  <a:latin typeface="Arial"/>
                  <a:cs typeface="Arial"/>
                </a:endParaRPr>
              </a:p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matrix for each column and solve.</a:t>
                </a:r>
                <a:endParaRPr lang="en-US" sz="1000" b="1" dirty="0">
                  <a:latin typeface="Arial"/>
                  <a:cs typeface="Arial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0" y="76200"/>
                <a:ext cx="1219200" cy="228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extract column</a:t>
                </a:r>
              </a:p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from grid</a:t>
                </a:r>
                <a:endParaRPr lang="en-US" sz="1000" b="1" dirty="0">
                  <a:latin typeface="Arial"/>
                  <a:cs typeface="Arial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365248" y="152400"/>
                <a:ext cx="1292352" cy="1524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insert solution column</a:t>
                </a:r>
              </a:p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back into grid</a:t>
                </a:r>
                <a:endParaRPr lang="en-US" sz="1000" b="1" dirty="0">
                  <a:latin typeface="Arial"/>
                  <a:cs typeface="Arial"/>
                </a:endParaRP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304800" y="1981200"/>
              <a:ext cx="1216152" cy="228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ni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0" y="1219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nk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28800" y="1600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nj</a:t>
              </a:r>
              <a:endParaRPr lang="en-US" sz="1200" b="1" dirty="0">
                <a:latin typeface="Times"/>
                <a:cs typeface="Time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1523999" y="152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 flipH="1" flipV="1">
              <a:off x="6400800" y="1371600"/>
              <a:ext cx="609600" cy="609600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 flipH="1" flipV="1">
              <a:off x="6553200" y="1371600"/>
              <a:ext cx="609600" cy="609600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867400" y="1752600"/>
              <a:ext cx="1219200" cy="1588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5791200" y="1828800"/>
              <a:ext cx="1219200" cy="1588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6248399" y="1524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/>
            <p:cNvCxnSpPr/>
            <p:nvPr/>
          </p:nvCxnSpPr>
          <p:spPr>
            <a:xfrm rot="5400000" flipH="1" flipV="1">
              <a:off x="5638799" y="152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 flipH="1" flipV="1">
              <a:off x="6857999" y="1371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 flipH="1" flipV="1">
              <a:off x="5638799" y="1371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141"/>
            <p:cNvGrpSpPr/>
            <p:nvPr/>
          </p:nvGrpSpPr>
          <p:grpSpPr>
            <a:xfrm>
              <a:off x="6553200" y="533400"/>
              <a:ext cx="228605" cy="1295400"/>
              <a:chOff x="2438395" y="609600"/>
              <a:chExt cx="228605" cy="1295400"/>
            </a:xfrm>
            <a:solidFill>
              <a:srgbClr val="CC66FF"/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2438400" y="685800"/>
                <a:ext cx="152400" cy="12192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Parallelogram 143"/>
              <p:cNvSpPr/>
              <p:nvPr/>
            </p:nvSpPr>
            <p:spPr>
              <a:xfrm>
                <a:off x="2438400" y="609600"/>
                <a:ext cx="228600" cy="762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Parallelogram 144"/>
              <p:cNvSpPr/>
              <p:nvPr/>
            </p:nvSpPr>
            <p:spPr>
              <a:xfrm rot="5400000" flipH="1">
                <a:off x="1981200" y="1219200"/>
                <a:ext cx="1295400" cy="762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2438401" y="17526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2438400" y="16002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438399" y="14478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438398" y="12954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2438397" y="11430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2438396" y="9906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2438395" y="8382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rot="10800000" flipV="1">
                <a:off x="2590801" y="762001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rot="10800000" flipV="1">
                <a:off x="2590800" y="914402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rot="10800000" flipV="1">
                <a:off x="2590799" y="1066803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rot="10800000" flipV="1">
                <a:off x="2590798" y="1219204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rot="10800000" flipV="1">
                <a:off x="2590797" y="1371605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10800000" flipV="1">
                <a:off x="2590796" y="1524006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rot="10800000" flipV="1">
                <a:off x="2590795" y="1676407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Rectangle 159"/>
            <p:cNvSpPr/>
            <p:nvPr/>
          </p:nvSpPr>
          <p:spPr>
            <a:xfrm>
              <a:off x="5638799" y="7620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638800" y="1981200"/>
              <a:ext cx="1216152" cy="228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ni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334000" y="1219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nk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162800" y="1600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nj</a:t>
              </a:r>
              <a:endParaRPr lang="en-US" sz="1200" b="1" dirty="0">
                <a:latin typeface="Times"/>
                <a:cs typeface="Times"/>
              </a:endParaRPr>
            </a:p>
          </p:txBody>
        </p:sp>
        <p:cxnSp>
          <p:nvCxnSpPr>
            <p:cNvPr id="164" name="Straight Connector 163"/>
            <p:cNvCxnSpPr/>
            <p:nvPr/>
          </p:nvCxnSpPr>
          <p:spPr>
            <a:xfrm rot="5400000" flipH="1" flipV="1">
              <a:off x="6857999" y="152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Freeform 165"/>
            <p:cNvSpPr/>
            <p:nvPr/>
          </p:nvSpPr>
          <p:spPr>
            <a:xfrm>
              <a:off x="4038600" y="457200"/>
              <a:ext cx="2590800" cy="381000"/>
            </a:xfrm>
            <a:custGeom>
              <a:avLst/>
              <a:gdLst>
                <a:gd name="connsiteX0" fmla="*/ 0 w 1536700"/>
                <a:gd name="connsiteY0" fmla="*/ 600075 h 600075"/>
                <a:gd name="connsiteX1" fmla="*/ 495300 w 1536700"/>
                <a:gd name="connsiteY1" fmla="*/ 41275 h 600075"/>
                <a:gd name="connsiteX2" fmla="*/ 1536700 w 1536700"/>
                <a:gd name="connsiteY2" fmla="*/ 35242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6700" h="600075">
                  <a:moveTo>
                    <a:pt x="0" y="600075"/>
                  </a:moveTo>
                  <a:cubicBezTo>
                    <a:pt x="119592" y="341312"/>
                    <a:pt x="239184" y="82550"/>
                    <a:pt x="495300" y="41275"/>
                  </a:cubicBezTo>
                  <a:cubicBezTo>
                    <a:pt x="751416" y="0"/>
                    <a:pt x="1536700" y="352425"/>
                    <a:pt x="1536700" y="352425"/>
                  </a:cubicBezTo>
                </a:path>
              </a:pathLst>
            </a:cu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 278"/>
            <p:cNvSpPr/>
            <p:nvPr/>
          </p:nvSpPr>
          <p:spPr>
            <a:xfrm>
              <a:off x="1282700" y="304800"/>
              <a:ext cx="3194050" cy="874183"/>
            </a:xfrm>
            <a:custGeom>
              <a:avLst/>
              <a:gdLst>
                <a:gd name="connsiteX0" fmla="*/ 0 w 3194050"/>
                <a:gd name="connsiteY0" fmla="*/ 391583 h 874183"/>
                <a:gd name="connsiteX1" fmla="*/ 1003300 w 3194050"/>
                <a:gd name="connsiteY1" fmla="*/ 80433 h 874183"/>
                <a:gd name="connsiteX2" fmla="*/ 3194050 w 3194050"/>
                <a:gd name="connsiteY2" fmla="*/ 874183 h 8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4050" h="874183">
                  <a:moveTo>
                    <a:pt x="0" y="391583"/>
                  </a:moveTo>
                  <a:cubicBezTo>
                    <a:pt x="235479" y="195791"/>
                    <a:pt x="470958" y="0"/>
                    <a:pt x="1003300" y="80433"/>
                  </a:cubicBezTo>
                  <a:cubicBezTo>
                    <a:pt x="1535642" y="160866"/>
                    <a:pt x="3194050" y="874183"/>
                    <a:pt x="3194050" y="874183"/>
                  </a:cubicBezTo>
                </a:path>
              </a:pathLst>
            </a:cu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144</Words>
  <Application>Microsoft Macintosh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UCB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Samuel Williams</dc:creator>
  <cp:lastModifiedBy>Samuel Williams</cp:lastModifiedBy>
  <cp:revision>19</cp:revision>
  <dcterms:created xsi:type="dcterms:W3CDTF">2016-09-02T22:17:20Z</dcterms:created>
  <dcterms:modified xsi:type="dcterms:W3CDTF">2016-09-02T22:20:40Z</dcterms:modified>
</cp:coreProperties>
</file>