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2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3" r:id="rId9"/>
    <p:sldId id="261" r:id="rId10"/>
    <p:sldId id="260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6EBB-1C5E-334A-B4F8-1D7B3B40333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D10C-F6D1-E747-94F1-50C63C38B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4591-B34B-CF4C-BA40-6A959E540D05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29BC8-E804-EA44-A2C1-31832AE67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revisit </a:t>
            </a:r>
            <a:r>
              <a:rPr lang="en-US" dirty="0" err="1" smtClean="0"/>
              <a:t>Robotium</a:t>
            </a:r>
            <a:r>
              <a:rPr lang="en-US" dirty="0" smtClean="0"/>
              <a:t> to</a:t>
            </a:r>
            <a:r>
              <a:rPr lang="en-US" baseline="0" dirty="0" smtClean="0"/>
              <a:t> confirm these reasons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Implementation in the </a:t>
            </a:r>
            <a:r>
              <a:rPr lang="en-US" baseline="0" dirty="0" err="1" smtClean="0"/>
              <a:t>Android.jar</a:t>
            </a:r>
            <a:r>
              <a:rPr lang="en-US" baseline="0" dirty="0" smtClean="0"/>
              <a:t> is completely stubbed out.   If you try to run the </a:t>
            </a:r>
            <a:r>
              <a:rPr lang="en-US" baseline="0" dirty="0" err="1" smtClean="0"/>
              <a:t>Android.jar</a:t>
            </a:r>
            <a:r>
              <a:rPr lang="en-US" baseline="0" dirty="0" smtClean="0"/>
              <a:t> against your unit tests, it’ll just throw exceptions and shout “Stub!” at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48600" y="0"/>
            <a:ext cx="1295399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20000"/>
                </a:schemeClr>
              </a:gs>
              <a:gs pos="100000">
                <a:schemeClr val="bg1">
                  <a:lumMod val="85000"/>
                  <a:alpha val="20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971800"/>
            <a:ext cx="5120640" cy="170992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956048"/>
            <a:ext cx="5111496" cy="1004048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pic>
        <p:nvPicPr>
          <p:cNvPr id="10" name="Picture 9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259"/>
            <a:ext cx="7071837" cy="901700"/>
          </a:xfrm>
        </p:spPr>
        <p:txBody>
          <a:bodyPr bIns="0"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2988"/>
            <a:ext cx="6843713" cy="381317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00" y="1103406"/>
            <a:ext cx="7085908" cy="841188"/>
          </a:xfrm>
        </p:spPr>
        <p:txBody>
          <a:bodyPr t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3FD-0A41-48FF-9850-002E446D1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96435"/>
            <a:ext cx="7072313" cy="566738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093" y="443753"/>
            <a:ext cx="6970059" cy="3977640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663173"/>
            <a:ext cx="7072313" cy="804862"/>
          </a:xfrm>
        </p:spPr>
        <p:txBody>
          <a:bodyPr lIns="109728">
            <a:normAutofit/>
          </a:bodyPr>
          <a:lstStyle>
            <a:lvl1pPr marL="0" indent="0">
              <a:spcBef>
                <a:spcPct val="0"/>
              </a:spcBef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24600" y="685800"/>
            <a:ext cx="1128713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8674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1341" y="6181538"/>
            <a:ext cx="806824" cy="365125"/>
          </a:xfrm>
        </p:spPr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2971800"/>
            <a:ext cx="5122862" cy="1712259"/>
          </a:xfrm>
        </p:spPr>
        <p:txBody>
          <a:bodyPr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>
              <a:defRPr sz="4400" b="1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953000"/>
            <a:ext cx="5113896" cy="100100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130552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06353" y="9144"/>
            <a:ext cx="2743200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9" name="Picture 8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667871" cy="365125"/>
          </a:xfr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1200" b="1" i="0" u="none" strike="noStrike" kern="120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24435"/>
            <a:ext cx="4845424" cy="731838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4845424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9144"/>
            <a:ext cx="2379663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54300"/>
            <a:ext cx="7315200" cy="850900"/>
          </a:xfrm>
        </p:spPr>
        <p:txBody>
          <a:bodyPr anchor="b" anchorCtr="0">
            <a:normAutofit/>
          </a:bodyPr>
          <a:lstStyle>
            <a:lvl1pPr algn="ctr">
              <a:defRPr sz="4400" b="1" cap="none" baseline="0"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099" y="3622344"/>
            <a:ext cx="7302501" cy="1105401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ct val="0"/>
              </a:spcBef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CBEAF9-9E58-4CC8-A6FF-6DD8A58DEEA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pic>
        <p:nvPicPr>
          <p:cNvPr id="9" name="Picture 8" descr="SectionHeader-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3559792"/>
            <a:ext cx="7315200" cy="17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035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1706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63071" y="1949824"/>
            <a:ext cx="3474720" cy="4290753"/>
          </a:xfrm>
          <a:prstGeom prst="rect">
            <a:avLst/>
          </a:prstGeom>
        </p:spPr>
      </p:pic>
      <p:pic>
        <p:nvPicPr>
          <p:cNvPr id="11" name="Picture 10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992880" y="1945341"/>
            <a:ext cx="3474720" cy="4290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2236"/>
            <a:ext cx="3429000" cy="4174564"/>
          </a:xfrm>
          <a:prstGeom prst="roundRect">
            <a:avLst>
              <a:gd name="adj" fmla="val 4119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tIns="91440" bIns="9144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1706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1706" y="1972236"/>
            <a:ext cx="3429000" cy="4174564"/>
          </a:xfrm>
          <a:prstGeom prst="roundRect">
            <a:avLst>
              <a:gd name="adj" fmla="val 2941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vert="horz" lIns="91440" tIns="91440" rIns="91440" bIns="9144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algn="l" defTabSz="914400" rtl="0" eaLnBrk="1" latinLnBrk="0" hangingPunct="1">
              <a:buSzPct val="100000"/>
              <a:buFont typeface="Wingdings 2" pitchFamily="18" charset="2"/>
              <a:buChar char="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buSzPct val="100000"/>
              <a:buFont typeface="Wingdings 2" pitchFamily="18" charset="2"/>
              <a:buChar char="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buSzPct val="100000"/>
              <a:buFont typeface="Wingdings 2" pitchFamily="18" charset="2"/>
              <a:buChar char="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624" y="524435"/>
            <a:ext cx="7086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24" y="1600200"/>
            <a:ext cx="708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62943" y="4694238"/>
            <a:ext cx="21336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l"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B0C38071-61E7-2B4E-B2A4-01D49E5FA634}" type="datetimeFigureOut">
              <a:rPr lang="en-US" smtClean="0"/>
              <a:pPr/>
              <a:t>10/16/12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341" y="6181538"/>
            <a:ext cx="806824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r">
              <a:defRPr sz="45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evelDivid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0"/>
            <a:ext cx="107156" cy="6858000"/>
          </a:xfrm>
          <a:prstGeom prst="rect">
            <a:avLst/>
          </a:prstGeom>
        </p:spPr>
      </p:pic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2200" b="1" i="0" u="none" strike="noStrike" kern="1200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>
          <a:solidFill>
            <a:schemeClr val="tx2"/>
          </a:solidFill>
          <a:effectLst>
            <a:innerShdw blurRad="63500" dist="50800" dir="5400000">
              <a:schemeClr val="bg1">
                <a:alpha val="50000"/>
              </a:schemeClr>
            </a:inn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400"/>
        </a:spcBef>
        <a:buClr>
          <a:schemeClr val="tx2"/>
        </a:buClr>
        <a:buSzPct val="100000"/>
        <a:buFont typeface="Wingdings 2" pitchFamily="18" charset="2"/>
        <a:buChar char=""/>
        <a:defRPr sz="26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4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22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0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18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ombleabroad/robolectri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Cover Your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achieve maximum unit test coverage for your Android project</a:t>
            </a:r>
          </a:p>
          <a:p>
            <a:r>
              <a:rPr lang="en-US" dirty="0" smtClean="0"/>
              <a:t>Bryce </a:t>
            </a:r>
            <a:r>
              <a:rPr lang="en-US" dirty="0" err="1" smtClean="0"/>
              <a:t>Penberthy</a:t>
            </a:r>
            <a:r>
              <a:rPr lang="en-US" dirty="0" smtClean="0"/>
              <a:t> and Gareth Davies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Eurostile (Headings)"/>
                <a:cs typeface="Eurostile (Headings)"/>
              </a:rPr>
              <a:t>Otto with the Dagger in the </a:t>
            </a:r>
            <a:r>
              <a:rPr lang="en-US" sz="4400" dirty="0" err="1" smtClean="0">
                <a:latin typeface="Eurostile (Headings)"/>
                <a:cs typeface="Eurostile (Headings)"/>
              </a:rPr>
              <a:t>ActionBarSherlock</a:t>
            </a:r>
            <a:r>
              <a:rPr lang="en-US" sz="4400" dirty="0" smtClean="0">
                <a:latin typeface="Eurostile (Headings)"/>
                <a:cs typeface="Eurostile (Headings)"/>
              </a:rPr>
              <a:t> library</a:t>
            </a:r>
            <a:endParaRPr lang="en-US" sz="4400" dirty="0">
              <a:latin typeface="Eurostile (Headings)"/>
              <a:cs typeface="Eurostile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aren’t other testing tools, these are other popular (or soon to be popular) libraries that make coding better and testing easier.</a:t>
            </a:r>
          </a:p>
          <a:p>
            <a:pPr lvl="1"/>
            <a:r>
              <a:rPr lang="en-US" dirty="0" err="1" smtClean="0"/>
              <a:t>RoboGuice</a:t>
            </a:r>
            <a:endParaRPr lang="en-US" dirty="0" smtClean="0"/>
          </a:p>
          <a:p>
            <a:pPr lvl="1"/>
            <a:r>
              <a:rPr lang="en-US" dirty="0" smtClean="0"/>
              <a:t>Dagger</a:t>
            </a:r>
          </a:p>
          <a:p>
            <a:pPr lvl="1"/>
            <a:r>
              <a:rPr lang="en-US" dirty="0" err="1" smtClean="0"/>
              <a:t>ActionBarSherlock</a:t>
            </a:r>
            <a:endParaRPr lang="en-US" dirty="0" smtClean="0"/>
          </a:p>
          <a:p>
            <a:r>
              <a:rPr lang="en-US" dirty="0" smtClean="0"/>
              <a:t>Past Experience </a:t>
            </a:r>
          </a:p>
          <a:p>
            <a:pPr lvl="1"/>
            <a:r>
              <a:rPr lang="en-US" dirty="0" smtClean="0"/>
              <a:t>Don’t have Dagger or </a:t>
            </a:r>
            <a:r>
              <a:rPr lang="en-US" dirty="0" err="1" smtClean="0"/>
              <a:t>ActionBarSherlock</a:t>
            </a:r>
            <a:r>
              <a:rPr lang="en-US" dirty="0" smtClean="0"/>
              <a:t> because we targeted the app to a specific device.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source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github.com/brycep/thomas</a:t>
            </a:r>
            <a:endParaRPr lang="en-US" dirty="0" smtClean="0"/>
          </a:p>
          <a:p>
            <a:r>
              <a:rPr lang="en-US" dirty="0" err="1" smtClean="0"/>
              <a:t>Robolectric</a:t>
            </a:r>
            <a:r>
              <a:rPr lang="en-US" dirty="0" smtClean="0"/>
              <a:t> </a:t>
            </a:r>
            <a:r>
              <a:rPr lang="en-US" dirty="0" smtClean="0"/>
              <a:t>is incomplete.  </a:t>
            </a:r>
          </a:p>
          <a:p>
            <a:pPr lvl="1"/>
            <a:r>
              <a:rPr lang="en-US" dirty="0" smtClean="0"/>
              <a:t>Pull request for Shadow List Fragments that haven’t been pulled in yet.</a:t>
            </a:r>
          </a:p>
          <a:p>
            <a:pPr lvl="1"/>
            <a:r>
              <a:rPr lang="en-US" dirty="0" smtClean="0"/>
              <a:t>Try: </a:t>
            </a:r>
            <a:r>
              <a:rPr lang="en-US" dirty="0" smtClean="0">
                <a:hlinkClick r:id="rId2"/>
              </a:rPr>
              <a:t>https://github.com/wombleabroad/robolectric</a:t>
            </a:r>
            <a:r>
              <a:rPr lang="en-US" dirty="0" smtClean="0"/>
              <a:t> if you absolutely need </a:t>
            </a:r>
            <a:r>
              <a:rPr lang="en-US" dirty="0" smtClean="0"/>
              <a:t>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r>
              <a:rPr lang="en-US" dirty="0" err="1" smtClean="0"/>
              <a:t>Quemments</a:t>
            </a:r>
            <a:r>
              <a:rPr lang="en-US" dirty="0" smtClean="0"/>
              <a:t>?  (Questions that are comments)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r>
              <a:rPr lang="en-US" dirty="0" err="1" smtClean="0"/>
              <a:t>Robotium</a:t>
            </a:r>
            <a:endParaRPr lang="en-US" dirty="0" smtClean="0"/>
          </a:p>
          <a:p>
            <a:r>
              <a:rPr lang="en-US" dirty="0" err="1" smtClean="0"/>
              <a:t>Robelectric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Rejected</a:t>
            </a:r>
            <a:r>
              <a:rPr lang="en-US" sz="4000" dirty="0" smtClean="0"/>
              <a:t> Approaches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don’t we use Android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/>
              <a:t>tests or </a:t>
            </a:r>
            <a:r>
              <a:rPr lang="en-US" dirty="0" err="1" smtClean="0"/>
              <a:t>Robotium</a:t>
            </a:r>
            <a:r>
              <a:rPr lang="en-US" dirty="0" smtClean="0"/>
              <a:t>?</a:t>
            </a:r>
          </a:p>
          <a:p>
            <a:r>
              <a:rPr lang="en-US" dirty="0" smtClean="0"/>
              <a:t>Both of these approaches require the emulator</a:t>
            </a:r>
          </a:p>
          <a:p>
            <a:pPr lvl="2"/>
            <a:r>
              <a:rPr lang="en-US" dirty="0" smtClean="0"/>
              <a:t>“Stub!”</a:t>
            </a:r>
            <a:endParaRPr lang="en-US" dirty="0" smtClean="0"/>
          </a:p>
          <a:p>
            <a:pPr lvl="2"/>
            <a:r>
              <a:rPr lang="en-US" dirty="0" smtClean="0"/>
              <a:t>Slower</a:t>
            </a:r>
          </a:p>
          <a:p>
            <a:pPr lvl="2"/>
            <a:r>
              <a:rPr lang="en-US" dirty="0" smtClean="0"/>
              <a:t>Difficult to configure on build server</a:t>
            </a:r>
          </a:p>
          <a:p>
            <a:r>
              <a:rPr lang="en-US" dirty="0" smtClean="0"/>
              <a:t>Require separate </a:t>
            </a:r>
            <a:r>
              <a:rPr lang="en-US" dirty="0" smtClean="0"/>
              <a:t>t</a:t>
            </a:r>
            <a:r>
              <a:rPr lang="en-US" dirty="0" smtClean="0"/>
              <a:t>est </a:t>
            </a:r>
            <a:r>
              <a:rPr lang="en-US" dirty="0" smtClean="0"/>
              <a:t>p</a:t>
            </a:r>
            <a:r>
              <a:rPr lang="en-US" dirty="0" smtClean="0"/>
              <a:t>roject</a:t>
            </a:r>
          </a:p>
          <a:p>
            <a:r>
              <a:rPr lang="en-US" dirty="0" smtClean="0"/>
              <a:t>Not easy to use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we choose </a:t>
            </a:r>
            <a:r>
              <a:rPr lang="en-US" dirty="0" err="1" smtClean="0"/>
              <a:t>Robolectric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Write standard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pPr lvl="1"/>
            <a:r>
              <a:rPr lang="en-US" dirty="0" smtClean="0"/>
              <a:t>Run on any JVM, without the emulator</a:t>
            </a:r>
          </a:p>
          <a:p>
            <a:pPr lvl="1"/>
            <a:r>
              <a:rPr lang="en-US" dirty="0" smtClean="0"/>
              <a:t>Tests in same project as source code</a:t>
            </a:r>
            <a:endParaRPr lang="en-US" dirty="0" smtClean="0"/>
          </a:p>
          <a:p>
            <a:r>
              <a:rPr lang="en-US" dirty="0" smtClean="0"/>
              <a:t>Quick high level about the demo app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Thomas the Training Course manager</a:t>
            </a:r>
          </a:p>
          <a:p>
            <a:pPr lvl="2"/>
            <a:r>
              <a:rPr lang="en-US" dirty="0" smtClean="0"/>
              <a:t>Started with the Master/Detail skeleton code from the new Android project wizard.</a:t>
            </a:r>
          </a:p>
          <a:p>
            <a:pPr lvl="2"/>
            <a:r>
              <a:rPr lang="en-US" dirty="0" smtClean="0"/>
              <a:t>Android 4.1 (for now)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Robolectric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main concepts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Dedicated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TestRunner</a:t>
            </a:r>
            <a:r>
              <a:rPr lang="en-US" dirty="0" smtClean="0"/>
              <a:t> for classes that use the Android API</a:t>
            </a:r>
          </a:p>
          <a:p>
            <a:r>
              <a:rPr lang="en-US" dirty="0" smtClean="0"/>
              <a:t>Shadow Classes </a:t>
            </a:r>
          </a:p>
          <a:p>
            <a:r>
              <a:rPr lang="en-US" dirty="0" smtClean="0"/>
              <a:t>How do we Mock out behavior?</a:t>
            </a:r>
          </a:p>
          <a:p>
            <a:r>
              <a:rPr lang="en-US" dirty="0" smtClean="0"/>
              <a:t>Cons:  </a:t>
            </a:r>
            <a:r>
              <a:rPr lang="en-US" dirty="0" err="1" smtClean="0"/>
              <a:t>Robolectric</a:t>
            </a:r>
            <a:r>
              <a:rPr lang="en-US" dirty="0" smtClean="0"/>
              <a:t> is incomplete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</a:p>
          <a:p>
            <a:r>
              <a:rPr lang="en-US" dirty="0" smtClean="0"/>
              <a:t>Registry based Application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straightforward case demo where we don’t have a custom shadow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shadow class?</a:t>
            </a:r>
          </a:p>
          <a:p>
            <a:r>
              <a:rPr lang="en-US" dirty="0" smtClean="0"/>
              <a:t>Why would you write a custom shadow class?</a:t>
            </a:r>
          </a:p>
          <a:p>
            <a:r>
              <a:rPr lang="en-US" dirty="0" err="1" smtClean="0"/>
              <a:t>Robolectric</a:t>
            </a:r>
            <a:r>
              <a:rPr lang="en-US" smtClean="0"/>
              <a:t> TestRunner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Class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al">
  <a:themeElements>
    <a:clrScheme name="Metal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6283AD"/>
      </a:accent1>
      <a:accent2>
        <a:srgbClr val="324966"/>
      </a:accent2>
      <a:accent3>
        <a:srgbClr val="5B9EA4"/>
      </a:accent3>
      <a:accent4>
        <a:srgbClr val="1D5B57"/>
      </a:accent4>
      <a:accent5>
        <a:srgbClr val="1B4430"/>
      </a:accent5>
      <a:accent6>
        <a:srgbClr val="2F3C35"/>
      </a:accent6>
      <a:hlink>
        <a:srgbClr val="ED7307"/>
      </a:hlink>
      <a:folHlink>
        <a:srgbClr val="6D6F71"/>
      </a:folHlink>
    </a:clrScheme>
    <a:fontScheme name="Metal">
      <a:majorFont>
        <a:latin typeface="Eurostile"/>
        <a:ea typeface=""/>
        <a:cs typeface=""/>
        <a:font script="Jpan" typeface="ＭＳ Ｐゴシック"/>
      </a:majorFont>
      <a:minorFont>
        <a:latin typeface="Eurostile"/>
        <a:ea typeface=""/>
        <a:cs typeface=""/>
        <a:font script="Jpan" typeface="ＭＳ Ｐゴシック"/>
      </a:minorFont>
    </a:fontScheme>
    <a:fmtScheme name="Metal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38100" dist="12700" dir="5400000" rotWithShape="0">
              <a:srgbClr val="FFFFFF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3000000"/>
            </a:lightRig>
          </a:scene3d>
          <a:sp3d contourW="15875" prstMaterial="matte">
            <a:bevelT w="63500" h="50800" prst="angle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Metal.thmx</Template>
  <TotalTime>570</TotalTime>
  <Words>355</Words>
  <Application>Microsoft Macintosh PowerPoint</Application>
  <PresentationFormat>On-screen Show (4:3)</PresentationFormat>
  <Paragraphs>64</Paragraphs>
  <Slides>12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Metal</vt:lpstr>
      <vt:lpstr>Cover Your Robot</vt:lpstr>
      <vt:lpstr>Approaches</vt:lpstr>
      <vt:lpstr>Rejected Approaches</vt:lpstr>
      <vt:lpstr>Our Approach</vt:lpstr>
      <vt:lpstr>Robolectric</vt:lpstr>
      <vt:lpstr>Application Structure</vt:lpstr>
      <vt:lpstr>Demo</vt:lpstr>
      <vt:lpstr>Shadow Classes</vt:lpstr>
      <vt:lpstr>Shadow Class Demo</vt:lpstr>
      <vt:lpstr>Otto with the Dagger in the ActionBarSherlock library</vt:lpstr>
      <vt:lpstr>Resource</vt:lpstr>
      <vt:lpstr>Questions / Comments</vt:lpstr>
    </vt:vector>
  </TitlesOfParts>
  <Company>switch{case}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Your Robot</dc:title>
  <dc:creator>Office 2004 Test Drive User</dc:creator>
  <cp:lastModifiedBy>Office 2004 Test Drive User</cp:lastModifiedBy>
  <cp:revision>8</cp:revision>
  <dcterms:created xsi:type="dcterms:W3CDTF">2012-10-16T17:41:45Z</dcterms:created>
  <dcterms:modified xsi:type="dcterms:W3CDTF">2012-10-17T00:56:09Z</dcterms:modified>
</cp:coreProperties>
</file>