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8" r:id="rId5"/>
    <p:sldId id="269" r:id="rId6"/>
    <p:sldId id="259" r:id="rId7"/>
    <p:sldId id="265" r:id="rId8"/>
    <p:sldId id="264" r:id="rId9"/>
    <p:sldId id="266" r:id="rId10"/>
    <p:sldId id="263" r:id="rId11"/>
    <p:sldId id="261" r:id="rId12"/>
    <p:sldId id="260" r:id="rId13"/>
    <p:sldId id="267" r:id="rId14"/>
    <p:sldId id="26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2" autoAdjust="0"/>
  </p:normalViewPr>
  <p:slideViewPr>
    <p:cSldViewPr snapToGrid="0" snapToObjects="1">
      <p:cViewPr varScale="1">
        <p:scale>
          <a:sx n="84" d="100"/>
          <a:sy n="84" d="100"/>
        </p:scale>
        <p:origin x="-14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6EBB-1C5E-334A-B4F8-1D7B3B403335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D10C-F6D1-E747-94F1-50C63C38B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4591-B34B-CF4C-BA40-6A959E540D05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29BC8-E804-EA44-A2C1-31832AE67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</a:p>
          <a:p>
            <a:endParaRPr lang="en-US" dirty="0" smtClean="0"/>
          </a:p>
          <a:p>
            <a:r>
              <a:rPr lang="en-US" dirty="0" smtClean="0"/>
              <a:t> - Ask audience for Android</a:t>
            </a:r>
            <a:r>
              <a:rPr lang="en-US" baseline="0" dirty="0" smtClean="0"/>
              <a:t> experience (show of hands on who has done more than write </a:t>
            </a:r>
            <a:r>
              <a:rPr lang="en-US" baseline="0" smtClean="0"/>
              <a:t>Hello World code).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</a:p>
          <a:p>
            <a:endParaRPr lang="en-US" dirty="0" smtClean="0"/>
          </a:p>
          <a:p>
            <a:r>
              <a:rPr lang="en-US" baseline="0" dirty="0" smtClean="0"/>
              <a:t>Sometimes you can add/extend shadows in your own project but that doesn’t always work (e.g. </a:t>
            </a:r>
            <a:r>
              <a:rPr lang="en-US" baseline="0" dirty="0" err="1" smtClean="0"/>
              <a:t>ListFragment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Fragment.getSupportLoaderManager</a:t>
            </a:r>
            <a:r>
              <a:rPr lang="en-US" baseline="0" dirty="0" smtClean="0"/>
              <a:t>()).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 and</a:t>
            </a:r>
            <a:r>
              <a:rPr lang="en-US" baseline="0" dirty="0" smtClean="0"/>
              <a:t> GARETH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Custom Shadow: </a:t>
            </a:r>
            <a:r>
              <a:rPr lang="en-US" dirty="0" err="1" smtClean="0"/>
              <a:t>TrainingSessionLoaderTest</a:t>
            </a:r>
            <a:r>
              <a:rPr lang="en-US" dirty="0" smtClean="0"/>
              <a:t>. </a:t>
            </a:r>
            <a:r>
              <a:rPr lang="en-US" dirty="0" err="1" smtClean="0"/>
              <a:t>deliverResultsKeepsLastResultsFromService</a:t>
            </a:r>
            <a:r>
              <a:rPr lang="en-US" dirty="0" smtClean="0"/>
              <a:t>: </a:t>
            </a:r>
            <a:r>
              <a:rPr lang="en-US" dirty="0" err="1" smtClean="0"/>
              <a:t>Robolectric.shadowOf</a:t>
            </a:r>
            <a:r>
              <a:rPr lang="en-US" dirty="0" smtClean="0"/>
              <a:t>_, </a:t>
            </a:r>
            <a:r>
              <a:rPr lang="en-US" dirty="0" err="1" smtClean="0"/>
              <a:t>ShadowLoader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 invocations: </a:t>
            </a:r>
            <a:r>
              <a:rPr lang="en-US" dirty="0" err="1" smtClean="0"/>
              <a:t>RetrieveAvailableTrainingSessionsServiceTest</a:t>
            </a:r>
            <a:r>
              <a:rPr lang="en-US" dirty="0" smtClean="0"/>
              <a:t>: </a:t>
            </a:r>
            <a:r>
              <a:rPr lang="en-US" dirty="0" err="1" smtClean="0"/>
              <a:t>Robolectric.setDefaultHttpResponse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</a:p>
          <a:p>
            <a:endParaRPr lang="en-US" dirty="0" smtClean="0"/>
          </a:p>
          <a:p>
            <a:r>
              <a:rPr lang="en-US" dirty="0" err="1" smtClean="0"/>
              <a:t>Roboguice</a:t>
            </a:r>
            <a:r>
              <a:rPr lang="en-US" baseline="0" dirty="0" smtClean="0"/>
              <a:t> – heavyweight, reflection-based (slow on </a:t>
            </a:r>
            <a:r>
              <a:rPr lang="en-US" baseline="0" dirty="0" err="1" smtClean="0"/>
              <a:t>Dalvik</a:t>
            </a:r>
            <a:r>
              <a:rPr lang="en-US" baseline="0" dirty="0" smtClean="0"/>
              <a:t>), requires that you subclass their base classes (problem if you use </a:t>
            </a:r>
            <a:r>
              <a:rPr lang="en-US" baseline="0" dirty="0" err="1" smtClean="0"/>
              <a:t>ActionBarSherlock</a:t>
            </a:r>
            <a:r>
              <a:rPr lang="en-US" baseline="0" dirty="0" smtClean="0"/>
              <a:t> for example)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Dagger – lightweight, code generation (much faster), still immature, requires lots of entry points (manifest-parser module may solve that)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ActionBarSherlock</a:t>
            </a:r>
            <a:r>
              <a:rPr lang="en-US" baseline="0" dirty="0" smtClean="0"/>
              <a:t> – must patch </a:t>
            </a:r>
            <a:r>
              <a:rPr lang="en-US" baseline="0" dirty="0" err="1" smtClean="0"/>
              <a:t>Robolectric</a:t>
            </a:r>
            <a:r>
              <a:rPr lang="en-US" baseline="0" dirty="0" smtClean="0"/>
              <a:t> to use menu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Implementation in the Android.jar is completely stubbed out.   If you try to run the Android.jar against your unit tests, it’ll just throw exceptions and shout “Stub!” at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GARETH</a:t>
            </a:r>
          </a:p>
          <a:p>
            <a:endParaRPr lang="en-US" dirty="0" smtClean="0"/>
          </a:p>
          <a:p>
            <a:r>
              <a:rPr lang="en-US" dirty="0" err="1" smtClean="0"/>
              <a:t>Robolectric</a:t>
            </a:r>
            <a:r>
              <a:rPr lang="en-US" baseline="0" dirty="0" smtClean="0"/>
              <a:t> </a:t>
            </a:r>
            <a:r>
              <a:rPr lang="en-US" baseline="0" dirty="0" smtClean="0"/>
              <a:t>silently replaces </a:t>
            </a:r>
            <a:r>
              <a:rPr lang="en-US" baseline="0" dirty="0" smtClean="0"/>
              <a:t>android.jar stub implementations with its own “shadow” implementations. @</a:t>
            </a:r>
            <a:r>
              <a:rPr lang="en-US" baseline="0" dirty="0" err="1" smtClean="0"/>
              <a:t>RunWith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RobolectricTestRunner</a:t>
            </a:r>
            <a:r>
              <a:rPr lang="en-US" baseline="0" dirty="0" smtClean="0"/>
              <a:t> (or subclass) to enable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Doesn’t work in absolutely every case. Shadows either do not exist for every Android class or are incomplete.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integrating with Emma, make sure the </a:t>
            </a:r>
            <a:r>
              <a:rPr lang="en-US" baseline="0" dirty="0" err="1" smtClean="0"/>
              <a:t>RobolectricTestRunner</a:t>
            </a:r>
            <a:r>
              <a:rPr lang="en-US" baseline="0" dirty="0" smtClean="0"/>
              <a:t> (or subclass) is used with every test, otherwise weird </a:t>
            </a:r>
            <a:r>
              <a:rPr lang="en-US" baseline="0" dirty="0" err="1" smtClean="0"/>
              <a:t>classpath</a:t>
            </a:r>
            <a:r>
              <a:rPr lang="en-US" baseline="0" dirty="0" smtClean="0"/>
              <a:t> behavior may be observed.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BRYCE and GARETH</a:t>
            </a:r>
          </a:p>
          <a:p>
            <a:endParaRPr lang="en-US" dirty="0" smtClean="0"/>
          </a:p>
          <a:p>
            <a:r>
              <a:rPr lang="en-US" dirty="0" err="1" smtClean="0"/>
              <a:t>TrainingSessionDetailActivityTest</a:t>
            </a:r>
            <a:endParaRPr lang="en-US" dirty="0" smtClean="0"/>
          </a:p>
          <a:p>
            <a:r>
              <a:rPr lang="en-US" dirty="0" smtClean="0"/>
              <a:t>  - </a:t>
            </a:r>
            <a:r>
              <a:rPr lang="en-US" dirty="0" err="1" smtClean="0"/>
              <a:t>ThomasTestRunner</a:t>
            </a:r>
            <a:endParaRPr lang="en-US" dirty="0" smtClean="0"/>
          </a:p>
          <a:p>
            <a:r>
              <a:rPr lang="en-US" dirty="0" smtClean="0"/>
              <a:t>  - Depending</a:t>
            </a:r>
            <a:r>
              <a:rPr lang="en-US" baseline="0" dirty="0" smtClean="0"/>
              <a:t> on audience, briefly define Intent and Fragment.</a:t>
            </a:r>
          </a:p>
          <a:p>
            <a:r>
              <a:rPr lang="en-US" baseline="0" dirty="0" smtClean="0"/>
              <a:t>  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shouldAddFragmentBasedOnIntentWhenCreating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no explicit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Robolectric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shouldStartParentActivityAndCloseThisOneWhenHomeMenuItemSelected: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Robolectric.shadowOf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ShadowActivity.getNextStartedActivity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29BC8-E804-EA44-A2C1-31832AE673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7DDF-E911-4566-9EAE-5FC81D2582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3FD-0A41-48FF-9850-002E446D1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1" r:id="rId1"/>
    <p:sldLayoutId id="2147484552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mbleabroad/robolectr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UnderCover</a:t>
            </a:r>
            <a:r>
              <a:rPr lang="en-US" dirty="0" smtClean="0"/>
              <a:t>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to achieve maximum unit test coverage for your Android project</a:t>
            </a:r>
          </a:p>
          <a:p>
            <a:endParaRPr lang="en-US" dirty="0" smtClean="0"/>
          </a:p>
          <a:p>
            <a:r>
              <a:rPr lang="en-US" dirty="0" smtClean="0"/>
              <a:t>Bryce </a:t>
            </a:r>
            <a:r>
              <a:rPr lang="en-US" dirty="0" err="1" smtClean="0"/>
              <a:t>Penberthy</a:t>
            </a:r>
            <a:r>
              <a:rPr lang="en-US" dirty="0" smtClean="0"/>
              <a:t> (@</a:t>
            </a:r>
            <a:r>
              <a:rPr lang="en-US" dirty="0" err="1" smtClean="0"/>
              <a:t>brycep</a:t>
            </a:r>
            <a:r>
              <a:rPr lang="en-US" dirty="0" smtClean="0"/>
              <a:t>) and Gareth Davies (@</a:t>
            </a:r>
            <a:r>
              <a:rPr lang="en-US" dirty="0" err="1" smtClean="0"/>
              <a:t>wombleabroad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shadow class?</a:t>
            </a:r>
          </a:p>
          <a:p>
            <a:pPr lvl="1"/>
            <a:r>
              <a:rPr lang="en-US" dirty="0" smtClean="0"/>
              <a:t>@Implements Android class</a:t>
            </a:r>
          </a:p>
          <a:p>
            <a:pPr lvl="1"/>
            <a:r>
              <a:rPr lang="en-US" dirty="0" smtClean="0"/>
              <a:t>@Implementation for arbitrary subset of methods</a:t>
            </a:r>
          </a:p>
          <a:p>
            <a:r>
              <a:rPr lang="en-US" dirty="0" smtClean="0"/>
              <a:t>Why would you write a custom shadow?</a:t>
            </a:r>
          </a:p>
          <a:p>
            <a:pPr lvl="1"/>
            <a:r>
              <a:rPr lang="en-US" dirty="0" smtClean="0"/>
              <a:t>To fill in the gaps</a:t>
            </a:r>
          </a:p>
          <a:p>
            <a:pPr lvl="1"/>
            <a:r>
              <a:rPr lang="en-US" dirty="0" smtClean="0"/>
              <a:t>For custom components</a:t>
            </a:r>
          </a:p>
          <a:p>
            <a:r>
              <a:rPr lang="en-US" dirty="0" err="1" smtClean="0"/>
              <a:t>RobolectricTestRunner</a:t>
            </a:r>
            <a:endParaRPr lang="en-US" dirty="0" smtClean="0"/>
          </a:p>
          <a:p>
            <a:pPr lvl="1"/>
            <a:r>
              <a:rPr lang="en-US" dirty="0" err="1" smtClean="0"/>
              <a:t>bindShadowClasses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shadowOf</a:t>
            </a:r>
            <a:r>
              <a:rPr lang="en-US" dirty="0" smtClean="0"/>
              <a:t>_()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Shadow</a:t>
            </a:r>
          </a:p>
          <a:p>
            <a:r>
              <a:rPr lang="en-US" dirty="0" smtClean="0"/>
              <a:t>Http invocations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Eurostile (Headings)"/>
                <a:cs typeface="Eurostile (Headings)"/>
              </a:rPr>
              <a:t>Otto with the Dagger in the </a:t>
            </a:r>
            <a:r>
              <a:rPr lang="en-US" sz="4400" dirty="0" err="1" smtClean="0">
                <a:latin typeface="Eurostile (Headings)"/>
                <a:cs typeface="Eurostile (Headings)"/>
              </a:rPr>
              <a:t>ActionBarSherlock</a:t>
            </a:r>
            <a:r>
              <a:rPr lang="en-US" sz="4400" dirty="0" smtClean="0">
                <a:latin typeface="Eurostile (Headings)"/>
                <a:cs typeface="Eurostile (Headings)"/>
              </a:rPr>
              <a:t> library</a:t>
            </a:r>
            <a:endParaRPr lang="en-US" sz="4400" dirty="0">
              <a:latin typeface="Eurostile (Headings)"/>
              <a:cs typeface="Eurostile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Libraries we have used in production code that is unit-tested with </a:t>
            </a:r>
            <a:r>
              <a:rPr lang="en-US" dirty="0" err="1" smtClean="0"/>
              <a:t>Robolectric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Roboguice</a:t>
            </a:r>
            <a:endParaRPr lang="en-US" dirty="0" smtClean="0"/>
          </a:p>
          <a:p>
            <a:pPr lvl="2"/>
            <a:r>
              <a:rPr lang="en-US" dirty="0" smtClean="0"/>
              <a:t>Includes syntax sugar (@</a:t>
            </a:r>
            <a:r>
              <a:rPr lang="en-US" dirty="0" err="1" smtClean="0"/>
              <a:t>InjectView</a:t>
            </a:r>
            <a:r>
              <a:rPr lang="en-US" dirty="0" smtClean="0"/>
              <a:t>, @</a:t>
            </a:r>
            <a:r>
              <a:rPr lang="en-US" dirty="0" err="1" smtClean="0"/>
              <a:t>InjectResource</a:t>
            </a:r>
            <a:r>
              <a:rPr lang="en-US" dirty="0" smtClean="0"/>
              <a:t> etc.)</a:t>
            </a:r>
          </a:p>
          <a:p>
            <a:r>
              <a:rPr lang="en-US" dirty="0" smtClean="0"/>
              <a:t>Libraries we are exploring in newer code.</a:t>
            </a:r>
            <a:endParaRPr lang="en-US" dirty="0" smtClean="0"/>
          </a:p>
          <a:p>
            <a:pPr lvl="1"/>
            <a:r>
              <a:rPr lang="en-US" dirty="0" smtClean="0"/>
              <a:t>Otto</a:t>
            </a:r>
          </a:p>
          <a:p>
            <a:pPr lvl="1"/>
            <a:r>
              <a:rPr lang="en-US" dirty="0" smtClean="0"/>
              <a:t>Dagger</a:t>
            </a:r>
          </a:p>
          <a:p>
            <a:pPr lvl="1"/>
            <a:r>
              <a:rPr lang="en-US" dirty="0" err="1" smtClean="0"/>
              <a:t>ActionBarSherlock</a:t>
            </a:r>
            <a:endParaRPr lang="en-US" dirty="0" smtClean="0"/>
          </a:p>
          <a:p>
            <a:pPr lvl="1"/>
            <a:r>
              <a:rPr lang="en-US" dirty="0" err="1" smtClean="0"/>
              <a:t>CommonsWare</a:t>
            </a:r>
            <a:r>
              <a:rPr lang="en-US" dirty="0" smtClean="0"/>
              <a:t> Android Components (</a:t>
            </a:r>
            <a:r>
              <a:rPr lang="en-US" dirty="0" err="1" smtClean="0"/>
              <a:t>cwac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 source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github.com/brycep/thomas</a:t>
            </a:r>
            <a:endParaRPr lang="en-US" dirty="0" smtClean="0"/>
          </a:p>
          <a:p>
            <a:r>
              <a:rPr lang="en-US" dirty="0" err="1" smtClean="0"/>
              <a:t>Robolectric</a:t>
            </a:r>
            <a:r>
              <a:rPr lang="en-US" dirty="0" smtClean="0"/>
              <a:t> is incomplete.  </a:t>
            </a:r>
          </a:p>
          <a:p>
            <a:pPr lvl="1"/>
            <a:r>
              <a:rPr lang="en-US" dirty="0" smtClean="0"/>
              <a:t>Pull request for Shadow List Fragments that haven’t been pulled in yet.</a:t>
            </a:r>
          </a:p>
          <a:p>
            <a:pPr lvl="1"/>
            <a:r>
              <a:rPr lang="en-US" dirty="0" err="1" smtClean="0"/>
              <a:t>ActionBarSherlock</a:t>
            </a:r>
            <a:r>
              <a:rPr lang="en-US" dirty="0" smtClean="0"/>
              <a:t> menu patch</a:t>
            </a:r>
          </a:p>
          <a:p>
            <a:pPr lvl="1"/>
            <a:r>
              <a:rPr lang="en-US" dirty="0" err="1" smtClean="0"/>
              <a:t>LoaderManager</a:t>
            </a:r>
            <a:r>
              <a:rPr lang="en-US" dirty="0" smtClean="0"/>
              <a:t> stub (and Fragment/Loader integration)</a:t>
            </a:r>
          </a:p>
          <a:p>
            <a:pPr lvl="1"/>
            <a:r>
              <a:rPr lang="en-US" dirty="0" smtClean="0"/>
              <a:t>Try: </a:t>
            </a:r>
            <a:r>
              <a:rPr lang="en-US" dirty="0" smtClean="0">
                <a:hlinkClick r:id="rId3"/>
              </a:rPr>
              <a:t>https://github.com/wombleabroad/robolectric</a:t>
            </a:r>
            <a:r>
              <a:rPr lang="en-US" dirty="0" smtClean="0"/>
              <a:t> if you absolutely need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Bryce </a:t>
            </a:r>
            <a:r>
              <a:rPr lang="en-US" dirty="0" err="1" smtClean="0"/>
              <a:t>Penberthy</a:t>
            </a:r>
            <a:r>
              <a:rPr lang="en-US" dirty="0" smtClean="0"/>
              <a:t> (@</a:t>
            </a:r>
            <a:r>
              <a:rPr lang="en-US" dirty="0" err="1" smtClean="0"/>
              <a:t>brycep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 at Daugherty Business Solutions</a:t>
            </a:r>
          </a:p>
          <a:p>
            <a:pPr lvl="1"/>
            <a:r>
              <a:rPr lang="en-US" dirty="0" smtClean="0"/>
              <a:t>4 years of </a:t>
            </a:r>
            <a:r>
              <a:rPr lang="en-US" dirty="0" err="1" smtClean="0"/>
              <a:t>iOS</a:t>
            </a:r>
            <a:r>
              <a:rPr lang="en-US" dirty="0" smtClean="0"/>
              <a:t> experience, 1 year of Android</a:t>
            </a:r>
          </a:p>
          <a:p>
            <a:pPr lvl="1"/>
            <a:r>
              <a:rPr lang="en-US" dirty="0" smtClean="0"/>
              <a:t>1 app in App Store (</a:t>
            </a:r>
            <a:r>
              <a:rPr lang="en-US" dirty="0" err="1" smtClean="0"/>
              <a:t>Wrenchy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 internal enterprise Android app in production (Monsanto)</a:t>
            </a:r>
          </a:p>
          <a:p>
            <a:r>
              <a:rPr lang="en-US" dirty="0" smtClean="0"/>
              <a:t>Gareth Davies (@</a:t>
            </a:r>
            <a:r>
              <a:rPr lang="en-US" dirty="0" err="1" smtClean="0"/>
              <a:t>wombleabroad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 at Daugherty Business Solutions</a:t>
            </a:r>
          </a:p>
          <a:p>
            <a:pPr lvl="1"/>
            <a:r>
              <a:rPr lang="en-US" dirty="0" smtClean="0"/>
              <a:t>3 years of Android experience</a:t>
            </a:r>
          </a:p>
          <a:p>
            <a:pPr lvl="1"/>
            <a:r>
              <a:rPr lang="en-US" dirty="0" smtClean="0"/>
              <a:t>1 app in Google Play (</a:t>
            </a:r>
            <a:r>
              <a:rPr lang="en-US" dirty="0" err="1" smtClean="0"/>
              <a:t>Farpost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 internal enterprise Android app in production (Monsanto)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Approaches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r>
              <a:rPr lang="en-US" dirty="0" err="1" smtClean="0"/>
              <a:t>Robotium</a:t>
            </a:r>
            <a:endParaRPr lang="en-US" dirty="0" smtClean="0"/>
          </a:p>
          <a:p>
            <a:r>
              <a:rPr lang="en-US" dirty="0" smtClean="0"/>
              <a:t>Android UI Testing Framework</a:t>
            </a:r>
          </a:p>
          <a:p>
            <a:r>
              <a:rPr lang="en-US" dirty="0" err="1" smtClean="0"/>
              <a:t>Robolectric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Why Not Android </a:t>
            </a:r>
            <a:r>
              <a:rPr lang="en-US" sz="4000" dirty="0" err="1" smtClean="0"/>
              <a:t>JUnit</a:t>
            </a:r>
            <a:r>
              <a:rPr lang="en-US" sz="4000" dirty="0" smtClean="0"/>
              <a:t> Tests?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Requires Emulator or Device</a:t>
            </a:r>
          </a:p>
          <a:p>
            <a:pPr lvl="1"/>
            <a:r>
              <a:rPr lang="en-US" dirty="0" smtClean="0"/>
              <a:t>“Stub!”</a:t>
            </a:r>
          </a:p>
          <a:p>
            <a:pPr lvl="1"/>
            <a:r>
              <a:rPr lang="en-US" dirty="0" smtClean="0"/>
              <a:t>Slower</a:t>
            </a:r>
          </a:p>
          <a:p>
            <a:pPr lvl="1"/>
            <a:r>
              <a:rPr lang="en-US" dirty="0" smtClean="0"/>
              <a:t>Difficult to configure on build server</a:t>
            </a:r>
          </a:p>
          <a:p>
            <a:r>
              <a:rPr lang="en-US" dirty="0" smtClean="0"/>
              <a:t>Not easy to use</a:t>
            </a:r>
          </a:p>
          <a:p>
            <a:pPr lvl="1"/>
            <a:r>
              <a:rPr lang="en-US" dirty="0" smtClean="0"/>
              <a:t>Must extend base classes that are </a:t>
            </a:r>
            <a:r>
              <a:rPr lang="en-US" dirty="0" err="1" smtClean="0"/>
              <a:t>JUnit</a:t>
            </a:r>
            <a:r>
              <a:rPr lang="en-US" dirty="0" smtClean="0"/>
              <a:t> 3 subclasses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RObotium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smtClean="0"/>
              <a:t>Emulator or Device</a:t>
            </a:r>
            <a:endParaRPr lang="en-US" dirty="0" smtClean="0"/>
          </a:p>
          <a:p>
            <a:r>
              <a:rPr lang="en-US" dirty="0" smtClean="0"/>
              <a:t>More suited to functional/black-box testing</a:t>
            </a:r>
          </a:p>
          <a:p>
            <a:r>
              <a:rPr lang="en-US" dirty="0" smtClean="0"/>
              <a:t>Will it complement or be superseded by “standard” Android UI Testing Framework?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Android UI Testing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Complex to setup.</a:t>
            </a:r>
            <a:endParaRPr lang="en-US" dirty="0" smtClean="0"/>
          </a:p>
          <a:p>
            <a:pPr lvl="1"/>
            <a:r>
              <a:rPr lang="en-US" dirty="0" smtClean="0"/>
              <a:t>Difficult to configure on build server!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suited to functional/black-box </a:t>
            </a:r>
            <a:r>
              <a:rPr lang="en-US" dirty="0" smtClean="0"/>
              <a:t>testing for a variety of target devices.</a:t>
            </a:r>
            <a:endParaRPr lang="en-US" dirty="0" smtClean="0"/>
          </a:p>
          <a:p>
            <a:r>
              <a:rPr lang="en-US" dirty="0" smtClean="0"/>
              <a:t>Cutting/bleeding edge</a:t>
            </a:r>
          </a:p>
          <a:p>
            <a:pPr lvl="1"/>
            <a:r>
              <a:rPr lang="en-US" dirty="0" smtClean="0"/>
              <a:t>Just released this month!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</a:t>
            </a:r>
            <a:r>
              <a:rPr lang="en-US" dirty="0" err="1" smtClean="0"/>
              <a:t>RObolectric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 smtClean="0"/>
              <a:t>standard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r>
              <a:rPr lang="en-US" dirty="0" smtClean="0"/>
              <a:t>Run on any JVM, without </a:t>
            </a:r>
            <a:r>
              <a:rPr lang="en-US" dirty="0" smtClean="0"/>
              <a:t>needing the emulator or a device</a:t>
            </a:r>
            <a:endParaRPr lang="en-US" dirty="0" smtClean="0"/>
          </a:p>
          <a:p>
            <a:r>
              <a:rPr lang="en-US" dirty="0" smtClean="0"/>
              <a:t>Relatively </a:t>
            </a:r>
            <a:r>
              <a:rPr lang="en-US" dirty="0" smtClean="0"/>
              <a:t>easy to configure on build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Robolectric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main concepts?</a:t>
            </a:r>
          </a:p>
          <a:p>
            <a:pPr lvl="1"/>
            <a:r>
              <a:rPr lang="en-US" dirty="0" smtClean="0"/>
              <a:t>Dedicated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TestRunner</a:t>
            </a:r>
            <a:r>
              <a:rPr lang="en-US" dirty="0" smtClean="0"/>
              <a:t> for classes that use the Android API</a:t>
            </a:r>
          </a:p>
          <a:p>
            <a:pPr lvl="1"/>
            <a:r>
              <a:rPr lang="en-US" dirty="0" smtClean="0"/>
              <a:t>Shadow Classes </a:t>
            </a:r>
          </a:p>
          <a:p>
            <a:r>
              <a:rPr lang="en-US" dirty="0" smtClean="0"/>
              <a:t>How do we mock out other behavior?</a:t>
            </a:r>
          </a:p>
          <a:p>
            <a:pPr lvl="1"/>
            <a:r>
              <a:rPr lang="en-US" dirty="0" smtClean="0"/>
              <a:t>Stubs</a:t>
            </a:r>
          </a:p>
          <a:p>
            <a:pPr lvl="1"/>
            <a:r>
              <a:rPr lang="en-US" dirty="0" smtClean="0"/>
              <a:t>Mocks</a:t>
            </a:r>
          </a:p>
          <a:p>
            <a:r>
              <a:rPr lang="en-US" dirty="0" smtClean="0"/>
              <a:t>Incomplete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Thomas the Training Course Manager</a:t>
            </a:r>
          </a:p>
          <a:p>
            <a:r>
              <a:rPr lang="en-US" dirty="0" smtClean="0"/>
              <a:t>Allows students to register their attendance at training sessions (i.e. sign-in sheet).</a:t>
            </a:r>
          </a:p>
          <a:p>
            <a:r>
              <a:rPr lang="en-US" dirty="0" smtClean="0"/>
              <a:t>Android 4.1+ only (for now).</a:t>
            </a:r>
          </a:p>
          <a:p>
            <a:r>
              <a:rPr lang="en-US" dirty="0" smtClean="0"/>
              <a:t>Initial code based on the “</a:t>
            </a:r>
            <a:r>
              <a:rPr lang="en-US" dirty="0" err="1" smtClean="0"/>
              <a:t>MasterDetailFlow</a:t>
            </a:r>
            <a:r>
              <a:rPr lang="en-US" dirty="0" smtClean="0"/>
              <a:t>” Application Template.</a:t>
            </a:r>
          </a:p>
          <a:p>
            <a:pPr lvl="1"/>
            <a:r>
              <a:rPr lang="en-US" dirty="0" smtClean="0"/>
              <a:t>Fragments (multi-device)</a:t>
            </a:r>
          </a:p>
          <a:p>
            <a:pPr lvl="1"/>
            <a:r>
              <a:rPr lang="en-US" dirty="0" smtClean="0"/>
              <a:t>Loaders</a:t>
            </a:r>
          </a:p>
          <a:p>
            <a:pPr lvl="1"/>
            <a:r>
              <a:rPr lang="en-US" dirty="0" smtClean="0"/>
              <a:t>Web service invocations (Spring REST, GSON)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functionality</a:t>
            </a:r>
          </a:p>
          <a:p>
            <a:r>
              <a:rPr lang="en-US" dirty="0" smtClean="0"/>
              <a:t>Simple unit test without a custom shadow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684</TotalTime>
  <Words>770</Words>
  <Application>Microsoft Office PowerPoint</Application>
  <PresentationFormat>On-screen Show (4:3)</PresentationFormat>
  <Paragraphs>151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UnderCover Robot</vt:lpstr>
      <vt:lpstr>Some Approaches TO Consider</vt:lpstr>
      <vt:lpstr>Why Not Android JUnit Tests?</vt:lpstr>
      <vt:lpstr>Why Not RObotium?</vt:lpstr>
      <vt:lpstr>Why Not Android UI Testing Framework?</vt:lpstr>
      <vt:lpstr>Our Approach: RObolectric</vt:lpstr>
      <vt:lpstr>Robolectric: OVERVIEW</vt:lpstr>
      <vt:lpstr>Example Application</vt:lpstr>
      <vt:lpstr>Demo and Code</vt:lpstr>
      <vt:lpstr>Shadow Classes</vt:lpstr>
      <vt:lpstr>Demo and Code</vt:lpstr>
      <vt:lpstr>Otto with the Dagger in the ActionBarSherlock library</vt:lpstr>
      <vt:lpstr>ResourceS</vt:lpstr>
      <vt:lpstr>Questions / Comments</vt:lpstr>
      <vt:lpstr>BIOS</vt:lpstr>
    </vt:vector>
  </TitlesOfParts>
  <Company>switch{case}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Your Robot</dc:title>
  <dc:creator>Office 2004 Test Drive User</dc:creator>
  <cp:lastModifiedBy>Gareth Davies</cp:lastModifiedBy>
  <cp:revision>55</cp:revision>
  <dcterms:created xsi:type="dcterms:W3CDTF">2012-11-06T18:29:06Z</dcterms:created>
  <dcterms:modified xsi:type="dcterms:W3CDTF">2012-11-27T19:17:08Z</dcterms:modified>
</cp:coreProperties>
</file>