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61" r:id="rId4"/>
    <p:sldId id="260" r:id="rId5"/>
    <p:sldId id="263" r:id="rId6"/>
    <p:sldId id="264" r:id="rId7"/>
    <p:sldId id="265" r:id="rId8"/>
    <p:sldId id="266" r:id="rId9"/>
    <p:sldId id="315" r:id="rId10"/>
    <p:sldId id="267" r:id="rId11"/>
    <p:sldId id="268" r:id="rId12"/>
    <p:sldId id="271" r:id="rId13"/>
    <p:sldId id="316" r:id="rId14"/>
    <p:sldId id="272" r:id="rId15"/>
    <p:sldId id="274" r:id="rId16"/>
    <p:sldId id="277" r:id="rId17"/>
    <p:sldId id="275" r:id="rId18"/>
    <p:sldId id="31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90" r:id="rId28"/>
    <p:sldId id="302" r:id="rId29"/>
    <p:sldId id="314" r:id="rId30"/>
    <p:sldId id="303" r:id="rId31"/>
    <p:sldId id="304" r:id="rId32"/>
    <p:sldId id="296" r:id="rId33"/>
    <p:sldId id="300" r:id="rId34"/>
    <p:sldId id="30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64199" autoAdjust="0"/>
  </p:normalViewPr>
  <p:slideViewPr>
    <p:cSldViewPr snapToGrid="0" snapToObjects="1">
      <p:cViewPr varScale="1">
        <p:scale>
          <a:sx n="80" d="100"/>
          <a:sy n="80" d="100"/>
        </p:scale>
        <p:origin x="21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5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13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0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9FA4-D782-704D-BA4F-C6B6CE6C5758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09FA4-D782-704D-BA4F-C6B6CE6C5758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6C75-BD49-9148-AF50-F8E61D68AE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Kernel Abstraction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Examples?</a:t>
            </a:r>
          </a:p>
          <a:p>
            <a:pPr lvl="1"/>
            <a:r>
              <a:rPr lang="en-US" sz="2600" dirty="0"/>
              <a:t>Change mode bit in EFLAGs register!</a:t>
            </a:r>
          </a:p>
          <a:p>
            <a:pPr lvl="1"/>
            <a:r>
              <a:rPr lang="en-US" sz="2600" dirty="0"/>
              <a:t>Change which memory locations a user program can access</a:t>
            </a:r>
          </a:p>
          <a:p>
            <a:pPr lvl="1"/>
            <a:r>
              <a:rPr lang="en-US" sz="2600" dirty="0"/>
              <a:t>Send commands to I/O devices</a:t>
            </a:r>
          </a:p>
          <a:p>
            <a:pPr lvl="1"/>
            <a:r>
              <a:rPr lang="en-US" sz="2600" dirty="0"/>
              <a:t>Read data from/write data to I/O devices</a:t>
            </a:r>
          </a:p>
          <a:p>
            <a:pPr lvl="1"/>
            <a:r>
              <a:rPr lang="en-US" sz="2600" dirty="0"/>
              <a:t>Jump into kernel code</a:t>
            </a:r>
          </a:p>
          <a:p>
            <a:r>
              <a:rPr lang="en-US" dirty="0" smtClean="0"/>
              <a:t>What could happen if an application attempts to access restricted memory or change its privilege?</a:t>
            </a:r>
          </a:p>
          <a:p>
            <a:pPr lvl="1"/>
            <a:r>
              <a:rPr lang="en-US" dirty="0" smtClean="0"/>
              <a:t>Processor exception-&gt;kernel exception handler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could happen if applications were allowed to jump into kernel mode at any location in the kernel?</a:t>
            </a:r>
          </a:p>
          <a:p>
            <a:pPr lvl="1"/>
            <a:r>
              <a:rPr lang="en-US" dirty="0" smtClean="0"/>
              <a:t>Kernel verifies whether the user has the permission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Memory Protection</a:t>
            </a:r>
            <a:endParaRPr lang="en-US" dirty="0"/>
          </a:p>
        </p:txBody>
      </p:sp>
      <p:pic>
        <p:nvPicPr>
          <p:cNvPr id="8" name="Content Placeholder 7" descr="ch2-05PhysicalMemory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58" r="-3258"/>
          <a:stretch>
            <a:fillRect/>
          </a:stretch>
        </p:blipFill>
        <p:spPr>
          <a:xfrm>
            <a:off x="0" y="1210962"/>
            <a:ext cx="9144000" cy="5647038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5004486" cy="932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/>
              <a:t>OS must make sure each application process can read/write only its own memory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Virtual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Problems with base and bounds?</a:t>
            </a:r>
          </a:p>
          <a:p>
            <a:pPr lvl="1"/>
            <a:r>
              <a:rPr lang="en-US" dirty="0"/>
              <a:t>Expandable heap?  </a:t>
            </a:r>
          </a:p>
          <a:p>
            <a:pPr lvl="1"/>
            <a:r>
              <a:rPr lang="en-US" dirty="0"/>
              <a:t>Expandable stack?</a:t>
            </a:r>
          </a:p>
          <a:p>
            <a:pPr lvl="1"/>
            <a:r>
              <a:rPr lang="en-US" dirty="0"/>
              <a:t>Memory sharing between processes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Multiple processes running the same program or using the same library</a:t>
            </a:r>
            <a:endParaRPr lang="en-US" dirty="0"/>
          </a:p>
          <a:p>
            <a:pPr lvl="1"/>
            <a:r>
              <a:rPr lang="en-US" dirty="0" smtClean="0"/>
              <a:t>Physical memory addresses</a:t>
            </a:r>
          </a:p>
          <a:p>
            <a:pPr lvl="2"/>
            <a:r>
              <a:rPr lang="en-US" dirty="0" smtClean="0"/>
              <a:t>Must change every instruction and data location each time the program is loaded into memory</a:t>
            </a:r>
            <a:endParaRPr lang="en-US" dirty="0"/>
          </a:p>
          <a:p>
            <a:pPr lvl="1"/>
            <a:r>
              <a:rPr lang="en-US" dirty="0"/>
              <a:t>Memory </a:t>
            </a:r>
            <a:r>
              <a:rPr lang="en-US" dirty="0" smtClean="0"/>
              <a:t>fragmentation</a:t>
            </a:r>
          </a:p>
          <a:p>
            <a:pPr lvl="2"/>
            <a:r>
              <a:rPr lang="en-US" dirty="0" smtClean="0"/>
              <a:t>Difficult to relocate programs once started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071"/>
            <a:ext cx="8229599" cy="4525963"/>
          </a:xfrm>
        </p:spPr>
        <p:txBody>
          <a:bodyPr/>
          <a:lstStyle/>
          <a:p>
            <a:r>
              <a:rPr lang="en-US" dirty="0" smtClean="0"/>
              <a:t>All process memory starts at the same place, e.g., zero</a:t>
            </a:r>
          </a:p>
          <a:p>
            <a:pPr lvl="1"/>
            <a:r>
              <a:rPr lang="en-US" dirty="0" smtClean="0"/>
              <a:t>Virtual addresses never change</a:t>
            </a:r>
          </a:p>
          <a:p>
            <a:r>
              <a:rPr lang="en-US" dirty="0" smtClean="0"/>
              <a:t>Each process thinks that it has the entire machine -&gt; Transparent!</a:t>
            </a:r>
          </a:p>
          <a:p>
            <a:r>
              <a:rPr lang="en-US" dirty="0" smtClean="0"/>
              <a:t>Actual physical memory locations determined at run-time</a:t>
            </a:r>
          </a:p>
        </p:txBody>
      </p:sp>
    </p:spTree>
    <p:extLst>
      <p:ext uri="{BB962C8B-B14F-4D97-AF65-F5344CB8AC3E}">
        <p14:creationId xmlns:p14="http://schemas.microsoft.com/office/powerpoint/2010/main" val="368140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80071"/>
            <a:ext cx="3126216" cy="487244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Translation done in hardware, using a table</a:t>
            </a:r>
          </a:p>
          <a:p>
            <a:endParaRPr lang="en-US" dirty="0" smtClean="0"/>
          </a:p>
          <a:p>
            <a:r>
              <a:rPr lang="en-US" dirty="0" smtClean="0"/>
              <a:t>Table set up by operating system kernel</a:t>
            </a:r>
          </a:p>
          <a:p>
            <a:endParaRPr lang="en-US" dirty="0" smtClean="0"/>
          </a:p>
          <a:p>
            <a:r>
              <a:rPr lang="en-US" dirty="0" smtClean="0"/>
              <a:t>Stack and heap start from separate ends</a:t>
            </a:r>
          </a:p>
        </p:txBody>
      </p:sp>
      <p:pic>
        <p:nvPicPr>
          <p:cNvPr id="5" name="Content Placeholder 3" descr="ch2-06_VirtualAddresses.pdf"/>
          <p:cNvPicPr>
            <a:picLocks noChangeAspect="1"/>
          </p:cNvPicPr>
          <p:nvPr/>
        </p:nvPicPr>
        <p:blipFill>
          <a:blip r:embed="rId3"/>
          <a:srcRect l="-3258" r="-3258"/>
          <a:stretch>
            <a:fillRect/>
          </a:stretch>
        </p:blipFill>
        <p:spPr>
          <a:xfrm>
            <a:off x="2239529" y="1380071"/>
            <a:ext cx="822960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51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staticVar</a:t>
            </a:r>
            <a:r>
              <a:rPr lang="en-US" dirty="0" smtClean="0"/>
              <a:t> = 0;      // a static variable</a:t>
            </a:r>
          </a:p>
          <a:p>
            <a:pPr>
              <a:buNone/>
            </a:pPr>
            <a:r>
              <a:rPr lang="en-US" dirty="0" smtClean="0"/>
              <a:t>main()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staticVar</a:t>
            </a:r>
            <a:r>
              <a:rPr lang="en-US" dirty="0" smtClean="0"/>
              <a:t> += 1;</a:t>
            </a:r>
          </a:p>
          <a:p>
            <a:pPr>
              <a:buNone/>
            </a:pPr>
            <a:r>
              <a:rPr lang="en-US" dirty="0" smtClean="0"/>
              <a:t>    sleep(10);  // sleep for </a:t>
            </a:r>
            <a:r>
              <a:rPr lang="en-US" dirty="0" err="1" smtClean="0"/>
              <a:t>x</a:t>
            </a:r>
            <a:r>
              <a:rPr lang="en-US" dirty="0" smtClean="0"/>
              <a:t> seconds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printf</a:t>
            </a:r>
            <a:r>
              <a:rPr lang="en-US" dirty="0" smtClean="0"/>
              <a:t> ("static address: %x, value: %d\n", &amp;</a:t>
            </a:r>
            <a:r>
              <a:rPr lang="en-US" dirty="0" err="1" smtClean="0"/>
              <a:t>staticVar</a:t>
            </a:r>
            <a:r>
              <a:rPr lang="en-US" dirty="0" smtClean="0"/>
              <a:t>, </a:t>
            </a:r>
            <a:r>
              <a:rPr lang="en-US" dirty="0" err="1" smtClean="0"/>
              <a:t>staticVar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What happens if we run two instances of this program at the same time?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an object</a:t>
            </a:r>
            <a:r>
              <a:rPr lang="en-US" dirty="0"/>
              <a:t>-oriented language and compiler,</a:t>
            </a:r>
            <a:r>
              <a:rPr lang="en-US" dirty="0" smtClean="0"/>
              <a:t> only </a:t>
            </a:r>
            <a:r>
              <a:rPr lang="en-US" dirty="0"/>
              <a:t>an object’s methods </a:t>
            </a:r>
            <a:r>
              <a:rPr lang="en-US" dirty="0" smtClean="0"/>
              <a:t>can </a:t>
            </a:r>
            <a:r>
              <a:rPr lang="en-US" dirty="0"/>
              <a:t>access the internal data inside an object. If the operating system only ran programs written in that language, would it still need hardware memory address protection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In theory, no</a:t>
            </a:r>
          </a:p>
          <a:p>
            <a:pPr lvl="1"/>
            <a:r>
              <a:rPr lang="en-US" dirty="0" smtClean="0"/>
              <a:t>In practice, yes</a:t>
            </a:r>
          </a:p>
          <a:p>
            <a:pPr lvl="1"/>
            <a:r>
              <a:rPr lang="en-US" dirty="0" smtClean="0"/>
              <a:t>Google Chrome example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Hardware device that periodically interrupts the processor</a:t>
            </a:r>
          </a:p>
          <a:p>
            <a:pPr lvl="1"/>
            <a:r>
              <a:rPr lang="en-US" dirty="0" smtClean="0"/>
              <a:t>Returns control to the kernel handler</a:t>
            </a:r>
          </a:p>
          <a:p>
            <a:pPr lvl="1"/>
            <a:r>
              <a:rPr lang="en-US" dirty="0" smtClean="0"/>
              <a:t>Interrupt frequency set by the kernel</a:t>
            </a:r>
          </a:p>
          <a:p>
            <a:pPr lvl="2"/>
            <a:r>
              <a:rPr lang="en-US" dirty="0" smtClean="0"/>
              <a:t>Not by user code!</a:t>
            </a:r>
          </a:p>
          <a:p>
            <a:pPr lvl="1"/>
            <a:r>
              <a:rPr lang="en-US" dirty="0" smtClean="0"/>
              <a:t>Interrupts can be temporarily deferred </a:t>
            </a:r>
          </a:p>
          <a:p>
            <a:pPr lvl="2"/>
            <a:r>
              <a:rPr lang="en-US" dirty="0" smtClean="0"/>
              <a:t>Not by user code!</a:t>
            </a:r>
          </a:p>
          <a:p>
            <a:pPr lvl="2"/>
            <a:r>
              <a:rPr lang="en-US" dirty="0" smtClean="0"/>
              <a:t>Interrupt deferral crucial for implementing mutual exclusion</a:t>
            </a:r>
            <a:endParaRPr lang="en-US" dirty="0"/>
          </a:p>
          <a:p>
            <a:pPr marL="514350" lvl="1" indent="0">
              <a:buNone/>
            </a:pPr>
            <a:r>
              <a:rPr lang="en-US" dirty="0" smtClean="0"/>
              <a:t>How does the kernel know if an application is in an infinite loop?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From user mode to kernel mode</a:t>
            </a:r>
          </a:p>
          <a:p>
            <a:pPr lvl="1"/>
            <a:r>
              <a:rPr lang="en-US" dirty="0" smtClean="0"/>
              <a:t>Interrupts</a:t>
            </a:r>
          </a:p>
          <a:p>
            <a:pPr lvl="2"/>
            <a:r>
              <a:rPr lang="en-US" dirty="0" smtClean="0"/>
              <a:t>Asynchronous signal to the processor that some external event has occurred</a:t>
            </a:r>
          </a:p>
          <a:p>
            <a:pPr lvl="2"/>
            <a:r>
              <a:rPr lang="en-US" dirty="0" smtClean="0"/>
              <a:t>Saves the current execution state before executing at the interrupt handler at the kernel</a:t>
            </a:r>
          </a:p>
          <a:p>
            <a:pPr lvl="2"/>
            <a:r>
              <a:rPr lang="en-US" dirty="0" smtClean="0"/>
              <a:t>Interrupt handers are also specially designated</a:t>
            </a:r>
          </a:p>
          <a:p>
            <a:pPr lvl="3"/>
            <a:r>
              <a:rPr lang="en-US" dirty="0" smtClean="0"/>
              <a:t>Timer handler: Infinite loop alert</a:t>
            </a:r>
          </a:p>
          <a:p>
            <a:pPr lvl="3"/>
            <a:r>
              <a:rPr lang="en-US" dirty="0" smtClean="0"/>
              <a:t>I/O handler</a:t>
            </a:r>
          </a:p>
          <a:p>
            <a:pPr lvl="3"/>
            <a:r>
              <a:rPr lang="en-US" dirty="0" smtClean="0"/>
              <a:t>Interrupt vector table</a:t>
            </a:r>
          </a:p>
          <a:p>
            <a:pPr lvl="3"/>
            <a:r>
              <a:rPr lang="en-US" dirty="0" smtClean="0"/>
              <a:t>Inter-processor interrupts</a:t>
            </a:r>
          </a:p>
          <a:p>
            <a:pPr lvl="2"/>
            <a:r>
              <a:rPr lang="en-US" dirty="0" smtClean="0"/>
              <a:t>Triggered by timer and I/O devices</a:t>
            </a:r>
          </a:p>
          <a:p>
            <a:pPr lvl="2"/>
            <a:r>
              <a:rPr lang="en-US" dirty="0" smtClean="0"/>
              <a:t>Polling: kernel loops and checks events</a:t>
            </a:r>
          </a:p>
        </p:txBody>
      </p:sp>
    </p:spTree>
    <p:extLst>
      <p:ext uri="{BB962C8B-B14F-4D97-AF65-F5344CB8AC3E}">
        <p14:creationId xmlns:p14="http://schemas.microsoft.com/office/powerpoint/2010/main" val="41271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531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From user mode to kernel mode</a:t>
            </a:r>
          </a:p>
          <a:p>
            <a:pPr lvl="1"/>
            <a:r>
              <a:rPr lang="en-US" dirty="0" smtClean="0"/>
              <a:t>Exceptions</a:t>
            </a:r>
          </a:p>
          <a:p>
            <a:pPr lvl="2"/>
            <a:r>
              <a:rPr lang="en-US" dirty="0" smtClean="0"/>
              <a:t>Triggered by unexpected program behavior</a:t>
            </a:r>
          </a:p>
          <a:p>
            <a:pPr lvl="2"/>
            <a:r>
              <a:rPr lang="en-US" dirty="0" smtClean="0"/>
              <a:t>Or malicious behavior!</a:t>
            </a:r>
          </a:p>
          <a:p>
            <a:pPr lvl="2"/>
            <a:r>
              <a:rPr lang="en-US" dirty="0" smtClean="0"/>
              <a:t>Divide by 0, access of non-existed or read-only memory</a:t>
            </a:r>
          </a:p>
          <a:p>
            <a:pPr lvl="2"/>
            <a:r>
              <a:rPr lang="en-US" dirty="0" smtClean="0"/>
              <a:t>OS halts process and return error </a:t>
            </a:r>
            <a:r>
              <a:rPr lang="en-US" dirty="0" err="1" smtClean="0"/>
              <a:t>coce</a:t>
            </a:r>
            <a:endParaRPr lang="en-US" dirty="0" smtClean="0"/>
          </a:p>
          <a:p>
            <a:pPr lvl="1"/>
            <a:r>
              <a:rPr lang="en-US" dirty="0" smtClean="0"/>
              <a:t>System calls (</a:t>
            </a:r>
            <a:r>
              <a:rPr lang="en-US" dirty="0"/>
              <a:t>a</a:t>
            </a:r>
            <a:r>
              <a:rPr lang="en-US" dirty="0" smtClean="0"/>
              <a:t>ka protected procedure call)</a:t>
            </a:r>
          </a:p>
          <a:p>
            <a:pPr lvl="2"/>
            <a:r>
              <a:rPr lang="en-US" dirty="0" smtClean="0"/>
              <a:t>Request by program for kernel to do some operation on its behalf</a:t>
            </a:r>
          </a:p>
          <a:p>
            <a:pPr lvl="2"/>
            <a:r>
              <a:rPr lang="en-US" dirty="0" smtClean="0"/>
              <a:t>Only limited # of very carefully coded entry points</a:t>
            </a:r>
          </a:p>
          <a:p>
            <a:pPr lvl="2"/>
            <a:r>
              <a:rPr lang="en-US" dirty="0" smtClean="0"/>
              <a:t>Transparent: user applications do not know mode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concept</a:t>
            </a:r>
          </a:p>
          <a:p>
            <a:pPr lvl="1"/>
            <a:r>
              <a:rPr lang="en-US" dirty="0" smtClean="0"/>
              <a:t>A process is the OS abstraction for executing a program with limited privileges</a:t>
            </a:r>
          </a:p>
          <a:p>
            <a:r>
              <a:rPr lang="en-US" dirty="0" smtClean="0"/>
              <a:t>Dual-mode operation: user vs. kernel</a:t>
            </a:r>
          </a:p>
          <a:p>
            <a:pPr lvl="1"/>
            <a:r>
              <a:rPr lang="en-US" dirty="0" smtClean="0"/>
              <a:t>Kernel-mode: execute with complete privileges</a:t>
            </a:r>
          </a:p>
          <a:p>
            <a:pPr lvl="1"/>
            <a:r>
              <a:rPr lang="en-US" dirty="0" smtClean="0"/>
              <a:t>User-mode: execute with fewer privileges</a:t>
            </a:r>
          </a:p>
          <a:p>
            <a:r>
              <a:rPr lang="en-US" dirty="0" smtClean="0"/>
              <a:t>Types of Mode Transfer</a:t>
            </a:r>
          </a:p>
          <a:p>
            <a:pPr lvl="1"/>
            <a:r>
              <a:rPr lang="en-US" dirty="0" smtClean="0"/>
              <a:t>What causes the processor to switch control from a user-level program to the kernel</a:t>
            </a:r>
          </a:p>
          <a:p>
            <a:r>
              <a:rPr lang="en-US" dirty="0" smtClean="0"/>
              <a:t>Safe control transfer</a:t>
            </a:r>
          </a:p>
          <a:p>
            <a:pPr lvl="1"/>
            <a:r>
              <a:rPr lang="en-US" dirty="0" smtClean="0"/>
              <a:t>How do we switch from one mode to the 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From kernel mode to user mode</a:t>
            </a:r>
          </a:p>
          <a:p>
            <a:pPr lvl="1"/>
            <a:r>
              <a:rPr lang="en-US" dirty="0" smtClean="0"/>
              <a:t>New process/new thread start</a:t>
            </a:r>
          </a:p>
          <a:p>
            <a:pPr lvl="2"/>
            <a:r>
              <a:rPr lang="en-US" dirty="0" smtClean="0"/>
              <a:t>Jump to first instruction in program/thread</a:t>
            </a:r>
          </a:p>
          <a:p>
            <a:pPr lvl="1"/>
            <a:r>
              <a:rPr lang="en-US" dirty="0" smtClean="0"/>
              <a:t>Return from interrupt, exception, system call</a:t>
            </a:r>
          </a:p>
          <a:p>
            <a:pPr lvl="2"/>
            <a:r>
              <a:rPr lang="en-US" dirty="0" smtClean="0"/>
              <a:t>Resume suspended execution</a:t>
            </a:r>
          </a:p>
          <a:p>
            <a:pPr lvl="1"/>
            <a:r>
              <a:rPr lang="en-US" dirty="0" smtClean="0"/>
              <a:t>Process/thread context switch</a:t>
            </a:r>
          </a:p>
          <a:p>
            <a:pPr lvl="2"/>
            <a:r>
              <a:rPr lang="en-US" dirty="0" smtClean="0"/>
              <a:t>Resume some other process</a:t>
            </a:r>
          </a:p>
          <a:p>
            <a:pPr lvl="1"/>
            <a:r>
              <a:rPr lang="en-US" dirty="0" smtClean="0"/>
              <a:t>User-level </a:t>
            </a:r>
            <a:r>
              <a:rPr lang="en-US" dirty="0" err="1" smtClean="0"/>
              <a:t>upcall</a:t>
            </a:r>
            <a:r>
              <a:rPr lang="en-US" dirty="0" smtClean="0"/>
              <a:t> (UNIX signal)</a:t>
            </a:r>
          </a:p>
          <a:p>
            <a:pPr lvl="2"/>
            <a:r>
              <a:rPr lang="en-US" dirty="0" smtClean="0"/>
              <a:t>Asynchronous notification to user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take interrupts safely?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Interrupt vector</a:t>
            </a:r>
          </a:p>
          <a:p>
            <a:pPr lvl="1"/>
            <a:r>
              <a:rPr lang="en-US" dirty="0" smtClean="0"/>
              <a:t>Limited number of entry points into kernel</a:t>
            </a:r>
          </a:p>
          <a:p>
            <a:r>
              <a:rPr lang="en-US" dirty="0" smtClean="0"/>
              <a:t>Atomic transfer of control</a:t>
            </a:r>
          </a:p>
          <a:p>
            <a:pPr lvl="1"/>
            <a:r>
              <a:rPr lang="en-US" dirty="0" smtClean="0"/>
              <a:t>Single instruction to change: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rogram counter</a:t>
            </a:r>
          </a:p>
          <a:p>
            <a:pPr lvl="2"/>
            <a:r>
              <a:rPr lang="en-US" dirty="0" smtClean="0"/>
              <a:t>Stack pointer</a:t>
            </a:r>
          </a:p>
          <a:p>
            <a:pPr lvl="2"/>
            <a:r>
              <a:rPr lang="en-US" dirty="0" smtClean="0"/>
              <a:t>Memory protection</a:t>
            </a:r>
          </a:p>
          <a:p>
            <a:pPr lvl="2"/>
            <a:r>
              <a:rPr lang="en-US" dirty="0" smtClean="0"/>
              <a:t>Kernel/user mode</a:t>
            </a:r>
          </a:p>
          <a:p>
            <a:r>
              <a:rPr lang="en-US" dirty="0" smtClean="0"/>
              <a:t>Transparent </a:t>
            </a:r>
            <a:r>
              <a:rPr lang="en-US" dirty="0" err="1" smtClean="0"/>
              <a:t>restartable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User program does not know interrupt occurred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0071"/>
            <a:ext cx="8229600" cy="4525963"/>
          </a:xfrm>
        </p:spPr>
        <p:txBody>
          <a:bodyPr/>
          <a:lstStyle/>
          <a:p>
            <a:r>
              <a:rPr lang="en-US" dirty="0" smtClean="0"/>
              <a:t>Table set up by OS kernel; pointers to code to run on different events</a:t>
            </a:r>
            <a:endParaRPr lang="en-US" dirty="0"/>
          </a:p>
        </p:txBody>
      </p:sp>
      <p:pic>
        <p:nvPicPr>
          <p:cNvPr id="5" name="Content Placeholder 3" descr="ch2-07_interruptVector.pdf"/>
          <p:cNvPicPr>
            <a:picLocks noChangeAspect="1"/>
          </p:cNvPicPr>
          <p:nvPr/>
        </p:nvPicPr>
        <p:blipFill>
          <a:blip r:embed="rId3"/>
          <a:srcRect l="-3258" r="-3258"/>
          <a:stretch>
            <a:fillRect/>
          </a:stretch>
        </p:blipFill>
        <p:spPr>
          <a:xfrm>
            <a:off x="-443831" y="2248102"/>
            <a:ext cx="9130631" cy="5021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004693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context switch happens, the hardware changes its stack pointer to the base of the kernel’s interrupt stack and saves interrupted process’s registers by pushing them into the </a:t>
            </a:r>
            <a:r>
              <a:rPr lang="en-US" i="1" dirty="0" smtClean="0"/>
              <a:t>interrupt stack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Reverse operation when returning from the interrupt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Per-processor, located in kernel (not user) memory</a:t>
            </a:r>
          </a:p>
          <a:p>
            <a:pPr lvl="1"/>
            <a:r>
              <a:rPr lang="en-US" dirty="0" smtClean="0"/>
              <a:t>Usually a process/thread has both: </a:t>
            </a:r>
            <a:r>
              <a:rPr lang="en-US" b="1" dirty="0" smtClean="0"/>
              <a:t>kernel</a:t>
            </a:r>
            <a:r>
              <a:rPr lang="en-US" dirty="0" smtClean="0"/>
              <a:t> and </a:t>
            </a:r>
            <a:r>
              <a:rPr lang="en-US" b="1" dirty="0" smtClean="0"/>
              <a:t>user</a:t>
            </a:r>
            <a:r>
              <a:rPr lang="en-US" dirty="0" smtClean="0"/>
              <a:t> stack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Why can’t the interrupt handler run on the stack of the interrupted user process?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Stack</a:t>
            </a:r>
            <a:endParaRPr lang="en-US" dirty="0"/>
          </a:p>
        </p:txBody>
      </p:sp>
      <p:pic>
        <p:nvPicPr>
          <p:cNvPr id="5" name="Content Placeholder 4" descr="ch2-08_kernelUserStacks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58" r="-3258"/>
          <a:stretch>
            <a:fillRect/>
          </a:stretch>
        </p:blipFill>
        <p:spPr>
          <a:xfrm>
            <a:off x="-622019" y="1006672"/>
            <a:ext cx="10639523" cy="5851328"/>
          </a:xfrm>
        </p:spPr>
      </p:pic>
      <p:sp>
        <p:nvSpPr>
          <p:cNvPr id="3" name="TextBox 2"/>
          <p:cNvSpPr txBox="1"/>
          <p:nvPr/>
        </p:nvSpPr>
        <p:spPr>
          <a:xfrm>
            <a:off x="457200" y="6314303"/>
            <a:ext cx="19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Page 66 for details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Masking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Interrupt handler runs with interrupts off</a:t>
            </a:r>
          </a:p>
          <a:p>
            <a:pPr lvl="1"/>
            <a:r>
              <a:rPr lang="en-US" dirty="0" smtClean="0"/>
              <a:t>Re-enabled when interrupt completes</a:t>
            </a:r>
          </a:p>
          <a:p>
            <a:r>
              <a:rPr lang="en-US" dirty="0" smtClean="0"/>
              <a:t>OS kernel can also turn interrupts off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., when determining the next process/thread to run</a:t>
            </a:r>
          </a:p>
          <a:p>
            <a:pPr lvl="1"/>
            <a:r>
              <a:rPr lang="en-US" dirty="0" smtClean="0"/>
              <a:t>On x86</a:t>
            </a:r>
          </a:p>
          <a:p>
            <a:pPr lvl="2"/>
            <a:r>
              <a:rPr lang="en-US" dirty="0" smtClean="0"/>
              <a:t>CLI: disable </a:t>
            </a:r>
            <a:r>
              <a:rPr lang="en-US" dirty="0" err="1" smtClean="0"/>
              <a:t>interrrupts</a:t>
            </a:r>
            <a:endParaRPr lang="en-US" dirty="0" smtClean="0"/>
          </a:p>
          <a:p>
            <a:pPr lvl="2"/>
            <a:r>
              <a:rPr lang="en-US" dirty="0" smtClean="0"/>
              <a:t>STI: enable interrupts</a:t>
            </a:r>
          </a:p>
          <a:p>
            <a:pPr lvl="2"/>
            <a:r>
              <a:rPr lang="en-US" dirty="0" smtClean="0"/>
              <a:t>Only applies to the current CPU (on a </a:t>
            </a:r>
            <a:r>
              <a:rPr lang="en-US" dirty="0" err="1" smtClean="0"/>
              <a:t>multicore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We’ll need this to implement synchronization in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Non-blocking, run to completion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inimum necessary to allow device to take next interrupt</a:t>
            </a:r>
          </a:p>
          <a:p>
            <a:pPr lvl="1"/>
            <a:r>
              <a:rPr lang="en-US" dirty="0" smtClean="0"/>
              <a:t>Any waiting must be limited duration</a:t>
            </a:r>
          </a:p>
          <a:p>
            <a:pPr lvl="1"/>
            <a:r>
              <a:rPr lang="en-US" dirty="0" smtClean="0"/>
              <a:t>Wake up other threads to do any real work</a:t>
            </a:r>
          </a:p>
          <a:p>
            <a:pPr lvl="2"/>
            <a:r>
              <a:rPr lang="en-US" dirty="0" smtClean="0"/>
              <a:t>Linux: semaphore</a:t>
            </a:r>
          </a:p>
          <a:p>
            <a:r>
              <a:rPr lang="en-US" dirty="0" smtClean="0"/>
              <a:t>Rest of device driver runs as a kernel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end of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Handler restores saved registers</a:t>
            </a:r>
          </a:p>
          <a:p>
            <a:r>
              <a:rPr lang="en-US" dirty="0" smtClean="0"/>
              <a:t>Atomically return to interrupted process/thread</a:t>
            </a:r>
          </a:p>
          <a:p>
            <a:pPr lvl="1"/>
            <a:r>
              <a:rPr lang="en-US" dirty="0" smtClean="0"/>
              <a:t>Restore program counter</a:t>
            </a:r>
          </a:p>
          <a:p>
            <a:pPr lvl="1"/>
            <a:r>
              <a:rPr lang="en-US" dirty="0" smtClean="0"/>
              <a:t>Restore program stack</a:t>
            </a:r>
          </a:p>
          <a:p>
            <a:pPr lvl="1"/>
            <a:r>
              <a:rPr lang="en-US" dirty="0" smtClean="0"/>
              <a:t>Restore processor status word/condition codes</a:t>
            </a:r>
          </a:p>
          <a:p>
            <a:pPr lvl="1"/>
            <a:r>
              <a:rPr lang="en-US" dirty="0" smtClean="0"/>
              <a:t>Switch to user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Upcall</a:t>
            </a:r>
            <a:r>
              <a:rPr lang="en-US" dirty="0" smtClean="0"/>
              <a:t>: User-level event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218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Notify user process of some event that needs to be handled right away</a:t>
            </a:r>
          </a:p>
          <a:p>
            <a:pPr lvl="1"/>
            <a:r>
              <a:rPr lang="en-US" dirty="0" smtClean="0"/>
              <a:t>Time expiration</a:t>
            </a:r>
          </a:p>
          <a:p>
            <a:pPr lvl="2"/>
            <a:r>
              <a:rPr lang="en-US" dirty="0" smtClean="0"/>
              <a:t>Real-time user interface</a:t>
            </a:r>
          </a:p>
          <a:p>
            <a:pPr lvl="2"/>
            <a:r>
              <a:rPr lang="en-US" dirty="0" smtClean="0"/>
              <a:t>Time-slice for user-level thread manager</a:t>
            </a:r>
          </a:p>
          <a:p>
            <a:pPr lvl="1"/>
            <a:r>
              <a:rPr lang="en-US" dirty="0" smtClean="0"/>
              <a:t>Interrupt delivery for VM player</a:t>
            </a:r>
          </a:p>
          <a:p>
            <a:pPr lvl="1"/>
            <a:r>
              <a:rPr lang="en-US" dirty="0" smtClean="0"/>
              <a:t>Asynchronous I/O completion (</a:t>
            </a:r>
            <a:r>
              <a:rPr lang="en-US" dirty="0" err="1" smtClean="0"/>
              <a:t>async</a:t>
            </a:r>
            <a:r>
              <a:rPr lang="en-US" dirty="0" smtClean="0"/>
              <a:t>/await)</a:t>
            </a:r>
          </a:p>
          <a:p>
            <a:r>
              <a:rPr lang="en-US" dirty="0" smtClean="0"/>
              <a:t>AKA UNIX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Upcalls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Signal handlers = interrupt vector</a:t>
            </a:r>
          </a:p>
          <a:p>
            <a:r>
              <a:rPr lang="en-US" dirty="0" smtClean="0"/>
              <a:t>Signal stack = interrupt stack</a:t>
            </a:r>
          </a:p>
          <a:p>
            <a:r>
              <a:rPr lang="en-US" dirty="0" smtClean="0"/>
              <a:t>Automatic save/restore registers = transparent resume</a:t>
            </a:r>
          </a:p>
          <a:p>
            <a:r>
              <a:rPr lang="en-US" dirty="0" smtClean="0"/>
              <a:t>Signal masking: signals disabled while in signal handler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52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Process: an </a:t>
            </a:r>
            <a:r>
              <a:rPr lang="en-US" i="1" dirty="0" smtClean="0"/>
              <a:t>instance</a:t>
            </a:r>
            <a:r>
              <a:rPr lang="en-US" dirty="0" smtClean="0"/>
              <a:t> of a program, running with limited rights</a:t>
            </a:r>
          </a:p>
          <a:p>
            <a:pPr lvl="1"/>
            <a:r>
              <a:rPr lang="en-US" dirty="0"/>
              <a:t>Process vs Program</a:t>
            </a:r>
          </a:p>
          <a:p>
            <a:pPr lvl="1"/>
            <a:r>
              <a:rPr lang="en-US" dirty="0"/>
              <a:t>Process Control Block (PCB)</a:t>
            </a:r>
          </a:p>
          <a:p>
            <a:pPr lvl="1"/>
            <a:r>
              <a:rPr lang="en-US" dirty="0" smtClean="0"/>
              <a:t>Thread: a sequence of instructions within a process</a:t>
            </a:r>
          </a:p>
          <a:p>
            <a:pPr lvl="2"/>
            <a:r>
              <a:rPr lang="en-US" dirty="0" smtClean="0"/>
              <a:t>Potentially many threads per process (for now 1:1)</a:t>
            </a:r>
          </a:p>
          <a:p>
            <a:pPr lvl="1"/>
            <a:r>
              <a:rPr lang="en-US" dirty="0" smtClean="0"/>
              <a:t>Address space: set of rights of a process</a:t>
            </a:r>
          </a:p>
          <a:p>
            <a:pPr lvl="2"/>
            <a:r>
              <a:rPr lang="en-US" dirty="0" smtClean="0"/>
              <a:t>Memory that the process can access</a:t>
            </a:r>
          </a:p>
          <a:p>
            <a:pPr lvl="2"/>
            <a:r>
              <a:rPr lang="en-US" dirty="0" smtClean="0"/>
              <a:t>Other permissions the process has (e.g., which system calls it can make, what files it can access)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Upcall</a:t>
            </a:r>
            <a:r>
              <a:rPr lang="en-US" dirty="0" smtClean="0"/>
              <a:t>: Before</a:t>
            </a:r>
            <a:endParaRPr lang="en-US" dirty="0"/>
          </a:p>
        </p:txBody>
      </p:sp>
      <p:pic>
        <p:nvPicPr>
          <p:cNvPr id="6" name="Content Placeholder 5" descr="ch2-13_beforeSignal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373" b="-7373"/>
          <a:stretch>
            <a:fillRect/>
          </a:stretch>
        </p:blipFill>
        <p:spPr>
          <a:xfrm>
            <a:off x="-899749" y="725646"/>
            <a:ext cx="10461340" cy="57533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Upcall</a:t>
            </a:r>
            <a:r>
              <a:rPr lang="en-US" dirty="0" smtClean="0"/>
              <a:t>: During</a:t>
            </a:r>
            <a:endParaRPr lang="en-US" dirty="0"/>
          </a:p>
        </p:txBody>
      </p:sp>
      <p:pic>
        <p:nvPicPr>
          <p:cNvPr id="5" name="Content Placeholder 4" descr="ch2-14_duringSignal.pdf"/>
          <p:cNvPicPr>
            <a:picLocks noGrp="1" noChangeAspect="1"/>
          </p:cNvPicPr>
          <p:nvPr>
            <p:ph idx="1"/>
          </p:nvPr>
        </p:nvPicPr>
        <p:blipFill>
          <a:blip r:embed="rId2"/>
          <a:srcRect t="-7373" b="-7373"/>
          <a:stretch>
            <a:fillRect/>
          </a:stretch>
        </p:blipFill>
        <p:spPr>
          <a:xfrm>
            <a:off x="-920957" y="842267"/>
            <a:ext cx="10579147" cy="58181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ch2-12_syscallStub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2941" r="-12941"/>
          <a:stretch>
            <a:fillRect/>
          </a:stretch>
        </p:blipFill>
        <p:spPr>
          <a:xfrm>
            <a:off x="-2004153" y="98163"/>
            <a:ext cx="13144824" cy="7229147"/>
          </a:xfrm>
        </p:spPr>
      </p:pic>
      <p:sp>
        <p:nvSpPr>
          <p:cNvPr id="3" name="TextBox 2"/>
          <p:cNvSpPr txBox="1"/>
          <p:nvPr/>
        </p:nvSpPr>
        <p:spPr>
          <a:xfrm>
            <a:off x="568411" y="6264876"/>
            <a:ext cx="19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Page 75 for details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2-16_vmmguest.pdf"/>
          <p:cNvPicPr>
            <a:picLocks noGrp="1" noChangeAspect="1"/>
          </p:cNvPicPr>
          <p:nvPr>
            <p:ph idx="1"/>
          </p:nvPr>
        </p:nvPicPr>
        <p:blipFill>
          <a:blip r:embed="rId3"/>
          <a:srcRect l="-27466" r="-27466"/>
          <a:stretch>
            <a:fillRect/>
          </a:stretch>
        </p:blipFill>
        <p:spPr>
          <a:xfrm>
            <a:off x="-1953084" y="-68583"/>
            <a:ext cx="13012026" cy="71561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User-Level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does VM Player work?</a:t>
            </a:r>
          </a:p>
          <a:p>
            <a:pPr lvl="1"/>
            <a:r>
              <a:rPr lang="en-US" dirty="0" smtClean="0"/>
              <a:t>Runs as a user-level application</a:t>
            </a:r>
          </a:p>
          <a:p>
            <a:pPr lvl="1"/>
            <a:r>
              <a:rPr lang="en-US" dirty="0" smtClean="0"/>
              <a:t>How does it catch privileged instructions, interrupts, device I/O?</a:t>
            </a:r>
          </a:p>
          <a:p>
            <a:r>
              <a:rPr lang="en-US" dirty="0" smtClean="0"/>
              <a:t>Installs kernel driver, transparent to host kernel</a:t>
            </a:r>
          </a:p>
          <a:p>
            <a:pPr lvl="1"/>
            <a:r>
              <a:rPr lang="en-US" dirty="0" smtClean="0"/>
              <a:t>Requires administrator privileges!</a:t>
            </a:r>
          </a:p>
          <a:p>
            <a:pPr lvl="1"/>
            <a:r>
              <a:rPr lang="en-US" dirty="0" smtClean="0"/>
              <a:t>Modifies interrupt table to redirect to kernel VM code</a:t>
            </a:r>
          </a:p>
          <a:p>
            <a:pPr lvl="1"/>
            <a:r>
              <a:rPr lang="en-US" dirty="0" smtClean="0"/>
              <a:t>If interrupt is for VM, </a:t>
            </a:r>
            <a:r>
              <a:rPr lang="en-US" dirty="0" err="1" smtClean="0"/>
              <a:t>upcall</a:t>
            </a:r>
            <a:endParaRPr lang="en-US" dirty="0" smtClean="0"/>
          </a:p>
          <a:p>
            <a:pPr lvl="1"/>
            <a:r>
              <a:rPr lang="en-US" dirty="0" smtClean="0"/>
              <a:t>If interrupt is for another process, reinstalls interrupt table and resumes kernel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pic>
        <p:nvPicPr>
          <p:cNvPr id="8" name="Content Placeholder 7" descr="ch2-02_Processes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530" r="-3530"/>
          <a:stretch>
            <a:fillRect/>
          </a:stretch>
        </p:blipFill>
        <p:spPr>
          <a:xfrm>
            <a:off x="-659769" y="949626"/>
            <a:ext cx="10572430" cy="581442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Support: </a:t>
            </a:r>
            <a:br>
              <a:rPr lang="en-US" dirty="0" smtClean="0"/>
            </a:br>
            <a:r>
              <a:rPr lang="en-US" dirty="0" smtClean="0"/>
              <a:t>Dual-Mode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Kernel mode</a:t>
            </a:r>
          </a:p>
          <a:p>
            <a:pPr lvl="1"/>
            <a:r>
              <a:rPr lang="en-US" dirty="0" smtClean="0"/>
              <a:t>Execution with the full privileges of the hardware</a:t>
            </a:r>
          </a:p>
          <a:p>
            <a:pPr lvl="1"/>
            <a:r>
              <a:rPr lang="en-US" dirty="0" smtClean="0"/>
              <a:t>Read/write to any memory, access any I/O device, read/write any disk sector, send/read any packet</a:t>
            </a:r>
          </a:p>
          <a:p>
            <a:r>
              <a:rPr lang="en-US" dirty="0" smtClean="0"/>
              <a:t>User mode</a:t>
            </a:r>
          </a:p>
          <a:p>
            <a:pPr lvl="1"/>
            <a:r>
              <a:rPr lang="en-US" dirty="0" smtClean="0"/>
              <a:t>Limited privileges</a:t>
            </a:r>
          </a:p>
          <a:p>
            <a:pPr lvl="1"/>
            <a:r>
              <a:rPr lang="en-US" dirty="0" smtClean="0"/>
              <a:t>Only those granted by the operating system kernel</a:t>
            </a:r>
          </a:p>
          <a:p>
            <a:pPr lvl="1"/>
            <a:r>
              <a:rPr lang="en-US" dirty="0" smtClean="0"/>
              <a:t>The interpreter checks if a process has permission to perform each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Model of a CPU</a:t>
            </a:r>
            <a:endParaRPr lang="en-US" dirty="0"/>
          </a:p>
        </p:txBody>
      </p:sp>
      <p:pic>
        <p:nvPicPr>
          <p:cNvPr id="6" name="Content Placeholder 5" descr="ch2-03_ProgramCounter1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4544" b="-14544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CPU with Dual-Mode Operation</a:t>
            </a:r>
            <a:endParaRPr lang="en-US" dirty="0"/>
          </a:p>
        </p:txBody>
      </p:sp>
      <p:pic>
        <p:nvPicPr>
          <p:cNvPr id="6" name="Content Placeholder 5" descr="ch2-04_ProgramCounter2.pdf"/>
          <p:cNvPicPr>
            <a:picLocks noGrp="1" noChangeAspect="1"/>
          </p:cNvPicPr>
          <p:nvPr>
            <p:ph idx="1"/>
          </p:nvPr>
        </p:nvPicPr>
        <p:blipFill>
          <a:blip r:embed="rId3"/>
          <a:srcRect l="-14286" r="-14286"/>
          <a:stretch>
            <a:fillRect/>
          </a:stretch>
        </p:blipFill>
        <p:spPr>
          <a:xfrm>
            <a:off x="-783319" y="1047544"/>
            <a:ext cx="10380681" cy="570897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Support:</a:t>
            </a:r>
            <a:br>
              <a:rPr lang="en-US" dirty="0" smtClean="0"/>
            </a:br>
            <a:r>
              <a:rPr lang="en-US" dirty="0" smtClean="0"/>
              <a:t>Dual-Mode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Privileged instructions</a:t>
            </a:r>
          </a:p>
          <a:p>
            <a:pPr lvl="1"/>
            <a:r>
              <a:rPr lang="en-US" dirty="0" smtClean="0"/>
              <a:t>Available to kernel</a:t>
            </a:r>
          </a:p>
          <a:p>
            <a:pPr lvl="1"/>
            <a:r>
              <a:rPr lang="en-US" dirty="0" smtClean="0"/>
              <a:t>Not available to user code</a:t>
            </a:r>
          </a:p>
          <a:p>
            <a:r>
              <a:rPr lang="en-US" dirty="0" smtClean="0"/>
              <a:t>Limits on memory accesses</a:t>
            </a:r>
          </a:p>
          <a:p>
            <a:pPr lvl="1"/>
            <a:r>
              <a:rPr lang="en-US" dirty="0" smtClean="0"/>
              <a:t>To prevent user code from overwriting the kernel</a:t>
            </a:r>
          </a:p>
          <a:p>
            <a:r>
              <a:rPr lang="en-US" dirty="0" smtClean="0"/>
              <a:t>Timer</a:t>
            </a:r>
          </a:p>
          <a:p>
            <a:pPr lvl="1"/>
            <a:r>
              <a:rPr lang="en-US" dirty="0" smtClean="0"/>
              <a:t>To regain control from a user program in a loop</a:t>
            </a:r>
          </a:p>
          <a:p>
            <a:r>
              <a:rPr lang="en-US" dirty="0" smtClean="0"/>
              <a:t>Safe way to switch from user mode to kernel mode, and vice versa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Should programs directly change their privilege level?</a:t>
            </a:r>
          </a:p>
          <a:p>
            <a:pPr lvl="1"/>
            <a:r>
              <a:rPr lang="en-US" sz="2600" dirty="0" smtClean="0"/>
              <a:t>No! for process isolation</a:t>
            </a:r>
          </a:p>
          <a:p>
            <a:pPr lvl="1"/>
            <a:r>
              <a:rPr lang="en-US" sz="2600" dirty="0" smtClean="0"/>
              <a:t>Possible indirectly through </a:t>
            </a:r>
            <a:r>
              <a:rPr lang="en-US" sz="2600" i="1" dirty="0" smtClean="0"/>
              <a:t>system calls</a:t>
            </a:r>
          </a:p>
          <a:p>
            <a:pPr lvl="2"/>
            <a:r>
              <a:rPr lang="en-US" sz="2200" dirty="0"/>
              <a:t>But can transfer control into the OS kernel</a:t>
            </a:r>
          </a:p>
          <a:p>
            <a:r>
              <a:rPr lang="en-US" sz="3000" dirty="0" smtClean="0"/>
              <a:t>Privileged Instructions</a:t>
            </a:r>
          </a:p>
          <a:p>
            <a:pPr lvl="1"/>
            <a:r>
              <a:rPr lang="en-US" sz="2600" dirty="0" smtClean="0"/>
              <a:t>Run by OS kernel</a:t>
            </a:r>
          </a:p>
          <a:p>
            <a:pPr lvl="2"/>
            <a:r>
              <a:rPr lang="en-US" sz="2200" dirty="0" smtClean="0"/>
              <a:t>Change privilege levels</a:t>
            </a:r>
          </a:p>
          <a:p>
            <a:pPr lvl="2"/>
            <a:r>
              <a:rPr lang="en-US" sz="2200" dirty="0" smtClean="0"/>
              <a:t>Adjust memory access</a:t>
            </a:r>
          </a:p>
          <a:p>
            <a:pPr lvl="2"/>
            <a:r>
              <a:rPr lang="en-US" sz="2200" dirty="0" smtClean="0"/>
              <a:t>Disable/enable interrupts</a:t>
            </a:r>
            <a:endParaRPr lang="en-US" sz="2200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8986</TotalTime>
  <Words>1322</Words>
  <Application>Microsoft Office PowerPoint</Application>
  <PresentationFormat>On-screen Show (4:3)</PresentationFormat>
  <Paragraphs>234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The Kernel Abstraction</vt:lpstr>
      <vt:lpstr>Main Points</vt:lpstr>
      <vt:lpstr>Process Abstraction</vt:lpstr>
      <vt:lpstr>Process Creation</vt:lpstr>
      <vt:lpstr>Hardware Support:  Dual-Mode Operation</vt:lpstr>
      <vt:lpstr>A Model of a CPU</vt:lpstr>
      <vt:lpstr>A CPU with Dual-Mode Operation</vt:lpstr>
      <vt:lpstr>Hardware Support: Dual-Mode Operation</vt:lpstr>
      <vt:lpstr>Privileged instructions</vt:lpstr>
      <vt:lpstr>Privileged instructions</vt:lpstr>
      <vt:lpstr>Simple Memory Protection</vt:lpstr>
      <vt:lpstr>Towards Virtual Addresses</vt:lpstr>
      <vt:lpstr>Virtual Addresses</vt:lpstr>
      <vt:lpstr>Virtual Addresses</vt:lpstr>
      <vt:lpstr>Example </vt:lpstr>
      <vt:lpstr>Question</vt:lpstr>
      <vt:lpstr>Hardware Timer</vt:lpstr>
      <vt:lpstr>Mode Switch</vt:lpstr>
      <vt:lpstr>Mode Switch</vt:lpstr>
      <vt:lpstr>Mode Switch</vt:lpstr>
      <vt:lpstr>How do we take interrupts safely?</vt:lpstr>
      <vt:lpstr>Interrupt Vector</vt:lpstr>
      <vt:lpstr>Interrupt Stack</vt:lpstr>
      <vt:lpstr>Interrupt Stack</vt:lpstr>
      <vt:lpstr>Interrupt Masking</vt:lpstr>
      <vt:lpstr>Interrupt Handlers</vt:lpstr>
      <vt:lpstr>At end of handler</vt:lpstr>
      <vt:lpstr>Upcall: User-level event delivery</vt:lpstr>
      <vt:lpstr>Upcalls vs Interrupts</vt:lpstr>
      <vt:lpstr>Upcall: Before</vt:lpstr>
      <vt:lpstr>Upcall: During</vt:lpstr>
      <vt:lpstr>PowerPoint Presentation</vt:lpstr>
      <vt:lpstr>PowerPoint Presentation</vt:lpstr>
      <vt:lpstr>User-Level Virtual Machine</vt:lpstr>
    </vt:vector>
  </TitlesOfParts>
  <Manager/>
  <Company>University of Washington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OSPP: The Kernel Abstraction</dc:title>
  <dc:subject/>
  <dc:creator>Thomas Anderson</dc:creator>
  <cp:keywords/>
  <dc:description>Copyright Thomas Anderson, 2012</dc:description>
  <cp:lastModifiedBy>Ming Li</cp:lastModifiedBy>
  <cp:revision>61</cp:revision>
  <cp:lastPrinted>2012-09-26T05:02:31Z</cp:lastPrinted>
  <dcterms:created xsi:type="dcterms:W3CDTF">2014-10-01T16:55:19Z</dcterms:created>
  <dcterms:modified xsi:type="dcterms:W3CDTF">2019-08-21T20:42:59Z</dcterms:modified>
  <cp:category/>
</cp:coreProperties>
</file>