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5" r:id="rId3"/>
    <p:sldId id="329" r:id="rId4"/>
    <p:sldId id="324" r:id="rId5"/>
    <p:sldId id="330" r:id="rId6"/>
    <p:sldId id="307" r:id="rId7"/>
    <p:sldId id="326" r:id="rId8"/>
    <p:sldId id="325" r:id="rId9"/>
    <p:sldId id="312" r:id="rId10"/>
    <p:sldId id="333" r:id="rId11"/>
    <p:sldId id="308" r:id="rId12"/>
    <p:sldId id="328" r:id="rId13"/>
    <p:sldId id="341" r:id="rId14"/>
    <p:sldId id="334" r:id="rId15"/>
    <p:sldId id="309" r:id="rId16"/>
    <p:sldId id="301" r:id="rId17"/>
    <p:sldId id="336" r:id="rId18"/>
    <p:sldId id="317" r:id="rId19"/>
    <p:sldId id="318" r:id="rId20"/>
    <p:sldId id="335" r:id="rId21"/>
    <p:sldId id="319" r:id="rId22"/>
    <p:sldId id="342" r:id="rId23"/>
    <p:sldId id="320" r:id="rId24"/>
    <p:sldId id="344" r:id="rId25"/>
    <p:sldId id="343" r:id="rId26"/>
    <p:sldId id="321" r:id="rId27"/>
    <p:sldId id="345" r:id="rId28"/>
    <p:sldId id="338" r:id="rId29"/>
    <p:sldId id="337" r:id="rId30"/>
    <p:sldId id="323" r:id="rId31"/>
    <p:sldId id="339" r:id="rId32"/>
    <p:sldId id="34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93656" autoAdjust="0"/>
  </p:normalViewPr>
  <p:slideViewPr>
    <p:cSldViewPr snapToGrid="0" snapToObjects="1">
      <p:cViewPr varScale="1">
        <p:scale>
          <a:sx n="97" d="100"/>
          <a:sy n="97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76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fork</a:t>
            </a:r>
            <a:r>
              <a:rPr lang="en-US" baseline="0" dirty="0" smtClean="0"/>
              <a:t> and thread fork are not the same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Labels</a:t>
            </a:r>
            <a:r>
              <a:rPr lang="en-US" baseline="0" dirty="0" smtClean="0"/>
              <a:t> should be </a:t>
            </a:r>
            <a:r>
              <a:rPr lang="en-US" baseline="0" dirty="0" err="1" smtClean="0"/>
              <a:t>thread_create</a:t>
            </a:r>
            <a:r>
              <a:rPr lang="en-US" baseline="0" dirty="0" smtClean="0"/>
              <a:t>() not </a:t>
            </a:r>
            <a:r>
              <a:rPr lang="en-US" baseline="0" dirty="0" err="1" smtClean="0"/>
              <a:t>sthread_create</a:t>
            </a:r>
            <a:r>
              <a:rPr lang="en-US" baseline="0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threadHello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487025"/>
            <a:ext cx="8229601" cy="54417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#define NTHREADS 10</a:t>
            </a:r>
          </a:p>
          <a:p>
            <a:pPr>
              <a:buNone/>
            </a:pPr>
            <a:r>
              <a:rPr lang="en-US" dirty="0" err="1" smtClean="0"/>
              <a:t>thread_t</a:t>
            </a:r>
            <a:r>
              <a:rPr lang="en-US" dirty="0" smtClean="0"/>
              <a:t> </a:t>
            </a:r>
            <a:r>
              <a:rPr lang="en-US" dirty="0" err="1" smtClean="0"/>
              <a:t>threads[NTHREADS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main() {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 </a:t>
            </a:r>
            <a:r>
              <a:rPr lang="en-US" dirty="0" err="1" smtClean="0"/>
              <a:t>thread_create(&amp;threads[i</a:t>
            </a:r>
            <a:r>
              <a:rPr lang="en-US" dirty="0" smtClean="0"/>
              <a:t>], &amp;go,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exitValue</a:t>
            </a:r>
            <a:r>
              <a:rPr lang="en-US" dirty="0" smtClean="0"/>
              <a:t> = </a:t>
            </a:r>
            <a:r>
              <a:rPr lang="en-US" dirty="0" err="1" smtClean="0"/>
              <a:t>thread_join(threads[i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printf("Thread</a:t>
            </a:r>
            <a:r>
              <a:rPr lang="en-US" dirty="0" smtClean="0"/>
              <a:t> %</a:t>
            </a:r>
            <a:r>
              <a:rPr lang="en-US" dirty="0" err="1" smtClean="0"/>
              <a:t>d</a:t>
            </a:r>
            <a:r>
              <a:rPr lang="en-US" dirty="0" smtClean="0"/>
              <a:t> returned with %ld\</a:t>
            </a:r>
            <a:r>
              <a:rPr lang="en-US" dirty="0" err="1" smtClean="0"/>
              <a:t>n</a:t>
            </a:r>
            <a:r>
              <a:rPr lang="en-US" dirty="0" smtClean="0"/>
              <a:t>",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exitValue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printf("Main</a:t>
            </a:r>
            <a:r>
              <a:rPr lang="en-US" dirty="0" smtClean="0"/>
              <a:t> thread done.\</a:t>
            </a:r>
            <a:r>
              <a:rPr lang="en-US" dirty="0" err="1" smtClean="0"/>
              <a:t>n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 go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printf("Hello</a:t>
            </a:r>
            <a:r>
              <a:rPr lang="en-US" dirty="0" smtClean="0"/>
              <a:t> from thread 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thread_exit(100 + </a:t>
            </a:r>
            <a:r>
              <a:rPr lang="en-US" dirty="0" err="1" smtClean="0"/>
              <a:t>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// REACHED?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threadHello</a:t>
            </a:r>
            <a:r>
              <a:rPr lang="en-US" dirty="0" smtClean="0"/>
              <a:t>: Example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551677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Why must “thread returned” print in order?</a:t>
            </a:r>
          </a:p>
          <a:p>
            <a:r>
              <a:rPr lang="en-US" dirty="0" smtClean="0"/>
              <a:t>What is maximum # of threads running when thread 5 prints hello?</a:t>
            </a:r>
          </a:p>
          <a:p>
            <a:r>
              <a:rPr lang="en-US" dirty="0" smtClean="0"/>
              <a:t>Minimum?</a:t>
            </a:r>
            <a:endParaRPr lang="en-US" dirty="0"/>
          </a:p>
        </p:txBody>
      </p:sp>
      <p:pic>
        <p:nvPicPr>
          <p:cNvPr id="6" name="Content Placeholder 3" descr="threadHelloOut.pdf"/>
          <p:cNvPicPr>
            <a:picLocks noChangeAspect="1"/>
          </p:cNvPicPr>
          <p:nvPr/>
        </p:nvPicPr>
        <p:blipFill>
          <a:blip r:embed="rId2"/>
          <a:srcRect l="-118098" r="-118098"/>
          <a:stretch>
            <a:fillRect/>
          </a:stretch>
        </p:blipFill>
        <p:spPr>
          <a:xfrm>
            <a:off x="3415528" y="1610445"/>
            <a:ext cx="822960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Fork/Join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Threads can create children, and wait for their completion</a:t>
            </a:r>
          </a:p>
          <a:p>
            <a:r>
              <a:rPr lang="en-US" dirty="0" smtClean="0"/>
              <a:t>Data only shared before fork/after join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Web server: fork a new thread for every new connection</a:t>
            </a:r>
          </a:p>
          <a:p>
            <a:pPr lvl="2"/>
            <a:r>
              <a:rPr lang="en-US" dirty="0" smtClean="0"/>
              <a:t>As long as the threads are completely independent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Parallel memory copy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bzero</a:t>
            </a:r>
            <a:r>
              <a:rPr lang="en-US" dirty="0" smtClean="0"/>
              <a:t> with fork/join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4920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blockzero</a:t>
            </a:r>
            <a:r>
              <a:rPr lang="en-US" dirty="0" smtClean="0"/>
              <a:t> (unsigned char *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length)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thread_t</a:t>
            </a:r>
            <a:r>
              <a:rPr lang="en-US" dirty="0" smtClean="0"/>
              <a:t> </a:t>
            </a:r>
            <a:r>
              <a:rPr lang="en-US" dirty="0" err="1" smtClean="0"/>
              <a:t>threads[NTHREADS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bzeroparams</a:t>
            </a:r>
            <a:r>
              <a:rPr lang="en-US" dirty="0" smtClean="0"/>
              <a:t> </a:t>
            </a:r>
            <a:r>
              <a:rPr lang="en-US" dirty="0" err="1" smtClean="0"/>
              <a:t>params[NTHREADS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For simplicity, assumes length is divisible by NTHREADS.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0, </a:t>
            </a:r>
            <a:r>
              <a:rPr lang="en-US" dirty="0" err="1" smtClean="0"/>
              <a:t>j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++, </a:t>
            </a:r>
            <a:r>
              <a:rPr lang="en-US" dirty="0" err="1" smtClean="0"/>
              <a:t>j</a:t>
            </a:r>
            <a:r>
              <a:rPr lang="en-US" dirty="0" smtClean="0"/>
              <a:t> += length/NTHREADS)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params[i].buffer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length/NTHREADS;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params[i].length</a:t>
            </a:r>
            <a:r>
              <a:rPr lang="en-US" dirty="0" smtClean="0"/>
              <a:t> = length/NTHREADS;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thread_create_p(&amp;(threads[i</a:t>
            </a:r>
            <a:r>
              <a:rPr lang="en-US" dirty="0" smtClean="0"/>
              <a:t>]), &amp;go, &amp;</a:t>
            </a:r>
            <a:r>
              <a:rPr lang="en-US" dirty="0" err="1" smtClean="0"/>
              <a:t>params[i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thread_join(threads[i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Data Structures</a:t>
            </a:r>
            <a:endParaRPr lang="en-US" dirty="0"/>
          </a:p>
        </p:txBody>
      </p:sp>
      <p:pic>
        <p:nvPicPr>
          <p:cNvPr id="8" name="Content Placeholder 7" descr="ch4-05_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364617" y="1348758"/>
            <a:ext cx="10017506" cy="550924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Lifecycle</a:t>
            </a:r>
            <a:endParaRPr lang="en-US" dirty="0"/>
          </a:p>
        </p:txBody>
      </p:sp>
      <p:pic>
        <p:nvPicPr>
          <p:cNvPr id="5" name="Content Placeholder 4" descr="ch4-06_thread-states.pdf"/>
          <p:cNvPicPr>
            <a:picLocks noGrp="1" noChangeAspect="1"/>
          </p:cNvPicPr>
          <p:nvPr>
            <p:ph idx="1"/>
          </p:nvPr>
        </p:nvPicPr>
        <p:blipFill>
          <a:blip r:embed="rId3"/>
          <a:srcRect t="-9440" b="-9440"/>
          <a:stretch>
            <a:fillRect/>
          </a:stretch>
        </p:blipFill>
        <p:spPr>
          <a:xfrm>
            <a:off x="-1" y="1348758"/>
            <a:ext cx="9140065" cy="502668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Threads: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Kernel threads</a:t>
            </a:r>
          </a:p>
          <a:p>
            <a:pPr lvl="1"/>
            <a:r>
              <a:rPr lang="en-US" dirty="0" smtClean="0"/>
              <a:t>Thread abstraction only available to kernel</a:t>
            </a:r>
          </a:p>
          <a:p>
            <a:pPr lvl="1"/>
            <a:r>
              <a:rPr lang="en-US" dirty="0" smtClean="0"/>
              <a:t>To the kernel, a kernel thread and a single threaded user process look quite similar</a:t>
            </a:r>
          </a:p>
          <a:p>
            <a:r>
              <a:rPr lang="en-US" dirty="0" smtClean="0"/>
              <a:t>Multithreaded processes using kernel threads (Linux,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thread operations available via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User-level threads</a:t>
            </a:r>
          </a:p>
          <a:p>
            <a:pPr lvl="1"/>
            <a:r>
              <a:rPr lang="en-US" dirty="0" smtClean="0"/>
              <a:t>Thread operations without system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OS Kernel</a:t>
            </a:r>
            <a:endParaRPr lang="en-US" dirty="0"/>
          </a:p>
        </p:txBody>
      </p:sp>
      <p:pic>
        <p:nvPicPr>
          <p:cNvPr id="7" name="Content Placeholder 6" descr="ch4-07_threadsAndProcesse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3089" r="-13089"/>
          <a:stretch>
            <a:fillRect/>
          </a:stretch>
        </p:blipFill>
        <p:spPr>
          <a:xfrm>
            <a:off x="-388762" y="964219"/>
            <a:ext cx="10630720" cy="584648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Thread_fork(func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Allocate thread control block</a:t>
            </a:r>
          </a:p>
          <a:p>
            <a:pPr lvl="1"/>
            <a:r>
              <a:rPr lang="en-US" dirty="0" smtClean="0"/>
              <a:t>Allocate stack</a:t>
            </a:r>
          </a:p>
          <a:p>
            <a:pPr lvl="1"/>
            <a:r>
              <a:rPr lang="en-US" dirty="0" smtClean="0"/>
              <a:t>Build stack frame for base of stack (stub)</a:t>
            </a:r>
          </a:p>
          <a:p>
            <a:pPr lvl="1"/>
            <a:r>
              <a:rPr lang="en-US" dirty="0" smtClean="0"/>
              <a:t>Put 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 on stack</a:t>
            </a:r>
          </a:p>
          <a:p>
            <a:pPr lvl="1"/>
            <a:r>
              <a:rPr lang="en-US" dirty="0" smtClean="0"/>
              <a:t>Put thread on ready list</a:t>
            </a:r>
          </a:p>
          <a:p>
            <a:pPr lvl="1"/>
            <a:r>
              <a:rPr lang="en-US" dirty="0" smtClean="0"/>
              <a:t>Will run sometime later (maybe right away!)</a:t>
            </a:r>
          </a:p>
          <a:p>
            <a:r>
              <a:rPr lang="en-US" dirty="0" smtClean="0"/>
              <a:t>stub(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Call (*</a:t>
            </a:r>
            <a:r>
              <a:rPr lang="en-US" dirty="0" err="1" smtClean="0"/>
              <a:t>func)(args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return, call </a:t>
            </a:r>
            <a:r>
              <a:rPr lang="en-US" dirty="0" err="1" smtClean="0"/>
              <a:t>thread_exit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thread puts too many procedures on its stack?</a:t>
            </a:r>
          </a:p>
          <a:p>
            <a:pPr lvl="1"/>
            <a:r>
              <a:rPr lang="en-US" dirty="0" smtClean="0"/>
              <a:t>What happens in Java?</a:t>
            </a:r>
          </a:p>
          <a:p>
            <a:pPr lvl="1"/>
            <a:r>
              <a:rPr lang="en-US" dirty="0" smtClean="0"/>
              <a:t>What happens in the Linux kernel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938714"/>
          </a:xfrm>
        </p:spPr>
        <p:txBody>
          <a:bodyPr>
            <a:normAutofit/>
          </a:bodyPr>
          <a:lstStyle/>
          <a:p>
            <a:r>
              <a:rPr lang="en-US" dirty="0" smtClean="0"/>
              <a:t>Operating systems (and application programs) often need to be able to handle multiple things happening at the same time</a:t>
            </a:r>
          </a:p>
          <a:p>
            <a:pPr lvl="1"/>
            <a:r>
              <a:rPr lang="en-US" dirty="0" smtClean="0"/>
              <a:t>Process execution, interrupts, background tasks, system maintenance </a:t>
            </a:r>
          </a:p>
          <a:p>
            <a:r>
              <a:rPr lang="en-US" dirty="0" smtClean="0"/>
              <a:t>Humans are not very good at keeping track of multiple things happening simultaneously</a:t>
            </a:r>
          </a:p>
          <a:p>
            <a:r>
              <a:rPr lang="en-US" dirty="0" smtClean="0"/>
              <a:t>Threads are an abstraction to help bridge this gap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Voluntary</a:t>
            </a:r>
          </a:p>
          <a:p>
            <a:pPr lvl="1"/>
            <a:r>
              <a:rPr lang="en-US" dirty="0" err="1" smtClean="0"/>
              <a:t>Thread_yield</a:t>
            </a:r>
            <a:endParaRPr lang="en-US" dirty="0" smtClean="0"/>
          </a:p>
          <a:p>
            <a:pPr lvl="1"/>
            <a:r>
              <a:rPr lang="en-US" dirty="0" err="1" smtClean="0"/>
              <a:t>Thread_join</a:t>
            </a:r>
            <a:r>
              <a:rPr lang="en-US" dirty="0" smtClean="0"/>
              <a:t> (if child is not done yet)</a:t>
            </a:r>
          </a:p>
          <a:p>
            <a:r>
              <a:rPr lang="en-US" dirty="0" smtClean="0"/>
              <a:t>Involuntary</a:t>
            </a:r>
          </a:p>
          <a:p>
            <a:pPr lvl="1"/>
            <a:r>
              <a:rPr lang="en-US" dirty="0" smtClean="0"/>
              <a:t>Interrupt or exception</a:t>
            </a:r>
          </a:p>
          <a:p>
            <a:pPr lvl="1"/>
            <a:r>
              <a:rPr lang="en-US" dirty="0" smtClean="0"/>
              <a:t>Some other thread is higher priority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Voluntary thread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registers on old stack</a:t>
            </a:r>
          </a:p>
          <a:p>
            <a:r>
              <a:rPr lang="en-US" dirty="0" smtClean="0"/>
              <a:t>Switch to new stack, new thread</a:t>
            </a:r>
          </a:p>
          <a:p>
            <a:r>
              <a:rPr lang="en-US" dirty="0" smtClean="0"/>
              <a:t>Restore registers from new stack</a:t>
            </a:r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Exactly the same with kernel threads or user threads</a:t>
            </a:r>
          </a:p>
          <a:p>
            <a:pPr lvl="1"/>
            <a:r>
              <a:rPr lang="en-US" dirty="0" smtClean="0"/>
              <a:t>OS/161: thread switch is always between kernel threads, not between user process and kernel thread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OS/161 </a:t>
            </a:r>
            <a:r>
              <a:rPr lang="en-US" dirty="0" err="1" smtClean="0"/>
              <a:t>switchframe_switch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1" cy="5638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/* a0: old thread stack pointer</a:t>
            </a:r>
          </a:p>
          <a:p>
            <a:pPr>
              <a:buNone/>
            </a:pPr>
            <a:r>
              <a:rPr lang="en-US" dirty="0" smtClean="0"/>
              <a:t>  * a1: new thread stack pointer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 Allocate stack space for 10 registers.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addi</a:t>
            </a:r>
            <a:r>
              <a:rPr lang="en-US" dirty="0" smtClean="0"/>
              <a:t> sp, sp, -40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/* Save the registers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</a:t>
            </a:r>
            <a:r>
              <a:rPr lang="en-US" dirty="0" err="1" smtClean="0"/>
              <a:t>ra</a:t>
            </a:r>
            <a:r>
              <a:rPr lang="en-US" dirty="0" smtClean="0"/>
              <a:t>, 36(sp)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</a:t>
            </a:r>
            <a:r>
              <a:rPr lang="en-US" dirty="0" err="1" smtClean="0"/>
              <a:t>gp</a:t>
            </a:r>
            <a:r>
              <a:rPr lang="en-US" dirty="0" smtClean="0"/>
              <a:t>, 32(sp)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s8, 28(sp)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s6, 24(sp)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s5, 20(sp)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s4, 16(sp)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s3, 12(sp)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s2, 8(sp)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s1, 4(sp)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s0, 0(sp)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/* Store old stack pointer in old thread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sp, 0(a0)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680527" cy="5638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/* Get new stack pointer from new thread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sp, 0(a1)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nop</a:t>
            </a:r>
            <a:r>
              <a:rPr lang="en-US" dirty="0" smtClean="0"/>
              <a:t>           /* delay slot for load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 Now, restore the registers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s0, 0(sp)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s1, 4(sp)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s2, 8(sp)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s3, 12(sp)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s4, 16(sp)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s5, 20(sp)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s6, 24(sp)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s8, 28(sp)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</a:t>
            </a:r>
            <a:r>
              <a:rPr lang="en-US" dirty="0" err="1" smtClean="0"/>
              <a:t>gp</a:t>
            </a:r>
            <a:r>
              <a:rPr lang="en-US" dirty="0" smtClean="0"/>
              <a:t>, 32(sp)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</a:t>
            </a:r>
            <a:r>
              <a:rPr lang="en-US" dirty="0" err="1" smtClean="0"/>
              <a:t>ra</a:t>
            </a:r>
            <a:r>
              <a:rPr lang="en-US" dirty="0" smtClean="0"/>
              <a:t>, 36(sp)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nop</a:t>
            </a:r>
            <a:r>
              <a:rPr lang="en-US" dirty="0" smtClean="0"/>
              <a:t>                  /* delay slot for load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/* and return.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addi</a:t>
            </a:r>
            <a:r>
              <a:rPr lang="en-US" dirty="0" smtClean="0"/>
              <a:t> sp, sp, 40      /* in delay slot */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x86 </a:t>
            </a:r>
            <a:r>
              <a:rPr lang="en-US" dirty="0" err="1" smtClean="0"/>
              <a:t>switch_threads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93871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 Save caller’s register state</a:t>
            </a:r>
          </a:p>
          <a:p>
            <a:pPr>
              <a:buNone/>
            </a:pPr>
            <a:r>
              <a:rPr lang="en-US" dirty="0" smtClean="0"/>
              <a:t>#  NOTE: %</a:t>
            </a:r>
            <a:r>
              <a:rPr lang="en-US" dirty="0" err="1" smtClean="0"/>
              <a:t>eax</a:t>
            </a:r>
            <a:r>
              <a:rPr lang="en-US" dirty="0" smtClean="0"/>
              <a:t>, etc. are ephemeral</a:t>
            </a:r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edi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Get </a:t>
            </a:r>
            <a:r>
              <a:rPr lang="en-US" dirty="0" err="1" smtClean="0"/>
              <a:t>offsetof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thread, stack)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thread_stack_ofs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Save current stack pointer to old thread's stack, if any.</a:t>
            </a:r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</a:t>
            </a:r>
            <a:r>
              <a:rPr lang="en-US" dirty="0" err="1" smtClean="0"/>
              <a:t>SWITCH_CUR(%esp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esp</a:t>
            </a:r>
            <a:r>
              <a:rPr lang="en-US" dirty="0" smtClean="0"/>
              <a:t>, (%eax,%edx,1)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3871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 Change stack pointer to new thread's stack</a:t>
            </a:r>
          </a:p>
          <a:p>
            <a:pPr>
              <a:buNone/>
            </a:pPr>
            <a:r>
              <a:rPr lang="en-US" dirty="0" smtClean="0"/>
              <a:t># this also changes </a:t>
            </a:r>
            <a:r>
              <a:rPr lang="en-US" dirty="0" err="1" smtClean="0"/>
              <a:t>currentThread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</a:t>
            </a:r>
            <a:r>
              <a:rPr lang="en-US" dirty="0" err="1" smtClean="0"/>
              <a:t>SWITCH_NEXT(%esp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(%ecx,%edx,1),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Restore caller's register state.</a:t>
            </a:r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edi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Subtlety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Thread_create</a:t>
            </a:r>
            <a:r>
              <a:rPr lang="en-US" dirty="0" smtClean="0"/>
              <a:t> puts new thread on ready list</a:t>
            </a:r>
          </a:p>
          <a:p>
            <a:r>
              <a:rPr lang="en-US" dirty="0" smtClean="0"/>
              <a:t>When it first runs, some thread calls </a:t>
            </a:r>
            <a:r>
              <a:rPr lang="en-US" dirty="0" err="1" smtClean="0"/>
              <a:t>switchframe</a:t>
            </a:r>
            <a:endParaRPr lang="en-US" dirty="0" smtClean="0"/>
          </a:p>
          <a:p>
            <a:pPr lvl="1"/>
            <a:r>
              <a:rPr lang="en-US" dirty="0" smtClean="0"/>
              <a:t>Saves old thread state to stack</a:t>
            </a:r>
          </a:p>
          <a:p>
            <a:pPr lvl="1"/>
            <a:r>
              <a:rPr lang="en-US" dirty="0" smtClean="0"/>
              <a:t>Restores new thread state from stack</a:t>
            </a:r>
          </a:p>
          <a:p>
            <a:r>
              <a:rPr lang="en-US" dirty="0" smtClean="0"/>
              <a:t>Set up new thread’s stack as if it had saved its state in </a:t>
            </a:r>
            <a:r>
              <a:rPr lang="en-US" dirty="0" err="1" smtClean="0"/>
              <a:t>switchframe</a:t>
            </a:r>
            <a:endParaRPr lang="en-US" dirty="0" smtClean="0"/>
          </a:p>
          <a:p>
            <a:pPr lvl="1"/>
            <a:r>
              <a:rPr lang="en-US" dirty="0" smtClean="0"/>
              <a:t>“returns” to stub at base of stack to run </a:t>
            </a:r>
            <a:r>
              <a:rPr lang="en-US" dirty="0" err="1" smtClean="0"/>
              <a:t>func</a:t>
            </a: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Threads Call Yield</a:t>
            </a:r>
            <a:endParaRPr lang="en-US" dirty="0"/>
          </a:p>
        </p:txBody>
      </p:sp>
      <p:pic>
        <p:nvPicPr>
          <p:cNvPr id="4" name="Content Placeholder 3" descr="crop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457" r="-11457"/>
          <a:stretch>
            <a:fillRect/>
          </a:stretch>
        </p:blipFill>
        <p:spPr>
          <a:xfrm>
            <a:off x="-479096" y="1085274"/>
            <a:ext cx="10202696" cy="561109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Involuntary Thread/Process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Timer or I/O interrupt</a:t>
            </a:r>
          </a:p>
          <a:p>
            <a:pPr lvl="1"/>
            <a:r>
              <a:rPr lang="en-US" dirty="0" smtClean="0"/>
              <a:t>Tells OS some other thread should run</a:t>
            </a:r>
          </a:p>
          <a:p>
            <a:r>
              <a:rPr lang="en-US" dirty="0" smtClean="0"/>
              <a:t>Simple version (OS/161)</a:t>
            </a:r>
          </a:p>
          <a:p>
            <a:pPr lvl="1"/>
            <a:r>
              <a:rPr lang="en-US" dirty="0" smtClean="0"/>
              <a:t>End of interrupt handler calls switch()</a:t>
            </a:r>
          </a:p>
          <a:p>
            <a:pPr lvl="1"/>
            <a:r>
              <a:rPr lang="en-US" dirty="0" smtClean="0"/>
              <a:t>When resumed, return from handler resumes kernel thread or user process</a:t>
            </a:r>
          </a:p>
          <a:p>
            <a:pPr lvl="1"/>
            <a:r>
              <a:rPr lang="en-US" dirty="0" smtClean="0"/>
              <a:t>Thus, processor context is saved/restored twice (once by interrupt handler, once by thread switch)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Thread/Process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on a timer (or other) interrupt?</a:t>
            </a:r>
          </a:p>
          <a:p>
            <a:pPr lvl="1"/>
            <a:r>
              <a:rPr lang="en-US" dirty="0" smtClean="0"/>
              <a:t>Interrupt handler saves state of interrupted thread</a:t>
            </a:r>
          </a:p>
          <a:p>
            <a:pPr lvl="1"/>
            <a:r>
              <a:rPr lang="en-US" dirty="0" smtClean="0"/>
              <a:t>Decides to run a new thread</a:t>
            </a:r>
          </a:p>
          <a:p>
            <a:pPr lvl="1"/>
            <a:r>
              <a:rPr lang="en-US" dirty="0" smtClean="0"/>
              <a:t>Throw away current state of interrupt handler!</a:t>
            </a:r>
          </a:p>
          <a:p>
            <a:pPr lvl="1"/>
            <a:r>
              <a:rPr lang="en-US" dirty="0" smtClean="0"/>
              <a:t>Instead, set saved stack pointer to </a:t>
            </a:r>
            <a:r>
              <a:rPr lang="en-US" dirty="0" err="1" smtClean="0"/>
              <a:t>trapframe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Restore state of new thread</a:t>
            </a:r>
          </a:p>
          <a:p>
            <a:pPr lvl="1"/>
            <a:r>
              <a:rPr lang="en-US" dirty="0" smtClean="0"/>
              <a:t>On resume, pops </a:t>
            </a:r>
            <a:r>
              <a:rPr lang="en-US" dirty="0" err="1" smtClean="0"/>
              <a:t>trapframe</a:t>
            </a:r>
            <a:r>
              <a:rPr lang="en-US" dirty="0" smtClean="0"/>
              <a:t> to restore interrupted thread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 (Take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thread = kernel thread (Linux,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System calls for thread fork, join, exit (and lock, unlock,…)</a:t>
            </a:r>
          </a:p>
          <a:p>
            <a:pPr lvl="1"/>
            <a:r>
              <a:rPr lang="en-US" dirty="0" smtClean="0"/>
              <a:t>Kernel does context switch</a:t>
            </a:r>
          </a:p>
          <a:p>
            <a:pPr lvl="1"/>
            <a:r>
              <a:rPr lang="en-US" dirty="0" smtClean="0"/>
              <a:t>Simple, but a lot of transitions between user and kernel mode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</a:t>
            </a:r>
            <a:br>
              <a:rPr lang="en-US" dirty="0" smtClean="0"/>
            </a:br>
            <a:r>
              <a:rPr lang="en-US" dirty="0" smtClean="0"/>
              <a:t>(Take 1)</a:t>
            </a:r>
            <a:endParaRPr lang="en-US" dirty="0"/>
          </a:p>
        </p:txBody>
      </p:sp>
      <p:pic>
        <p:nvPicPr>
          <p:cNvPr id="7" name="Content Placeholder 6" descr="ch4-08_ch4-07_threadsAndMTProcesse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3089" r="-13089"/>
          <a:stretch>
            <a:fillRect/>
          </a:stretch>
        </p:blipFill>
        <p:spPr>
          <a:xfrm>
            <a:off x="-603511" y="1217376"/>
            <a:ext cx="10256398" cy="564062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Multiple connections handled simultaneously</a:t>
            </a:r>
          </a:p>
          <a:p>
            <a:r>
              <a:rPr lang="en-US" dirty="0" smtClean="0"/>
              <a:t>Parallel programs</a:t>
            </a:r>
          </a:p>
          <a:p>
            <a:pPr lvl="1"/>
            <a:r>
              <a:rPr lang="en-US" dirty="0" smtClean="0"/>
              <a:t>To achieve better performance</a:t>
            </a:r>
          </a:p>
          <a:p>
            <a:r>
              <a:rPr lang="en-US" dirty="0" smtClean="0"/>
              <a:t>Programs with user interfaces</a:t>
            </a:r>
          </a:p>
          <a:p>
            <a:pPr lvl="1"/>
            <a:r>
              <a:rPr lang="en-US" dirty="0" smtClean="0"/>
              <a:t>To achieve user responsiveness while doing computation</a:t>
            </a:r>
          </a:p>
          <a:p>
            <a:r>
              <a:rPr lang="en-US" dirty="0" smtClean="0"/>
              <a:t>Network and disk bound programs</a:t>
            </a:r>
          </a:p>
          <a:p>
            <a:pPr lvl="1"/>
            <a:r>
              <a:rPr lang="en-US" dirty="0" smtClean="0"/>
              <a:t>To hide network/disk latency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 (Take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9612"/>
          </a:xfrm>
        </p:spPr>
        <p:txBody>
          <a:bodyPr>
            <a:normAutofit/>
          </a:bodyPr>
          <a:lstStyle/>
          <a:p>
            <a:r>
              <a:rPr lang="en-US" dirty="0" smtClean="0"/>
              <a:t>Green threads (early Java)</a:t>
            </a:r>
          </a:p>
          <a:p>
            <a:pPr lvl="1"/>
            <a:r>
              <a:rPr lang="en-US" dirty="0" smtClean="0"/>
              <a:t>User-level library, within a single-threaded process</a:t>
            </a:r>
          </a:p>
          <a:p>
            <a:pPr lvl="1"/>
            <a:r>
              <a:rPr lang="en-US" dirty="0" smtClean="0"/>
              <a:t>Library does thread context switch</a:t>
            </a:r>
          </a:p>
          <a:p>
            <a:pPr lvl="1"/>
            <a:r>
              <a:rPr lang="en-US" dirty="0" smtClean="0"/>
              <a:t>Preemption via </a:t>
            </a:r>
            <a:r>
              <a:rPr lang="en-US" dirty="0" err="1" smtClean="0"/>
              <a:t>upcall</a:t>
            </a:r>
            <a:r>
              <a:rPr lang="en-US" dirty="0" smtClean="0"/>
              <a:t>/UNIX signal on timer interrupt</a:t>
            </a:r>
          </a:p>
          <a:p>
            <a:pPr lvl="1"/>
            <a:r>
              <a:rPr lang="en-US" dirty="0" smtClean="0"/>
              <a:t>Use multiple processes for parallelism</a:t>
            </a:r>
          </a:p>
          <a:p>
            <a:pPr lvl="2"/>
            <a:r>
              <a:rPr lang="en-US" dirty="0" smtClean="0"/>
              <a:t>Shared memory region mapped into each process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 (Take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Scheduler activations (Windows 8)</a:t>
            </a:r>
          </a:p>
          <a:p>
            <a:pPr lvl="1"/>
            <a:r>
              <a:rPr lang="en-US" dirty="0" smtClean="0"/>
              <a:t>Kernel allocates processors to user-level library</a:t>
            </a:r>
          </a:p>
          <a:p>
            <a:pPr lvl="1"/>
            <a:r>
              <a:rPr lang="en-US" dirty="0" smtClean="0"/>
              <a:t>Thread library implements context switch</a:t>
            </a:r>
          </a:p>
          <a:p>
            <a:pPr lvl="1"/>
            <a:r>
              <a:rPr lang="en-US" dirty="0" smtClean="0"/>
              <a:t>Thread library decides what thread to run next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err="1" smtClean="0"/>
              <a:t>Upcall</a:t>
            </a:r>
            <a:r>
              <a:rPr lang="en-US" sz="3200" dirty="0" smtClean="0"/>
              <a:t> whenever kernel needs a user-level scheduling decision</a:t>
            </a:r>
          </a:p>
          <a:p>
            <a:pPr marL="742950" lvl="2" indent="-342900"/>
            <a:r>
              <a:rPr lang="en-US" sz="2800" dirty="0" smtClean="0"/>
              <a:t>Process assigned a new processor</a:t>
            </a:r>
          </a:p>
          <a:p>
            <a:pPr marL="742950" lvl="2" indent="-342900"/>
            <a:r>
              <a:rPr lang="en-US" sz="2800" dirty="0" smtClean="0"/>
              <a:t>Processor removed from process</a:t>
            </a:r>
          </a:p>
          <a:p>
            <a:pPr marL="742950" lvl="2" indent="-342900"/>
            <a:r>
              <a:rPr lang="en-US" sz="2800" dirty="0" smtClean="0"/>
              <a:t>System call blocks in kernel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event-driven programming with multithreaded concurrency.  Which is better in which circumstances, and why?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82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thread is a single execution sequence that represents a separately schedulable task</a:t>
            </a:r>
          </a:p>
          <a:p>
            <a:pPr lvl="1"/>
            <a:r>
              <a:rPr lang="en-US" dirty="0" smtClean="0"/>
              <a:t>Single execution sequence: familiar programming model</a:t>
            </a:r>
          </a:p>
          <a:p>
            <a:pPr lvl="1"/>
            <a:r>
              <a:rPr lang="en-US" dirty="0" smtClean="0"/>
              <a:t>Separately schedulable: OS can run or suspend a thread at any time</a:t>
            </a:r>
          </a:p>
          <a:p>
            <a:r>
              <a:rPr lang="en-US" dirty="0" smtClean="0"/>
              <a:t>Protection is an orthogonal concept</a:t>
            </a:r>
          </a:p>
          <a:p>
            <a:pPr lvl="1"/>
            <a:r>
              <a:rPr lang="en-US" dirty="0" smtClean="0"/>
              <a:t>Can have one or many threads per protection domain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Threads in the Kernel and at User-Level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737"/>
          </a:xfrm>
        </p:spPr>
        <p:txBody>
          <a:bodyPr>
            <a:normAutofit/>
          </a:bodyPr>
          <a:lstStyle/>
          <a:p>
            <a:r>
              <a:rPr lang="en-US" dirty="0" smtClean="0"/>
              <a:t>Multi-threaded kernel</a:t>
            </a:r>
          </a:p>
          <a:p>
            <a:pPr lvl="1"/>
            <a:r>
              <a:rPr lang="en-US" dirty="0" smtClean="0"/>
              <a:t>multiple threads, sharing kernel data structures, capable of using privileged instructions</a:t>
            </a:r>
          </a:p>
          <a:p>
            <a:r>
              <a:rPr lang="en-US" dirty="0" err="1" smtClean="0"/>
              <a:t>Multiprocess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Multiple single-threaded processes</a:t>
            </a:r>
          </a:p>
          <a:p>
            <a:pPr lvl="1"/>
            <a:r>
              <a:rPr lang="en-US" dirty="0" smtClean="0"/>
              <a:t>System calls access shared kernel data structures</a:t>
            </a:r>
          </a:p>
          <a:p>
            <a:r>
              <a:rPr lang="en-US" dirty="0" smtClean="0"/>
              <a:t>Multiple multi-threaded user processes</a:t>
            </a:r>
          </a:p>
          <a:p>
            <a:pPr lvl="1"/>
            <a:r>
              <a:rPr lang="en-US" dirty="0" smtClean="0"/>
              <a:t>Each with multiple threads, sharing same data structures, isolated from other user processes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1417637"/>
            <a:ext cx="8900547" cy="4525963"/>
          </a:xfrm>
        </p:spPr>
        <p:txBody>
          <a:bodyPr/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5" name="Content Placeholder 3" descr="ch4-02_threadAbstraction.pdf"/>
          <p:cNvPicPr>
            <a:picLocks noChangeAspect="1"/>
          </p:cNvPicPr>
          <p:nvPr/>
        </p:nvPicPr>
        <p:blipFill>
          <a:blip r:embed="rId3"/>
          <a:srcRect t="-14544" b="-14544"/>
          <a:stretch>
            <a:fillRect/>
          </a:stretch>
        </p:blipFill>
        <p:spPr>
          <a:xfrm>
            <a:off x="22548" y="2489821"/>
            <a:ext cx="9104307" cy="5007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vs. Processor View</a:t>
            </a:r>
            <a:endParaRPr lang="en-US" dirty="0"/>
          </a:p>
        </p:txBody>
      </p:sp>
      <p:pic>
        <p:nvPicPr>
          <p:cNvPr id="8" name="Content Placeholder 7" descr="ch4-03_threadSuspend2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>
          <a:xfrm>
            <a:off x="-417479" y="1207185"/>
            <a:ext cx="9786192" cy="5382029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Executions</a:t>
            </a:r>
            <a:endParaRPr lang="en-US" dirty="0"/>
          </a:p>
        </p:txBody>
      </p:sp>
      <p:pic>
        <p:nvPicPr>
          <p:cNvPr id="6" name="Content Placeholder 5" descr="ch4-04_unpredictableSpeed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>
          <a:xfrm>
            <a:off x="0" y="1348758"/>
            <a:ext cx="10017506" cy="550924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thread_create(thread</a:t>
            </a:r>
            <a:r>
              <a:rPr lang="en-US" dirty="0" smtClean="0"/>
              <a:t>, 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a new thread to run </a:t>
            </a:r>
            <a:r>
              <a:rPr lang="en-US" dirty="0" err="1" smtClean="0"/>
              <a:t>func(args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thread_yield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Relinquish processor voluntarily</a:t>
            </a:r>
          </a:p>
          <a:p>
            <a:r>
              <a:rPr lang="en-US" dirty="0" err="1" smtClean="0"/>
              <a:t>thread_join</a:t>
            </a:r>
            <a:r>
              <a:rPr lang="en-US" dirty="0" smtClean="0"/>
              <a:t>(thread)</a:t>
            </a:r>
          </a:p>
          <a:p>
            <a:pPr lvl="1"/>
            <a:r>
              <a:rPr lang="en-US" dirty="0" smtClean="0"/>
              <a:t>In parent, wait for forked thread to exit, then return</a:t>
            </a:r>
          </a:p>
          <a:p>
            <a:r>
              <a:rPr lang="en-US" dirty="0" err="1" smtClean="0"/>
              <a:t>thread_exit</a:t>
            </a:r>
            <a:endParaRPr lang="en-US" dirty="0" smtClean="0"/>
          </a:p>
          <a:p>
            <a:pPr lvl="1"/>
            <a:r>
              <a:rPr lang="en-US" dirty="0" smtClean="0"/>
              <a:t>Quit thread and clean up, wake up joiner if any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9809</TotalTime>
  <Words>1732</Words>
  <Application>Microsoft Macintosh PowerPoint</Application>
  <PresentationFormat>On-screen Show (4:3)</PresentationFormat>
  <Paragraphs>251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Concurrency</vt:lpstr>
      <vt:lpstr>Motivation</vt:lpstr>
      <vt:lpstr>Why Concurrency?</vt:lpstr>
      <vt:lpstr>Definitions</vt:lpstr>
      <vt:lpstr>Threads in the Kernel and at User-Level</vt:lpstr>
      <vt:lpstr>Thread Abstraction</vt:lpstr>
      <vt:lpstr>Programmer vs. Processor View</vt:lpstr>
      <vt:lpstr>Possible Executions</vt:lpstr>
      <vt:lpstr>Thread Operations</vt:lpstr>
      <vt:lpstr>Example: threadHello</vt:lpstr>
      <vt:lpstr>threadHello: Example Output</vt:lpstr>
      <vt:lpstr>Fork/Join Concurrency</vt:lpstr>
      <vt:lpstr>bzero with fork/join concurrency</vt:lpstr>
      <vt:lpstr>Thread Data Structures</vt:lpstr>
      <vt:lpstr>Thread Lifecycle</vt:lpstr>
      <vt:lpstr>Implementing Threads: Roadmap</vt:lpstr>
      <vt:lpstr>Multithreaded OS Kernel</vt:lpstr>
      <vt:lpstr>Implementing threads</vt:lpstr>
      <vt:lpstr>Thread Stack</vt:lpstr>
      <vt:lpstr>Thread Context Switch</vt:lpstr>
      <vt:lpstr>Voluntary thread context switch</vt:lpstr>
      <vt:lpstr>OS/161 switchframe_switch</vt:lpstr>
      <vt:lpstr>x86 switch_threads</vt:lpstr>
      <vt:lpstr>A Subtlety</vt:lpstr>
      <vt:lpstr>Two Threads Call Yield</vt:lpstr>
      <vt:lpstr>Involuntary Thread/Process Switch</vt:lpstr>
      <vt:lpstr>Faster Thread/Process Switch</vt:lpstr>
      <vt:lpstr>Multithreaded User Processes (Take 1)</vt:lpstr>
      <vt:lpstr>Multithreaded User Processes (Take 1)</vt:lpstr>
      <vt:lpstr>Multithreaded User Processes (Take 2)</vt:lpstr>
      <vt:lpstr>Multithreaded User Processes (Take 3)</vt:lpstr>
      <vt:lpstr>Question</vt:lpstr>
    </vt:vector>
  </TitlesOfParts>
  <Manager/>
  <Company>University of Washington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Ming Li</cp:lastModifiedBy>
  <cp:revision>46</cp:revision>
  <cp:lastPrinted>2012-09-28T07:28:16Z</cp:lastPrinted>
  <dcterms:created xsi:type="dcterms:W3CDTF">2014-10-08T04:57:38Z</dcterms:created>
  <dcterms:modified xsi:type="dcterms:W3CDTF">2015-09-16T20:57:17Z</dcterms:modified>
  <cp:category/>
</cp:coreProperties>
</file>