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415" r:id="rId3"/>
    <p:sldId id="461" r:id="rId4"/>
    <p:sldId id="462" r:id="rId5"/>
    <p:sldId id="430" r:id="rId6"/>
    <p:sldId id="426" r:id="rId7"/>
    <p:sldId id="433" r:id="rId8"/>
    <p:sldId id="505" r:id="rId9"/>
    <p:sldId id="437" r:id="rId10"/>
    <p:sldId id="438" r:id="rId11"/>
    <p:sldId id="439" r:id="rId12"/>
    <p:sldId id="436" r:id="rId13"/>
    <p:sldId id="440" r:id="rId14"/>
    <p:sldId id="442" r:id="rId15"/>
    <p:sldId id="443" r:id="rId16"/>
    <p:sldId id="444" r:id="rId17"/>
    <p:sldId id="448" r:id="rId18"/>
    <p:sldId id="449" r:id="rId19"/>
    <p:sldId id="450" r:id="rId20"/>
    <p:sldId id="451" r:id="rId21"/>
    <p:sldId id="453" r:id="rId22"/>
    <p:sldId id="454" r:id="rId23"/>
    <p:sldId id="456" r:id="rId24"/>
    <p:sldId id="445" r:id="rId25"/>
    <p:sldId id="478" r:id="rId26"/>
    <p:sldId id="479" r:id="rId27"/>
    <p:sldId id="480" r:id="rId28"/>
    <p:sldId id="487" r:id="rId29"/>
    <p:sldId id="488" r:id="rId30"/>
    <p:sldId id="489" r:id="rId31"/>
    <p:sldId id="490" r:id="rId32"/>
    <p:sldId id="491" r:id="rId33"/>
    <p:sldId id="492" r:id="rId34"/>
    <p:sldId id="464" r:id="rId35"/>
    <p:sldId id="46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6" autoAdjust="0"/>
    <p:restoredTop sz="86449" autoAdjust="0"/>
  </p:normalViewPr>
  <p:slideViewPr>
    <p:cSldViewPr snapToGrid="0" snapToObjects="1">
      <p:cViewPr varScale="1">
        <p:scale>
          <a:sx n="87" d="100"/>
          <a:sy n="87" d="100"/>
        </p:scale>
        <p:origin x="-6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11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9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Relative to book,</a:t>
            </a:r>
            <a:r>
              <a:rPr lang="en-US" baseline="0" dirty="0" smtClean="0"/>
              <a:t> I included more material on the physics of the disk head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Mentioned that disk and flash device has a CPU in it – it needs it for the complex reasoning it needs to make; e.g., disk head scheduling is now done by the disk device itself, as is remapping.  Disks in very olden times very smart – because the CPU was insanely expensive.  When CPU’s were moderately expensive, then I/O devices became dumb – so that you could build a cheaper overall system, the file system had to do more work.  Now, the CPU is very cheap, so can include more intelligence on the device.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 even, have a network appliance that appears like a disk, but is actually a CPU, a set of disks, and a bunch of clever algorithms.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Worth including material on error correcting codes here, I think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we should update to a newer disk 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the algebra for the 80% power point needed a bit more explanation (why multiply on the left hand side)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Mentioned that disk and flash device has a CPU in it – it needs it for the complex reasoning it needs to make; e.g., disk head scheduling is now done by the disk device itself, as is remapping.  Disks in very olden times very smart – because the CPU was insanely expensive.  When CPU’s were moderately expensive, then I/O devices became dumb – so that you could build a cheaper overall system, the file system had to do more work.  Now, the CPU is very cheap, so can include more intelligence on the device.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 and track are</a:t>
            </a:r>
            <a:r>
              <a:rPr lang="en-US" baseline="0" dirty="0" smtClean="0"/>
              <a:t> not to scale – head is actually much much bigger than a track.</a:t>
            </a:r>
          </a:p>
          <a:p>
            <a:endParaRPr lang="en-US" baseline="0" dirty="0" smtClean="0"/>
          </a:p>
          <a:p>
            <a:r>
              <a:rPr lang="en-US" dirty="0" smtClean="0"/>
              <a:t>Track ~ 1 micron wide</a:t>
            </a:r>
          </a:p>
          <a:p>
            <a:pPr lvl="1"/>
            <a:r>
              <a:rPr lang="en-US" dirty="0" smtClean="0"/>
              <a:t>Wavelength of light is ~ 0.5 micron</a:t>
            </a:r>
          </a:p>
          <a:p>
            <a:pPr lvl="1"/>
            <a:r>
              <a:rPr lang="en-US" dirty="0" smtClean="0"/>
              <a:t>Resolution of human eye: 50 microns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Outer</a:t>
            </a:r>
            <a:r>
              <a:rPr lang="en-US" baseline="0" dirty="0" smtClean="0"/>
              <a:t> edge of disk is travelling at 30 mph, with the head riding on top of the disk surface with a cushion of a few atoms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correcting code: ex: parity.</a:t>
            </a:r>
            <a:r>
              <a:rPr lang="en-US" baseline="0" dirty="0" smtClean="0"/>
              <a:t>  But you can get more sophisticated.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Storage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128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Sectors contain sophisticated error correcting codes</a:t>
            </a:r>
          </a:p>
          <a:p>
            <a:pPr lvl="1"/>
            <a:r>
              <a:rPr lang="en-US" dirty="0" smtClean="0"/>
              <a:t>Disk head magnet has a field wider than track</a:t>
            </a:r>
          </a:p>
          <a:p>
            <a:pPr lvl="1"/>
            <a:r>
              <a:rPr lang="en-US" dirty="0" smtClean="0"/>
              <a:t>Hide corruptions due to neighboring track writes</a:t>
            </a:r>
          </a:p>
          <a:p>
            <a:r>
              <a:rPr lang="en-US" dirty="0" smtClean="0"/>
              <a:t>Sector sparing</a:t>
            </a:r>
          </a:p>
          <a:p>
            <a:pPr lvl="1"/>
            <a:r>
              <a:rPr lang="en-US" dirty="0" smtClean="0"/>
              <a:t>Remap bad sectors transparently to spare sectors on the same surface</a:t>
            </a:r>
          </a:p>
          <a:p>
            <a:r>
              <a:rPr lang="en-US" dirty="0" smtClean="0"/>
              <a:t>Slip sparing</a:t>
            </a:r>
          </a:p>
          <a:p>
            <a:pPr lvl="1"/>
            <a:r>
              <a:rPr lang="en-US" dirty="0" smtClean="0"/>
              <a:t>Remap all sectors (when there is a bad sector) to preserve sequential behavior</a:t>
            </a:r>
          </a:p>
          <a:p>
            <a:pPr rtl="0" eaLnBrk="1" latinLnBrk="0" hangingPunct="1"/>
            <a:r>
              <a: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 skewing</a:t>
            </a:r>
            <a:endParaRPr lang="en-US" sz="3200" dirty="0" smtClean="0"/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Sector numbers offset from one track to the next, to allow for disk head movement for sequential ops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Disk Latency = </a:t>
            </a:r>
          </a:p>
          <a:p>
            <a:pPr lvl="1">
              <a:buNone/>
            </a:pPr>
            <a:r>
              <a:rPr lang="en-US" dirty="0" smtClean="0"/>
              <a:t>Seek Time + Rotation Time + Transfer Time</a:t>
            </a:r>
          </a:p>
          <a:p>
            <a:pPr lvl="1">
              <a:buNone/>
            </a:pPr>
            <a:r>
              <a:rPr lang="en-US" dirty="0" smtClean="0"/>
              <a:t>Seek Time: time to move disk arm over track (1-20ms)</a:t>
            </a:r>
          </a:p>
          <a:p>
            <a:pPr lvl="2">
              <a:buNone/>
            </a:pPr>
            <a:r>
              <a:rPr lang="en-US" dirty="0" smtClean="0"/>
              <a:t>Fine-grained position adjustment necessary for head to “settle”</a:t>
            </a:r>
          </a:p>
          <a:p>
            <a:pPr lvl="2">
              <a:buNone/>
            </a:pPr>
            <a:r>
              <a:rPr lang="en-US" dirty="0" smtClean="0"/>
              <a:t>Head switch time ~ track switch time (on modern disks)</a:t>
            </a:r>
          </a:p>
          <a:p>
            <a:pPr lvl="1">
              <a:buNone/>
            </a:pPr>
            <a:r>
              <a:rPr lang="en-US" dirty="0" smtClean="0"/>
              <a:t>Rotation Time: time to wait for disk to rotate under disk head</a:t>
            </a:r>
          </a:p>
          <a:p>
            <a:pPr lvl="2">
              <a:buNone/>
            </a:pPr>
            <a:r>
              <a:rPr lang="en-US" dirty="0" smtClean="0"/>
              <a:t>Disk rotation: 4 – 15ms (depending on price of disk)</a:t>
            </a:r>
          </a:p>
          <a:p>
            <a:pPr lvl="2">
              <a:buNone/>
            </a:pPr>
            <a:r>
              <a:rPr lang="en-US" dirty="0" smtClean="0"/>
              <a:t>On average, only need to wait half a rotation</a:t>
            </a:r>
          </a:p>
          <a:p>
            <a:pPr lvl="1">
              <a:buNone/>
            </a:pPr>
            <a:r>
              <a:rPr lang="en-US" dirty="0" smtClean="0"/>
              <a:t>Transfer Time: time to transfer data onto/off of disk</a:t>
            </a:r>
          </a:p>
          <a:p>
            <a:pPr lvl="2">
              <a:buNone/>
            </a:pPr>
            <a:r>
              <a:rPr lang="en-US" dirty="0" smtClean="0"/>
              <a:t>Disk head transfer rate: 50-100MB/s  (5-10 </a:t>
            </a:r>
            <a:r>
              <a:rPr lang="en-US" dirty="0" err="1" smtClean="0"/>
              <a:t>usec</a:t>
            </a:r>
            <a:r>
              <a:rPr lang="en-US" dirty="0" smtClean="0"/>
              <a:t>/sector)</a:t>
            </a:r>
          </a:p>
          <a:p>
            <a:pPr lvl="2">
              <a:buNone/>
            </a:pPr>
            <a:r>
              <a:rPr lang="en-US" dirty="0" smtClean="0"/>
              <a:t>Host transfer rate dependent on I/O connector (USB, SATA, …)</a:t>
            </a:r>
          </a:p>
          <a:p>
            <a:pPr lvl="2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Toshiba Disk (2008)</a:t>
            </a:r>
            <a:endParaRPr lang="en-US" dirty="0"/>
          </a:p>
        </p:txBody>
      </p:sp>
      <p:pic>
        <p:nvPicPr>
          <p:cNvPr id="4" name="Content Placeholder 3" descr="Screen Shot 2012-11-07 at 10.00.16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5661" r="-15661"/>
          <a:stretch>
            <a:fillRect/>
          </a:stretch>
        </p:blipFill>
        <p:spPr>
          <a:xfrm>
            <a:off x="-371162" y="1144634"/>
            <a:ext cx="10388666" cy="5713366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to complete 500 random disk reads, in FIFO order?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to complete 500 random disk reads, in FIFO order?</a:t>
            </a:r>
          </a:p>
          <a:p>
            <a:pPr lvl="1"/>
            <a:r>
              <a:rPr lang="en-US" dirty="0" smtClean="0"/>
              <a:t>Seek: average 10.5 </a:t>
            </a:r>
            <a:r>
              <a:rPr lang="en-US" dirty="0" err="1" smtClean="0"/>
              <a:t>msec</a:t>
            </a:r>
            <a:endParaRPr lang="en-US" dirty="0" smtClean="0"/>
          </a:p>
          <a:p>
            <a:pPr lvl="1"/>
            <a:r>
              <a:rPr lang="en-US" dirty="0" smtClean="0"/>
              <a:t>Rotation: average 4.15 </a:t>
            </a:r>
            <a:r>
              <a:rPr lang="en-US" dirty="0" err="1" smtClean="0"/>
              <a:t>msec</a:t>
            </a:r>
            <a:endParaRPr lang="en-US" dirty="0" smtClean="0"/>
          </a:p>
          <a:p>
            <a:pPr lvl="1"/>
            <a:r>
              <a:rPr lang="en-US" dirty="0" smtClean="0"/>
              <a:t>Transfer: 5-10 </a:t>
            </a:r>
            <a:r>
              <a:rPr lang="en-US" dirty="0" err="1" smtClean="0"/>
              <a:t>usec</a:t>
            </a:r>
            <a:endParaRPr lang="en-US" dirty="0" smtClean="0"/>
          </a:p>
          <a:p>
            <a:r>
              <a:rPr lang="en-US" dirty="0" smtClean="0"/>
              <a:t>500 * (10.5 + 4.15 + 0.01)/1000 = 7.3 seconds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How long to complete 500 sequential disk reads?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How long to complete 500 sequential disk reads?</a:t>
            </a:r>
          </a:p>
          <a:p>
            <a:pPr lvl="1"/>
            <a:r>
              <a:rPr lang="en-US" dirty="0" smtClean="0"/>
              <a:t>Seek Time: 10.5 ms (to reach first sector)</a:t>
            </a:r>
          </a:p>
          <a:p>
            <a:pPr lvl="1"/>
            <a:r>
              <a:rPr lang="en-US" dirty="0" smtClean="0"/>
              <a:t>Rotation Time: 4.15 ms (to reach first sector)</a:t>
            </a:r>
          </a:p>
          <a:p>
            <a:pPr lvl="1"/>
            <a:r>
              <a:rPr lang="en-US" dirty="0" smtClean="0"/>
              <a:t>Transfer Time: (outer track)</a:t>
            </a:r>
          </a:p>
          <a:p>
            <a:pPr lvl="2">
              <a:buNone/>
            </a:pPr>
            <a:r>
              <a:rPr lang="en-US" dirty="0" smtClean="0"/>
              <a:t>500 sectors * 512 bytes / 128MB/sec = 2ms</a:t>
            </a:r>
          </a:p>
          <a:p>
            <a:pPr>
              <a:buNone/>
            </a:pPr>
            <a:r>
              <a:rPr lang="en-US" dirty="0" smtClean="0"/>
              <a:t>Total: 10.5 + 4.15 + 2 = 16.7 ms</a:t>
            </a:r>
          </a:p>
          <a:p>
            <a:pPr lvl="1">
              <a:buNone/>
            </a:pPr>
            <a:r>
              <a:rPr lang="en-US" dirty="0" smtClean="0"/>
              <a:t>Might need an extra head or track switch (+1ms)</a:t>
            </a:r>
          </a:p>
          <a:p>
            <a:pPr lvl="1">
              <a:buNone/>
            </a:pPr>
            <a:r>
              <a:rPr lang="en-US" dirty="0" smtClean="0"/>
              <a:t>Track buffer may allow some sectors to be read off disk out of order (-2ms)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large a transfer is needed to achieve 80% of the max disk transfer rate?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large a transfer is needed to achieve 80% of the max disk transfer rate?</a:t>
            </a:r>
          </a:p>
          <a:p>
            <a:pPr lvl="1">
              <a:buNone/>
            </a:pPr>
            <a:r>
              <a:rPr lang="en-US" dirty="0" smtClean="0"/>
              <a:t>Assume </a:t>
            </a:r>
            <a:r>
              <a:rPr lang="en-US" dirty="0" err="1" smtClean="0"/>
              <a:t>x</a:t>
            </a:r>
            <a:r>
              <a:rPr lang="en-US" dirty="0" smtClean="0"/>
              <a:t> rotations are needed, then solve for </a:t>
            </a:r>
            <a:r>
              <a:rPr lang="en-US" dirty="0" err="1" smtClean="0"/>
              <a:t>x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0.8 (10.5 ms + (1ms + 8.5ms) </a:t>
            </a:r>
            <a:r>
              <a:rPr lang="en-US" dirty="0" err="1" smtClean="0"/>
              <a:t>x</a:t>
            </a:r>
            <a:r>
              <a:rPr lang="en-US" dirty="0" smtClean="0"/>
              <a:t>) = 8.5ms  </a:t>
            </a:r>
            <a:r>
              <a:rPr lang="en-US" dirty="0" err="1" smtClean="0"/>
              <a:t>x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Total: </a:t>
            </a:r>
            <a:r>
              <a:rPr lang="en-US" dirty="0" err="1" smtClean="0"/>
              <a:t>x</a:t>
            </a:r>
            <a:r>
              <a:rPr lang="en-US" dirty="0" smtClean="0"/>
              <a:t> = 9.1 rotations, 9.8MB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FIFO</a:t>
            </a:r>
          </a:p>
          <a:p>
            <a:pPr lvl="1"/>
            <a:r>
              <a:rPr lang="en-US" dirty="0" smtClean="0"/>
              <a:t>Schedule disk operations in order they arrive</a:t>
            </a:r>
          </a:p>
          <a:p>
            <a:pPr lvl="1"/>
            <a:r>
              <a:rPr lang="en-US" dirty="0" smtClean="0"/>
              <a:t>Downsides?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systems</a:t>
            </a:r>
          </a:p>
          <a:p>
            <a:pPr lvl="1"/>
            <a:r>
              <a:rPr lang="en-US" dirty="0" smtClean="0"/>
              <a:t>Useful abstractions on top of physical devices</a:t>
            </a:r>
          </a:p>
          <a:p>
            <a:r>
              <a:rPr lang="en-US" dirty="0" smtClean="0"/>
              <a:t>Storage hardware characteristics</a:t>
            </a:r>
          </a:p>
          <a:p>
            <a:pPr lvl="1"/>
            <a:r>
              <a:rPr lang="en-US" dirty="0" smtClean="0"/>
              <a:t>Disks and flash memory</a:t>
            </a:r>
          </a:p>
          <a:p>
            <a:r>
              <a:rPr lang="en-US" dirty="0" smtClean="0"/>
              <a:t>File system usage patterns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Shortest seek time first</a:t>
            </a:r>
          </a:p>
          <a:p>
            <a:pPr lvl="1"/>
            <a:r>
              <a:rPr lang="en-US" dirty="0" smtClean="0"/>
              <a:t>Not optimal!</a:t>
            </a:r>
          </a:p>
          <a:p>
            <a:pPr lvl="2"/>
            <a:r>
              <a:rPr lang="en-US" dirty="0" smtClean="0"/>
              <a:t>Suppose cluster of requests at far end of disk</a:t>
            </a:r>
          </a:p>
          <a:p>
            <a:pPr lvl="1"/>
            <a:r>
              <a:rPr lang="en-US" dirty="0" smtClean="0"/>
              <a:t>Downsides?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00060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SCAN: move disk arm in one direction, until all requests satisfied, then reverse direction</a:t>
            </a:r>
          </a:p>
          <a:p>
            <a:r>
              <a:rPr lang="en-US" dirty="0" smtClean="0"/>
              <a:t>Also called “elevator scheduling”</a:t>
            </a:r>
          </a:p>
        </p:txBody>
      </p:sp>
      <p:pic>
        <p:nvPicPr>
          <p:cNvPr id="4" name="Content Placeholder 4" descr="scan.pdf"/>
          <p:cNvPicPr>
            <a:picLocks noChangeAspect="1"/>
          </p:cNvPicPr>
          <p:nvPr/>
        </p:nvPicPr>
        <p:blipFill>
          <a:blip r:embed="rId2"/>
          <a:srcRect l="-134515" r="-134515"/>
          <a:stretch>
            <a:fillRect/>
          </a:stretch>
        </p:blipFill>
        <p:spPr>
          <a:xfrm>
            <a:off x="1567991" y="1366804"/>
            <a:ext cx="9111899" cy="5011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71961" cy="4525963"/>
          </a:xfrm>
        </p:spPr>
        <p:txBody>
          <a:bodyPr/>
          <a:lstStyle/>
          <a:p>
            <a:r>
              <a:rPr lang="en-US" dirty="0" smtClean="0"/>
              <a:t>CSCAN: move disk arm in one direction, until all requests satisfied, then start again from farthest request</a:t>
            </a:r>
            <a:endParaRPr lang="en-US" dirty="0"/>
          </a:p>
        </p:txBody>
      </p:sp>
      <p:pic>
        <p:nvPicPr>
          <p:cNvPr id="5" name="Content Placeholder 3" descr="cscan.pdf"/>
          <p:cNvPicPr>
            <a:picLocks noChangeAspect="1"/>
          </p:cNvPicPr>
          <p:nvPr/>
        </p:nvPicPr>
        <p:blipFill>
          <a:blip r:embed="rId2"/>
          <a:srcRect l="-134515" r="-134515"/>
          <a:stretch>
            <a:fillRect/>
          </a:stretch>
        </p:blipFill>
        <p:spPr>
          <a:xfrm>
            <a:off x="1342088" y="1317636"/>
            <a:ext cx="9542647" cy="5248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71961" cy="4525963"/>
          </a:xfrm>
        </p:spPr>
        <p:txBody>
          <a:bodyPr/>
          <a:lstStyle/>
          <a:p>
            <a:r>
              <a:rPr lang="en-US" dirty="0" smtClean="0"/>
              <a:t>R-CSCAN: CSCAN but take into account that short track switch is &lt; rotational delay</a:t>
            </a:r>
            <a:endParaRPr lang="en-US" dirty="0"/>
          </a:p>
        </p:txBody>
      </p:sp>
      <p:pic>
        <p:nvPicPr>
          <p:cNvPr id="6" name="Content Placeholder 5" descr="r-cscan.pdf"/>
          <p:cNvPicPr>
            <a:picLocks noChangeAspect="1"/>
          </p:cNvPicPr>
          <p:nvPr/>
        </p:nvPicPr>
        <p:blipFill>
          <a:blip r:embed="rId2"/>
          <a:srcRect l="-134515" r="-134515"/>
          <a:stretch>
            <a:fillRect/>
          </a:stretch>
        </p:blipFill>
        <p:spPr>
          <a:xfrm>
            <a:off x="1341830" y="1334516"/>
            <a:ext cx="9571158" cy="526376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to complete 500 random disk reads, in any order?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to complete 500 random disk reads, in any order?</a:t>
            </a:r>
          </a:p>
          <a:p>
            <a:pPr lvl="1"/>
            <a:r>
              <a:rPr lang="en-US" dirty="0" smtClean="0"/>
              <a:t>Disk seek: 1ms (most will be short)</a:t>
            </a:r>
          </a:p>
          <a:p>
            <a:pPr lvl="1"/>
            <a:r>
              <a:rPr lang="en-US" dirty="0" smtClean="0"/>
              <a:t>Rotation: 4.15ms</a:t>
            </a:r>
          </a:p>
          <a:p>
            <a:pPr lvl="1"/>
            <a:r>
              <a:rPr lang="en-US" dirty="0" smtClean="0"/>
              <a:t>Transfer: 5-10usec</a:t>
            </a:r>
          </a:p>
          <a:p>
            <a:r>
              <a:rPr lang="en-US" dirty="0" smtClean="0"/>
              <a:t>Total: 500 * (1 + 4.15 + 0.01) = 2.2 seconds</a:t>
            </a:r>
          </a:p>
          <a:p>
            <a:pPr lvl="1"/>
            <a:r>
              <a:rPr lang="en-US" dirty="0" smtClean="0"/>
              <a:t>Would be a bit shorter with R-CSCAN</a:t>
            </a:r>
          </a:p>
          <a:p>
            <a:pPr lvl="1"/>
            <a:r>
              <a:rPr lang="en-US" dirty="0" smtClean="0"/>
              <a:t>vs. 7.3 seconds if FIFO order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to read all of the bytes off of a disk?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to read all of the bytes off of a disk?</a:t>
            </a:r>
          </a:p>
          <a:p>
            <a:pPr lvl="1"/>
            <a:r>
              <a:rPr lang="en-US" dirty="0" smtClean="0"/>
              <a:t>Disk capacity: 320GB</a:t>
            </a:r>
          </a:p>
          <a:p>
            <a:pPr lvl="1"/>
            <a:r>
              <a:rPr lang="en-US" dirty="0" smtClean="0"/>
              <a:t>Disk bandwidth: 54-128MB/s</a:t>
            </a:r>
          </a:p>
          <a:p>
            <a:r>
              <a:rPr lang="en-US" dirty="0" smtClean="0"/>
              <a:t>Transfer time =</a:t>
            </a:r>
          </a:p>
          <a:p>
            <a:pPr lvl="1">
              <a:buNone/>
            </a:pPr>
            <a:r>
              <a:rPr lang="en-US" dirty="0" smtClean="0"/>
              <a:t>Disk capacity / average disk bandwidth</a:t>
            </a:r>
          </a:p>
          <a:p>
            <a:pPr lvl="1">
              <a:buNone/>
            </a:pPr>
            <a:r>
              <a:rPr lang="en-US" dirty="0" smtClean="0"/>
              <a:t>~ 3500 seconds (1 hour)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Workload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sizes</a:t>
            </a:r>
          </a:p>
          <a:p>
            <a:pPr lvl="1"/>
            <a:r>
              <a:rPr lang="en-US" dirty="0" smtClean="0"/>
              <a:t>Are most files small or large?</a:t>
            </a:r>
          </a:p>
          <a:p>
            <a:pPr lvl="1"/>
            <a:r>
              <a:rPr lang="en-US" dirty="0" smtClean="0"/>
              <a:t>Which accounts for more total storage: small or large files?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Workload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sizes</a:t>
            </a:r>
          </a:p>
          <a:p>
            <a:pPr lvl="1"/>
            <a:r>
              <a:rPr lang="en-US" dirty="0" smtClean="0"/>
              <a:t>Are most files small or large?</a:t>
            </a:r>
          </a:p>
          <a:p>
            <a:pPr lvl="2"/>
            <a:r>
              <a:rPr lang="en-US" dirty="0" smtClean="0"/>
              <a:t>SMALL</a:t>
            </a:r>
          </a:p>
          <a:p>
            <a:pPr lvl="1"/>
            <a:r>
              <a:rPr lang="en-US" dirty="0" smtClean="0"/>
              <a:t>Which accounts for more total storage: small or large files?</a:t>
            </a:r>
          </a:p>
          <a:p>
            <a:pPr lvl="2"/>
            <a:r>
              <a:rPr lang="en-US" dirty="0" smtClean="0"/>
              <a:t>LARGE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Abstraction on top of persistent storage</a:t>
            </a:r>
          </a:p>
          <a:p>
            <a:pPr lvl="1"/>
            <a:r>
              <a:rPr lang="en-US" dirty="0" smtClean="0"/>
              <a:t>Magnetic disk</a:t>
            </a:r>
          </a:p>
          <a:p>
            <a:pPr lvl="1"/>
            <a:r>
              <a:rPr lang="en-US" dirty="0" smtClean="0"/>
              <a:t>Flash memory (e.g., USB thumb drive)</a:t>
            </a:r>
          </a:p>
          <a:p>
            <a:r>
              <a:rPr lang="en-US" dirty="0" smtClean="0"/>
              <a:t>Devices provide</a:t>
            </a:r>
          </a:p>
          <a:p>
            <a:pPr lvl="1"/>
            <a:r>
              <a:rPr lang="en-US" dirty="0" smtClean="0"/>
              <a:t>Storage that (usually) survives across machine crashes</a:t>
            </a:r>
          </a:p>
          <a:p>
            <a:pPr lvl="1"/>
            <a:r>
              <a:rPr lang="en-US" dirty="0" smtClean="0"/>
              <a:t>Block level (random) access</a:t>
            </a:r>
          </a:p>
          <a:p>
            <a:pPr lvl="1"/>
            <a:r>
              <a:rPr lang="en-US" dirty="0" smtClean="0"/>
              <a:t>Large capacity at low cost</a:t>
            </a:r>
          </a:p>
          <a:p>
            <a:pPr lvl="1"/>
            <a:r>
              <a:rPr lang="en-US" dirty="0" smtClean="0"/>
              <a:t>Relatively slow performance</a:t>
            </a:r>
          </a:p>
          <a:p>
            <a:pPr lvl="2"/>
            <a:r>
              <a:rPr lang="en-US" dirty="0" smtClean="0"/>
              <a:t>Magnetic disk read takes 10-20M processor instructions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Workload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File access</a:t>
            </a:r>
          </a:p>
          <a:p>
            <a:pPr lvl="1"/>
            <a:r>
              <a:rPr lang="en-US" dirty="0" smtClean="0"/>
              <a:t>Are most accesses to small or large files?</a:t>
            </a:r>
          </a:p>
          <a:p>
            <a:pPr lvl="1"/>
            <a:r>
              <a:rPr lang="en-US" dirty="0" smtClean="0"/>
              <a:t>Which accounts for more total I/O bytes: small or large files?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Workload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File access</a:t>
            </a:r>
          </a:p>
          <a:p>
            <a:pPr lvl="1"/>
            <a:r>
              <a:rPr lang="en-US" dirty="0" smtClean="0"/>
              <a:t>Are most accesses to small or large files?</a:t>
            </a:r>
          </a:p>
          <a:p>
            <a:pPr lvl="2"/>
            <a:r>
              <a:rPr lang="en-US" dirty="0" smtClean="0"/>
              <a:t>SMALL</a:t>
            </a:r>
          </a:p>
          <a:p>
            <a:pPr lvl="1"/>
            <a:r>
              <a:rPr lang="en-US" dirty="0" smtClean="0"/>
              <a:t>Which accounts for more total I/O bytes: small or large files?</a:t>
            </a:r>
          </a:p>
          <a:p>
            <a:pPr lvl="2"/>
            <a:r>
              <a:rPr lang="en-US" dirty="0" smtClean="0"/>
              <a:t>LARGE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Workload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are files used?</a:t>
            </a:r>
          </a:p>
          <a:p>
            <a:pPr lvl="1"/>
            <a:r>
              <a:rPr lang="en-US" dirty="0" smtClean="0"/>
              <a:t>Most files are read/written sequentially</a:t>
            </a:r>
          </a:p>
          <a:p>
            <a:pPr lvl="1"/>
            <a:r>
              <a:rPr lang="en-US" dirty="0" smtClean="0"/>
              <a:t>Some files are read/written randomly</a:t>
            </a:r>
          </a:p>
          <a:p>
            <a:pPr lvl="2"/>
            <a:r>
              <a:rPr lang="en-US" dirty="0" smtClean="0"/>
              <a:t>Ex: database files, swap files</a:t>
            </a:r>
          </a:p>
          <a:p>
            <a:pPr lvl="1"/>
            <a:r>
              <a:rPr lang="en-US" dirty="0" smtClean="0"/>
              <a:t>Some files have a pre-defined size at creation</a:t>
            </a:r>
          </a:p>
          <a:p>
            <a:pPr lvl="1"/>
            <a:r>
              <a:rPr lang="en-US" dirty="0" smtClean="0"/>
              <a:t>Some files start small and grow over time</a:t>
            </a:r>
          </a:p>
          <a:p>
            <a:pPr lvl="2"/>
            <a:r>
              <a:rPr lang="en-US" dirty="0" smtClean="0"/>
              <a:t>Ex: program </a:t>
            </a:r>
            <a:r>
              <a:rPr lang="en-US" dirty="0" err="1" smtClean="0"/>
              <a:t>stdout</a:t>
            </a:r>
            <a:r>
              <a:rPr lang="en-US" dirty="0" smtClean="0"/>
              <a:t>, system logs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2606"/>
            <a:ext cx="8491548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small files:</a:t>
            </a:r>
          </a:p>
          <a:p>
            <a:pPr lvl="1"/>
            <a:r>
              <a:rPr lang="en-US" dirty="0" smtClean="0"/>
              <a:t>Small blocks for storage efficiency</a:t>
            </a:r>
          </a:p>
          <a:p>
            <a:pPr lvl="1"/>
            <a:r>
              <a:rPr lang="en-US" dirty="0" smtClean="0"/>
              <a:t>Concurrent ops more efficient than sequential</a:t>
            </a:r>
          </a:p>
          <a:p>
            <a:pPr lvl="1"/>
            <a:r>
              <a:rPr lang="en-US" dirty="0" smtClean="0"/>
              <a:t>Files used together should be stored together</a:t>
            </a:r>
          </a:p>
          <a:p>
            <a:r>
              <a:rPr lang="en-US" dirty="0" smtClean="0"/>
              <a:t>For large files:</a:t>
            </a:r>
          </a:p>
          <a:p>
            <a:pPr lvl="1"/>
            <a:r>
              <a:rPr lang="en-US" dirty="0" smtClean="0"/>
              <a:t>Storage efficient (large blocks)</a:t>
            </a:r>
          </a:p>
          <a:p>
            <a:pPr lvl="1"/>
            <a:r>
              <a:rPr lang="en-US" dirty="0" smtClean="0"/>
              <a:t>Contiguous allocation for sequential access</a:t>
            </a:r>
          </a:p>
          <a:p>
            <a:pPr lvl="1"/>
            <a:r>
              <a:rPr lang="en-US" dirty="0" smtClean="0"/>
              <a:t>Efficient lookup for random access</a:t>
            </a:r>
          </a:p>
          <a:p>
            <a:r>
              <a:rPr lang="en-US" dirty="0" smtClean="0"/>
              <a:t>May not know at file creation</a:t>
            </a:r>
          </a:p>
          <a:p>
            <a:pPr lvl="1"/>
            <a:r>
              <a:rPr lang="en-US" dirty="0" smtClean="0"/>
              <a:t>Whether file will become small or large</a:t>
            </a:r>
          </a:p>
          <a:p>
            <a:pPr lvl="1"/>
            <a:r>
              <a:rPr lang="en-US" dirty="0" smtClean="0"/>
              <a:t>Whether file is persistent or temporary</a:t>
            </a:r>
          </a:p>
          <a:p>
            <a:pPr lvl="1"/>
            <a:r>
              <a:rPr lang="en-US" dirty="0" smtClean="0"/>
              <a:t>Whether file will be used sequentially or randomly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841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Group of named files or subdirectories</a:t>
            </a:r>
          </a:p>
          <a:p>
            <a:pPr lvl="1"/>
            <a:r>
              <a:rPr lang="en-US" dirty="0" smtClean="0"/>
              <a:t>Mapping from file name to file metadata location</a:t>
            </a:r>
          </a:p>
          <a:p>
            <a:r>
              <a:rPr lang="en-US" dirty="0" smtClean="0"/>
              <a:t>Path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that uniquely identifies file or directory</a:t>
            </a:r>
            <a:endParaRPr lang="en-US" dirty="0" smtClean="0"/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Ex: /cse/www/education/courses/cse451/12au</a:t>
            </a:r>
            <a:endParaRPr lang="en-US" dirty="0" smtClean="0"/>
          </a:p>
          <a:p>
            <a:r>
              <a:rPr lang="en-US" dirty="0" smtClean="0"/>
              <a:t>Links</a:t>
            </a:r>
          </a:p>
          <a:p>
            <a:pPr lvl="1"/>
            <a:r>
              <a:rPr lang="en-US" dirty="0" smtClean="0"/>
              <a:t>Hard link: link from name to metadata location</a:t>
            </a:r>
          </a:p>
          <a:p>
            <a:pPr lvl="1"/>
            <a:r>
              <a:rPr lang="en-US" dirty="0" smtClean="0"/>
              <a:t>Soft link: link from name to alternate name</a:t>
            </a:r>
          </a:p>
          <a:p>
            <a:r>
              <a:rPr lang="en-US" dirty="0" smtClean="0"/>
              <a:t>Mount</a:t>
            </a:r>
          </a:p>
          <a:p>
            <a:pPr lvl="1"/>
            <a:r>
              <a:rPr lang="en-US" dirty="0" smtClean="0"/>
              <a:t>Mapping from name in one file system to root of another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File System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create, link, unlink, </a:t>
            </a:r>
            <a:r>
              <a:rPr lang="en-US" dirty="0" err="1" smtClean="0"/>
              <a:t>createdir</a:t>
            </a:r>
            <a:r>
              <a:rPr lang="en-US" dirty="0" smtClean="0"/>
              <a:t>, </a:t>
            </a:r>
            <a:r>
              <a:rPr lang="en-US" dirty="0" err="1" smtClean="0"/>
              <a:t>rmdir</a:t>
            </a:r>
            <a:endParaRPr lang="en-US" dirty="0" smtClean="0"/>
          </a:p>
          <a:p>
            <a:pPr lvl="1"/>
            <a:r>
              <a:rPr lang="en-US" dirty="0" smtClean="0"/>
              <a:t>Create file, link to file, remove link</a:t>
            </a:r>
          </a:p>
          <a:p>
            <a:pPr lvl="1"/>
            <a:r>
              <a:rPr lang="en-US" dirty="0" smtClean="0"/>
              <a:t>Create directory, remove directory</a:t>
            </a:r>
          </a:p>
          <a:p>
            <a:r>
              <a:rPr lang="en-US" dirty="0" smtClean="0"/>
              <a:t>open, close, read, write, seek</a:t>
            </a:r>
          </a:p>
          <a:p>
            <a:pPr lvl="1"/>
            <a:r>
              <a:rPr lang="en-US" dirty="0" smtClean="0"/>
              <a:t>Open/close a file for reading/writing</a:t>
            </a:r>
          </a:p>
          <a:p>
            <a:pPr lvl="1"/>
            <a:r>
              <a:rPr lang="en-US" dirty="0" smtClean="0"/>
              <a:t>Seek resets current position</a:t>
            </a:r>
          </a:p>
          <a:p>
            <a:r>
              <a:rPr lang="en-US" dirty="0" err="1" smtClean="0"/>
              <a:t>fsync</a:t>
            </a:r>
            <a:endParaRPr lang="en-US" dirty="0" smtClean="0"/>
          </a:p>
          <a:p>
            <a:pPr lvl="1"/>
            <a:r>
              <a:rPr lang="en-US" dirty="0" smtClean="0"/>
              <a:t>File modifications can be cached</a:t>
            </a:r>
          </a:p>
          <a:p>
            <a:pPr lvl="1"/>
            <a:r>
              <a:rPr lang="en-US" dirty="0" err="1" smtClean="0"/>
              <a:t>fsync</a:t>
            </a:r>
            <a:r>
              <a:rPr lang="en-US" dirty="0" smtClean="0"/>
              <a:t> forces modifications to disk (like a memory barrier)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System as Illusionist:</a:t>
            </a:r>
            <a:br>
              <a:rPr lang="en-US" dirty="0" smtClean="0"/>
            </a:br>
            <a:r>
              <a:rPr lang="en-US" dirty="0" smtClean="0"/>
              <a:t>Hide Limitations of Physical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6438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Persistence of data stored in file system:</a:t>
            </a:r>
          </a:p>
          <a:p>
            <a:pPr lvl="1"/>
            <a:r>
              <a:rPr lang="en-US" dirty="0" smtClean="0"/>
              <a:t>Even if crash happens during an update</a:t>
            </a:r>
          </a:p>
          <a:p>
            <a:pPr lvl="1"/>
            <a:r>
              <a:rPr lang="en-US" dirty="0" smtClean="0"/>
              <a:t>Even if disk block becomes corrupted</a:t>
            </a:r>
          </a:p>
          <a:p>
            <a:pPr lvl="1"/>
            <a:r>
              <a:rPr lang="en-US" dirty="0" smtClean="0"/>
              <a:t>Even if flash memory wears out</a:t>
            </a:r>
          </a:p>
          <a:p>
            <a:r>
              <a:rPr lang="en-US" dirty="0" smtClean="0"/>
              <a:t>Naming:</a:t>
            </a:r>
          </a:p>
          <a:p>
            <a:pPr lvl="1"/>
            <a:r>
              <a:rPr lang="en-US" dirty="0" smtClean="0"/>
              <a:t>Named data instead of disk block numbers</a:t>
            </a:r>
          </a:p>
          <a:p>
            <a:pPr lvl="1"/>
            <a:r>
              <a:rPr lang="en-US" dirty="0" smtClean="0"/>
              <a:t>Directories instead of flat storage</a:t>
            </a:r>
          </a:p>
          <a:p>
            <a:pPr lvl="1"/>
            <a:r>
              <a:rPr lang="en-US" dirty="0" smtClean="0"/>
              <a:t>Byte addressable data even though devices are block-oriented</a:t>
            </a:r>
          </a:p>
          <a:p>
            <a:r>
              <a:rPr lang="en-US" dirty="0" smtClean="0"/>
              <a:t>Performance:</a:t>
            </a:r>
          </a:p>
          <a:p>
            <a:pPr lvl="1"/>
            <a:r>
              <a:rPr lang="en-US" dirty="0" smtClean="0"/>
              <a:t>Cached data</a:t>
            </a:r>
          </a:p>
          <a:p>
            <a:pPr lvl="1"/>
            <a:r>
              <a:rPr lang="en-US" dirty="0" smtClean="0"/>
              <a:t>Data placement and data structure organization</a:t>
            </a:r>
          </a:p>
          <a:p>
            <a:r>
              <a:rPr lang="en-US" dirty="0" smtClean="0"/>
              <a:t>Controlled access to shared data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File system</a:t>
            </a:r>
          </a:p>
          <a:p>
            <a:pPr lvl="1"/>
            <a:r>
              <a:rPr lang="en-US" dirty="0" smtClean="0"/>
              <a:t>Persistent, named data</a:t>
            </a:r>
          </a:p>
          <a:p>
            <a:pPr lvl="1"/>
            <a:r>
              <a:rPr lang="en-US" dirty="0" smtClean="0"/>
              <a:t>Hierarchical organization (directories, subdirectories)</a:t>
            </a:r>
          </a:p>
          <a:p>
            <a:pPr lvl="1"/>
            <a:r>
              <a:rPr lang="en-US" dirty="0" smtClean="0"/>
              <a:t>Access control on data</a:t>
            </a:r>
          </a:p>
          <a:p>
            <a:r>
              <a:rPr lang="en-US" dirty="0" smtClean="0"/>
              <a:t>File: named collection of data</a:t>
            </a:r>
          </a:p>
          <a:p>
            <a:pPr lvl="1"/>
            <a:r>
              <a:rPr lang="en-US" dirty="0" smtClean="0"/>
              <a:t>Linear sequence of bytes (or a set of sequences)</a:t>
            </a:r>
          </a:p>
          <a:p>
            <a:pPr lvl="1"/>
            <a:r>
              <a:rPr lang="en-US" dirty="0" smtClean="0"/>
              <a:t>Read/write or memory mapped</a:t>
            </a:r>
          </a:p>
          <a:p>
            <a:r>
              <a:rPr lang="en-US" dirty="0" smtClean="0"/>
              <a:t>Crash and storage error tolerance</a:t>
            </a:r>
          </a:p>
          <a:p>
            <a:pPr lvl="1"/>
            <a:r>
              <a:rPr lang="en-US" dirty="0" smtClean="0"/>
              <a:t>Operating system crashes (and disk errors) leave file system in a valid state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Achieve close to the hardware limit in the average case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Magnetic disks</a:t>
            </a:r>
          </a:p>
          <a:p>
            <a:pPr lvl="1"/>
            <a:r>
              <a:rPr lang="en-US" dirty="0" smtClean="0"/>
              <a:t>Storage that rarely becomes corrupted</a:t>
            </a:r>
          </a:p>
          <a:p>
            <a:pPr lvl="1"/>
            <a:r>
              <a:rPr lang="en-US" dirty="0" smtClean="0"/>
              <a:t>Large capacity at low cost</a:t>
            </a:r>
          </a:p>
          <a:p>
            <a:pPr lvl="1"/>
            <a:r>
              <a:rPr lang="en-US" dirty="0" smtClean="0"/>
              <a:t>Block level random access</a:t>
            </a:r>
          </a:p>
          <a:p>
            <a:pPr lvl="1"/>
            <a:r>
              <a:rPr lang="en-US" dirty="0" smtClean="0"/>
              <a:t>Slow performance for random access</a:t>
            </a:r>
          </a:p>
          <a:p>
            <a:pPr lvl="1"/>
            <a:r>
              <a:rPr lang="en-US" dirty="0" smtClean="0"/>
              <a:t>Better performance for streaming access</a:t>
            </a:r>
          </a:p>
          <a:p>
            <a:r>
              <a:rPr lang="en-US" dirty="0" smtClean="0"/>
              <a:t>Flash memory</a:t>
            </a:r>
          </a:p>
          <a:p>
            <a:pPr lvl="1"/>
            <a:r>
              <a:rPr lang="en-US" dirty="0" smtClean="0"/>
              <a:t>Storage that rarely becomes corrupted</a:t>
            </a:r>
          </a:p>
          <a:p>
            <a:pPr lvl="1"/>
            <a:r>
              <a:rPr lang="en-US" dirty="0" smtClean="0"/>
              <a:t>Capacity at intermediate cost (50x disk)</a:t>
            </a:r>
          </a:p>
          <a:p>
            <a:pPr lvl="1"/>
            <a:r>
              <a:rPr lang="en-US" dirty="0" smtClean="0"/>
              <a:t>Block level random access</a:t>
            </a:r>
          </a:p>
          <a:p>
            <a:pPr lvl="1"/>
            <a:r>
              <a:rPr lang="en-US" dirty="0" smtClean="0"/>
              <a:t>Good performance for reads; worse for random writes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Disk</a:t>
            </a:r>
            <a:endParaRPr lang="en-US" dirty="0"/>
          </a:p>
        </p:txBody>
      </p:sp>
      <p:pic>
        <p:nvPicPr>
          <p:cNvPr id="6" name="Content Placeholder 5" descr="diskPicture99.jpg"/>
          <p:cNvPicPr>
            <a:picLocks noGrp="1" noChangeAspect="1"/>
          </p:cNvPicPr>
          <p:nvPr>
            <p:ph idx="1"/>
          </p:nvPr>
        </p:nvPicPr>
        <p:blipFill>
          <a:blip r:embed="rId3"/>
          <a:srcRect l="-17906" r="-17906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12-01_disk-2.pdf"/>
          <p:cNvPicPr>
            <a:picLocks noGrp="1" noChangeAspect="1"/>
          </p:cNvPicPr>
          <p:nvPr>
            <p:ph idx="1"/>
          </p:nvPr>
        </p:nvPicPr>
        <p:blipFill>
          <a:blip r:embed="rId3"/>
          <a:srcRect l="-46833" r="-46833"/>
          <a:stretch>
            <a:fillRect/>
          </a:stretch>
        </p:blipFill>
        <p:spPr>
          <a:xfrm>
            <a:off x="-1437585" y="53473"/>
            <a:ext cx="12469964" cy="6858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Tracks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04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~ 1 micron wide</a:t>
            </a:r>
          </a:p>
          <a:p>
            <a:pPr lvl="1"/>
            <a:r>
              <a:rPr lang="en-US" dirty="0" smtClean="0"/>
              <a:t>Wavelength of light is ~ 0.5 micron</a:t>
            </a:r>
          </a:p>
          <a:p>
            <a:pPr lvl="1"/>
            <a:r>
              <a:rPr lang="en-US" dirty="0" smtClean="0"/>
              <a:t>Resolution of human eye: 50 microns</a:t>
            </a:r>
          </a:p>
          <a:p>
            <a:pPr lvl="1"/>
            <a:r>
              <a:rPr lang="en-US" dirty="0" smtClean="0"/>
              <a:t>100K tracks on a typical 2.5” disk</a:t>
            </a:r>
          </a:p>
          <a:p>
            <a:r>
              <a:rPr lang="en-US" dirty="0" smtClean="0"/>
              <a:t>Separated by unused guard regions</a:t>
            </a:r>
          </a:p>
          <a:p>
            <a:pPr lvl="1"/>
            <a:r>
              <a:rPr lang="en-US" dirty="0" smtClean="0"/>
              <a:t>Reduces likelihood neighboring tracks are corrupted during writes (still a small non-zero chance)</a:t>
            </a:r>
          </a:p>
          <a:p>
            <a:r>
              <a:rPr lang="en-US" dirty="0" smtClean="0"/>
              <a:t>Track length varies across disk</a:t>
            </a:r>
          </a:p>
          <a:p>
            <a:pPr lvl="1"/>
            <a:r>
              <a:rPr lang="en-US" dirty="0" smtClean="0"/>
              <a:t>Outside: More sectors per track, higher bandwidth</a:t>
            </a:r>
          </a:p>
          <a:p>
            <a:pPr lvl="1"/>
            <a:r>
              <a:rPr lang="en-US" dirty="0" smtClean="0"/>
              <a:t>Disk is organized into regions of tracks with same # of sectors/track</a:t>
            </a:r>
          </a:p>
          <a:p>
            <a:pPr lvl="1"/>
            <a:r>
              <a:rPr lang="en-US" dirty="0" smtClean="0"/>
              <a:t>Only outer half of radius is used</a:t>
            </a:r>
          </a:p>
          <a:p>
            <a:pPr lvl="2"/>
            <a:r>
              <a:rPr lang="en-US" dirty="0" smtClean="0"/>
              <a:t>Most of the disk area in the outer regions of the disk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20824</TotalTime>
  <Words>1811</Words>
  <Application>Microsoft Macintosh PowerPoint</Application>
  <PresentationFormat>On-screen Show (4:3)</PresentationFormat>
  <Paragraphs>239</Paragraphs>
  <Slides>35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Storage Systems</vt:lpstr>
      <vt:lpstr>Main Points</vt:lpstr>
      <vt:lpstr>File Systems</vt:lpstr>
      <vt:lpstr>File System as Illusionist: Hide Limitations of Physical Storage</vt:lpstr>
      <vt:lpstr>File System Abstraction</vt:lpstr>
      <vt:lpstr>Storage Devices</vt:lpstr>
      <vt:lpstr>Magnetic Disk</vt:lpstr>
      <vt:lpstr>PowerPoint Presentation</vt:lpstr>
      <vt:lpstr>Disk Tracks</vt:lpstr>
      <vt:lpstr>Sectors</vt:lpstr>
      <vt:lpstr>Disk Performance</vt:lpstr>
      <vt:lpstr>Toshiba Disk (2008)</vt:lpstr>
      <vt:lpstr>Question</vt:lpstr>
      <vt:lpstr>Question</vt:lpstr>
      <vt:lpstr>Question</vt:lpstr>
      <vt:lpstr>Question</vt:lpstr>
      <vt:lpstr>Question</vt:lpstr>
      <vt:lpstr>Question</vt:lpstr>
      <vt:lpstr>Disk Scheduling</vt:lpstr>
      <vt:lpstr>Disk Scheduling</vt:lpstr>
      <vt:lpstr>Disk Scheduling</vt:lpstr>
      <vt:lpstr>Disk Scheduling</vt:lpstr>
      <vt:lpstr>Disk Scheduling</vt:lpstr>
      <vt:lpstr>Question</vt:lpstr>
      <vt:lpstr>Question</vt:lpstr>
      <vt:lpstr>Question</vt:lpstr>
      <vt:lpstr>Question</vt:lpstr>
      <vt:lpstr>File System Workload</vt:lpstr>
      <vt:lpstr>File System Workload</vt:lpstr>
      <vt:lpstr>File System Workload</vt:lpstr>
      <vt:lpstr>File System Workload</vt:lpstr>
      <vt:lpstr>File System Workload</vt:lpstr>
      <vt:lpstr>File System Design</vt:lpstr>
      <vt:lpstr>File System Abstraction</vt:lpstr>
      <vt:lpstr>UNIX File System API</vt:lpstr>
    </vt:vector>
  </TitlesOfParts>
  <Manager/>
  <Company>University of Washington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Storage Systems</dc:title>
  <dc:subject/>
  <dc:creator>Thomas Anderson</dc:creator>
  <cp:keywords/>
  <dc:description>Copyright Thomas Anderson 2012</dc:description>
  <cp:lastModifiedBy>Ming Li</cp:lastModifiedBy>
  <cp:revision>94</cp:revision>
  <cp:lastPrinted>2012-11-05T06:22:20Z</cp:lastPrinted>
  <dcterms:created xsi:type="dcterms:W3CDTF">2014-11-16T21:57:47Z</dcterms:created>
  <dcterms:modified xsi:type="dcterms:W3CDTF">2015-12-02T23:14:52Z</dcterms:modified>
  <cp:category/>
</cp:coreProperties>
</file>