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86" r:id="rId3"/>
    <p:sldId id="377" r:id="rId4"/>
    <p:sldId id="312" r:id="rId5"/>
    <p:sldId id="378" r:id="rId6"/>
    <p:sldId id="391" r:id="rId7"/>
    <p:sldId id="314" r:id="rId8"/>
    <p:sldId id="315" r:id="rId9"/>
    <p:sldId id="316" r:id="rId10"/>
    <p:sldId id="320" r:id="rId11"/>
    <p:sldId id="392" r:id="rId12"/>
    <p:sldId id="322" r:id="rId13"/>
    <p:sldId id="318" r:id="rId14"/>
    <p:sldId id="323" r:id="rId15"/>
    <p:sldId id="337" r:id="rId16"/>
    <p:sldId id="338" r:id="rId17"/>
    <p:sldId id="381" r:id="rId18"/>
    <p:sldId id="324" r:id="rId19"/>
    <p:sldId id="341" r:id="rId20"/>
    <p:sldId id="343" r:id="rId21"/>
    <p:sldId id="344" r:id="rId22"/>
    <p:sldId id="345" r:id="rId23"/>
    <p:sldId id="346" r:id="rId24"/>
    <p:sldId id="383" r:id="rId25"/>
    <p:sldId id="348" r:id="rId26"/>
    <p:sldId id="35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6" autoAdjust="0"/>
    <p:restoredTop sz="84290" autoAdjust="0"/>
  </p:normalViewPr>
  <p:slideViewPr>
    <p:cSldViewPr snapToGrid="0" snapToObjects="1">
      <p:cViewPr varScale="1">
        <p:scale>
          <a:sx n="84" d="100"/>
          <a:sy n="84" d="100"/>
        </p:scale>
        <p:origin x="-688" y="-112"/>
      </p:cViewPr>
      <p:guideLst>
        <p:guide orient="horz" pos="2160"/>
        <p:guide pos="2880"/>
      </p:guideLst>
    </p:cSldViewPr>
  </p:slideViewPr>
  <p:outlineViewPr>
    <p:cViewPr>
      <p:scale>
        <a:sx n="33" d="100"/>
        <a:sy n="33" d="100"/>
      </p:scale>
      <p:origin x="0" y="26672"/>
    </p:cViewPr>
  </p:outlineViewPr>
  <p:notesTextViewPr>
    <p:cViewPr>
      <p:scale>
        <a:sx n="100" d="100"/>
        <a:sy n="100" d="100"/>
      </p:scale>
      <p:origin x="0" y="0"/>
    </p:cViewPr>
  </p:notesTextViewPr>
  <p:sorterViewPr>
    <p:cViewPr>
      <p:scale>
        <a:sx n="100" d="100"/>
        <a:sy n="100" d="100"/>
      </p:scale>
      <p:origin x="0" y="116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11/23/15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876027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11/23/15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extLst>
      <p:ext uri="{BB962C8B-B14F-4D97-AF65-F5344CB8AC3E}">
        <p14:creationId xmlns:p14="http://schemas.microsoft.com/office/powerpoint/2010/main" val="17671264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latin typeface="+mn-lt"/>
                <a:ea typeface="+mn-ea"/>
                <a:cs typeface="+mn-cs"/>
              </a:rPr>
              <a:t>Means lots of space taken up with page table entries.</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windows, the compiler reorganizes where</a:t>
            </a:r>
            <a:r>
              <a:rPr lang="en-US" baseline="0" dirty="0" smtClean="0"/>
              <a:t> procedures are in the executable, to put the initialization code in a few pages right at the beginning</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latin typeface="+mn-lt"/>
                <a:ea typeface="+mn-ea"/>
                <a:cs typeface="+mn-cs"/>
              </a:rPr>
              <a:t>Is there a solution that allows simple memory allocation, easy to share memory, </a:t>
            </a:r>
            <a:r>
              <a:rPr lang="en-US" sz="1200" b="1" i="1" kern="1200" dirty="0" smtClean="0">
                <a:solidFill>
                  <a:schemeClr val="tx1"/>
                </a:solidFill>
                <a:latin typeface="+mn-lt"/>
                <a:ea typeface="+mn-ea"/>
                <a:cs typeface="+mn-cs"/>
              </a:rPr>
              <a:t>and</a:t>
            </a:r>
            <a:r>
              <a:rPr lang="en-US" sz="1200" i="1" kern="1200" dirty="0" smtClean="0">
                <a:solidFill>
                  <a:schemeClr val="tx1"/>
                </a:solidFill>
                <a:latin typeface="+mn-lt"/>
                <a:ea typeface="+mn-ea"/>
                <a:cs typeface="+mn-cs"/>
              </a:rPr>
              <a:t> is efficient for sparse address spaces?</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i="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Only the OS gets to change the base and bounds!  Clearly, user program can't, or else lose protection.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With </a:t>
            </a:r>
            <a:r>
              <a:rPr lang="en-US" sz="1200" kern="1200" dirty="0" err="1" smtClean="0">
                <a:solidFill>
                  <a:schemeClr val="tx1"/>
                </a:solidFill>
                <a:latin typeface="+mn-lt"/>
                <a:ea typeface="+mn-ea"/>
                <a:cs typeface="+mn-cs"/>
              </a:rPr>
              <a:t>base&amp;bounds</a:t>
            </a:r>
            <a:r>
              <a:rPr lang="en-US" sz="1200" kern="1200" dirty="0" smtClean="0">
                <a:solidFill>
                  <a:schemeClr val="tx1"/>
                </a:solidFill>
                <a:latin typeface="+mn-lt"/>
                <a:ea typeface="+mn-ea"/>
                <a:cs typeface="+mn-cs"/>
              </a:rPr>
              <a:t> system, what gets saved/restored on a context switch?</a:t>
            </a:r>
          </a:p>
          <a:p>
            <a:r>
              <a:rPr lang="en-US" sz="1200" i="1" kern="1200" dirty="0" smtClean="0">
                <a:solidFill>
                  <a:schemeClr val="tx1"/>
                </a:solidFill>
                <a:latin typeface="+mn-lt"/>
                <a:ea typeface="+mn-ea"/>
                <a:cs typeface="+mn-cs"/>
              </a:rPr>
              <a:t>contents of base and bounds register; or maybe even contents of memory</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i="1" kern="1200" dirty="0" smtClean="0">
                <a:solidFill>
                  <a:schemeClr val="tx1"/>
                </a:solidFill>
                <a:latin typeface="+mn-lt"/>
                <a:ea typeface="+mn-ea"/>
                <a:cs typeface="+mn-cs"/>
              </a:rPr>
              <a:t>Provides level of indirection: OS can move bits around behind the program's back, for instance, if program needs to grow beyond its bounds, or if need to coalesce fragments of memory.  Stop program, copy bits, change base and bounds registers, restart.</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Because OS manages the translation, we control the vertical, we control the horizontal.</a:t>
            </a:r>
          </a:p>
          <a:p>
            <a:r>
              <a:rPr lang="en-US" sz="1200"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Hardware cost:</a:t>
            </a:r>
          </a:p>
          <a:p>
            <a:r>
              <a:rPr lang="en-US" sz="1200" kern="1200" dirty="0" smtClean="0">
                <a:solidFill>
                  <a:schemeClr val="tx1"/>
                </a:solidFill>
                <a:latin typeface="+mn-lt"/>
                <a:ea typeface="+mn-ea"/>
                <a:cs typeface="+mn-cs"/>
              </a:rPr>
              <a:t>	2 registers</a:t>
            </a:r>
          </a:p>
          <a:p>
            <a:r>
              <a:rPr lang="en-US" sz="1200" kern="1200" dirty="0" smtClean="0">
                <a:solidFill>
                  <a:schemeClr val="tx1"/>
                </a:solidFill>
                <a:latin typeface="+mn-lt"/>
                <a:ea typeface="+mn-ea"/>
                <a:cs typeface="+mn-cs"/>
              </a:rPr>
              <a:t>       	adder, comparator</a:t>
            </a:r>
          </a:p>
          <a:p>
            <a:r>
              <a:rPr lang="en-US" sz="1200" kern="1200" dirty="0" smtClean="0">
                <a:solidFill>
                  <a:schemeClr val="tx1"/>
                </a:solidFill>
                <a:latin typeface="+mn-lt"/>
                <a:ea typeface="+mn-ea"/>
                <a:cs typeface="+mn-cs"/>
              </a:rPr>
              <a:t>Plus, slows down hardware because need to take time to do add/compare on every memory reference.</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In 60's, thought to be too expensive!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But get better use of memory, and you get protection.  These are really important.  CPU speed (especially now) is the easy part.</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should seem a bit strange: the virtual address space has gaps in it!  Each segment gets mapped to contiguous locations in physical memory, but may be gaps between segments.</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This is a little like walking around in the dark, and there are huge pits in the ground where you die if you step in the pit.</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But! of course, a correct program will never step off into a pit, so ok.</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 correct program will never address gaps; if it does, trap to kernel and then core dump. Minor exception: stack, heap can grow.  In UNIX, </a:t>
            </a:r>
            <a:r>
              <a:rPr lang="en-US" sz="1200" kern="1200" dirty="0" err="1" smtClean="0">
                <a:solidFill>
                  <a:schemeClr val="tx1"/>
                </a:solidFill>
                <a:latin typeface="+mn-lt"/>
                <a:ea typeface="+mn-ea"/>
                <a:cs typeface="+mn-cs"/>
              </a:rPr>
              <a:t>sbrk</a:t>
            </a:r>
            <a:r>
              <a:rPr lang="en-US" sz="1200" kern="1200" dirty="0" smtClean="0">
                <a:solidFill>
                  <a:schemeClr val="tx1"/>
                </a:solidFill>
                <a:latin typeface="+mn-lt"/>
                <a:ea typeface="+mn-ea"/>
                <a:cs typeface="+mn-cs"/>
              </a:rPr>
              <a:t>() increases size of heap segment.  For stack, just take fault, system automatically increases size of stack.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Detail: Protection mode in segmentation table entries.  For example, code segment would be read-only (only execution and loads are allowed).  Data and stack segment would be read-write (stores allowed).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What must be saved/restored on context switch?  Typically, segment table stored in CPU, not in memory, because it’s small.</a:t>
            </a:r>
          </a:p>
          <a:p>
            <a:r>
              <a:rPr lang="en-US" sz="1200" i="1" kern="1200" dirty="0" smtClean="0">
                <a:solidFill>
                  <a:schemeClr val="tx1"/>
                </a:solidFill>
                <a:latin typeface="+mn-lt"/>
                <a:ea typeface="+mn-ea"/>
                <a:cs typeface="+mn-cs"/>
              </a:rPr>
              <a:t>Contents must be saved/restored.</a:t>
            </a:r>
            <a:endParaRPr lang="en-US" sz="1200" i="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Initially, pc = 240.</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What happens first?  Simulate machine, building up physical memory contents as we go.</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1. fetch 240?  virtual segment #?  0;  offset  ?  240.   Physical address: 4240 from base = 4000 + offset = 240.  Fetch value at 4240.  Store address of </a:t>
            </a:r>
            <a:r>
              <a:rPr lang="en-US" sz="1200" i="1" kern="1200" dirty="0" err="1" smtClean="0">
                <a:solidFill>
                  <a:schemeClr val="tx1"/>
                </a:solidFill>
                <a:latin typeface="+mn-lt"/>
                <a:ea typeface="+mn-ea"/>
                <a:cs typeface="+mn-cs"/>
              </a:rPr>
              <a:t>x</a:t>
            </a:r>
            <a:r>
              <a:rPr lang="en-US" sz="1200" i="1" kern="1200" dirty="0" smtClean="0">
                <a:solidFill>
                  <a:schemeClr val="tx1"/>
                </a:solidFill>
                <a:latin typeface="+mn-lt"/>
                <a:ea typeface="+mn-ea"/>
                <a:cs typeface="+mn-cs"/>
              </a:rPr>
              <a:t> into r2 (first argument to procedure).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2. fetch 244?  virtual segment #? 0; offset ? 244.  Physical address: 4244.  Fetch value at 4244.  Instruction to Store PC + 8 into r31 (return value).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5. What is PC?  (Note PC is </a:t>
            </a:r>
            <a:r>
              <a:rPr lang="en-US" sz="1200" i="1" kern="1200" dirty="0" err="1" smtClean="0">
                <a:solidFill>
                  <a:schemeClr val="tx1"/>
                </a:solidFill>
                <a:latin typeface="+mn-lt"/>
                <a:ea typeface="+mn-ea"/>
                <a:cs typeface="+mn-cs"/>
              </a:rPr>
              <a:t>untranslated</a:t>
            </a:r>
            <a:r>
              <a:rPr lang="en-US" sz="1200" i="1" kern="1200" dirty="0" smtClean="0">
                <a:solidFill>
                  <a:schemeClr val="tx1"/>
                </a:solidFill>
                <a:latin typeface="+mn-lt"/>
                <a:ea typeface="+mn-ea"/>
                <a:cs typeface="+mn-cs"/>
              </a:rPr>
              <a:t>!)  244 +8 = 24c  Instruction to execute after return.</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6. Fetch 248?  Physical address 4248.  Fetch instruction: jump 360.</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7. Fetch 360?  </a:t>
            </a:r>
            <a:r>
              <a:rPr lang="en-US" sz="1200" i="1" kern="1200" dirty="0" err="1" smtClean="0">
                <a:solidFill>
                  <a:schemeClr val="tx1"/>
                </a:solidFill>
                <a:latin typeface="+mn-lt"/>
                <a:ea typeface="+mn-ea"/>
                <a:cs typeface="+mn-cs"/>
              </a:rPr>
              <a:t>Physaddr</a:t>
            </a:r>
            <a:r>
              <a:rPr lang="en-US" sz="1200" i="1" kern="1200" dirty="0" smtClean="0">
                <a:solidFill>
                  <a:schemeClr val="tx1"/>
                </a:solidFill>
                <a:latin typeface="+mn-lt"/>
                <a:ea typeface="+mn-ea"/>
                <a:cs typeface="+mn-cs"/>
              </a:rPr>
              <a:t> 4360.  Fetch instruction: load (r2) into r3.  Contents of r2?  1108. </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8. r2 is used as a pointer.  Contents of r2 is a virtual address.  Therefore, need to translate it! </a:t>
            </a:r>
            <a:r>
              <a:rPr lang="en-US" sz="1200" i="1" kern="1200" dirty="0" err="1" smtClean="0">
                <a:solidFill>
                  <a:schemeClr val="tx1"/>
                </a:solidFill>
                <a:latin typeface="+mn-lt"/>
                <a:ea typeface="+mn-ea"/>
                <a:cs typeface="+mn-cs"/>
              </a:rPr>
              <a:t>Seg</a:t>
            </a:r>
            <a:r>
              <a:rPr lang="en-US" sz="1200" i="1" kern="1200" dirty="0" smtClean="0">
                <a:solidFill>
                  <a:schemeClr val="tx1"/>
                </a:solidFill>
                <a:latin typeface="+mn-lt"/>
                <a:ea typeface="+mn-ea"/>
                <a:cs typeface="+mn-cs"/>
              </a:rPr>
              <a:t> # ? 1  offset ? 108.  </a:t>
            </a:r>
            <a:r>
              <a:rPr lang="en-US" sz="1200" i="1" kern="1200" dirty="0" err="1" smtClean="0">
                <a:solidFill>
                  <a:schemeClr val="tx1"/>
                </a:solidFill>
                <a:latin typeface="+mn-lt"/>
                <a:ea typeface="+mn-ea"/>
                <a:cs typeface="+mn-cs"/>
              </a:rPr>
              <a:t>Physaddr</a:t>
            </a:r>
            <a:r>
              <a:rPr lang="en-US" sz="1200" i="1" kern="1200" dirty="0" smtClean="0">
                <a:solidFill>
                  <a:schemeClr val="tx1"/>
                </a:solidFill>
                <a:latin typeface="+mn-lt"/>
                <a:ea typeface="+mn-ea"/>
                <a:cs typeface="+mn-cs"/>
              </a:rPr>
              <a:t>: 108.  Fetch value a.  Do remainder of </a:t>
            </a:r>
            <a:r>
              <a:rPr lang="en-US" sz="1200" i="1" kern="1200" dirty="0" err="1" smtClean="0">
                <a:solidFill>
                  <a:schemeClr val="tx1"/>
                </a:solidFill>
                <a:latin typeface="+mn-lt"/>
                <a:ea typeface="+mn-ea"/>
                <a:cs typeface="+mn-cs"/>
              </a:rPr>
              <a:t>strlen</a:t>
            </a:r>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9.  On return, jump to (r31) -- this holds return PC in *virtual space*  -- 24c</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Only the OS gets to change the base and bounds!  Clearly, user program can't, or else lose protection.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With </a:t>
            </a:r>
            <a:r>
              <a:rPr lang="en-US" sz="1200" kern="1200" dirty="0" err="1" smtClean="0">
                <a:solidFill>
                  <a:schemeClr val="tx1"/>
                </a:solidFill>
                <a:latin typeface="+mn-lt"/>
                <a:ea typeface="+mn-ea"/>
                <a:cs typeface="+mn-cs"/>
              </a:rPr>
              <a:t>base&amp;bounds</a:t>
            </a:r>
            <a:r>
              <a:rPr lang="en-US" sz="1200" kern="1200" dirty="0" smtClean="0">
                <a:solidFill>
                  <a:schemeClr val="tx1"/>
                </a:solidFill>
                <a:latin typeface="+mn-lt"/>
                <a:ea typeface="+mn-ea"/>
                <a:cs typeface="+mn-cs"/>
              </a:rPr>
              <a:t> system, what gets saved/restored on a context switch?</a:t>
            </a:r>
          </a:p>
          <a:p>
            <a:r>
              <a:rPr lang="en-US" sz="1200" i="1" kern="1200" dirty="0" smtClean="0">
                <a:solidFill>
                  <a:schemeClr val="tx1"/>
                </a:solidFill>
                <a:latin typeface="+mn-lt"/>
                <a:ea typeface="+mn-ea"/>
                <a:cs typeface="+mn-cs"/>
              </a:rPr>
              <a:t>contents of base and bounds register; or maybe even contents of memory</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processes share a</a:t>
            </a:r>
            <a:r>
              <a:rPr lang="en-US" baseline="0" dirty="0" smtClean="0"/>
              <a:t> code segment, but with separate data and stack segment.</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13</a:t>
            </a:fld>
            <a:endParaRPr lang="en-US"/>
          </a:p>
        </p:txBody>
      </p:sp>
    </p:spTree>
    <p:extLst>
      <p:ext uri="{BB962C8B-B14F-4D97-AF65-F5344CB8AC3E}">
        <p14:creationId xmlns:p14="http://schemas.microsoft.com/office/powerpoint/2010/main" val="271124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Simpler, because allows use of a bitmap.  What's a bitmap?</a:t>
            </a:r>
          </a:p>
          <a:p>
            <a:r>
              <a:rPr lang="en-US" sz="1200" i="1" kern="1200" dirty="0" smtClean="0">
                <a:solidFill>
                  <a:schemeClr val="tx1"/>
                </a:solidFill>
                <a:latin typeface="+mn-lt"/>
                <a:ea typeface="+mn-ea"/>
                <a:cs typeface="+mn-cs"/>
              </a:rPr>
              <a:t>       001111100000001100</a:t>
            </a:r>
          </a:p>
          <a:p>
            <a:r>
              <a:rPr lang="en-US" sz="1200" i="1" kern="1200" dirty="0" smtClean="0">
                <a:solidFill>
                  <a:schemeClr val="tx1"/>
                </a:solidFill>
                <a:latin typeface="+mn-lt"/>
                <a:ea typeface="+mn-ea"/>
                <a:cs typeface="+mn-cs"/>
              </a:rPr>
              <a:t>Each bit represents one page of physical memory -- 1 means allocated, 0 means unallocated.  Lots simpler than </a:t>
            </a:r>
            <a:r>
              <a:rPr lang="en-US" sz="1200" i="1" kern="1200" dirty="0" err="1" smtClean="0">
                <a:solidFill>
                  <a:schemeClr val="tx1"/>
                </a:solidFill>
                <a:latin typeface="+mn-lt"/>
                <a:ea typeface="+mn-ea"/>
                <a:cs typeface="+mn-cs"/>
              </a:rPr>
              <a:t>base&amp;bounds</a:t>
            </a:r>
            <a:r>
              <a:rPr lang="en-US" sz="1200" i="1" kern="1200" dirty="0" smtClean="0">
                <a:solidFill>
                  <a:schemeClr val="tx1"/>
                </a:solidFill>
                <a:latin typeface="+mn-lt"/>
                <a:ea typeface="+mn-ea"/>
                <a:cs typeface="+mn-cs"/>
              </a:rPr>
              <a:t> or segmentation</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pPr/>
              <a:t>11/23/15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D09FA4-D782-704D-BA4F-C6B6CE6C5758}" type="datetimeFigureOut">
              <a:rPr lang="en-US" smtClean="0"/>
              <a:pPr/>
              <a:t>11/23/15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09FA4-D782-704D-BA4F-C6B6CE6C5758}" type="datetimeFigureOut">
              <a:rPr lang="en-US" smtClean="0"/>
              <a:pPr/>
              <a:t>11/23/15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09FA4-D782-704D-BA4F-C6B6CE6C5758}" type="datetimeFigureOut">
              <a:rPr lang="en-US" smtClean="0"/>
              <a:pPr/>
              <a:t>11/23/15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pPr/>
              <a:t>11/23/15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11/23/15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11/23/15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pPr/>
              <a:t>11/23/15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Address Translation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nvPr>
        </p:nvGraphicFramePr>
        <p:xfrm>
          <a:off x="457200" y="2507260"/>
          <a:ext cx="4038600" cy="4358640"/>
        </p:xfrm>
        <a:graphic>
          <a:graphicData uri="http://schemas.openxmlformats.org/drawingml/2006/table">
            <a:tbl>
              <a:tblPr>
                <a:tableStyleId>{B301B821-A1FF-4177-AEE7-76D212191A09}</a:tableStyleId>
              </a:tblPr>
              <a:tblGrid>
                <a:gridCol w="2019300"/>
                <a:gridCol w="2019300"/>
              </a:tblGrid>
              <a:tr h="370840">
                <a:tc>
                  <a:txBody>
                    <a:bodyPr/>
                    <a:lstStyle/>
                    <a:p>
                      <a:r>
                        <a:rPr lang="en-US" sz="2000" dirty="0" smtClean="0"/>
                        <a:t>main: 240</a:t>
                      </a:r>
                      <a:endParaRPr lang="en-US" sz="2000" dirty="0"/>
                    </a:p>
                  </a:txBody>
                  <a:tcPr/>
                </a:tc>
                <a:tc>
                  <a:txBody>
                    <a:bodyPr/>
                    <a:lstStyle/>
                    <a:p>
                      <a:r>
                        <a:rPr lang="en-US" sz="2000" dirty="0" smtClean="0"/>
                        <a:t>store</a:t>
                      </a:r>
                      <a:r>
                        <a:rPr lang="en-US" sz="2000" baseline="0" dirty="0" smtClean="0"/>
                        <a:t> #1108, r2</a:t>
                      </a:r>
                      <a:endParaRPr lang="en-US" sz="2000" dirty="0"/>
                    </a:p>
                  </a:txBody>
                  <a:tcPr/>
                </a:tc>
              </a:tr>
              <a:tr h="370840">
                <a:tc>
                  <a:txBody>
                    <a:bodyPr/>
                    <a:lstStyle/>
                    <a:p>
                      <a:r>
                        <a:rPr lang="en-US" sz="2000" dirty="0" smtClean="0"/>
                        <a:t>244</a:t>
                      </a:r>
                      <a:endParaRPr lang="en-US" sz="2000" dirty="0"/>
                    </a:p>
                  </a:txBody>
                  <a:tcPr/>
                </a:tc>
                <a:tc>
                  <a:txBody>
                    <a:bodyPr/>
                    <a:lstStyle/>
                    <a:p>
                      <a:r>
                        <a:rPr lang="en-US" sz="2000" dirty="0" smtClean="0"/>
                        <a:t>store pc+8, r31</a:t>
                      </a:r>
                      <a:endParaRPr lang="en-US" sz="2000" dirty="0"/>
                    </a:p>
                  </a:txBody>
                  <a:tcPr/>
                </a:tc>
              </a:tr>
              <a:tr h="370840">
                <a:tc>
                  <a:txBody>
                    <a:bodyPr/>
                    <a:lstStyle/>
                    <a:p>
                      <a:r>
                        <a:rPr lang="en-US" sz="2000" dirty="0" smtClean="0"/>
                        <a:t>248</a:t>
                      </a:r>
                      <a:endParaRPr lang="en-US" sz="2000" dirty="0"/>
                    </a:p>
                  </a:txBody>
                  <a:tcPr/>
                </a:tc>
                <a:tc>
                  <a:txBody>
                    <a:bodyPr/>
                    <a:lstStyle/>
                    <a:p>
                      <a:r>
                        <a:rPr lang="en-US" sz="2000" dirty="0" smtClean="0"/>
                        <a:t>jump 360</a:t>
                      </a:r>
                      <a:endParaRPr lang="en-US" sz="2000" dirty="0"/>
                    </a:p>
                  </a:txBody>
                  <a:tcPr/>
                </a:tc>
              </a:tr>
              <a:tr h="370840">
                <a:tc>
                  <a:txBody>
                    <a:bodyPr/>
                    <a:lstStyle/>
                    <a:p>
                      <a:r>
                        <a:rPr lang="en-US" sz="2000" dirty="0" smtClean="0"/>
                        <a:t>24c</a:t>
                      </a:r>
                      <a:endParaRPr lang="en-US" sz="2000" dirty="0"/>
                    </a:p>
                  </a:txBody>
                  <a:tcPr/>
                </a:tc>
                <a:tc>
                  <a:txBody>
                    <a:bodyPr/>
                    <a:lstStyle/>
                    <a:p>
                      <a:endParaRPr lang="en-US" sz="2000" dirty="0"/>
                    </a:p>
                  </a:txBody>
                  <a:tcPr/>
                </a:tc>
              </a:tr>
              <a:tr h="370840">
                <a:tc>
                  <a:txBody>
                    <a:bodyPr/>
                    <a:lstStyle/>
                    <a:p>
                      <a:r>
                        <a:rPr lang="en-US" sz="2000" dirty="0" smtClean="0"/>
                        <a:t>…</a:t>
                      </a:r>
                      <a:endParaRPr lang="en-US" sz="2000" dirty="0"/>
                    </a:p>
                  </a:txBody>
                  <a:tcPr/>
                </a:tc>
                <a:tc>
                  <a:txBody>
                    <a:bodyPr/>
                    <a:lstStyle/>
                    <a:p>
                      <a:endParaRPr lang="en-US" sz="2000" dirty="0"/>
                    </a:p>
                  </a:txBody>
                  <a:tcPr/>
                </a:tc>
              </a:tr>
              <a:tr h="370840">
                <a:tc>
                  <a:txBody>
                    <a:bodyPr/>
                    <a:lstStyle/>
                    <a:p>
                      <a:r>
                        <a:rPr lang="en-US" sz="2000" dirty="0" err="1" smtClean="0"/>
                        <a:t>strlen</a:t>
                      </a:r>
                      <a:r>
                        <a:rPr lang="en-US" sz="2000" dirty="0" smtClean="0"/>
                        <a:t>: 360</a:t>
                      </a:r>
                    </a:p>
                  </a:txBody>
                  <a:tcPr/>
                </a:tc>
                <a:tc>
                  <a:txBody>
                    <a:bodyPr/>
                    <a:lstStyle/>
                    <a:p>
                      <a:r>
                        <a:rPr lang="en-US" sz="2000" dirty="0" err="1" smtClean="0"/>
                        <a:t>loadbyte</a:t>
                      </a:r>
                      <a:r>
                        <a:rPr lang="en-US" sz="2000" baseline="0" dirty="0" smtClean="0"/>
                        <a:t> (r2), r3</a:t>
                      </a:r>
                      <a:endParaRPr lang="en-US" sz="2000" dirty="0"/>
                    </a:p>
                  </a:txBody>
                  <a:tcPr/>
                </a:tc>
              </a:tr>
              <a:tr h="370840">
                <a:tc>
                  <a:txBody>
                    <a:bodyPr/>
                    <a:lstStyle/>
                    <a:p>
                      <a:r>
                        <a:rPr lang="en-US" sz="2000" dirty="0" smtClean="0"/>
                        <a:t>…</a:t>
                      </a:r>
                      <a:endParaRPr lang="en-US" sz="2000" dirty="0"/>
                    </a:p>
                  </a:txBody>
                  <a:tcPr/>
                </a:tc>
                <a:tc>
                  <a:txBody>
                    <a:bodyPr/>
                    <a:lstStyle/>
                    <a:p>
                      <a:r>
                        <a:rPr lang="en-US" sz="2000" dirty="0" smtClean="0"/>
                        <a:t>…</a:t>
                      </a:r>
                      <a:endParaRPr lang="en-US" sz="2000" dirty="0"/>
                    </a:p>
                  </a:txBody>
                  <a:tcPr/>
                </a:tc>
              </a:tr>
              <a:tr h="370840">
                <a:tc>
                  <a:txBody>
                    <a:bodyPr/>
                    <a:lstStyle/>
                    <a:p>
                      <a:r>
                        <a:rPr lang="en-US" sz="2000" dirty="0" smtClean="0"/>
                        <a:t>420</a:t>
                      </a:r>
                      <a:endParaRPr lang="en-US" sz="2000" dirty="0"/>
                    </a:p>
                  </a:txBody>
                  <a:tcPr/>
                </a:tc>
                <a:tc>
                  <a:txBody>
                    <a:bodyPr/>
                    <a:lstStyle/>
                    <a:p>
                      <a:r>
                        <a:rPr lang="en-US" sz="2000" dirty="0" smtClean="0"/>
                        <a:t>jump (r31)</a:t>
                      </a:r>
                      <a:endParaRPr lang="en-US" sz="2000" dirty="0"/>
                    </a:p>
                  </a:txBody>
                  <a:tcPr/>
                </a:tc>
              </a:tr>
              <a:tr h="370840">
                <a:tc>
                  <a:txBody>
                    <a:bodyPr/>
                    <a:lstStyle/>
                    <a:p>
                      <a:r>
                        <a:rPr lang="en-US" sz="2000" dirty="0" smtClean="0"/>
                        <a:t>…</a:t>
                      </a:r>
                      <a:endParaRPr lang="en-US" sz="2000" dirty="0"/>
                    </a:p>
                  </a:txBody>
                  <a:tcPr/>
                </a:tc>
                <a:tc>
                  <a:txBody>
                    <a:bodyPr/>
                    <a:lstStyle/>
                    <a:p>
                      <a:endParaRPr lang="en-US" sz="2000" dirty="0"/>
                    </a:p>
                  </a:txBody>
                  <a:tcPr/>
                </a:tc>
              </a:tr>
              <a:tr h="370840">
                <a:tc>
                  <a:txBody>
                    <a:bodyPr/>
                    <a:lstStyle/>
                    <a:p>
                      <a:r>
                        <a:rPr lang="en-US" sz="2000" dirty="0" smtClean="0"/>
                        <a:t>x: 1108</a:t>
                      </a:r>
                      <a:endParaRPr lang="en-US" sz="2000" dirty="0"/>
                    </a:p>
                  </a:txBody>
                  <a:tcPr/>
                </a:tc>
                <a:tc>
                  <a:txBody>
                    <a:bodyPr/>
                    <a:lstStyle/>
                    <a:p>
                      <a:r>
                        <a:rPr lang="en-US" sz="2000" dirty="0" smtClean="0"/>
                        <a:t>a </a:t>
                      </a:r>
                      <a:r>
                        <a:rPr lang="en-US" sz="2000" dirty="0" err="1" smtClean="0"/>
                        <a:t>b</a:t>
                      </a:r>
                      <a:r>
                        <a:rPr lang="en-US" sz="2000" dirty="0" smtClean="0"/>
                        <a:t> </a:t>
                      </a:r>
                      <a:r>
                        <a:rPr lang="en-US" sz="2000" dirty="0" err="1" smtClean="0"/>
                        <a:t>c</a:t>
                      </a:r>
                      <a:r>
                        <a:rPr lang="en-US" sz="2000" dirty="0" smtClean="0"/>
                        <a:t> \0</a:t>
                      </a:r>
                      <a:endParaRPr lang="en-US" sz="2000" dirty="0"/>
                    </a:p>
                  </a:txBody>
                  <a:tcPr/>
                </a:tc>
              </a:tr>
              <a:tr h="370840">
                <a:tc>
                  <a:txBody>
                    <a:bodyPr/>
                    <a:lstStyle/>
                    <a:p>
                      <a:r>
                        <a:rPr lang="en-US" sz="2000" dirty="0" smtClean="0"/>
                        <a:t>…</a:t>
                      </a:r>
                      <a:endParaRPr lang="en-US" sz="2000" dirty="0"/>
                    </a:p>
                  </a:txBody>
                  <a:tcPr/>
                </a:tc>
                <a:tc>
                  <a:txBody>
                    <a:bodyPr/>
                    <a:lstStyle/>
                    <a:p>
                      <a:endParaRPr lang="en-US" sz="2000" dirty="0"/>
                    </a:p>
                  </a:txBody>
                  <a:tcPr/>
                </a:tc>
              </a:tr>
            </a:tbl>
          </a:graphicData>
        </a:graphic>
      </p:graphicFrame>
      <p:graphicFrame>
        <p:nvGraphicFramePr>
          <p:cNvPr id="6" name="Content Placeholder 4"/>
          <p:cNvGraphicFramePr>
            <a:graphicFrameLocks/>
          </p:cNvGraphicFramePr>
          <p:nvPr/>
        </p:nvGraphicFramePr>
        <p:xfrm>
          <a:off x="4648200" y="2507260"/>
          <a:ext cx="4038600" cy="4358640"/>
        </p:xfrm>
        <a:graphic>
          <a:graphicData uri="http://schemas.openxmlformats.org/drawingml/2006/table">
            <a:tbl>
              <a:tblPr>
                <a:tableStyleId>{B301B821-A1FF-4177-AEE7-76D212191A09}</a:tableStyleId>
              </a:tblPr>
              <a:tblGrid>
                <a:gridCol w="2019300"/>
                <a:gridCol w="2019300"/>
              </a:tblGrid>
              <a:tr h="370840">
                <a:tc>
                  <a:txBody>
                    <a:bodyPr/>
                    <a:lstStyle/>
                    <a:p>
                      <a:r>
                        <a:rPr lang="en-US" sz="2000" dirty="0" smtClean="0"/>
                        <a:t>x: 108</a:t>
                      </a:r>
                      <a:endParaRPr lang="en-US" sz="2000" dirty="0"/>
                    </a:p>
                  </a:txBody>
                  <a:tcPr/>
                </a:tc>
                <a:tc>
                  <a:txBody>
                    <a:bodyPr/>
                    <a:lstStyle/>
                    <a:p>
                      <a:r>
                        <a:rPr lang="en-US" sz="2000" dirty="0" smtClean="0"/>
                        <a:t>a </a:t>
                      </a:r>
                      <a:r>
                        <a:rPr lang="en-US" sz="2000" dirty="0" err="1" smtClean="0"/>
                        <a:t>b</a:t>
                      </a:r>
                      <a:r>
                        <a:rPr lang="en-US" sz="2000" dirty="0" smtClean="0"/>
                        <a:t> </a:t>
                      </a:r>
                      <a:r>
                        <a:rPr lang="en-US" sz="2000" dirty="0" err="1" smtClean="0"/>
                        <a:t>c</a:t>
                      </a:r>
                      <a:r>
                        <a:rPr lang="en-US" sz="2000" dirty="0" smtClean="0"/>
                        <a:t> \0</a:t>
                      </a:r>
                      <a:endParaRPr lang="en-US" sz="2000" dirty="0"/>
                    </a:p>
                  </a:txBody>
                  <a:tcPr/>
                </a:tc>
              </a:tr>
              <a:tr h="370840">
                <a:tc>
                  <a:txBody>
                    <a:bodyPr/>
                    <a:lstStyle/>
                    <a:p>
                      <a:r>
                        <a:rPr lang="en-US" sz="2000" dirty="0" smtClean="0"/>
                        <a:t>…</a:t>
                      </a:r>
                      <a:endParaRPr lang="en-US" sz="2000" dirty="0"/>
                    </a:p>
                  </a:txBody>
                  <a:tcPr/>
                </a:tc>
                <a:tc>
                  <a:txBody>
                    <a:bodyPr/>
                    <a:lstStyle/>
                    <a:p>
                      <a:endParaRPr lang="en-US" sz="2000" dirty="0"/>
                    </a:p>
                  </a:txBody>
                  <a:tcPr/>
                </a:tc>
              </a:tr>
              <a:tr h="370840">
                <a:tc>
                  <a:txBody>
                    <a:bodyPr/>
                    <a:lstStyle/>
                    <a:p>
                      <a:r>
                        <a:rPr lang="en-US" sz="2000" dirty="0" smtClean="0"/>
                        <a:t>main: 4240</a:t>
                      </a:r>
                      <a:endParaRPr lang="en-US" sz="2000" dirty="0"/>
                    </a:p>
                  </a:txBody>
                  <a:tcPr/>
                </a:tc>
                <a:tc>
                  <a:txBody>
                    <a:bodyPr/>
                    <a:lstStyle/>
                    <a:p>
                      <a:r>
                        <a:rPr lang="en-US" sz="2000" dirty="0" smtClean="0"/>
                        <a:t>store</a:t>
                      </a:r>
                      <a:r>
                        <a:rPr lang="en-US" sz="2000" baseline="0" dirty="0" smtClean="0"/>
                        <a:t> #1108, r2</a:t>
                      </a:r>
                      <a:endParaRPr lang="en-US" sz="2000" dirty="0"/>
                    </a:p>
                  </a:txBody>
                  <a:tcPr/>
                </a:tc>
              </a:tr>
              <a:tr h="370840">
                <a:tc>
                  <a:txBody>
                    <a:bodyPr/>
                    <a:lstStyle/>
                    <a:p>
                      <a:r>
                        <a:rPr lang="en-US" sz="2000" dirty="0" smtClean="0"/>
                        <a:t>4244</a:t>
                      </a:r>
                      <a:endParaRPr lang="en-US" sz="2000" dirty="0"/>
                    </a:p>
                  </a:txBody>
                  <a:tcPr/>
                </a:tc>
                <a:tc>
                  <a:txBody>
                    <a:bodyPr/>
                    <a:lstStyle/>
                    <a:p>
                      <a:r>
                        <a:rPr lang="en-US" sz="2000" dirty="0" smtClean="0"/>
                        <a:t>store pc+8, r31</a:t>
                      </a:r>
                      <a:endParaRPr lang="en-US" sz="2000" dirty="0"/>
                    </a:p>
                  </a:txBody>
                  <a:tcPr/>
                </a:tc>
              </a:tr>
              <a:tr h="370840">
                <a:tc>
                  <a:txBody>
                    <a:bodyPr/>
                    <a:lstStyle/>
                    <a:p>
                      <a:r>
                        <a:rPr lang="en-US" sz="2000" dirty="0" smtClean="0"/>
                        <a:t>4248</a:t>
                      </a:r>
                      <a:endParaRPr lang="en-US" sz="2000" dirty="0"/>
                    </a:p>
                  </a:txBody>
                  <a:tcPr/>
                </a:tc>
                <a:tc>
                  <a:txBody>
                    <a:bodyPr/>
                    <a:lstStyle/>
                    <a:p>
                      <a:r>
                        <a:rPr lang="en-US" sz="2000" dirty="0" smtClean="0"/>
                        <a:t>jump</a:t>
                      </a:r>
                      <a:r>
                        <a:rPr lang="en-US" sz="2000" baseline="0" dirty="0" smtClean="0"/>
                        <a:t> </a:t>
                      </a:r>
                      <a:r>
                        <a:rPr lang="en-US" sz="2000" dirty="0" smtClean="0"/>
                        <a:t>360</a:t>
                      </a:r>
                      <a:endParaRPr lang="en-US" sz="2000" dirty="0"/>
                    </a:p>
                  </a:txBody>
                  <a:tcPr/>
                </a:tc>
              </a:tr>
              <a:tr h="370840">
                <a:tc>
                  <a:txBody>
                    <a:bodyPr/>
                    <a:lstStyle/>
                    <a:p>
                      <a:r>
                        <a:rPr lang="en-US" sz="2000" dirty="0" smtClean="0"/>
                        <a:t>424c</a:t>
                      </a:r>
                      <a:endParaRPr lang="en-US" sz="2000" dirty="0"/>
                    </a:p>
                  </a:txBody>
                  <a:tcPr/>
                </a:tc>
                <a:tc>
                  <a:txBody>
                    <a:bodyPr/>
                    <a:lstStyle/>
                    <a:p>
                      <a:endParaRPr lang="en-US" sz="2000" dirty="0"/>
                    </a:p>
                  </a:txBody>
                  <a:tcPr/>
                </a:tc>
              </a:tr>
              <a:tr h="370840">
                <a:tc>
                  <a:txBody>
                    <a:bodyPr/>
                    <a:lstStyle/>
                    <a:p>
                      <a:r>
                        <a:rPr lang="en-US" sz="2000" dirty="0" smtClean="0"/>
                        <a:t>…</a:t>
                      </a:r>
                      <a:endParaRPr lang="en-US" sz="2000" dirty="0"/>
                    </a:p>
                  </a:txBody>
                  <a:tcPr/>
                </a:tc>
                <a:tc>
                  <a:txBody>
                    <a:bodyPr/>
                    <a:lstStyle/>
                    <a:p>
                      <a:r>
                        <a:rPr lang="en-US" sz="2000" dirty="0" smtClean="0"/>
                        <a:t>…</a:t>
                      </a:r>
                      <a:endParaRPr lang="en-US" sz="2000" dirty="0"/>
                    </a:p>
                  </a:txBody>
                  <a:tcPr/>
                </a:tc>
              </a:tr>
              <a:tr h="370840">
                <a:tc>
                  <a:txBody>
                    <a:bodyPr/>
                    <a:lstStyle/>
                    <a:p>
                      <a:r>
                        <a:rPr lang="en-US" sz="2000" dirty="0" err="1" smtClean="0"/>
                        <a:t>strlen</a:t>
                      </a:r>
                      <a:r>
                        <a:rPr lang="en-US" sz="2000" dirty="0" smtClean="0"/>
                        <a:t>: 4360</a:t>
                      </a:r>
                      <a:endParaRPr lang="en-US" sz="2000" dirty="0"/>
                    </a:p>
                  </a:txBody>
                  <a:tcPr/>
                </a:tc>
                <a:tc>
                  <a:txBody>
                    <a:bodyPr/>
                    <a:lstStyle/>
                    <a:p>
                      <a:r>
                        <a:rPr lang="en-US" sz="2000" dirty="0" err="1" smtClean="0"/>
                        <a:t>loadbyte</a:t>
                      </a:r>
                      <a:r>
                        <a:rPr lang="en-US" sz="2000" dirty="0" smtClean="0"/>
                        <a:t> (r2),r3</a:t>
                      </a:r>
                      <a:endParaRPr lang="en-US" sz="2000" dirty="0"/>
                    </a:p>
                  </a:txBody>
                  <a:tcPr/>
                </a:tc>
              </a:tr>
              <a:tr h="370840">
                <a:tc>
                  <a:txBody>
                    <a:bodyPr/>
                    <a:lstStyle/>
                    <a:p>
                      <a:r>
                        <a:rPr lang="en-US" sz="2000" dirty="0" smtClean="0"/>
                        <a:t>…</a:t>
                      </a:r>
                      <a:endParaRPr lang="en-US" sz="2000" dirty="0"/>
                    </a:p>
                  </a:txBody>
                  <a:tcPr/>
                </a:tc>
                <a:tc>
                  <a:txBody>
                    <a:bodyPr/>
                    <a:lstStyle/>
                    <a:p>
                      <a:endParaRPr lang="en-US" sz="2000" dirty="0"/>
                    </a:p>
                  </a:txBody>
                  <a:tcPr/>
                </a:tc>
              </a:tr>
              <a:tr h="370840">
                <a:tc>
                  <a:txBody>
                    <a:bodyPr/>
                    <a:lstStyle/>
                    <a:p>
                      <a:r>
                        <a:rPr lang="en-US" sz="2000" smtClean="0"/>
                        <a:t>4420</a:t>
                      </a:r>
                      <a:endParaRPr lang="en-US" sz="2000" dirty="0"/>
                    </a:p>
                  </a:txBody>
                  <a:tcPr/>
                </a:tc>
                <a:tc>
                  <a:txBody>
                    <a:bodyPr/>
                    <a:lstStyle/>
                    <a:p>
                      <a:r>
                        <a:rPr lang="en-US" sz="2000" smtClean="0"/>
                        <a:t>jump</a:t>
                      </a:r>
                      <a:r>
                        <a:rPr lang="en-US" sz="2000" baseline="0" smtClean="0"/>
                        <a:t> (r31)</a:t>
                      </a:r>
                      <a:endParaRPr lang="en-US" sz="2000" dirty="0"/>
                    </a:p>
                  </a:txBody>
                  <a:tcPr/>
                </a:tc>
              </a:tr>
              <a:tr h="370840">
                <a:tc>
                  <a:txBody>
                    <a:bodyPr/>
                    <a:lstStyle/>
                    <a:p>
                      <a:r>
                        <a:rPr lang="en-US" sz="2000" dirty="0" smtClean="0"/>
                        <a:t>…</a:t>
                      </a:r>
                      <a:endParaRPr lang="en-US" sz="2000" dirty="0"/>
                    </a:p>
                  </a:txBody>
                  <a:tcPr/>
                </a:tc>
                <a:tc>
                  <a:txBody>
                    <a:bodyPr/>
                    <a:lstStyle/>
                    <a:p>
                      <a:endParaRPr lang="en-US" sz="2000" dirty="0"/>
                    </a:p>
                  </a:txBody>
                  <a:tcPr/>
                </a:tc>
              </a:tr>
            </a:tbl>
          </a:graphicData>
        </a:graphic>
      </p:graphicFrame>
      <p:graphicFrame>
        <p:nvGraphicFramePr>
          <p:cNvPr id="7" name="Content Placeholder 9"/>
          <p:cNvGraphicFramePr>
            <a:graphicFrameLocks/>
          </p:cNvGraphicFramePr>
          <p:nvPr/>
        </p:nvGraphicFramePr>
        <p:xfrm>
          <a:off x="2595435" y="330316"/>
          <a:ext cx="4038600" cy="1981200"/>
        </p:xfrm>
        <a:graphic>
          <a:graphicData uri="http://schemas.openxmlformats.org/drawingml/2006/table">
            <a:tbl>
              <a:tblPr firstRow="1">
                <a:tableStyleId>{3B4B98B0-60AC-42C2-AFA5-B58CD77FA1E5}</a:tableStyleId>
              </a:tblPr>
              <a:tblGrid>
                <a:gridCol w="904550"/>
                <a:gridCol w="1787850"/>
                <a:gridCol w="1346200"/>
              </a:tblGrid>
              <a:tr h="370840">
                <a:tc>
                  <a:txBody>
                    <a:bodyPr/>
                    <a:lstStyle/>
                    <a:p>
                      <a:endParaRPr lang="en-US" sz="2000" dirty="0"/>
                    </a:p>
                  </a:txBody>
                  <a:tcPr/>
                </a:tc>
                <a:tc>
                  <a:txBody>
                    <a:bodyPr/>
                    <a:lstStyle/>
                    <a:p>
                      <a:r>
                        <a:rPr lang="en-US" sz="2000" dirty="0" smtClean="0"/>
                        <a:t>Segment</a:t>
                      </a:r>
                      <a:r>
                        <a:rPr lang="en-US" sz="2000" baseline="0" dirty="0" smtClean="0"/>
                        <a:t> start</a:t>
                      </a:r>
                      <a:endParaRPr lang="en-US" sz="2000" dirty="0"/>
                    </a:p>
                  </a:txBody>
                  <a:tcPr/>
                </a:tc>
                <a:tc>
                  <a:txBody>
                    <a:bodyPr/>
                    <a:lstStyle/>
                    <a:p>
                      <a:r>
                        <a:rPr lang="en-US" sz="2000" dirty="0" smtClean="0"/>
                        <a:t>length</a:t>
                      </a:r>
                      <a:endParaRPr lang="en-US" sz="2000" dirty="0"/>
                    </a:p>
                  </a:txBody>
                  <a:tcPr/>
                </a:tc>
              </a:tr>
              <a:tr h="370840">
                <a:tc>
                  <a:txBody>
                    <a:bodyPr/>
                    <a:lstStyle/>
                    <a:p>
                      <a:r>
                        <a:rPr lang="en-US" sz="2000" dirty="0" smtClean="0"/>
                        <a:t>code</a:t>
                      </a:r>
                      <a:endParaRPr lang="en-US" sz="2000" dirty="0"/>
                    </a:p>
                  </a:txBody>
                  <a:tcPr/>
                </a:tc>
                <a:tc>
                  <a:txBody>
                    <a:bodyPr/>
                    <a:lstStyle/>
                    <a:p>
                      <a:r>
                        <a:rPr lang="en-US" sz="2000" dirty="0" smtClean="0"/>
                        <a:t>0x4000</a:t>
                      </a:r>
                      <a:endParaRPr lang="en-US" sz="2000" dirty="0"/>
                    </a:p>
                  </a:txBody>
                  <a:tcPr/>
                </a:tc>
                <a:tc>
                  <a:txBody>
                    <a:bodyPr/>
                    <a:lstStyle/>
                    <a:p>
                      <a:r>
                        <a:rPr lang="en-US" sz="2000" dirty="0" smtClean="0"/>
                        <a:t>0x700</a:t>
                      </a:r>
                      <a:endParaRPr lang="en-US" sz="2000" dirty="0"/>
                    </a:p>
                  </a:txBody>
                  <a:tcPr/>
                </a:tc>
              </a:tr>
              <a:tr h="370840">
                <a:tc>
                  <a:txBody>
                    <a:bodyPr/>
                    <a:lstStyle/>
                    <a:p>
                      <a:r>
                        <a:rPr lang="en-US" sz="2000" dirty="0" smtClean="0"/>
                        <a:t>data</a:t>
                      </a:r>
                      <a:endParaRPr lang="en-US" sz="2000" dirty="0"/>
                    </a:p>
                  </a:txBody>
                  <a:tcPr/>
                </a:tc>
                <a:tc>
                  <a:txBody>
                    <a:bodyPr/>
                    <a:lstStyle/>
                    <a:p>
                      <a:r>
                        <a:rPr lang="en-US" sz="2000" dirty="0" smtClean="0"/>
                        <a:t>0</a:t>
                      </a:r>
                      <a:endParaRPr lang="en-US" sz="2000" dirty="0"/>
                    </a:p>
                  </a:txBody>
                  <a:tcPr/>
                </a:tc>
                <a:tc>
                  <a:txBody>
                    <a:bodyPr/>
                    <a:lstStyle/>
                    <a:p>
                      <a:r>
                        <a:rPr lang="en-US" sz="2000" dirty="0" smtClean="0"/>
                        <a:t>0x500</a:t>
                      </a:r>
                      <a:endParaRPr lang="en-US" sz="2000" dirty="0"/>
                    </a:p>
                  </a:txBody>
                  <a:tcPr/>
                </a:tc>
              </a:tr>
              <a:tr h="370840">
                <a:tc>
                  <a:txBody>
                    <a:bodyPr/>
                    <a:lstStyle/>
                    <a:p>
                      <a:r>
                        <a:rPr lang="en-US" sz="2000" dirty="0" smtClean="0"/>
                        <a:t>heap</a:t>
                      </a:r>
                      <a:endParaRPr lang="en-US" sz="2000" dirty="0"/>
                    </a:p>
                  </a:txBody>
                  <a:tcPr/>
                </a:tc>
                <a:tc>
                  <a:txBody>
                    <a:bodyPr/>
                    <a:lstStyle/>
                    <a:p>
                      <a:r>
                        <a:rPr lang="en-US" sz="2000" dirty="0" smtClean="0"/>
                        <a:t>-</a:t>
                      </a:r>
                      <a:endParaRPr lang="en-US" sz="2000" dirty="0"/>
                    </a:p>
                  </a:txBody>
                  <a:tcPr/>
                </a:tc>
                <a:tc>
                  <a:txBody>
                    <a:bodyPr/>
                    <a:lstStyle/>
                    <a:p>
                      <a:r>
                        <a:rPr lang="en-US" sz="2000" dirty="0" smtClean="0"/>
                        <a:t>-</a:t>
                      </a:r>
                      <a:endParaRPr lang="en-US" sz="2000" dirty="0"/>
                    </a:p>
                  </a:txBody>
                  <a:tcPr/>
                </a:tc>
              </a:tr>
              <a:tr h="370840">
                <a:tc>
                  <a:txBody>
                    <a:bodyPr/>
                    <a:lstStyle/>
                    <a:p>
                      <a:r>
                        <a:rPr lang="en-US" sz="2000" dirty="0" smtClean="0"/>
                        <a:t>stack</a:t>
                      </a:r>
                      <a:endParaRPr lang="en-US" sz="2000" dirty="0"/>
                    </a:p>
                  </a:txBody>
                  <a:tcPr/>
                </a:tc>
                <a:tc>
                  <a:txBody>
                    <a:bodyPr/>
                    <a:lstStyle/>
                    <a:p>
                      <a:r>
                        <a:rPr lang="en-US" sz="2000" dirty="0" smtClean="0"/>
                        <a:t>0x2000</a:t>
                      </a:r>
                      <a:endParaRPr lang="en-US" sz="2000" dirty="0"/>
                    </a:p>
                  </a:txBody>
                  <a:tcPr/>
                </a:tc>
                <a:tc>
                  <a:txBody>
                    <a:bodyPr/>
                    <a:lstStyle/>
                    <a:p>
                      <a:r>
                        <a:rPr lang="en-US" sz="2000" dirty="0" smtClean="0"/>
                        <a:t>0x1000</a:t>
                      </a:r>
                      <a:endParaRPr lang="en-US" sz="2000" dirty="0"/>
                    </a:p>
                  </a:txBody>
                  <a:tcPr/>
                </a:tc>
              </a:tr>
            </a:tbl>
          </a:graphicData>
        </a:graphic>
      </p:graphicFrame>
      <p:sp>
        <p:nvSpPr>
          <p:cNvPr id="8" name="TextBox 7"/>
          <p:cNvSpPr txBox="1"/>
          <p:nvPr/>
        </p:nvSpPr>
        <p:spPr>
          <a:xfrm>
            <a:off x="457200" y="2052556"/>
            <a:ext cx="1832628" cy="400110"/>
          </a:xfrm>
          <a:prstGeom prst="rect">
            <a:avLst/>
          </a:prstGeom>
          <a:noFill/>
        </p:spPr>
        <p:txBody>
          <a:bodyPr wrap="none" rtlCol="0">
            <a:spAutoFit/>
          </a:bodyPr>
          <a:lstStyle/>
          <a:p>
            <a:r>
              <a:rPr lang="en-US" sz="2000" dirty="0" smtClean="0"/>
              <a:t>Virtual Memory</a:t>
            </a:r>
            <a:endParaRPr lang="en-US" sz="2000" dirty="0"/>
          </a:p>
        </p:txBody>
      </p:sp>
      <p:sp>
        <p:nvSpPr>
          <p:cNvPr id="9" name="Rectangle 8"/>
          <p:cNvSpPr/>
          <p:nvPr/>
        </p:nvSpPr>
        <p:spPr>
          <a:xfrm>
            <a:off x="7014547" y="1985702"/>
            <a:ext cx="1959866" cy="400110"/>
          </a:xfrm>
          <a:prstGeom prst="rect">
            <a:avLst/>
          </a:prstGeom>
        </p:spPr>
        <p:txBody>
          <a:bodyPr wrap="none">
            <a:spAutoFit/>
          </a:bodyPr>
          <a:lstStyle/>
          <a:p>
            <a:r>
              <a:rPr lang="en-US" sz="2000" dirty="0" smtClean="0"/>
              <a:t>Physical Memory</a:t>
            </a:r>
            <a:endParaRPr lang="en-US" sz="2000" dirty="0"/>
          </a:p>
        </p:txBody>
      </p:sp>
      <p:sp>
        <p:nvSpPr>
          <p:cNvPr id="10" name="TextBox 9"/>
          <p:cNvSpPr txBox="1"/>
          <p:nvPr/>
        </p:nvSpPr>
        <p:spPr>
          <a:xfrm>
            <a:off x="457200" y="808279"/>
            <a:ext cx="1800493" cy="707886"/>
          </a:xfrm>
          <a:prstGeom prst="rect">
            <a:avLst/>
          </a:prstGeom>
          <a:noFill/>
        </p:spPr>
        <p:txBody>
          <a:bodyPr wrap="none" rtlCol="0">
            <a:spAutoFit/>
          </a:bodyPr>
          <a:lstStyle/>
          <a:p>
            <a:r>
              <a:rPr lang="en-US" sz="2000" dirty="0" smtClean="0"/>
              <a:t>2 bit segment #</a:t>
            </a:r>
          </a:p>
          <a:p>
            <a:r>
              <a:rPr lang="en-US" sz="2000" dirty="0" smtClean="0"/>
              <a:t>12 bit offset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With segmentation, what is saved/restored on a process context switch?</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UNIX fork and Copy on Write</a:t>
            </a:r>
            <a:endParaRPr lang="en-US" dirty="0"/>
          </a:p>
        </p:txBody>
      </p:sp>
      <p:sp>
        <p:nvSpPr>
          <p:cNvPr id="6" name="Content Placeholder 5"/>
          <p:cNvSpPr>
            <a:spLocks noGrp="1"/>
          </p:cNvSpPr>
          <p:nvPr>
            <p:ph idx="1"/>
          </p:nvPr>
        </p:nvSpPr>
        <p:spPr>
          <a:xfrm>
            <a:off x="457200" y="1600200"/>
            <a:ext cx="8686800" cy="4525963"/>
          </a:xfrm>
        </p:spPr>
        <p:txBody>
          <a:bodyPr>
            <a:normAutofit fontScale="92500"/>
          </a:bodyPr>
          <a:lstStyle/>
          <a:p>
            <a:r>
              <a:rPr lang="en-US" dirty="0" smtClean="0"/>
              <a:t>UNIX fork</a:t>
            </a:r>
          </a:p>
          <a:p>
            <a:pPr lvl="1"/>
            <a:r>
              <a:rPr lang="en-US" dirty="0" smtClean="0"/>
              <a:t>Makes a complete copy of a process</a:t>
            </a:r>
          </a:p>
          <a:p>
            <a:r>
              <a:rPr lang="en-US" dirty="0" smtClean="0"/>
              <a:t>Segments allow a more efficient implementation</a:t>
            </a:r>
          </a:p>
          <a:p>
            <a:pPr lvl="1"/>
            <a:r>
              <a:rPr lang="en-US" dirty="0" smtClean="0"/>
              <a:t>Copy segment table into child</a:t>
            </a:r>
          </a:p>
          <a:p>
            <a:pPr lvl="1"/>
            <a:r>
              <a:rPr lang="en-US" dirty="0" smtClean="0"/>
              <a:t>Mark parent and child segments read-only</a:t>
            </a:r>
          </a:p>
          <a:p>
            <a:pPr lvl="1"/>
            <a:r>
              <a:rPr lang="en-US" dirty="0" smtClean="0"/>
              <a:t>Start child process; return to parent</a:t>
            </a:r>
          </a:p>
          <a:p>
            <a:pPr lvl="1"/>
            <a:r>
              <a:rPr lang="en-US" dirty="0" smtClean="0"/>
              <a:t>If child or parent writes to a segment (ex: stack, heap)</a:t>
            </a:r>
          </a:p>
          <a:p>
            <a:pPr lvl="2"/>
            <a:r>
              <a:rPr lang="en-US" dirty="0" smtClean="0"/>
              <a:t>trap into kernel</a:t>
            </a:r>
          </a:p>
          <a:p>
            <a:pPr lvl="2"/>
            <a:r>
              <a:rPr lang="en-US" dirty="0" smtClean="0"/>
              <a:t>make a copy of the segment and resume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8-04_segmentShared.pdf"/>
          <p:cNvPicPr>
            <a:picLocks noGrp="1" noChangeAspect="1"/>
          </p:cNvPicPr>
          <p:nvPr>
            <p:ph idx="1"/>
          </p:nvPr>
        </p:nvPicPr>
        <p:blipFill>
          <a:blip r:embed="rId3"/>
          <a:srcRect l="-26471" r="-26471"/>
          <a:stretch>
            <a:fillRect/>
          </a:stretch>
        </p:blipFill>
        <p:spPr>
          <a:xfrm>
            <a:off x="-1613842" y="-95988"/>
            <a:ext cx="13212819" cy="726654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Zero-on-Reference</a:t>
            </a:r>
            <a:endParaRPr lang="en-US" dirty="0"/>
          </a:p>
        </p:txBody>
      </p:sp>
      <p:sp>
        <p:nvSpPr>
          <p:cNvPr id="3" name="Content Placeholder 2"/>
          <p:cNvSpPr>
            <a:spLocks noGrp="1"/>
          </p:cNvSpPr>
          <p:nvPr>
            <p:ph idx="1"/>
          </p:nvPr>
        </p:nvSpPr>
        <p:spPr>
          <a:xfrm>
            <a:off x="457200" y="1418755"/>
            <a:ext cx="8229600" cy="5257800"/>
          </a:xfrm>
        </p:spPr>
        <p:txBody>
          <a:bodyPr>
            <a:normAutofit fontScale="92500" lnSpcReduction="10000"/>
          </a:bodyPr>
          <a:lstStyle/>
          <a:p>
            <a:r>
              <a:rPr lang="en-US" dirty="0" smtClean="0"/>
              <a:t>How much physical memory is needed for the stack or heap?</a:t>
            </a:r>
          </a:p>
          <a:p>
            <a:pPr lvl="1"/>
            <a:r>
              <a:rPr lang="en-US" dirty="0" smtClean="0"/>
              <a:t>Only what is currently in use</a:t>
            </a:r>
          </a:p>
          <a:p>
            <a:r>
              <a:rPr lang="en-US" dirty="0" smtClean="0"/>
              <a:t>When program uses memory beyond end of stack</a:t>
            </a:r>
          </a:p>
          <a:p>
            <a:pPr lvl="1"/>
            <a:r>
              <a:rPr lang="en-US" dirty="0" smtClean="0"/>
              <a:t>Segmentation fault into OS kernel</a:t>
            </a:r>
          </a:p>
          <a:p>
            <a:pPr lvl="1"/>
            <a:r>
              <a:rPr lang="en-US" dirty="0" smtClean="0"/>
              <a:t>Kernel allocates some memory</a:t>
            </a:r>
          </a:p>
          <a:p>
            <a:pPr lvl="2"/>
            <a:r>
              <a:rPr lang="en-US" dirty="0" smtClean="0"/>
              <a:t>How much?</a:t>
            </a:r>
          </a:p>
          <a:p>
            <a:pPr lvl="1"/>
            <a:r>
              <a:rPr lang="en-US" dirty="0" smtClean="0"/>
              <a:t>Zeros the </a:t>
            </a:r>
            <a:r>
              <a:rPr lang="en-US" dirty="0" smtClean="0"/>
              <a:t>memory</a:t>
            </a:r>
          </a:p>
          <a:p>
            <a:pPr lvl="2"/>
            <a:r>
              <a:rPr lang="en-US" dirty="0" smtClean="0"/>
              <a:t>avoid </a:t>
            </a:r>
            <a:r>
              <a:rPr lang="en-US" dirty="0" smtClean="0"/>
              <a:t>accidentally leaking information!</a:t>
            </a:r>
          </a:p>
          <a:p>
            <a:pPr lvl="1"/>
            <a:r>
              <a:rPr lang="en-US" dirty="0" smtClean="0"/>
              <a:t>Modify segment table</a:t>
            </a:r>
          </a:p>
          <a:p>
            <a:pPr lvl="1"/>
            <a:r>
              <a:rPr lang="en-US" dirty="0" smtClean="0"/>
              <a:t>Resume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a:xfrm>
            <a:off x="457199" y="1600200"/>
            <a:ext cx="8433201" cy="4801032"/>
          </a:xfrm>
        </p:spPr>
        <p:txBody>
          <a:bodyPr>
            <a:normAutofit fontScale="92500" lnSpcReduction="10000"/>
          </a:bodyPr>
          <a:lstStyle/>
          <a:p>
            <a:r>
              <a:rPr lang="en-US" dirty="0" smtClean="0"/>
              <a:t>Pros?</a:t>
            </a:r>
          </a:p>
          <a:p>
            <a:pPr lvl="1"/>
            <a:r>
              <a:rPr lang="en-US" dirty="0" smtClean="0"/>
              <a:t>Can share code/data segments between processes</a:t>
            </a:r>
          </a:p>
          <a:p>
            <a:pPr lvl="1"/>
            <a:r>
              <a:rPr lang="en-US" dirty="0" smtClean="0"/>
              <a:t>Can protect code segment from being overwritten</a:t>
            </a:r>
          </a:p>
          <a:p>
            <a:pPr lvl="1"/>
            <a:r>
              <a:rPr lang="en-US" dirty="0" smtClean="0"/>
              <a:t>Can transparently grow stack/heap as needed</a:t>
            </a:r>
          </a:p>
          <a:p>
            <a:pPr lvl="1"/>
            <a:r>
              <a:rPr lang="en-US" dirty="0" smtClean="0"/>
              <a:t>Can detect if need to copy-on-write</a:t>
            </a:r>
          </a:p>
          <a:p>
            <a:r>
              <a:rPr lang="en-US" dirty="0" smtClean="0"/>
              <a:t>Cons?</a:t>
            </a:r>
          </a:p>
          <a:p>
            <a:pPr lvl="1"/>
            <a:r>
              <a:rPr lang="en-US" dirty="0" smtClean="0"/>
              <a:t>Complex memory management</a:t>
            </a:r>
          </a:p>
          <a:p>
            <a:pPr lvl="2"/>
            <a:r>
              <a:rPr lang="en-US" dirty="0" smtClean="0"/>
              <a:t>Need to find chunk of a particular size</a:t>
            </a:r>
          </a:p>
          <a:p>
            <a:pPr lvl="1"/>
            <a:r>
              <a:rPr lang="en-US" dirty="0" smtClean="0"/>
              <a:t>May need to rearrange memory from time to time to make room for new segment or growing segment</a:t>
            </a:r>
          </a:p>
          <a:p>
            <a:pPr lvl="2"/>
            <a:r>
              <a:rPr lang="en-US" dirty="0" smtClean="0"/>
              <a:t>External fragmentation: wasted space between chunks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Translation</a:t>
            </a:r>
            <a:endParaRPr lang="en-US" dirty="0"/>
          </a:p>
        </p:txBody>
      </p:sp>
      <p:sp>
        <p:nvSpPr>
          <p:cNvPr id="3" name="Content Placeholder 2"/>
          <p:cNvSpPr>
            <a:spLocks noGrp="1"/>
          </p:cNvSpPr>
          <p:nvPr>
            <p:ph idx="1"/>
          </p:nvPr>
        </p:nvSpPr>
        <p:spPr/>
        <p:txBody>
          <a:bodyPr>
            <a:normAutofit lnSpcReduction="10000"/>
          </a:bodyPr>
          <a:lstStyle/>
          <a:p>
            <a:r>
              <a:rPr lang="en-US" dirty="0" smtClean="0"/>
              <a:t>Manage memory in fixed size units, or pages</a:t>
            </a:r>
          </a:p>
          <a:p>
            <a:r>
              <a:rPr lang="en-US" dirty="0" smtClean="0"/>
              <a:t>Finding a free page is easy</a:t>
            </a:r>
          </a:p>
          <a:p>
            <a:pPr lvl="1"/>
            <a:r>
              <a:rPr lang="en-US" dirty="0" smtClean="0"/>
              <a:t>Bitmap allocation: 0011111100000001100</a:t>
            </a:r>
          </a:p>
          <a:p>
            <a:pPr lvl="1"/>
            <a:r>
              <a:rPr lang="en-US" dirty="0" smtClean="0"/>
              <a:t>Each bit represents one physical page frame</a:t>
            </a:r>
          </a:p>
          <a:p>
            <a:r>
              <a:rPr lang="en-US" dirty="0" smtClean="0"/>
              <a:t>Each process has its own page table</a:t>
            </a:r>
          </a:p>
          <a:p>
            <a:pPr lvl="1"/>
            <a:r>
              <a:rPr lang="en-US" dirty="0" smtClean="0"/>
              <a:t>Stored in physical memory</a:t>
            </a:r>
          </a:p>
          <a:p>
            <a:pPr lvl="1"/>
            <a:r>
              <a:rPr lang="en-US" dirty="0" smtClean="0"/>
              <a:t>Hardware registers</a:t>
            </a:r>
          </a:p>
          <a:p>
            <a:pPr lvl="2"/>
            <a:r>
              <a:rPr lang="en-US" dirty="0" smtClean="0"/>
              <a:t>pointer to page table start</a:t>
            </a:r>
          </a:p>
          <a:p>
            <a:pPr lvl="2"/>
            <a:r>
              <a:rPr lang="en-US" dirty="0" smtClean="0"/>
              <a:t>page table length</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Translation (Abstract)</a:t>
            </a:r>
            <a:endParaRPr lang="en-US" dirty="0"/>
          </a:p>
        </p:txBody>
      </p:sp>
      <p:pic>
        <p:nvPicPr>
          <p:cNvPr id="6" name="Content Placeholder 5" descr="ch8-06_pagedSegment.pdf"/>
          <p:cNvPicPr>
            <a:picLocks noGrp="1" noChangeAspect="1"/>
          </p:cNvPicPr>
          <p:nvPr>
            <p:ph idx="1"/>
          </p:nvPr>
        </p:nvPicPr>
        <p:blipFill>
          <a:blip r:embed="rId2"/>
          <a:srcRect l="-12941" r="-12941"/>
          <a:stretch>
            <a:fillRect/>
          </a:stretch>
        </p:blipFill>
        <p:spPr>
          <a:xfrm>
            <a:off x="-614655" y="1010721"/>
            <a:ext cx="10084352" cy="554600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0476" y="143320"/>
            <a:ext cx="7629112" cy="707886"/>
          </a:xfrm>
          <a:prstGeom prst="rect">
            <a:avLst/>
          </a:prstGeom>
          <a:noFill/>
        </p:spPr>
        <p:txBody>
          <a:bodyPr wrap="none" rtlCol="0">
            <a:spAutoFit/>
          </a:bodyPr>
          <a:lstStyle/>
          <a:p>
            <a:r>
              <a:rPr lang="en-US" sz="4000" dirty="0" smtClean="0"/>
              <a:t>Paged Translation (Implementation)</a:t>
            </a:r>
            <a:endParaRPr lang="en-US" sz="4000" dirty="0"/>
          </a:p>
        </p:txBody>
      </p:sp>
      <p:pic>
        <p:nvPicPr>
          <p:cNvPr id="7" name="Content Placeholder 6" descr="ch8-05_paged.pdf"/>
          <p:cNvPicPr>
            <a:picLocks noGrp="1" noChangeAspect="1"/>
          </p:cNvPicPr>
          <p:nvPr>
            <p:ph idx="1"/>
          </p:nvPr>
        </p:nvPicPr>
        <p:blipFill>
          <a:blip r:embed="rId2"/>
          <a:srcRect l="-27466" r="-27466"/>
          <a:stretch>
            <a:fillRect/>
          </a:stretch>
        </p:blipFill>
        <p:spPr>
          <a:xfrm>
            <a:off x="-1314685" y="555654"/>
            <a:ext cx="11676120" cy="642141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Paging Questions</a:t>
            </a:r>
            <a:endParaRPr lang="en-US" dirty="0"/>
          </a:p>
        </p:txBody>
      </p:sp>
      <p:sp>
        <p:nvSpPr>
          <p:cNvPr id="6" name="Content Placeholder 5"/>
          <p:cNvSpPr>
            <a:spLocks noGrp="1"/>
          </p:cNvSpPr>
          <p:nvPr>
            <p:ph idx="1"/>
          </p:nvPr>
        </p:nvSpPr>
        <p:spPr/>
        <p:txBody>
          <a:bodyPr>
            <a:normAutofit/>
          </a:bodyPr>
          <a:lstStyle/>
          <a:p>
            <a:r>
              <a:rPr lang="en-US" dirty="0" smtClean="0"/>
              <a:t>With paging, what is saved/restored on a process context switch?</a:t>
            </a:r>
          </a:p>
          <a:p>
            <a:pPr lvl="1"/>
            <a:r>
              <a:rPr lang="en-US" dirty="0" smtClean="0"/>
              <a:t>Pointer to page table, size of page table</a:t>
            </a:r>
          </a:p>
          <a:p>
            <a:pPr lvl="1"/>
            <a:r>
              <a:rPr lang="en-US" dirty="0" smtClean="0"/>
              <a:t>Page table itself is in main memory</a:t>
            </a:r>
          </a:p>
          <a:p>
            <a:pPr lvl="0"/>
            <a:r>
              <a:rPr lang="en-US" dirty="0" smtClean="0"/>
              <a:t>What if page size is very small?</a:t>
            </a:r>
          </a:p>
          <a:p>
            <a:r>
              <a:rPr lang="en-US" dirty="0" smtClean="0"/>
              <a:t>What if page size is very large?</a:t>
            </a:r>
          </a:p>
          <a:p>
            <a:pPr lvl="1"/>
            <a:r>
              <a:rPr lang="en-US" dirty="0" smtClean="0"/>
              <a:t>Internal fragmentation: if we don’t need all of the space inside a fixed size chunk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Address Translation Concept</a:t>
            </a:r>
          </a:p>
          <a:p>
            <a:pPr lvl="1"/>
            <a:r>
              <a:rPr lang="en-US" dirty="0" smtClean="0"/>
              <a:t>How do we convert a virtual address to a physical address?</a:t>
            </a:r>
          </a:p>
          <a:p>
            <a:r>
              <a:rPr lang="en-US" dirty="0" smtClean="0"/>
              <a:t>Flexible Address Translation</a:t>
            </a:r>
          </a:p>
          <a:p>
            <a:pPr lvl="1"/>
            <a:r>
              <a:rPr lang="en-US" dirty="0" smtClean="0"/>
              <a:t>Base and bound</a:t>
            </a:r>
          </a:p>
          <a:p>
            <a:pPr lvl="1"/>
            <a:r>
              <a:rPr lang="en-US" dirty="0" smtClean="0"/>
              <a:t>Segmentation</a:t>
            </a:r>
          </a:p>
          <a:p>
            <a:pPr lvl="1"/>
            <a:r>
              <a:rPr lang="en-US" dirty="0" smtClean="0"/>
              <a:t>Paging</a:t>
            </a:r>
          </a:p>
          <a:p>
            <a:pPr lvl="1"/>
            <a:r>
              <a:rPr lang="en-US" dirty="0" smtClean="0"/>
              <a:t>Multilevel translation</a:t>
            </a:r>
          </a:p>
          <a:p>
            <a:r>
              <a:rPr lang="en-US" dirty="0" smtClean="0"/>
              <a:t>Efficient Address Translation</a:t>
            </a:r>
          </a:p>
          <a:p>
            <a:pPr lvl="1"/>
            <a:r>
              <a:rPr lang="en-US" dirty="0" smtClean="0"/>
              <a:t>Translation </a:t>
            </a:r>
            <a:r>
              <a:rPr lang="en-US" dirty="0" err="1" smtClean="0"/>
              <a:t>Lookaside</a:t>
            </a:r>
            <a:r>
              <a:rPr lang="en-US" dirty="0" smtClean="0"/>
              <a:t> Buffers (TLB)</a:t>
            </a:r>
          </a:p>
          <a:p>
            <a:pPr lvl="1"/>
            <a:r>
              <a:rPr lang="en-US" dirty="0" smtClean="0"/>
              <a:t>Virtually and physically addressed caches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On Demand</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Can I start running a program before its code is in physical memory?</a:t>
            </a:r>
          </a:p>
          <a:p>
            <a:pPr lvl="1"/>
            <a:r>
              <a:rPr lang="en-US" dirty="0" smtClean="0"/>
              <a:t>Set all page table entries to invalid</a:t>
            </a:r>
          </a:p>
          <a:p>
            <a:pPr lvl="1"/>
            <a:r>
              <a:rPr lang="en-US" dirty="0" smtClean="0"/>
              <a:t>When a page is referenced for first time, kernel trap</a:t>
            </a:r>
          </a:p>
          <a:p>
            <a:pPr lvl="1"/>
            <a:r>
              <a:rPr lang="en-US" dirty="0" smtClean="0"/>
              <a:t>Kernel brings page in from disk</a:t>
            </a:r>
          </a:p>
          <a:p>
            <a:pPr lvl="1"/>
            <a:r>
              <a:rPr lang="en-US" dirty="0" smtClean="0"/>
              <a:t>Resume execution</a:t>
            </a:r>
          </a:p>
          <a:p>
            <a:pPr lvl="1"/>
            <a:r>
              <a:rPr lang="en-US" dirty="0" smtClean="0"/>
              <a:t>Remaining pages can be transferred in the background while program is running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Address Spaces</a:t>
            </a:r>
            <a:endParaRPr lang="en-US" dirty="0"/>
          </a:p>
        </p:txBody>
      </p:sp>
      <p:sp>
        <p:nvSpPr>
          <p:cNvPr id="3" name="Content Placeholder 2"/>
          <p:cNvSpPr>
            <a:spLocks noGrp="1"/>
          </p:cNvSpPr>
          <p:nvPr>
            <p:ph idx="1"/>
          </p:nvPr>
        </p:nvSpPr>
        <p:spPr>
          <a:xfrm>
            <a:off x="457200" y="1600200"/>
            <a:ext cx="8056682" cy="4525963"/>
          </a:xfrm>
        </p:spPr>
        <p:txBody>
          <a:bodyPr>
            <a:normAutofit lnSpcReduction="10000"/>
          </a:bodyPr>
          <a:lstStyle/>
          <a:p>
            <a:r>
              <a:rPr lang="en-US" dirty="0" smtClean="0"/>
              <a:t>Might want many separate dynamic segments</a:t>
            </a:r>
          </a:p>
          <a:p>
            <a:pPr lvl="1"/>
            <a:r>
              <a:rPr lang="en-US" dirty="0" smtClean="0"/>
              <a:t>Per-processor heaps</a:t>
            </a:r>
          </a:p>
          <a:p>
            <a:pPr lvl="1"/>
            <a:r>
              <a:rPr lang="en-US" dirty="0" smtClean="0"/>
              <a:t>Per-thread stacks</a:t>
            </a:r>
          </a:p>
          <a:p>
            <a:pPr lvl="1"/>
            <a:r>
              <a:rPr lang="en-US" dirty="0" smtClean="0"/>
              <a:t>Memory-mapped files</a:t>
            </a:r>
          </a:p>
          <a:p>
            <a:pPr lvl="1"/>
            <a:r>
              <a:rPr lang="en-US" dirty="0" smtClean="0"/>
              <a:t>Dynamically linked libraries</a:t>
            </a:r>
          </a:p>
          <a:p>
            <a:r>
              <a:rPr lang="en-US" dirty="0" smtClean="0"/>
              <a:t>What if virtual address space is large?</a:t>
            </a:r>
          </a:p>
          <a:p>
            <a:pPr lvl="1"/>
            <a:r>
              <a:rPr lang="en-US" dirty="0" smtClean="0"/>
              <a:t>32-bits, 4KB pages =&gt; 500K page table entries</a:t>
            </a:r>
          </a:p>
          <a:p>
            <a:pPr lvl="1"/>
            <a:r>
              <a:rPr lang="en-US" dirty="0" smtClean="0"/>
              <a:t>64-bits =&gt; 4 quadrillion page table entries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Translation</a:t>
            </a:r>
            <a:endParaRPr lang="en-US" dirty="0"/>
          </a:p>
        </p:txBody>
      </p:sp>
      <p:sp>
        <p:nvSpPr>
          <p:cNvPr id="3" name="Content Placeholder 2"/>
          <p:cNvSpPr>
            <a:spLocks noGrp="1"/>
          </p:cNvSpPr>
          <p:nvPr>
            <p:ph idx="1"/>
          </p:nvPr>
        </p:nvSpPr>
        <p:spPr>
          <a:xfrm>
            <a:off x="457200" y="1600200"/>
            <a:ext cx="8432485" cy="4525963"/>
          </a:xfrm>
        </p:spPr>
        <p:txBody>
          <a:bodyPr>
            <a:normAutofit fontScale="85000" lnSpcReduction="20000"/>
          </a:bodyPr>
          <a:lstStyle/>
          <a:p>
            <a:r>
              <a:rPr lang="en-US" dirty="0" smtClean="0"/>
              <a:t>Tree of translation tables</a:t>
            </a:r>
          </a:p>
          <a:p>
            <a:pPr lvl="1"/>
            <a:r>
              <a:rPr lang="en-US" dirty="0" smtClean="0"/>
              <a:t>Paged segmentation </a:t>
            </a:r>
          </a:p>
          <a:p>
            <a:pPr lvl="1"/>
            <a:r>
              <a:rPr lang="en-US" dirty="0" smtClean="0"/>
              <a:t>Multi-level page tables</a:t>
            </a:r>
          </a:p>
          <a:p>
            <a:pPr lvl="1"/>
            <a:r>
              <a:rPr lang="en-US" dirty="0" smtClean="0"/>
              <a:t>Multi-level paged segmentation</a:t>
            </a:r>
          </a:p>
          <a:p>
            <a:r>
              <a:rPr lang="en-US" dirty="0" smtClean="0"/>
              <a:t>Fixed-size page as lowest level unit of allocation</a:t>
            </a:r>
          </a:p>
          <a:p>
            <a:pPr lvl="1"/>
            <a:r>
              <a:rPr lang="en-US" dirty="0" smtClean="0"/>
              <a:t>Efficient memory allocation (compared to segments)</a:t>
            </a:r>
          </a:p>
          <a:p>
            <a:pPr lvl="1"/>
            <a:r>
              <a:rPr lang="en-US" dirty="0" smtClean="0"/>
              <a:t>Efficient for sparse addresses (compared to paging)</a:t>
            </a:r>
          </a:p>
          <a:p>
            <a:pPr lvl="1"/>
            <a:r>
              <a:rPr lang="en-US" dirty="0" smtClean="0"/>
              <a:t>Efficient disk transfers (fixed size units)</a:t>
            </a:r>
          </a:p>
          <a:p>
            <a:pPr lvl="1"/>
            <a:r>
              <a:rPr lang="en-US" dirty="0" smtClean="0"/>
              <a:t>Easier to build translation </a:t>
            </a:r>
            <a:r>
              <a:rPr lang="en-US" dirty="0" err="1" smtClean="0"/>
              <a:t>lookaside</a:t>
            </a:r>
            <a:r>
              <a:rPr lang="en-US" dirty="0" smtClean="0"/>
              <a:t> buffers</a:t>
            </a:r>
          </a:p>
          <a:p>
            <a:pPr lvl="1"/>
            <a:r>
              <a:rPr lang="en-US" dirty="0" smtClean="0"/>
              <a:t>Efficient reverse lookup (from physical -&gt; virtual)</a:t>
            </a:r>
          </a:p>
          <a:p>
            <a:pPr lvl="1"/>
            <a:r>
              <a:rPr lang="en-US" dirty="0" smtClean="0"/>
              <a:t>Variable granularity for protection/sharing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Segmentation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Process memory is segmented</a:t>
            </a:r>
          </a:p>
          <a:p>
            <a:r>
              <a:rPr lang="en-US" dirty="0" smtClean="0"/>
              <a:t>Segment table entry:</a:t>
            </a:r>
          </a:p>
          <a:p>
            <a:pPr lvl="1"/>
            <a:r>
              <a:rPr lang="en-US" dirty="0" smtClean="0"/>
              <a:t>Pointer to page table</a:t>
            </a:r>
          </a:p>
          <a:p>
            <a:pPr lvl="1"/>
            <a:r>
              <a:rPr lang="en-US" dirty="0" smtClean="0"/>
              <a:t>Page table length (# of pages in segment)</a:t>
            </a:r>
          </a:p>
          <a:p>
            <a:pPr lvl="1"/>
            <a:r>
              <a:rPr lang="en-US" dirty="0" smtClean="0"/>
              <a:t>Access permissions</a:t>
            </a:r>
          </a:p>
          <a:p>
            <a:r>
              <a:rPr lang="en-US" dirty="0" smtClean="0"/>
              <a:t>Page table entry:</a:t>
            </a:r>
          </a:p>
          <a:p>
            <a:pPr lvl="1"/>
            <a:r>
              <a:rPr lang="en-US" dirty="0" smtClean="0"/>
              <a:t>Page frame</a:t>
            </a:r>
          </a:p>
          <a:p>
            <a:pPr lvl="1"/>
            <a:r>
              <a:rPr lang="en-US" dirty="0" smtClean="0"/>
              <a:t>Access permissions</a:t>
            </a:r>
          </a:p>
          <a:p>
            <a:r>
              <a:rPr lang="en-US" dirty="0" smtClean="0"/>
              <a:t>Share/protection at either page or segment-level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52"/>
            <a:ext cx="8229600" cy="1143000"/>
          </a:xfrm>
        </p:spPr>
        <p:txBody>
          <a:bodyPr>
            <a:normAutofit fontScale="90000"/>
          </a:bodyPr>
          <a:lstStyle/>
          <a:p>
            <a:r>
              <a:rPr lang="en-US" smtClean="0"/>
              <a:t>Paged </a:t>
            </a:r>
            <a:r>
              <a:rPr lang="en-US" smtClean="0"/>
              <a:t>Segmentation </a:t>
            </a:r>
            <a:r>
              <a:rPr lang="en-US" dirty="0" smtClean="0"/>
              <a:t>(Implementation)</a:t>
            </a:r>
            <a:endParaRPr lang="en-US" dirty="0"/>
          </a:p>
        </p:txBody>
      </p:sp>
      <p:pic>
        <p:nvPicPr>
          <p:cNvPr id="4" name="Content Placeholder 3" descr="ch8-07_pagedSegment2.pdf"/>
          <p:cNvPicPr>
            <a:picLocks noGrp="1" noChangeAspect="1"/>
          </p:cNvPicPr>
          <p:nvPr>
            <p:ph idx="1"/>
          </p:nvPr>
        </p:nvPicPr>
        <p:blipFill>
          <a:blip r:embed="rId2"/>
          <a:srcRect l="-27466" r="-27466"/>
          <a:stretch>
            <a:fillRect/>
          </a:stretch>
        </p:blipFill>
        <p:spPr>
          <a:xfrm>
            <a:off x="-1350202" y="595005"/>
            <a:ext cx="11787378" cy="648260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Paging</a:t>
            </a:r>
            <a:endParaRPr lang="en-US" dirty="0"/>
          </a:p>
        </p:txBody>
      </p:sp>
      <p:pic>
        <p:nvPicPr>
          <p:cNvPr id="6" name="Content Placeholder 5" descr="ch8-08_pageLevels.pdf"/>
          <p:cNvPicPr>
            <a:picLocks noGrp="1" noChangeAspect="1"/>
          </p:cNvPicPr>
          <p:nvPr>
            <p:ph idx="1"/>
          </p:nvPr>
        </p:nvPicPr>
        <p:blipFill>
          <a:blip r:embed="rId2"/>
          <a:srcRect l="-27466" r="-27466"/>
          <a:stretch>
            <a:fillRect/>
          </a:stretch>
        </p:blipFill>
        <p:spPr>
          <a:xfrm>
            <a:off x="-830228" y="885110"/>
            <a:ext cx="11029428" cy="606576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Address Translation</a:t>
            </a:r>
            <a:endParaRPr lang="en-US" dirty="0"/>
          </a:p>
        </p:txBody>
      </p:sp>
      <p:sp>
        <p:nvSpPr>
          <p:cNvPr id="3" name="Content Placeholder 2"/>
          <p:cNvSpPr>
            <a:spLocks noGrp="1"/>
          </p:cNvSpPr>
          <p:nvPr>
            <p:ph idx="1"/>
          </p:nvPr>
        </p:nvSpPr>
        <p:spPr/>
        <p:txBody>
          <a:bodyPr/>
          <a:lstStyle/>
          <a:p>
            <a:r>
              <a:rPr lang="en-US" dirty="0" smtClean="0"/>
              <a:t>Translation </a:t>
            </a:r>
            <a:r>
              <a:rPr lang="en-US" dirty="0" err="1" smtClean="0"/>
              <a:t>lookaside</a:t>
            </a:r>
            <a:r>
              <a:rPr lang="en-US" dirty="0" smtClean="0"/>
              <a:t> buffer (TLB)</a:t>
            </a:r>
          </a:p>
          <a:p>
            <a:pPr lvl="1"/>
            <a:r>
              <a:rPr lang="en-US" dirty="0" smtClean="0"/>
              <a:t>Cache of recent virtual page -&gt; physical page translations</a:t>
            </a:r>
          </a:p>
          <a:p>
            <a:pPr lvl="1"/>
            <a:r>
              <a:rPr lang="en-US" dirty="0" smtClean="0"/>
              <a:t>If cache hit, use translation</a:t>
            </a:r>
          </a:p>
          <a:p>
            <a:pPr lvl="1"/>
            <a:r>
              <a:rPr lang="en-US" dirty="0" smtClean="0"/>
              <a:t>If cache miss, walk multi-level page table</a:t>
            </a:r>
          </a:p>
          <a:p>
            <a:r>
              <a:rPr lang="en-US" dirty="0" smtClean="0"/>
              <a:t>Cost of translation =</a:t>
            </a:r>
          </a:p>
          <a:p>
            <a:pPr lvl="1">
              <a:buNone/>
            </a:pPr>
            <a:r>
              <a:rPr lang="en-US" dirty="0" smtClean="0"/>
              <a:t>Cost of TLB lookup +</a:t>
            </a:r>
          </a:p>
          <a:p>
            <a:pPr lvl="1">
              <a:buNone/>
            </a:pPr>
            <a:r>
              <a:rPr lang="en-US" dirty="0" err="1" smtClean="0"/>
              <a:t>Prob(TLB</a:t>
            </a:r>
            <a:r>
              <a:rPr lang="en-US" dirty="0" smtClean="0"/>
              <a:t> miss) * cost of page table lookup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Concept</a:t>
            </a:r>
            <a:endParaRPr lang="en-US" dirty="0"/>
          </a:p>
        </p:txBody>
      </p:sp>
      <p:pic>
        <p:nvPicPr>
          <p:cNvPr id="4" name="Content Placeholder 3" descr="ch8-01_abstract.pdf"/>
          <p:cNvPicPr>
            <a:picLocks noGrp="1" noChangeAspect="1"/>
          </p:cNvPicPr>
          <p:nvPr>
            <p:ph idx="1"/>
          </p:nvPr>
        </p:nvPicPr>
        <p:blipFill>
          <a:blip r:embed="rId2"/>
          <a:srcRect l="-3258" r="-3258"/>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Goals</a:t>
            </a:r>
            <a:endParaRPr lang="en-US" dirty="0"/>
          </a:p>
        </p:txBody>
      </p:sp>
      <p:sp>
        <p:nvSpPr>
          <p:cNvPr id="3" name="Content Placeholder 2"/>
          <p:cNvSpPr>
            <a:spLocks noGrp="1"/>
          </p:cNvSpPr>
          <p:nvPr>
            <p:ph idx="1"/>
          </p:nvPr>
        </p:nvSpPr>
        <p:spPr>
          <a:xfrm>
            <a:off x="457200" y="1600200"/>
            <a:ext cx="8229600" cy="4852671"/>
          </a:xfrm>
        </p:spPr>
        <p:txBody>
          <a:bodyPr>
            <a:normAutofit fontScale="85000" lnSpcReduction="20000"/>
          </a:bodyPr>
          <a:lstStyle/>
          <a:p>
            <a:r>
              <a:rPr lang="en-US" dirty="0" smtClean="0"/>
              <a:t>Memory protection</a:t>
            </a:r>
          </a:p>
          <a:p>
            <a:r>
              <a:rPr lang="en-US" dirty="0" smtClean="0"/>
              <a:t>Memory sharing</a:t>
            </a:r>
          </a:p>
          <a:p>
            <a:pPr lvl="1"/>
            <a:r>
              <a:rPr lang="en-US" dirty="0" smtClean="0"/>
              <a:t>Shared libraries, </a:t>
            </a:r>
            <a:r>
              <a:rPr lang="en-US" dirty="0" err="1" smtClean="0"/>
              <a:t>interprocess</a:t>
            </a:r>
            <a:r>
              <a:rPr lang="en-US" dirty="0" smtClean="0"/>
              <a:t> communication</a:t>
            </a:r>
          </a:p>
          <a:p>
            <a:r>
              <a:rPr lang="en-US" dirty="0" smtClean="0"/>
              <a:t>Sparse addresses</a:t>
            </a:r>
          </a:p>
          <a:p>
            <a:pPr lvl="1"/>
            <a:r>
              <a:rPr lang="en-US" dirty="0" smtClean="0"/>
              <a:t>Multiple regions of dynamic allocation (heaps/stacks)</a:t>
            </a:r>
          </a:p>
          <a:p>
            <a:r>
              <a:rPr lang="en-US" dirty="0" smtClean="0"/>
              <a:t>Efficiency</a:t>
            </a:r>
          </a:p>
          <a:p>
            <a:pPr lvl="1"/>
            <a:r>
              <a:rPr lang="en-US" dirty="0" smtClean="0"/>
              <a:t>Memory placement</a:t>
            </a:r>
          </a:p>
          <a:p>
            <a:pPr lvl="1"/>
            <a:r>
              <a:rPr lang="en-US" dirty="0" smtClean="0"/>
              <a:t>Runtime lookup</a:t>
            </a:r>
          </a:p>
          <a:p>
            <a:pPr lvl="1"/>
            <a:r>
              <a:rPr lang="en-US" dirty="0" smtClean="0"/>
              <a:t>Compact translation tables</a:t>
            </a:r>
          </a:p>
          <a:p>
            <a:r>
              <a:rPr lang="en-US" dirty="0" smtClean="0"/>
              <a:t>Portability</a:t>
            </a:r>
            <a:endParaRPr lang="en-US" dirty="0"/>
          </a:p>
          <a:p>
            <a:pPr lvl="1"/>
            <a:r>
              <a:rPr lang="en-US" dirty="0" smtClean="0"/>
              <a:t>Map from OS data structure to specific capabilities of each architecture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Virtually Addressed Base and Bounds</a:t>
            </a:r>
            <a:endParaRPr lang="en-US" dirty="0"/>
          </a:p>
        </p:txBody>
      </p:sp>
      <p:pic>
        <p:nvPicPr>
          <p:cNvPr id="4" name="Content Placeholder 3" descr="ch8-02_virtualbase.pdf"/>
          <p:cNvPicPr>
            <a:picLocks noGrp="1" noChangeAspect="1"/>
          </p:cNvPicPr>
          <p:nvPr>
            <p:ph idx="1"/>
          </p:nvPr>
        </p:nvPicPr>
        <p:blipFill>
          <a:blip r:embed="rId3"/>
          <a:srcRect t="-9440" b="-9440"/>
          <a:stretch>
            <a:fillRect/>
          </a:stretch>
        </p:blipFill>
        <p:spPr>
          <a:xfrm>
            <a:off x="-298052" y="942828"/>
            <a:ext cx="9760135" cy="536769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With virtually addressed base and bounds, what is saved/restored on a process context switch?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Virtually Addressed Base and Bounds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Pros?</a:t>
            </a:r>
          </a:p>
          <a:p>
            <a:pPr lvl="1"/>
            <a:r>
              <a:rPr lang="en-US" dirty="0" smtClean="0"/>
              <a:t>Simple</a:t>
            </a:r>
          </a:p>
          <a:p>
            <a:pPr lvl="1"/>
            <a:r>
              <a:rPr lang="en-US" dirty="0" smtClean="0"/>
              <a:t>Fast (2 registers, adder, comparator)</a:t>
            </a:r>
          </a:p>
          <a:p>
            <a:pPr lvl="1"/>
            <a:r>
              <a:rPr lang="en-US" dirty="0" smtClean="0"/>
              <a:t>Safe</a:t>
            </a:r>
          </a:p>
          <a:p>
            <a:pPr lvl="1"/>
            <a:r>
              <a:rPr lang="en-US" dirty="0" smtClean="0"/>
              <a:t>Can relocate in physical memory without changing process</a:t>
            </a:r>
          </a:p>
          <a:p>
            <a:r>
              <a:rPr lang="en-US" dirty="0" smtClean="0"/>
              <a:t>Cons?</a:t>
            </a:r>
          </a:p>
          <a:p>
            <a:pPr lvl="1"/>
            <a:r>
              <a:rPr lang="en-US" dirty="0" smtClean="0"/>
              <a:t>Can’t keep program from accidentally overwriting its own code</a:t>
            </a:r>
          </a:p>
          <a:p>
            <a:pPr lvl="1"/>
            <a:r>
              <a:rPr lang="en-US" dirty="0" smtClean="0"/>
              <a:t>Can’t share code/data with other processes</a:t>
            </a:r>
          </a:p>
          <a:p>
            <a:pPr lvl="1"/>
            <a:r>
              <a:rPr lang="en-US" dirty="0" smtClean="0"/>
              <a:t>Can’t grow stack/heap as needed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5" name="Content Placeholder 4"/>
          <p:cNvSpPr>
            <a:spLocks noGrp="1"/>
          </p:cNvSpPr>
          <p:nvPr>
            <p:ph idx="1"/>
          </p:nvPr>
        </p:nvSpPr>
        <p:spPr/>
        <p:txBody>
          <a:bodyPr>
            <a:normAutofit fontScale="92500"/>
          </a:bodyPr>
          <a:lstStyle/>
          <a:p>
            <a:r>
              <a:rPr lang="en-US" dirty="0" smtClean="0"/>
              <a:t>Segment is a contiguous region of </a:t>
            </a:r>
            <a:r>
              <a:rPr lang="en-US" i="1" dirty="0" smtClean="0"/>
              <a:t>virtual</a:t>
            </a:r>
            <a:r>
              <a:rPr lang="en-US" dirty="0" smtClean="0"/>
              <a:t> memory</a:t>
            </a:r>
          </a:p>
          <a:p>
            <a:r>
              <a:rPr lang="en-US" dirty="0" smtClean="0"/>
              <a:t>Each process has a segment table (in hardware)</a:t>
            </a:r>
          </a:p>
          <a:p>
            <a:pPr lvl="1"/>
            <a:r>
              <a:rPr lang="en-US" dirty="0" smtClean="0"/>
              <a:t>Entry in table = segment</a:t>
            </a:r>
          </a:p>
          <a:p>
            <a:r>
              <a:rPr lang="en-US" dirty="0" smtClean="0"/>
              <a:t>Segment can be located anywhere in physical memory</a:t>
            </a:r>
          </a:p>
          <a:p>
            <a:pPr lvl="1"/>
            <a:r>
              <a:rPr lang="en-US" dirty="0" smtClean="0"/>
              <a:t>Each segment has: start, length, access permission</a:t>
            </a:r>
          </a:p>
          <a:p>
            <a:r>
              <a:rPr lang="en-US" dirty="0" smtClean="0"/>
              <a:t>Processes can share segments</a:t>
            </a:r>
          </a:p>
          <a:p>
            <a:pPr lvl="1"/>
            <a:r>
              <a:rPr lang="en-US" dirty="0" smtClean="0"/>
              <a:t>Same start, length, same/different access permissions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pic>
        <p:nvPicPr>
          <p:cNvPr id="5" name="Content Placeholder 4" descr="ch8-03_segment.pdf"/>
          <p:cNvPicPr>
            <a:picLocks noGrp="1" noChangeAspect="1"/>
          </p:cNvPicPr>
          <p:nvPr>
            <p:ph idx="1"/>
          </p:nvPr>
        </p:nvPicPr>
        <p:blipFill>
          <a:blip r:embed="rId3"/>
          <a:srcRect l="-3530" r="-3530"/>
          <a:stretch>
            <a:fillRect/>
          </a:stretch>
        </p:blipFill>
        <p:spPr>
          <a:xfrm>
            <a:off x="-577889" y="1030942"/>
            <a:ext cx="10215046" cy="5617882"/>
          </a:xfr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14781</TotalTime>
  <Words>1230</Words>
  <Application>Microsoft Macintosh PowerPoint</Application>
  <PresentationFormat>On-screen Show (4:3)</PresentationFormat>
  <Paragraphs>272</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Address Translation</vt:lpstr>
      <vt:lpstr>Main Points</vt:lpstr>
      <vt:lpstr>Address Translation Concept</vt:lpstr>
      <vt:lpstr>Address Translation Goals</vt:lpstr>
      <vt:lpstr>Virtually Addressed Base and Bounds</vt:lpstr>
      <vt:lpstr>Question</vt:lpstr>
      <vt:lpstr>Virtually Addressed Base and Bounds</vt:lpstr>
      <vt:lpstr>Segmentation</vt:lpstr>
      <vt:lpstr>Segmentation</vt:lpstr>
      <vt:lpstr>PowerPoint Presentation</vt:lpstr>
      <vt:lpstr>Question</vt:lpstr>
      <vt:lpstr>UNIX fork and Copy on Write</vt:lpstr>
      <vt:lpstr>PowerPoint Presentation</vt:lpstr>
      <vt:lpstr>Zero-on-Reference</vt:lpstr>
      <vt:lpstr>Segmentation</vt:lpstr>
      <vt:lpstr>Paged Translation</vt:lpstr>
      <vt:lpstr>Paged Translation (Abstract)</vt:lpstr>
      <vt:lpstr>PowerPoint Presentation</vt:lpstr>
      <vt:lpstr>Paging Questions</vt:lpstr>
      <vt:lpstr>Fill On Demand</vt:lpstr>
      <vt:lpstr>Sparse Address Spaces</vt:lpstr>
      <vt:lpstr>Multi-level Translation</vt:lpstr>
      <vt:lpstr>Paged Segmentation</vt:lpstr>
      <vt:lpstr>Paged Segmentation (Implementation)</vt:lpstr>
      <vt:lpstr>Multilevel Paging</vt:lpstr>
      <vt:lpstr>Efficient Address Translation</vt:lpstr>
    </vt:vector>
  </TitlesOfParts>
  <Manager/>
  <Company>University of Washington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Address Translation</dc:title>
  <dc:subject/>
  <dc:creator>Thomas Anderson</dc:creator>
  <cp:keywords/>
  <dc:description>Copyright Thomas Anderson 2012</dc:description>
  <cp:lastModifiedBy>Ming Li</cp:lastModifiedBy>
  <cp:revision>80</cp:revision>
  <cp:lastPrinted>2014-05-02T17:58:08Z</cp:lastPrinted>
  <dcterms:created xsi:type="dcterms:W3CDTF">2014-10-31T01:33:47Z</dcterms:created>
  <dcterms:modified xsi:type="dcterms:W3CDTF">2015-11-23T21:32:17Z</dcterms:modified>
  <cp:category/>
</cp:coreProperties>
</file>