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handoutMasterIdLst>
    <p:handoutMasterId r:id="rId47"/>
  </p:handoutMasterIdLst>
  <p:sldIdLst>
    <p:sldId id="256" r:id="rId2"/>
    <p:sldId id="257" r:id="rId3"/>
    <p:sldId id="259" r:id="rId4"/>
    <p:sldId id="260" r:id="rId5"/>
    <p:sldId id="261" r:id="rId6"/>
    <p:sldId id="262" r:id="rId7"/>
    <p:sldId id="263" r:id="rId8"/>
    <p:sldId id="264" r:id="rId9"/>
    <p:sldId id="265" r:id="rId10"/>
    <p:sldId id="312" r:id="rId11"/>
    <p:sldId id="266" r:id="rId12"/>
    <p:sldId id="321" r:id="rId13"/>
    <p:sldId id="267" r:id="rId14"/>
    <p:sldId id="268" r:id="rId15"/>
    <p:sldId id="270" r:id="rId16"/>
    <p:sldId id="269" r:id="rId17"/>
    <p:sldId id="274" r:id="rId18"/>
    <p:sldId id="271" r:id="rId19"/>
    <p:sldId id="272" r:id="rId20"/>
    <p:sldId id="273" r:id="rId21"/>
    <p:sldId id="278" r:id="rId22"/>
    <p:sldId id="277" r:id="rId23"/>
    <p:sldId id="275" r:id="rId24"/>
    <p:sldId id="276" r:id="rId25"/>
    <p:sldId id="313" r:id="rId26"/>
    <p:sldId id="299" r:id="rId27"/>
    <p:sldId id="300" r:id="rId28"/>
    <p:sldId id="301" r:id="rId29"/>
    <p:sldId id="314" r:id="rId30"/>
    <p:sldId id="315" r:id="rId31"/>
    <p:sldId id="316" r:id="rId32"/>
    <p:sldId id="302" r:id="rId33"/>
    <p:sldId id="303" r:id="rId34"/>
    <p:sldId id="304" r:id="rId35"/>
    <p:sldId id="305" r:id="rId36"/>
    <p:sldId id="317" r:id="rId37"/>
    <p:sldId id="306" r:id="rId38"/>
    <p:sldId id="307" r:id="rId39"/>
    <p:sldId id="318" r:id="rId40"/>
    <p:sldId id="319" r:id="rId41"/>
    <p:sldId id="308" r:id="rId42"/>
    <p:sldId id="310" r:id="rId43"/>
    <p:sldId id="320" r:id="rId44"/>
    <p:sldId id="311"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6" autoAdjust="0"/>
    <p:restoredTop sz="82628" autoAdjust="0"/>
  </p:normalViewPr>
  <p:slideViewPr>
    <p:cSldViewPr snapToGrid="0" snapToObjects="1">
      <p:cViewPr varScale="1">
        <p:scale>
          <a:sx n="85" d="100"/>
          <a:sy n="85" d="100"/>
        </p:scale>
        <p:origin x="-656" y="-120"/>
      </p:cViewPr>
      <p:guideLst>
        <p:guide orient="horz" pos="2160"/>
        <p:guide pos="2880"/>
      </p:guideLst>
    </p:cSldViewPr>
  </p:slideViewPr>
  <p:outlineViewPr>
    <p:cViewPr>
      <p:scale>
        <a:sx n="33" d="100"/>
        <a:sy n="33" d="100"/>
      </p:scale>
      <p:origin x="0" y="17256"/>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handoutMaster" Target="handoutMasters/handout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10/21/15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282790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10/21/15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extLst>
      <p:ext uri="{BB962C8B-B14F-4D97-AF65-F5344CB8AC3E}">
        <p14:creationId xmlns:p14="http://schemas.microsoft.com/office/powerpoint/2010/main" val="41080530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Can</a:t>
            </a:r>
            <a:r>
              <a:rPr lang="en-US" baseline="0" dirty="0" smtClean="0"/>
              <a:t> we combine best of both worlds?  RR approximates SJF by moving long tasks to the end of the line.</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Approximation</a:t>
            </a:r>
            <a:r>
              <a:rPr lang="en-US" baseline="0" dirty="0" smtClean="0"/>
              <a:t> depends on granularity</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Show of hands!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What’s the worst case for RR?</a:t>
            </a:r>
            <a:r>
              <a:rPr lang="en-US" baseline="0" dirty="0" smtClean="0"/>
              <a:t>  Same sized jobs – then you are time-slicing for no purpose.  Worse, this is nearly </a:t>
            </a:r>
            <a:r>
              <a:rPr lang="en-US" baseline="0" dirty="0" err="1" smtClean="0"/>
              <a:t>pessimal</a:t>
            </a:r>
            <a:r>
              <a:rPr lang="en-US" baseline="0" dirty="0" smtClean="0"/>
              <a:t> for average response time.</a:t>
            </a:r>
            <a:endParaRPr lang="en-US" dirty="0" smtClean="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Everything</a:t>
            </a:r>
            <a:r>
              <a:rPr lang="en-US" baseline="0" dirty="0" smtClean="0"/>
              <a:t> is fair, but average response time in this case is awful – everyone finishes very late!  In fact, this case is exactly when FIFO is optimal, RR is poor.</a:t>
            </a:r>
          </a:p>
          <a:p>
            <a:endParaRPr lang="en-US" baseline="0" dirty="0" smtClean="0"/>
          </a:p>
          <a:p>
            <a:r>
              <a:rPr lang="en-US" baseline="0" dirty="0" smtClean="0"/>
              <a:t>On the other hand, if we’re running streaming video, RR is great – everything happens in turn.  SJF maximizes variance.  But RR minimizes it.</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Show of hands!  After all, round robin ensures we don’t starve, and gives</a:t>
            </a:r>
            <a:r>
              <a:rPr lang="en-US" baseline="0" dirty="0" smtClean="0"/>
              <a:t> everyone a turn, but lets short tasks complete before long tasks.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task</a:t>
            </a:r>
            <a:r>
              <a:rPr lang="en-US" baseline="0" dirty="0" smtClean="0"/>
              <a:t> does I/O </a:t>
            </a:r>
            <a:r>
              <a:rPr lang="en-US" baseline="0" dirty="0" err="1" smtClean="0"/>
              <a:t>repetively</a:t>
            </a:r>
            <a:endParaRPr lang="en-US" baseline="0" dirty="0" smtClean="0"/>
          </a:p>
          <a:p>
            <a:r>
              <a:rPr lang="en-US" baseline="0" dirty="0" smtClean="0"/>
              <a:t>The other tasks consume the CPU.</a:t>
            </a:r>
          </a:p>
          <a:p>
            <a:endParaRPr lang="en-US" baseline="0" dirty="0" smtClean="0"/>
          </a:p>
          <a:p>
            <a:r>
              <a:rPr lang="en-US" dirty="0" smtClean="0"/>
              <a:t>I/O task has to wait its turn for the CPU, and the result is that it gets a tiny fraction of the performance it could get.</a:t>
            </a:r>
          </a:p>
          <a:p>
            <a:r>
              <a:rPr lang="en-US" dirty="0" smtClean="0"/>
              <a:t>By contrast the compute bound job gets almost as much as it would if the I/O task</a:t>
            </a:r>
            <a:r>
              <a:rPr lang="en-US" baseline="0" dirty="0" smtClean="0"/>
              <a:t> wasn’t there.</a:t>
            </a:r>
            <a:endParaRPr lang="en-US" dirty="0" smtClean="0"/>
          </a:p>
          <a:p>
            <a:endParaRPr lang="en-US" dirty="0" smtClean="0"/>
          </a:p>
          <a:p>
            <a:r>
              <a:rPr lang="en-US" dirty="0" smtClean="0"/>
              <a:t>We could shorten the RR quantum,</a:t>
            </a:r>
            <a:r>
              <a:rPr lang="en-US" baseline="0" dirty="0" smtClean="0"/>
              <a:t> and that would help, but it would increase overhead.</a:t>
            </a:r>
          </a:p>
          <a:p>
            <a:endParaRPr lang="en-US" baseline="0" dirty="0" smtClean="0"/>
          </a:p>
          <a:p>
            <a:r>
              <a:rPr lang="en-US" baseline="0" dirty="0" smtClean="0"/>
              <a:t>what would this do under SJF?  Every time the task returns to the CPU, it would get scheduled immediately!</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previous slide, what would</a:t>
            </a:r>
            <a:r>
              <a:rPr lang="en-US" baseline="0" dirty="0" smtClean="0"/>
              <a:t> happen if we used max-min fairness?  Then I/O task would be scheduled immediately – its always the one using less than its equal share.</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a:t>
            </a:r>
            <a:r>
              <a:rPr lang="en-US" baseline="0" dirty="0" smtClean="0"/>
              <a:t> strategy should you adopt if you knew you were running on an MFQ system?</a:t>
            </a:r>
          </a:p>
          <a:p>
            <a:endParaRPr lang="en-US" baseline="0" dirty="0" smtClean="0"/>
          </a:p>
          <a:p>
            <a:r>
              <a:rPr lang="en-US" baseline="0" dirty="0" smtClean="0"/>
              <a:t>Grad school: wrote an AI to play Othello.  Both sides run on a </a:t>
            </a:r>
            <a:r>
              <a:rPr lang="en-US" baseline="0" dirty="0" err="1" smtClean="0"/>
              <a:t>uniprocessor</a:t>
            </a:r>
            <a:r>
              <a:rPr lang="en-US" baseline="0" dirty="0" smtClean="0"/>
              <a:t> – so if I could slow down the other task, I’d win!  Periodically print a dot to the console screen (back when printing to the screen was I/O).</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gaussian</a:t>
            </a:r>
            <a:r>
              <a:rPr lang="en-US" baseline="0" dirty="0" smtClean="0"/>
              <a:t>, longer you wait, the more likely you are to be done</a:t>
            </a:r>
          </a:p>
          <a:p>
            <a:endParaRPr lang="en-US" baseline="0" dirty="0" smtClean="0"/>
          </a:p>
          <a:p>
            <a:r>
              <a:rPr lang="en-US" baseline="0" dirty="0" smtClean="0"/>
              <a:t>In exponential, </a:t>
            </a:r>
            <a:r>
              <a:rPr lang="en-US" baseline="0" dirty="0" err="1" smtClean="0"/>
              <a:t>memoryless</a:t>
            </a:r>
            <a:endParaRPr lang="en-US" baseline="0" dirty="0" smtClean="0"/>
          </a:p>
          <a:p>
            <a:endParaRPr lang="en-US" baseline="0" dirty="0" smtClean="0"/>
          </a:p>
          <a:p>
            <a:r>
              <a:rPr lang="en-US" baseline="0" dirty="0" smtClean="0"/>
              <a:t>In </a:t>
            </a:r>
            <a:r>
              <a:rPr lang="en-US" baseline="0" dirty="0" err="1" smtClean="0"/>
              <a:t>bursty</a:t>
            </a:r>
            <a:r>
              <a:rPr lang="en-US" baseline="0" dirty="0" smtClean="0"/>
              <a:t>, longer you wait, longer you still need to wait</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35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 = S/(1-U)</a:t>
            </a:r>
          </a:p>
          <a:p>
            <a:pPr lvl="1"/>
            <a:r>
              <a:rPr lang="en-US" dirty="0" smtClean="0"/>
              <a:t>Better if </a:t>
            </a:r>
            <a:r>
              <a:rPr lang="en-US" dirty="0" err="1" smtClean="0"/>
              <a:t>gaussian</a:t>
            </a:r>
            <a:endParaRPr lang="en-US" dirty="0" smtClean="0"/>
          </a:p>
          <a:p>
            <a:pPr lvl="1"/>
            <a:r>
              <a:rPr lang="en-US" dirty="0" smtClean="0"/>
              <a:t>Worse if heavy-tailed</a:t>
            </a:r>
          </a:p>
          <a:p>
            <a:r>
              <a:rPr lang="en-US" dirty="0" smtClean="0"/>
              <a:t>Variance in R = S/(1-U)^2</a:t>
            </a:r>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38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1. </a:t>
            </a:r>
            <a:r>
              <a:rPr lang="en-US" sz="1200" b="1" kern="1200" dirty="0" smtClean="0">
                <a:solidFill>
                  <a:schemeClr val="tx1"/>
                </a:solidFill>
                <a:latin typeface="+mn-lt"/>
                <a:ea typeface="+mn-ea"/>
                <a:cs typeface="+mn-cs"/>
              </a:rPr>
              <a:t>Minimize response time</a:t>
            </a:r>
            <a:r>
              <a:rPr lang="en-US" sz="1200" kern="1200" dirty="0" smtClean="0">
                <a:solidFill>
                  <a:schemeClr val="tx1"/>
                </a:solidFill>
                <a:latin typeface="+mn-lt"/>
                <a:ea typeface="+mn-ea"/>
                <a:cs typeface="+mn-cs"/>
              </a:rPr>
              <a:t>: elapsed time to do an operation (or job)</a:t>
            </a:r>
          </a:p>
          <a:p>
            <a:r>
              <a:rPr lang="en-US" sz="1200" i="1" kern="1200" dirty="0" smtClean="0">
                <a:solidFill>
                  <a:schemeClr val="tx1"/>
                </a:solidFill>
                <a:latin typeface="+mn-lt"/>
                <a:ea typeface="+mn-ea"/>
                <a:cs typeface="+mn-cs"/>
              </a:rPr>
              <a:t>     Response time is what the user sees: elapsed time to </a:t>
            </a:r>
          </a:p>
          <a:p>
            <a:r>
              <a:rPr lang="en-US" sz="1200" i="1" kern="1200" dirty="0" smtClean="0">
                <a:solidFill>
                  <a:schemeClr val="tx1"/>
                </a:solidFill>
                <a:latin typeface="+mn-lt"/>
                <a:ea typeface="+mn-ea"/>
                <a:cs typeface="+mn-cs"/>
              </a:rPr>
              <a:t>	echo a keystroke in editor</a:t>
            </a:r>
          </a:p>
          <a:p>
            <a:r>
              <a:rPr lang="en-US" sz="1200" i="1" kern="1200" dirty="0" smtClean="0">
                <a:solidFill>
                  <a:schemeClr val="tx1"/>
                </a:solidFill>
                <a:latin typeface="+mn-lt"/>
                <a:ea typeface="+mn-ea"/>
                <a:cs typeface="+mn-cs"/>
              </a:rPr>
              <a:t>  	compile a program</a:t>
            </a:r>
          </a:p>
          <a:p>
            <a:r>
              <a:rPr lang="en-US" sz="1200" i="1" kern="1200" dirty="0" smtClean="0">
                <a:solidFill>
                  <a:schemeClr val="tx1"/>
                </a:solidFill>
                <a:latin typeface="+mn-lt"/>
                <a:ea typeface="+mn-ea"/>
                <a:cs typeface="+mn-cs"/>
              </a:rPr>
              <a:t>    	run a large scientific problem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2. </a:t>
            </a:r>
            <a:r>
              <a:rPr lang="en-US" sz="1200" b="1" kern="1200" dirty="0" smtClean="0">
                <a:solidFill>
                  <a:schemeClr val="tx1"/>
                </a:solidFill>
                <a:latin typeface="+mn-lt"/>
                <a:ea typeface="+mn-ea"/>
                <a:cs typeface="+mn-cs"/>
              </a:rPr>
              <a:t>Maximize throughput</a:t>
            </a:r>
            <a:r>
              <a:rPr lang="en-US" sz="1200" kern="1200" dirty="0" smtClean="0">
                <a:solidFill>
                  <a:schemeClr val="tx1"/>
                </a:solidFill>
                <a:latin typeface="+mn-lt"/>
                <a:ea typeface="+mn-ea"/>
                <a:cs typeface="+mn-cs"/>
              </a:rPr>
              <a:t>: operations (or jobs) per second</a:t>
            </a:r>
          </a:p>
          <a:p>
            <a:r>
              <a:rPr lang="en-US" sz="1200" i="1" kern="1200" dirty="0" smtClean="0">
                <a:solidFill>
                  <a:schemeClr val="tx1"/>
                </a:solidFill>
                <a:latin typeface="+mn-lt"/>
                <a:ea typeface="+mn-ea"/>
                <a:cs typeface="+mn-cs"/>
              </a:rPr>
              <a:t> Throughput is related to response time, but they're not identical -- for example, I’ll show that minimizing response time will lead you to do more context switching than you would if you were only concerned with throughput.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Two parts to maximizing throughput</a:t>
            </a:r>
          </a:p>
          <a:p>
            <a:r>
              <a:rPr lang="en-US" sz="1200" kern="1200" dirty="0" smtClean="0">
                <a:solidFill>
                  <a:schemeClr val="tx1"/>
                </a:solidFill>
                <a:latin typeface="+mn-lt"/>
                <a:ea typeface="+mn-ea"/>
                <a:cs typeface="+mn-cs"/>
              </a:rPr>
              <a:t>    a. </a:t>
            </a:r>
            <a:r>
              <a:rPr lang="en-US" sz="1200" b="1" kern="1200" dirty="0" smtClean="0">
                <a:solidFill>
                  <a:schemeClr val="tx1"/>
                </a:solidFill>
                <a:latin typeface="+mn-lt"/>
                <a:ea typeface="+mn-ea"/>
                <a:cs typeface="+mn-cs"/>
              </a:rPr>
              <a:t>Minimize overhead</a:t>
            </a:r>
            <a:r>
              <a:rPr lang="en-US" sz="1200" kern="1200" dirty="0" smtClean="0">
                <a:solidFill>
                  <a:schemeClr val="tx1"/>
                </a:solidFill>
                <a:latin typeface="+mn-lt"/>
                <a:ea typeface="+mn-ea"/>
                <a:cs typeface="+mn-cs"/>
              </a:rPr>
              <a:t> (for example, context switching)</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Efficient use of system resources</a:t>
            </a:r>
            <a:r>
              <a:rPr lang="en-US" sz="1200" kern="1200" dirty="0" smtClean="0">
                <a:solidFill>
                  <a:schemeClr val="tx1"/>
                </a:solidFill>
                <a:latin typeface="+mn-lt"/>
                <a:ea typeface="+mn-ea"/>
                <a:cs typeface="+mn-cs"/>
              </a:rPr>
              <a:t> (not only CPU, but disk, memory, etc.)</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What does CPU scheduling have to do with efficient use of the disk?   A lot!  Have to have CPU to make a disk request.</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3. </a:t>
            </a:r>
            <a:r>
              <a:rPr lang="en-US" sz="1200" b="1" kern="1200" dirty="0" smtClean="0">
                <a:solidFill>
                  <a:schemeClr val="tx1"/>
                </a:solidFill>
                <a:latin typeface="+mn-lt"/>
                <a:ea typeface="+mn-ea"/>
                <a:cs typeface="+mn-cs"/>
              </a:rPr>
              <a:t>Fair</a:t>
            </a:r>
            <a:r>
              <a:rPr lang="en-US" sz="1200" kern="1200" dirty="0" smtClean="0">
                <a:solidFill>
                  <a:schemeClr val="tx1"/>
                </a:solidFill>
                <a:latin typeface="+mn-lt"/>
                <a:ea typeface="+mn-ea"/>
                <a:cs typeface="+mn-cs"/>
              </a:rPr>
              <a:t>: share CPU among users in some equitable way</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Tradeoff: will argue you can get better average response time by making system </a:t>
            </a:r>
            <a:r>
              <a:rPr lang="en-US" sz="1200" b="1" kern="1200" dirty="0" smtClean="0">
                <a:solidFill>
                  <a:schemeClr val="tx1"/>
                </a:solidFill>
                <a:latin typeface="+mn-lt"/>
                <a:ea typeface="+mn-ea"/>
                <a:cs typeface="+mn-cs"/>
              </a:rPr>
              <a:t>less</a:t>
            </a:r>
            <a:r>
              <a:rPr lang="en-US" sz="1200" kern="1200" dirty="0" smtClean="0">
                <a:solidFill>
                  <a:schemeClr val="tx1"/>
                </a:solidFill>
                <a:latin typeface="+mn-lt"/>
                <a:ea typeface="+mn-ea"/>
                <a:cs typeface="+mn-cs"/>
              </a:rPr>
              <a:t> fair.</a:t>
            </a:r>
          </a:p>
          <a:p>
            <a:r>
              <a:rPr lang="en-US" sz="1200" i="1" kern="1200" dirty="0" smtClean="0">
                <a:solidFill>
                  <a:schemeClr val="tx1"/>
                </a:solidFill>
                <a:latin typeface="+mn-lt"/>
                <a:ea typeface="+mn-ea"/>
                <a:cs typeface="+mn-cs"/>
              </a:rPr>
              <a:t>What does fairness mean?</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       Minimize # of angry phone calls?  Minimize my response time?</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Minimize average response time?  We will argue fairness is a tradeoff against average response time; can get better average response time by making system </a:t>
            </a:r>
            <a:r>
              <a:rPr lang="en-US" sz="1200" b="1" i="1" kern="1200" dirty="0" smtClean="0">
                <a:solidFill>
                  <a:schemeClr val="tx1"/>
                </a:solidFill>
                <a:latin typeface="+mn-lt"/>
                <a:ea typeface="+mn-ea"/>
                <a:cs typeface="+mn-cs"/>
              </a:rPr>
              <a:t>less</a:t>
            </a:r>
            <a:r>
              <a:rPr lang="en-US" sz="1200" i="1" kern="1200" dirty="0" smtClean="0">
                <a:solidFill>
                  <a:schemeClr val="tx1"/>
                </a:solidFill>
                <a:latin typeface="+mn-lt"/>
                <a:ea typeface="+mn-ea"/>
                <a:cs typeface="+mn-cs"/>
              </a:rPr>
              <a:t> fair.   Sort of like capitalism.</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Anecdote: Response time has a lot to do with perceived effectiveness.</a:t>
            </a:r>
          </a:p>
          <a:p>
            <a:r>
              <a:rPr lang="en-US" sz="1200" i="1" kern="1200" dirty="0" smtClean="0">
                <a:solidFill>
                  <a:schemeClr val="tx1"/>
                </a:solidFill>
                <a:latin typeface="+mn-lt"/>
                <a:ea typeface="+mn-ea"/>
                <a:cs typeface="+mn-cs"/>
              </a:rPr>
              <a:t>  IBM keystroke experiment -- consistency is better than speed.</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Might believe that since have </a:t>
            </a:r>
            <a:r>
              <a:rPr lang="en-US" sz="1200" i="1" kern="1200" dirty="0" err="1" smtClean="0">
                <a:solidFill>
                  <a:schemeClr val="tx1"/>
                </a:solidFill>
                <a:latin typeface="+mn-lt"/>
                <a:ea typeface="+mn-ea"/>
                <a:cs typeface="+mn-cs"/>
              </a:rPr>
              <a:t>PC's</a:t>
            </a:r>
            <a:r>
              <a:rPr lang="en-US" sz="1200" i="1" kern="1200" dirty="0" smtClean="0">
                <a:solidFill>
                  <a:schemeClr val="tx1"/>
                </a:solidFill>
                <a:latin typeface="+mn-lt"/>
                <a:ea typeface="+mn-ea"/>
                <a:cs typeface="+mn-cs"/>
              </a:rPr>
              <a:t>, CPU scheduling is less important -- usually, only one thing running at a time, for a single user.  But! Face similar problems in networks -- how do you allocate scarce resources among users?  Do you optimize for response time, throughput, fairness?  In networks, fairness is often suboptimal.</a:t>
            </a:r>
          </a:p>
          <a:p>
            <a:endParaRPr lang="en-US"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Always happens to me -- you go to the store to buy a carton of milk, you get stuck behind someone with a huge basket?  And insists on paying in pennies.  Feature -- gives you time to read the National Enquirer.  Computer science professor has space alien's baby.</a:t>
            </a:r>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Need to be careful: optimal </a:t>
            </a:r>
            <a:r>
              <a:rPr lang="en-US" dirty="0" err="1" smtClean="0"/>
              <a:t>wrt</a:t>
            </a:r>
            <a:r>
              <a:rPr lang="en-US" baseline="0" dirty="0" smtClean="0"/>
              <a:t> average response time.</a:t>
            </a:r>
          </a:p>
          <a:p>
            <a:endParaRPr lang="en-US" baseline="0" dirty="0" smtClean="0"/>
          </a:p>
          <a:p>
            <a:r>
              <a:rPr lang="en-US" baseline="0" dirty="0" smtClean="0"/>
              <a:t>Recall: only preemptive schedulers.</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you can see why SJF improves average response time – it runs short jobs first.</a:t>
            </a:r>
            <a:r>
              <a:rPr lang="en-US" baseline="0" dirty="0" smtClean="0"/>
              <a:t>  Effect on the short jobs is huge; effect on the long job is small.</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Time</a:t>
            </a:r>
            <a:r>
              <a:rPr lang="en-US" sz="1200" kern="1200" baseline="0" dirty="0" smtClean="0">
                <a:solidFill>
                  <a:schemeClr val="tx1"/>
                </a:solidFill>
                <a:latin typeface="+mn-lt"/>
                <a:ea typeface="+mn-ea"/>
                <a:cs typeface="+mn-cs"/>
              </a:rPr>
              <a:t> to practice your CSE 311.  C</a:t>
            </a:r>
            <a:r>
              <a:rPr lang="en-US" sz="1200" kern="1200" dirty="0" smtClean="0">
                <a:solidFill>
                  <a:schemeClr val="tx1"/>
                </a:solidFill>
                <a:latin typeface="+mn-lt"/>
                <a:ea typeface="+mn-ea"/>
                <a:cs typeface="+mn-cs"/>
              </a:rPr>
              <a:t>onsider a hypothetical alternative policy that is not SJF, but that we think might be optimal. Because the alternative is not SJF, at some point it will choose to run a task that is longer than something else in the queue. If we now switch the order of tasks, keeping everything the same, but doing the shorter task first, we will reduce the average response time.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Downsides: starvation, and variance in response time.  Some task might take forever! </a:t>
            </a:r>
            <a:endParaRPr lang="en-US" dirty="0" smtClean="0"/>
          </a:p>
          <a:p>
            <a:endParaRPr lang="en-US" dirty="0" smtClean="0"/>
          </a:p>
          <a:p>
            <a:r>
              <a:rPr lang="en-US" dirty="0" smtClean="0"/>
              <a:t>Imagine a supermarket that used SJF – would it work?</a:t>
            </a:r>
          </a:p>
          <a:p>
            <a:endParaRPr lang="en-US" dirty="0" smtClean="0"/>
          </a:p>
          <a:p>
            <a:r>
              <a:rPr lang="en-US" dirty="0" smtClean="0"/>
              <a:t>What would you do if you went</a:t>
            </a:r>
            <a:r>
              <a:rPr lang="en-US" baseline="0" dirty="0" smtClean="0"/>
              <a:t> to the supermarket and they were using SJF?  </a:t>
            </a:r>
            <a:r>
              <a:rPr lang="en-US" dirty="0" smtClean="0"/>
              <a:t>Clever</a:t>
            </a:r>
            <a:r>
              <a:rPr lang="en-US" baseline="0" dirty="0" smtClean="0"/>
              <a:t> person would go through with one item at a time…</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Optimal</a:t>
            </a:r>
            <a:r>
              <a:rPr lang="en-US" sz="1200" kern="1200" baseline="0" dirty="0" smtClean="0">
                <a:solidFill>
                  <a:schemeClr val="tx1"/>
                </a:solidFill>
                <a:latin typeface="+mn-lt"/>
                <a:ea typeface="+mn-ea"/>
                <a:cs typeface="+mn-cs"/>
              </a:rPr>
              <a:t> = SJF</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Pessimal</a:t>
            </a:r>
            <a:r>
              <a:rPr lang="en-US" sz="1200" kern="1200" baseline="0" dirty="0" smtClean="0">
                <a:solidFill>
                  <a:schemeClr val="tx1"/>
                </a:solidFill>
                <a:latin typeface="+mn-lt"/>
                <a:ea typeface="+mn-ea"/>
                <a:cs typeface="+mn-cs"/>
              </a:rPr>
              <a:t> = LJF</a:t>
            </a:r>
            <a:endParaRPr lang="en-US" dirty="0" smtClean="0"/>
          </a:p>
        </p:txBody>
      </p:sp>
      <p:sp>
        <p:nvSpPr>
          <p:cNvPr id="4" name="Slide Number Placeholder 3"/>
          <p:cNvSpPr>
            <a:spLocks noGrp="1"/>
          </p:cNvSpPr>
          <p:nvPr>
            <p:ph type="sldNum" sz="quarter" idx="10"/>
          </p:nvPr>
        </p:nvSpPr>
        <p:spPr/>
        <p:txBody>
          <a:bodyPr/>
          <a:lstStyle/>
          <a:p>
            <a:fld id="{87D3955F-9E14-2048-A3C7-B473A3FD9833}"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SJF and</a:t>
            </a:r>
            <a:r>
              <a:rPr lang="en-US" baseline="0" dirty="0" smtClean="0"/>
              <a:t> FIFO would complete a different set of tasks – so they average response time isn’t directly comparable.</a:t>
            </a:r>
          </a:p>
          <a:p>
            <a:endParaRPr lang="en-US" baseline="0" dirty="0" smtClean="0"/>
          </a:p>
          <a:p>
            <a:r>
              <a:rPr lang="en-US" baseline="0" dirty="0" smtClean="0"/>
              <a:t>For example, in previous graphic – suppose you stopped at any point.  </a:t>
            </a:r>
          </a:p>
          <a:p>
            <a:endParaRPr lang="en-US" baseline="0" dirty="0" smtClean="0"/>
          </a:p>
          <a:p>
            <a:r>
              <a:rPr lang="en-US" baseline="0" dirty="0" smtClean="0"/>
              <a:t>Worse, it tells you what you wanted to know – so you’d stop and say see!</a:t>
            </a:r>
          </a:p>
          <a:p>
            <a:endParaRPr lang="en-US" baseline="0" dirty="0" smtClean="0"/>
          </a:p>
          <a:p>
            <a:r>
              <a:rPr lang="en-US" baseline="0" dirty="0" smtClean="0"/>
              <a:t>Solution?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D09FA4-D782-704D-BA4F-C6B6CE6C5758}" type="datetimeFigureOut">
              <a:rPr lang="en-US" smtClean="0"/>
              <a:pPr/>
              <a:t>10/21/15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D09FA4-D782-704D-BA4F-C6B6CE6C5758}" type="datetimeFigureOut">
              <a:rPr lang="en-US" smtClean="0"/>
              <a:pPr/>
              <a:t>10/21/15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D09FA4-D782-704D-BA4F-C6B6CE6C5758}" type="datetimeFigureOut">
              <a:rPr lang="en-US" smtClean="0"/>
              <a:pPr/>
              <a:t>10/21/15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D09FA4-D782-704D-BA4F-C6B6CE6C5758}" type="datetimeFigureOut">
              <a:rPr lang="en-US" smtClean="0"/>
              <a:pPr/>
              <a:t>10/21/15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D09FA4-D782-704D-BA4F-C6B6CE6C5758}" type="datetimeFigureOut">
              <a:rPr lang="en-US" smtClean="0"/>
              <a:pPr/>
              <a:t>10/21/15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D09FA4-D782-704D-BA4F-C6B6CE6C5758}" type="datetimeFigureOut">
              <a:rPr lang="en-US" smtClean="0"/>
              <a:pPr/>
              <a:t>10/21/15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D09FA4-D782-704D-BA4F-C6B6CE6C5758}" type="datetimeFigureOut">
              <a:rPr lang="en-US" smtClean="0"/>
              <a:pPr/>
              <a:t>10/21/15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D09FA4-D782-704D-BA4F-C6B6CE6C5758}" type="datetimeFigureOut">
              <a:rPr lang="en-US" smtClean="0"/>
              <a:pPr/>
              <a:t>10/21/15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09FA4-D782-704D-BA4F-C6B6CE6C5758}" type="datetimeFigureOut">
              <a:rPr lang="en-US" smtClean="0"/>
              <a:pPr/>
              <a:t>10/21/15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D09FA4-D782-704D-BA4F-C6B6CE6C5758}" type="datetimeFigureOut">
              <a:rPr lang="en-US" smtClean="0"/>
              <a:pPr/>
              <a:t>10/21/15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D09FA4-D782-704D-BA4F-C6B6CE6C5758}" type="datetimeFigureOut">
              <a:rPr lang="en-US" smtClean="0"/>
              <a:pPr/>
              <a:t>10/21/15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09FA4-D782-704D-BA4F-C6B6CE6C5758}" type="datetimeFigureOut">
              <a:rPr lang="en-US" smtClean="0"/>
              <a:pPr/>
              <a:t>10/21/15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E6C75-BD49-9148-AF50-F8E61D68AE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Scheduling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Is FIFO ever optimal?</a:t>
            </a:r>
          </a:p>
          <a:p>
            <a:endParaRPr lang="en-US" dirty="0" smtClean="0"/>
          </a:p>
          <a:p>
            <a:endParaRPr lang="en-US" dirty="0" smtClean="0"/>
          </a:p>
          <a:p>
            <a:endParaRPr lang="en-US" dirty="0" smtClean="0"/>
          </a:p>
          <a:p>
            <a:r>
              <a:rPr lang="en-US" dirty="0" err="1" smtClean="0"/>
              <a:t>Pessimal</a:t>
            </a:r>
            <a:r>
              <a:rPr lang="en-US" dirty="0" smtClean="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Starvation and Sample Bias</a:t>
            </a:r>
            <a:endParaRPr lang="en-US" dirty="0"/>
          </a:p>
        </p:txBody>
      </p:sp>
      <p:sp>
        <p:nvSpPr>
          <p:cNvPr id="3" name="Content Placeholder 2"/>
          <p:cNvSpPr>
            <a:spLocks noGrp="1"/>
          </p:cNvSpPr>
          <p:nvPr>
            <p:ph idx="1"/>
          </p:nvPr>
        </p:nvSpPr>
        <p:spPr/>
        <p:txBody>
          <a:bodyPr>
            <a:normAutofit/>
          </a:bodyPr>
          <a:lstStyle/>
          <a:p>
            <a:r>
              <a:rPr lang="en-US" dirty="0" smtClean="0"/>
              <a:t>Suppose you want to compare two scheduling algorithms</a:t>
            </a:r>
          </a:p>
          <a:p>
            <a:pPr lvl="1"/>
            <a:r>
              <a:rPr lang="en-US" dirty="0" smtClean="0"/>
              <a:t>Create some infinite sequence of arriving tasks</a:t>
            </a:r>
          </a:p>
          <a:p>
            <a:pPr lvl="1"/>
            <a:r>
              <a:rPr lang="en-US" dirty="0" smtClean="0"/>
              <a:t>Start measuring</a:t>
            </a:r>
          </a:p>
          <a:p>
            <a:pPr lvl="1"/>
            <a:r>
              <a:rPr lang="en-US" dirty="0" smtClean="0"/>
              <a:t>Stop at some point</a:t>
            </a:r>
          </a:p>
          <a:p>
            <a:pPr lvl="1"/>
            <a:r>
              <a:rPr lang="en-US" dirty="0" smtClean="0"/>
              <a:t>Compute average response time as the average for completed tasks between start and stop</a:t>
            </a:r>
          </a:p>
          <a:p>
            <a:r>
              <a:rPr lang="en-US" dirty="0" smtClean="0"/>
              <a:t>Is this valid or invalid?</a:t>
            </a:r>
          </a:p>
          <a:p>
            <a:pPr lvl="1"/>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Bias Solutions</a:t>
            </a:r>
            <a:endParaRPr lang="en-US" dirty="0"/>
          </a:p>
        </p:txBody>
      </p:sp>
      <p:sp>
        <p:nvSpPr>
          <p:cNvPr id="3" name="Content Placeholder 2"/>
          <p:cNvSpPr>
            <a:spLocks noGrp="1"/>
          </p:cNvSpPr>
          <p:nvPr>
            <p:ph idx="1"/>
          </p:nvPr>
        </p:nvSpPr>
        <p:spPr/>
        <p:txBody>
          <a:bodyPr/>
          <a:lstStyle/>
          <a:p>
            <a:r>
              <a:rPr lang="en-US" dirty="0" smtClean="0"/>
              <a:t>Measure for long enough that # of completed tasks &gt;&gt; # of uncompleted tasks</a:t>
            </a:r>
          </a:p>
          <a:p>
            <a:pPr lvl="1"/>
            <a:r>
              <a:rPr lang="en-US" dirty="0" smtClean="0"/>
              <a:t>For both systems!</a:t>
            </a:r>
          </a:p>
          <a:p>
            <a:r>
              <a:rPr lang="en-US" dirty="0" smtClean="0"/>
              <a:t>Start and stop system in idle periods</a:t>
            </a:r>
          </a:p>
          <a:p>
            <a:pPr lvl="1"/>
            <a:r>
              <a:rPr lang="en-US" dirty="0" smtClean="0"/>
              <a:t>Idle period: no work to do</a:t>
            </a:r>
          </a:p>
          <a:p>
            <a:pPr lvl="1"/>
            <a:r>
              <a:rPr lang="en-US" dirty="0" smtClean="0"/>
              <a:t>If algorithms are work-conserving, both will complete the same tasks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 Robin</a:t>
            </a:r>
            <a:endParaRPr lang="en-US" dirty="0"/>
          </a:p>
        </p:txBody>
      </p:sp>
      <p:sp>
        <p:nvSpPr>
          <p:cNvPr id="3" name="Content Placeholder 2"/>
          <p:cNvSpPr>
            <a:spLocks noGrp="1"/>
          </p:cNvSpPr>
          <p:nvPr>
            <p:ph idx="1"/>
          </p:nvPr>
        </p:nvSpPr>
        <p:spPr/>
        <p:txBody>
          <a:bodyPr>
            <a:normAutofit/>
          </a:bodyPr>
          <a:lstStyle/>
          <a:p>
            <a:r>
              <a:rPr lang="en-US" dirty="0" smtClean="0"/>
              <a:t>Each task gets resource for a fixed period of time (time quantum)</a:t>
            </a:r>
          </a:p>
          <a:p>
            <a:pPr lvl="1"/>
            <a:r>
              <a:rPr lang="en-US" dirty="0" smtClean="0"/>
              <a:t>If task doesn’t complete, it goes back in line</a:t>
            </a:r>
          </a:p>
          <a:p>
            <a:r>
              <a:rPr lang="en-US" dirty="0" smtClean="0"/>
              <a:t>Need to pick a time quantum</a:t>
            </a:r>
          </a:p>
          <a:p>
            <a:pPr lvl="1"/>
            <a:r>
              <a:rPr lang="en-US" dirty="0" smtClean="0"/>
              <a:t>What if time quantum is too long?  </a:t>
            </a:r>
          </a:p>
          <a:p>
            <a:pPr lvl="2"/>
            <a:r>
              <a:rPr lang="en-US" dirty="0" smtClean="0"/>
              <a:t>Infinite?</a:t>
            </a:r>
          </a:p>
          <a:p>
            <a:pPr lvl="1"/>
            <a:r>
              <a:rPr lang="en-US" dirty="0" smtClean="0"/>
              <a:t>What if time quantum is too short?  </a:t>
            </a:r>
          </a:p>
          <a:p>
            <a:pPr lvl="2"/>
            <a:r>
              <a:rPr lang="en-US" dirty="0" smtClean="0"/>
              <a:t>One instruction?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58"/>
            <a:ext cx="8229600" cy="1143000"/>
          </a:xfrm>
        </p:spPr>
        <p:txBody>
          <a:bodyPr/>
          <a:lstStyle/>
          <a:p>
            <a:r>
              <a:rPr lang="en-US" dirty="0" smtClean="0"/>
              <a:t>Round Robin</a:t>
            </a:r>
            <a:endParaRPr lang="en-US" dirty="0"/>
          </a:p>
        </p:txBody>
      </p:sp>
      <p:pic>
        <p:nvPicPr>
          <p:cNvPr id="5" name="Content Placeholder 4" descr="ch7-02_badFIFORR.pdf"/>
          <p:cNvPicPr>
            <a:picLocks noGrp="1" noChangeAspect="1"/>
          </p:cNvPicPr>
          <p:nvPr>
            <p:ph idx="1"/>
          </p:nvPr>
        </p:nvPicPr>
        <p:blipFill>
          <a:blip r:embed="rId3"/>
          <a:srcRect l="-12941" r="-12941"/>
          <a:stretch>
            <a:fillRect/>
          </a:stretch>
        </p:blipFill>
        <p:spPr>
          <a:xfrm>
            <a:off x="-600156" y="1018696"/>
            <a:ext cx="10617660" cy="5839304"/>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 Robin vs. FIFO</a:t>
            </a:r>
            <a:endParaRPr lang="en-US" dirty="0"/>
          </a:p>
        </p:txBody>
      </p:sp>
      <p:sp>
        <p:nvSpPr>
          <p:cNvPr id="3" name="Content Placeholder 2"/>
          <p:cNvSpPr>
            <a:spLocks noGrp="1"/>
          </p:cNvSpPr>
          <p:nvPr>
            <p:ph idx="1"/>
          </p:nvPr>
        </p:nvSpPr>
        <p:spPr/>
        <p:txBody>
          <a:bodyPr/>
          <a:lstStyle/>
          <a:p>
            <a:r>
              <a:rPr lang="en-US" dirty="0" smtClean="0"/>
              <a:t>Assuming zero-cost time slice, is Round Robin always better than FIFO?</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29108"/>
            <a:ext cx="8229600" cy="1143000"/>
          </a:xfrm>
        </p:spPr>
        <p:txBody>
          <a:bodyPr/>
          <a:lstStyle/>
          <a:p>
            <a:r>
              <a:rPr lang="en-US" dirty="0" smtClean="0"/>
              <a:t>Round Robin vs. FIFO</a:t>
            </a:r>
            <a:endParaRPr lang="en-US" dirty="0"/>
          </a:p>
        </p:txBody>
      </p:sp>
      <p:pic>
        <p:nvPicPr>
          <p:cNvPr id="5" name="Content Placeholder 4" descr="ch7-03_equalLength.pdf"/>
          <p:cNvPicPr>
            <a:picLocks noGrp="1" noChangeAspect="1"/>
          </p:cNvPicPr>
          <p:nvPr>
            <p:ph idx="1"/>
          </p:nvPr>
        </p:nvPicPr>
        <p:blipFill>
          <a:blip r:embed="rId3"/>
          <a:srcRect l="-12941" r="-12941"/>
          <a:stretch>
            <a:fillRect/>
          </a:stretch>
        </p:blipFill>
        <p:spPr>
          <a:xfrm>
            <a:off x="-494277" y="1164224"/>
            <a:ext cx="10353045" cy="5693776"/>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 Robin = Fairness?</a:t>
            </a:r>
            <a:endParaRPr lang="en-US" dirty="0"/>
          </a:p>
        </p:txBody>
      </p:sp>
      <p:sp>
        <p:nvSpPr>
          <p:cNvPr id="3" name="Content Placeholder 2"/>
          <p:cNvSpPr>
            <a:spLocks noGrp="1"/>
          </p:cNvSpPr>
          <p:nvPr>
            <p:ph idx="1"/>
          </p:nvPr>
        </p:nvSpPr>
        <p:spPr/>
        <p:txBody>
          <a:bodyPr>
            <a:normAutofit lnSpcReduction="10000"/>
          </a:bodyPr>
          <a:lstStyle/>
          <a:p>
            <a:r>
              <a:rPr lang="en-US" dirty="0" smtClean="0"/>
              <a:t>Is Round Robin always fair?</a:t>
            </a:r>
          </a:p>
          <a:p>
            <a:endParaRPr lang="en-US" dirty="0" smtClean="0"/>
          </a:p>
          <a:p>
            <a:r>
              <a:rPr lang="en-US" dirty="0" smtClean="0"/>
              <a:t>What is fair?</a:t>
            </a:r>
          </a:p>
          <a:p>
            <a:pPr lvl="1"/>
            <a:r>
              <a:rPr lang="en-US" dirty="0" smtClean="0"/>
              <a:t>FIFO?</a:t>
            </a:r>
          </a:p>
          <a:p>
            <a:pPr lvl="1"/>
            <a:r>
              <a:rPr lang="en-US" dirty="0" smtClean="0"/>
              <a:t>Equal share of the CPU?</a:t>
            </a:r>
          </a:p>
          <a:p>
            <a:pPr lvl="1"/>
            <a:r>
              <a:rPr lang="en-US" dirty="0" smtClean="0"/>
              <a:t>What if some tasks don’t need their full share?</a:t>
            </a:r>
          </a:p>
          <a:p>
            <a:pPr lvl="1"/>
            <a:r>
              <a:rPr lang="en-US" dirty="0" smtClean="0"/>
              <a:t>Minimize worst case divergence?</a:t>
            </a:r>
          </a:p>
          <a:p>
            <a:pPr lvl="2"/>
            <a:r>
              <a:rPr lang="en-US" dirty="0" smtClean="0"/>
              <a:t>Time task would take if no one else was running</a:t>
            </a:r>
          </a:p>
          <a:p>
            <a:pPr lvl="2"/>
            <a:r>
              <a:rPr lang="en-US" dirty="0" smtClean="0"/>
              <a:t>Time task takes under scheduling algorithm</a:t>
            </a:r>
          </a:p>
          <a:p>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Mixed Workload</a:t>
            </a:r>
            <a:endParaRPr lang="en-US" dirty="0"/>
          </a:p>
        </p:txBody>
      </p:sp>
      <p:pic>
        <p:nvPicPr>
          <p:cNvPr id="5" name="Content Placeholder 4" descr="ch7-04_mixture.pdf"/>
          <p:cNvPicPr>
            <a:picLocks noGrp="1" noChangeAspect="1"/>
          </p:cNvPicPr>
          <p:nvPr>
            <p:ph idx="1"/>
          </p:nvPr>
        </p:nvPicPr>
        <p:blipFill>
          <a:blip r:embed="rId3"/>
          <a:srcRect t="-7373" b="-7373"/>
          <a:stretch>
            <a:fillRect/>
          </a:stretch>
        </p:blipFill>
        <p:spPr>
          <a:xfrm>
            <a:off x="-624212" y="1005466"/>
            <a:ext cx="10641716" cy="5852534"/>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Max-Min Fairness</a:t>
            </a:r>
            <a:endParaRPr lang="en-US" dirty="0"/>
          </a:p>
        </p:txBody>
      </p:sp>
      <p:sp>
        <p:nvSpPr>
          <p:cNvPr id="3" name="Content Placeholder 2"/>
          <p:cNvSpPr>
            <a:spLocks noGrp="1"/>
          </p:cNvSpPr>
          <p:nvPr>
            <p:ph idx="1"/>
          </p:nvPr>
        </p:nvSpPr>
        <p:spPr>
          <a:xfrm>
            <a:off x="457200" y="1600200"/>
            <a:ext cx="8229600" cy="4975013"/>
          </a:xfrm>
        </p:spPr>
        <p:txBody>
          <a:bodyPr>
            <a:normAutofit fontScale="92500" lnSpcReduction="10000"/>
          </a:bodyPr>
          <a:lstStyle/>
          <a:p>
            <a:r>
              <a:rPr lang="en-US" dirty="0" smtClean="0"/>
              <a:t>How do we balance a mixture of repeating tasks:</a:t>
            </a:r>
          </a:p>
          <a:p>
            <a:pPr lvl="1"/>
            <a:r>
              <a:rPr lang="en-US" dirty="0" smtClean="0"/>
              <a:t>Some I/O bound, need only a little CPU</a:t>
            </a:r>
          </a:p>
          <a:p>
            <a:pPr lvl="1"/>
            <a:r>
              <a:rPr lang="en-US" dirty="0" smtClean="0"/>
              <a:t>Some compute bound, can use as much CPU as they are assigned</a:t>
            </a:r>
          </a:p>
          <a:p>
            <a:r>
              <a:rPr lang="en-US" dirty="0" smtClean="0"/>
              <a:t>One approach: maximize the minimum allocation given to a task</a:t>
            </a:r>
          </a:p>
          <a:p>
            <a:pPr lvl="1"/>
            <a:r>
              <a:rPr lang="en-US" dirty="0" smtClean="0"/>
              <a:t>If any task needs less than an equal share, schedule the smallest of these first</a:t>
            </a:r>
          </a:p>
          <a:p>
            <a:pPr lvl="1"/>
            <a:r>
              <a:rPr lang="en-US" dirty="0" smtClean="0"/>
              <a:t>Split the remaining time using max-min</a:t>
            </a:r>
          </a:p>
          <a:p>
            <a:pPr lvl="1"/>
            <a:r>
              <a:rPr lang="en-US" dirty="0" smtClean="0"/>
              <a:t>If all remaining tasks need at least equal share, split evenly</a:t>
            </a:r>
          </a:p>
          <a:p>
            <a:pPr lvl="1"/>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Points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Scheduling policy: what to do next, when there are multiple threads ready to run</a:t>
            </a:r>
          </a:p>
          <a:p>
            <a:pPr lvl="1"/>
            <a:r>
              <a:rPr lang="en-US" dirty="0" smtClean="0"/>
              <a:t>Or multiple packets to send, or web requests to serve, or …</a:t>
            </a:r>
          </a:p>
          <a:p>
            <a:r>
              <a:rPr lang="en-US" dirty="0" smtClean="0"/>
              <a:t>Definitions</a:t>
            </a:r>
          </a:p>
          <a:p>
            <a:pPr lvl="1"/>
            <a:r>
              <a:rPr lang="en-US" dirty="0" smtClean="0"/>
              <a:t>response time, throughput, predictability</a:t>
            </a:r>
          </a:p>
          <a:p>
            <a:r>
              <a:rPr lang="en-US" dirty="0" err="1" smtClean="0"/>
              <a:t>Uniprocessor</a:t>
            </a:r>
            <a:r>
              <a:rPr lang="en-US" dirty="0" smtClean="0"/>
              <a:t> policies</a:t>
            </a:r>
          </a:p>
          <a:p>
            <a:pPr lvl="1"/>
            <a:r>
              <a:rPr lang="en-US" dirty="0" smtClean="0"/>
              <a:t>FIFO, round robin, optimal</a:t>
            </a:r>
          </a:p>
          <a:p>
            <a:pPr lvl="1"/>
            <a:r>
              <a:rPr lang="en-US" dirty="0" smtClean="0"/>
              <a:t>multilevel feedback as approximation of optimal</a:t>
            </a:r>
          </a:p>
          <a:p>
            <a:r>
              <a:rPr lang="en-US" dirty="0" smtClean="0"/>
              <a:t>Multiprocessor policies</a:t>
            </a:r>
          </a:p>
          <a:p>
            <a:pPr lvl="1"/>
            <a:r>
              <a:rPr lang="en-US" dirty="0" smtClean="0"/>
              <a:t>Affinity scheduling, gang scheduling</a:t>
            </a:r>
          </a:p>
          <a:p>
            <a:r>
              <a:rPr lang="en-US" dirty="0" err="1" smtClean="0"/>
              <a:t>Queueing</a:t>
            </a:r>
            <a:r>
              <a:rPr lang="en-US" dirty="0" smtClean="0"/>
              <a:t> theory</a:t>
            </a:r>
          </a:p>
          <a:p>
            <a:pPr lvl="1"/>
            <a:r>
              <a:rPr lang="en-US" dirty="0" smtClean="0"/>
              <a:t>Can you predict/improve a system’s response time?</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Feedback Queue (MFQ)</a:t>
            </a:r>
            <a:endParaRPr lang="en-US" dirty="0"/>
          </a:p>
        </p:txBody>
      </p:sp>
      <p:sp>
        <p:nvSpPr>
          <p:cNvPr id="3" name="Content Placeholder 2"/>
          <p:cNvSpPr>
            <a:spLocks noGrp="1"/>
          </p:cNvSpPr>
          <p:nvPr>
            <p:ph idx="1"/>
          </p:nvPr>
        </p:nvSpPr>
        <p:spPr/>
        <p:txBody>
          <a:bodyPr/>
          <a:lstStyle/>
          <a:p>
            <a:r>
              <a:rPr lang="en-US" dirty="0" smtClean="0"/>
              <a:t>Goals:</a:t>
            </a:r>
          </a:p>
          <a:p>
            <a:pPr lvl="1"/>
            <a:r>
              <a:rPr lang="en-US" dirty="0" smtClean="0"/>
              <a:t>Responsiveness</a:t>
            </a:r>
          </a:p>
          <a:p>
            <a:pPr lvl="1"/>
            <a:r>
              <a:rPr lang="en-US" dirty="0" smtClean="0"/>
              <a:t>Low overhead</a:t>
            </a:r>
          </a:p>
          <a:p>
            <a:pPr lvl="1"/>
            <a:r>
              <a:rPr lang="en-US" dirty="0" smtClean="0"/>
              <a:t>Starvation freedom</a:t>
            </a:r>
          </a:p>
          <a:p>
            <a:pPr lvl="1"/>
            <a:r>
              <a:rPr lang="en-US" dirty="0" smtClean="0"/>
              <a:t>Some tasks are high/low priority</a:t>
            </a:r>
          </a:p>
          <a:p>
            <a:pPr lvl="1"/>
            <a:r>
              <a:rPr lang="en-US" dirty="0" smtClean="0"/>
              <a:t>Fairness (among equal priority tasks)</a:t>
            </a:r>
          </a:p>
          <a:p>
            <a:r>
              <a:rPr lang="en-US" dirty="0" smtClean="0"/>
              <a:t>Not perfect at any of them!</a:t>
            </a:r>
          </a:p>
          <a:p>
            <a:pPr lvl="1"/>
            <a:r>
              <a:rPr lang="en-US" dirty="0" smtClean="0"/>
              <a:t>Used in Linux (and probably Windows, </a:t>
            </a:r>
            <a:r>
              <a:rPr lang="en-US" dirty="0" err="1" smtClean="0"/>
              <a:t>MacOS</a:t>
            </a:r>
            <a:r>
              <a:rPr lang="en-US" dirty="0" smtClean="0"/>
              <a:t>)</a:t>
            </a:r>
          </a:p>
          <a:p>
            <a:pPr lvl="1"/>
            <a:endParaRPr lang="en-US" dirty="0" smtClean="0"/>
          </a:p>
          <a:p>
            <a:pPr lvl="1"/>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MFQ</a:t>
            </a:r>
            <a:endParaRPr lang="en-US" dirty="0"/>
          </a:p>
        </p:txBody>
      </p:sp>
      <p:sp>
        <p:nvSpPr>
          <p:cNvPr id="3" name="Content Placeholder 2"/>
          <p:cNvSpPr>
            <a:spLocks noGrp="1"/>
          </p:cNvSpPr>
          <p:nvPr>
            <p:ph idx="1"/>
          </p:nvPr>
        </p:nvSpPr>
        <p:spPr>
          <a:xfrm>
            <a:off x="457200" y="1600200"/>
            <a:ext cx="8229600" cy="4794624"/>
          </a:xfrm>
        </p:spPr>
        <p:txBody>
          <a:bodyPr>
            <a:normAutofit lnSpcReduction="10000"/>
          </a:bodyPr>
          <a:lstStyle/>
          <a:p>
            <a:r>
              <a:rPr lang="en-US" dirty="0" smtClean="0"/>
              <a:t>Set of Round Robin queues</a:t>
            </a:r>
          </a:p>
          <a:p>
            <a:pPr lvl="1"/>
            <a:r>
              <a:rPr lang="en-US" dirty="0" smtClean="0"/>
              <a:t>Each queue has a separate priority</a:t>
            </a:r>
          </a:p>
          <a:p>
            <a:r>
              <a:rPr lang="en-US" dirty="0" smtClean="0"/>
              <a:t>High priority queues have short time slices</a:t>
            </a:r>
          </a:p>
          <a:p>
            <a:pPr lvl="1"/>
            <a:r>
              <a:rPr lang="en-US" dirty="0" smtClean="0"/>
              <a:t>Low priority queues have long time slices</a:t>
            </a:r>
          </a:p>
          <a:p>
            <a:r>
              <a:rPr lang="en-US" dirty="0" smtClean="0"/>
              <a:t>Scheduler picks first thread in highest priority queue</a:t>
            </a:r>
          </a:p>
          <a:p>
            <a:r>
              <a:rPr lang="en-US" dirty="0" smtClean="0"/>
              <a:t>Tasks start in highest priority queue</a:t>
            </a:r>
          </a:p>
          <a:p>
            <a:pPr lvl="1"/>
            <a:r>
              <a:rPr lang="en-US" dirty="0" smtClean="0"/>
              <a:t>But priority gets dynamically adjusted over time</a:t>
            </a:r>
          </a:p>
          <a:p>
            <a:pPr lvl="2"/>
            <a:r>
              <a:rPr lang="en-US" dirty="0" smtClean="0"/>
              <a:t>How?</a:t>
            </a:r>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MFQ</a:t>
            </a:r>
            <a:endParaRPr lang="en-US" dirty="0"/>
          </a:p>
        </p:txBody>
      </p:sp>
      <p:pic>
        <p:nvPicPr>
          <p:cNvPr id="6" name="Content Placeholder 5" descr="ch7-05_mfq.pdf"/>
          <p:cNvPicPr>
            <a:picLocks noGrp="1" noChangeAspect="1"/>
          </p:cNvPicPr>
          <p:nvPr>
            <p:ph idx="1"/>
          </p:nvPr>
        </p:nvPicPr>
        <p:blipFill>
          <a:blip r:embed="rId3"/>
          <a:srcRect t="-7373" b="-7373"/>
          <a:stretch>
            <a:fillRect/>
          </a:stretch>
        </p:blipFill>
        <p:spPr>
          <a:xfrm>
            <a:off x="-672323" y="979006"/>
            <a:ext cx="10199691" cy="5609437"/>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Uniprocessor</a:t>
            </a:r>
            <a:r>
              <a:rPr lang="en-US" dirty="0" smtClean="0"/>
              <a:t> Summary (1)</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FIFO is simple and minimizes overhead. </a:t>
            </a:r>
          </a:p>
          <a:p>
            <a:r>
              <a:rPr lang="en-US" dirty="0" smtClean="0"/>
              <a:t>If tasks are variable in size, then FIFO can have very poor average response time. </a:t>
            </a:r>
          </a:p>
          <a:p>
            <a:r>
              <a:rPr lang="en-US" dirty="0" smtClean="0"/>
              <a:t>If tasks are equal in size, FIFO is optimal in terms of average response time. </a:t>
            </a:r>
          </a:p>
          <a:p>
            <a:r>
              <a:rPr lang="en-US" dirty="0" smtClean="0"/>
              <a:t>Considering only the processor, SJF is optimal in terms of average response time. </a:t>
            </a:r>
          </a:p>
          <a:p>
            <a:r>
              <a:rPr lang="en-US" dirty="0" smtClean="0"/>
              <a:t>SJF is </a:t>
            </a:r>
            <a:r>
              <a:rPr lang="en-US" dirty="0" err="1" smtClean="0"/>
              <a:t>pessimal</a:t>
            </a:r>
            <a:r>
              <a:rPr lang="en-US" dirty="0" smtClean="0"/>
              <a:t> in terms of variance in response time.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Uniprocessor</a:t>
            </a:r>
            <a:r>
              <a:rPr lang="en-US" dirty="0" smtClean="0"/>
              <a:t> Summary (2)</a:t>
            </a:r>
            <a:endParaRPr lang="en-US" dirty="0"/>
          </a:p>
        </p:txBody>
      </p:sp>
      <p:sp>
        <p:nvSpPr>
          <p:cNvPr id="3" name="Content Placeholder 2"/>
          <p:cNvSpPr>
            <a:spLocks noGrp="1"/>
          </p:cNvSpPr>
          <p:nvPr>
            <p:ph idx="1"/>
          </p:nvPr>
        </p:nvSpPr>
        <p:spPr>
          <a:xfrm>
            <a:off x="457200" y="1600200"/>
            <a:ext cx="8229600" cy="4988243"/>
          </a:xfrm>
        </p:spPr>
        <p:txBody>
          <a:bodyPr>
            <a:normAutofit/>
          </a:bodyPr>
          <a:lstStyle/>
          <a:p>
            <a:r>
              <a:rPr lang="en-US" dirty="0" smtClean="0"/>
              <a:t>If tasks are variable in size, Round Robin approximates SJF. </a:t>
            </a:r>
          </a:p>
          <a:p>
            <a:r>
              <a:rPr lang="en-US" dirty="0" smtClean="0"/>
              <a:t>If tasks are equal in size, Round Robin will have very poor average response time. </a:t>
            </a:r>
          </a:p>
          <a:p>
            <a:r>
              <a:rPr lang="en-US" dirty="0" smtClean="0"/>
              <a:t>Tasks that intermix processor and I/O benefit from SJF and can do poorly under Round Robin. </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Uniprocessor</a:t>
            </a:r>
            <a:r>
              <a:rPr lang="en-US" dirty="0" smtClean="0"/>
              <a:t> Summary (3)</a:t>
            </a:r>
            <a:endParaRPr lang="en-US" dirty="0"/>
          </a:p>
        </p:txBody>
      </p:sp>
      <p:sp>
        <p:nvSpPr>
          <p:cNvPr id="3" name="Content Placeholder 2"/>
          <p:cNvSpPr>
            <a:spLocks noGrp="1"/>
          </p:cNvSpPr>
          <p:nvPr>
            <p:ph idx="1"/>
          </p:nvPr>
        </p:nvSpPr>
        <p:spPr/>
        <p:txBody>
          <a:bodyPr/>
          <a:lstStyle/>
          <a:p>
            <a:r>
              <a:rPr lang="en-US" dirty="0" smtClean="0"/>
              <a:t>Max-Min fairness can improve response time for I/O-bound tasks. </a:t>
            </a:r>
          </a:p>
          <a:p>
            <a:r>
              <a:rPr lang="en-US" dirty="0" smtClean="0"/>
              <a:t>Round Robin and Max-Min fairness both avoid starvation. </a:t>
            </a:r>
          </a:p>
          <a:p>
            <a:r>
              <a:rPr lang="en-US" dirty="0" smtClean="0"/>
              <a:t>By manipulating the assignment of tasks to priority queues, an MFQ scheduler can achieve a balance between responsiveness, low overhead, and fairness.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Queueing</a:t>
            </a:r>
            <a:r>
              <a:rPr lang="en-US" dirty="0" smtClean="0"/>
              <a:t> Theory</a:t>
            </a:r>
            <a:endParaRPr lang="en-US" dirty="0"/>
          </a:p>
        </p:txBody>
      </p:sp>
      <p:sp>
        <p:nvSpPr>
          <p:cNvPr id="3" name="Content Placeholder 2"/>
          <p:cNvSpPr>
            <a:spLocks noGrp="1"/>
          </p:cNvSpPr>
          <p:nvPr>
            <p:ph idx="1"/>
          </p:nvPr>
        </p:nvSpPr>
        <p:spPr/>
        <p:txBody>
          <a:bodyPr/>
          <a:lstStyle/>
          <a:p>
            <a:r>
              <a:rPr lang="en-US" dirty="0" smtClean="0"/>
              <a:t>Can we predict what will happen to user performance:</a:t>
            </a:r>
          </a:p>
          <a:p>
            <a:pPr lvl="1"/>
            <a:r>
              <a:rPr lang="en-US" dirty="0" smtClean="0"/>
              <a:t>If a service becomes more popular?</a:t>
            </a:r>
          </a:p>
          <a:p>
            <a:pPr lvl="1"/>
            <a:r>
              <a:rPr lang="en-US" dirty="0" smtClean="0"/>
              <a:t>If we buy more hardware?</a:t>
            </a:r>
          </a:p>
          <a:p>
            <a:pPr lvl="1"/>
            <a:r>
              <a:rPr lang="en-US" dirty="0" smtClean="0"/>
              <a:t>If we change the implementation to provide more features?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Queueing</a:t>
            </a:r>
            <a:r>
              <a:rPr lang="en-US" dirty="0" smtClean="0"/>
              <a:t> Model</a:t>
            </a:r>
            <a:endParaRPr lang="en-US" dirty="0"/>
          </a:p>
        </p:txBody>
      </p:sp>
      <p:sp>
        <p:nvSpPr>
          <p:cNvPr id="4" name="TextBox 3"/>
          <p:cNvSpPr txBox="1"/>
          <p:nvPr/>
        </p:nvSpPr>
        <p:spPr>
          <a:xfrm>
            <a:off x="567462" y="5309418"/>
            <a:ext cx="8350062" cy="954107"/>
          </a:xfrm>
          <a:prstGeom prst="rect">
            <a:avLst/>
          </a:prstGeom>
          <a:noFill/>
        </p:spPr>
        <p:txBody>
          <a:bodyPr wrap="none" rtlCol="0">
            <a:spAutoFit/>
          </a:bodyPr>
          <a:lstStyle/>
          <a:p>
            <a:r>
              <a:rPr lang="en-US" sz="2800" dirty="0" smtClean="0"/>
              <a:t>Assumption: average performance in a stable system,</a:t>
            </a:r>
          </a:p>
          <a:p>
            <a:r>
              <a:rPr lang="en-US" sz="2800" dirty="0" smtClean="0"/>
              <a:t>where the arrival rate (</a:t>
            </a:r>
            <a:r>
              <a:rPr lang="en-US" sz="2800" dirty="0" err="1" smtClean="0"/>
              <a:t>ƛ</a:t>
            </a:r>
            <a:r>
              <a:rPr lang="en-US" sz="2800" dirty="0" smtClean="0"/>
              <a:t>) matches the departure rate (</a:t>
            </a:r>
            <a:r>
              <a:rPr lang="en-US" sz="2800" dirty="0" err="1" smtClean="0"/>
              <a:t>μ</a:t>
            </a:r>
            <a:r>
              <a:rPr lang="en-US" sz="2800" dirty="0" smtClean="0"/>
              <a:t>)</a:t>
            </a:r>
            <a:endParaRPr lang="en-US" sz="2800" dirty="0"/>
          </a:p>
        </p:txBody>
      </p:sp>
      <p:pic>
        <p:nvPicPr>
          <p:cNvPr id="6" name="Content Placeholder 5" descr="ch7-16_queue.pdf"/>
          <p:cNvPicPr>
            <a:picLocks noGrp="1" noChangeAspect="1"/>
          </p:cNvPicPr>
          <p:nvPr>
            <p:ph idx="1"/>
          </p:nvPr>
        </p:nvPicPr>
        <p:blipFill>
          <a:blip r:embed="rId2"/>
          <a:srcRect t="-53271" b="-53271"/>
          <a:stretch>
            <a:fillRect/>
          </a:stretch>
        </p:blipFill>
        <p:spPr>
          <a:xfrm>
            <a:off x="-585495" y="1026758"/>
            <a:ext cx="9899819" cy="5444519"/>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a:xfrm>
            <a:off x="457199" y="1600200"/>
            <a:ext cx="8381895" cy="4525963"/>
          </a:xfrm>
        </p:spPr>
        <p:txBody>
          <a:bodyPr>
            <a:normAutofit fontScale="92500"/>
          </a:bodyPr>
          <a:lstStyle/>
          <a:p>
            <a:r>
              <a:rPr lang="en-US" dirty="0" err="1" smtClean="0"/>
              <a:t>Queueing</a:t>
            </a:r>
            <a:r>
              <a:rPr lang="en-US" dirty="0" smtClean="0"/>
              <a:t> delay (W): wait time</a:t>
            </a:r>
          </a:p>
          <a:p>
            <a:pPr lvl="1"/>
            <a:r>
              <a:rPr lang="en-US" dirty="0" smtClean="0"/>
              <a:t>Number of tasks queued (Q)</a:t>
            </a:r>
          </a:p>
          <a:p>
            <a:r>
              <a:rPr lang="en-US" dirty="0" smtClean="0"/>
              <a:t>Service time (S): time to service the request</a:t>
            </a:r>
          </a:p>
          <a:p>
            <a:r>
              <a:rPr lang="en-US" dirty="0" smtClean="0"/>
              <a:t>Response time (R) = </a:t>
            </a:r>
            <a:r>
              <a:rPr lang="en-US" dirty="0" err="1" smtClean="0"/>
              <a:t>queueing</a:t>
            </a:r>
            <a:r>
              <a:rPr lang="en-US" dirty="0" smtClean="0"/>
              <a:t> delay + service time</a:t>
            </a:r>
          </a:p>
          <a:p>
            <a:r>
              <a:rPr lang="en-US" dirty="0" smtClean="0"/>
              <a:t>Utilization (U): fraction of time the server is busy</a:t>
            </a:r>
          </a:p>
          <a:p>
            <a:pPr lvl="1"/>
            <a:r>
              <a:rPr lang="en-US" dirty="0" smtClean="0"/>
              <a:t>Service time * arrival rate (</a:t>
            </a:r>
            <a:r>
              <a:rPr lang="en-US" dirty="0" err="1" smtClean="0"/>
              <a:t>ƛ</a:t>
            </a:r>
            <a:r>
              <a:rPr lang="en-US" dirty="0" smtClean="0"/>
              <a:t>)</a:t>
            </a:r>
          </a:p>
          <a:p>
            <a:r>
              <a:rPr lang="en-US" dirty="0" smtClean="0"/>
              <a:t>Throughput (X): rate of task completions</a:t>
            </a:r>
          </a:p>
          <a:p>
            <a:pPr lvl="1"/>
            <a:r>
              <a:rPr lang="en-US" dirty="0" smtClean="0"/>
              <a:t>If no overload, throughput = arrival rate</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Little’s Law</a:t>
            </a:r>
            <a:endParaRPr lang="en-US" dirty="0"/>
          </a:p>
        </p:txBody>
      </p:sp>
      <p:sp>
        <p:nvSpPr>
          <p:cNvPr id="3" name="Content Placeholder 2"/>
          <p:cNvSpPr>
            <a:spLocks noGrp="1"/>
          </p:cNvSpPr>
          <p:nvPr>
            <p:ph idx="1"/>
          </p:nvPr>
        </p:nvSpPr>
        <p:spPr/>
        <p:txBody>
          <a:bodyPr/>
          <a:lstStyle/>
          <a:p>
            <a:pPr algn="ctr">
              <a:buNone/>
            </a:pPr>
            <a:endParaRPr lang="en-US" dirty="0" smtClean="0"/>
          </a:p>
          <a:p>
            <a:pPr algn="ctr">
              <a:buNone/>
            </a:pPr>
            <a:r>
              <a:rPr lang="en-US" dirty="0" smtClean="0"/>
              <a:t>N = X * R</a:t>
            </a:r>
          </a:p>
          <a:p>
            <a:pPr algn="ctr">
              <a:buNone/>
            </a:pPr>
            <a:endParaRPr lang="en-US" dirty="0" smtClean="0"/>
          </a:p>
          <a:p>
            <a:pPr>
              <a:buNone/>
            </a:pPr>
            <a:r>
              <a:rPr lang="en-US" dirty="0" smtClean="0"/>
              <a:t>N: number of tasks in the system </a:t>
            </a:r>
          </a:p>
          <a:p>
            <a:pPr>
              <a:buNone/>
            </a:pPr>
            <a:endParaRPr lang="en-US" dirty="0" smtClean="0"/>
          </a:p>
          <a:p>
            <a:pPr>
              <a:buNone/>
            </a:pPr>
            <a:r>
              <a:rPr lang="en-US" dirty="0" smtClean="0"/>
              <a:t>Applies to </a:t>
            </a:r>
            <a:r>
              <a:rPr lang="en-US" i="1" dirty="0" smtClean="0"/>
              <a:t>any</a:t>
            </a:r>
            <a:r>
              <a:rPr lang="en-US" dirty="0" smtClean="0"/>
              <a:t> stable system – where arrivals match departures.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You manage a web site, that suddenly becomes wildly popular.  Do you?</a:t>
            </a:r>
          </a:p>
          <a:p>
            <a:pPr lvl="1"/>
            <a:r>
              <a:rPr lang="en-US" dirty="0" smtClean="0"/>
              <a:t>Buy more hardware?</a:t>
            </a:r>
          </a:p>
          <a:p>
            <a:pPr lvl="1"/>
            <a:r>
              <a:rPr lang="en-US" dirty="0" smtClean="0"/>
              <a:t>Implement a different scheduling policy?</a:t>
            </a:r>
          </a:p>
          <a:p>
            <a:pPr lvl="1"/>
            <a:r>
              <a:rPr lang="en-US" dirty="0" smtClean="0"/>
              <a:t>Turn away some users?  Which ones?</a:t>
            </a:r>
          </a:p>
          <a:p>
            <a:r>
              <a:rPr lang="en-US" dirty="0" smtClean="0"/>
              <a:t>How much worse will performance get if the web site becomes even more popular?</a:t>
            </a:r>
          </a:p>
          <a:p>
            <a:pPr lvl="1"/>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a:xfrm>
            <a:off x="457199" y="1600200"/>
            <a:ext cx="8686801" cy="4525963"/>
          </a:xfrm>
        </p:spPr>
        <p:txBody>
          <a:bodyPr>
            <a:normAutofit/>
          </a:bodyPr>
          <a:lstStyle/>
          <a:p>
            <a:pPr>
              <a:buNone/>
            </a:pPr>
            <a:r>
              <a:rPr lang="en-US" dirty="0" smtClean="0"/>
              <a:t>Suppose a system has throughput (X) = 100 tasks/</a:t>
            </a:r>
            <a:r>
              <a:rPr lang="en-US" dirty="0" err="1" smtClean="0"/>
              <a:t>s</a:t>
            </a:r>
            <a:r>
              <a:rPr lang="en-US" dirty="0" smtClean="0"/>
              <a:t>, average response time (R) = 50 ms/task</a:t>
            </a:r>
          </a:p>
          <a:p>
            <a:r>
              <a:rPr lang="en-US" dirty="0" smtClean="0"/>
              <a:t>How many tasks are in the system on average?</a:t>
            </a:r>
          </a:p>
          <a:p>
            <a:r>
              <a:rPr lang="en-US" dirty="0" smtClean="0"/>
              <a:t>If the server takes 5 ms/task, what is its utilization?</a:t>
            </a:r>
          </a:p>
          <a:p>
            <a:r>
              <a:rPr lang="en-US" dirty="0" smtClean="0"/>
              <a:t>What is the average wait time?</a:t>
            </a:r>
          </a:p>
          <a:p>
            <a:r>
              <a:rPr lang="en-US" dirty="0" smtClean="0"/>
              <a:t>What is the average number of queued tasks?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normAutofit lnSpcReduction="10000"/>
          </a:bodyPr>
          <a:lstStyle/>
          <a:p>
            <a:r>
              <a:rPr lang="en-US" dirty="0" smtClean="0"/>
              <a:t>From example:</a:t>
            </a:r>
          </a:p>
          <a:p>
            <a:pPr lvl="1">
              <a:buNone/>
            </a:pPr>
            <a:r>
              <a:rPr lang="en-US" dirty="0" smtClean="0"/>
              <a:t>X = 100 task/sec</a:t>
            </a:r>
          </a:p>
          <a:p>
            <a:pPr lvl="1">
              <a:buNone/>
            </a:pPr>
            <a:r>
              <a:rPr lang="en-US" dirty="0" smtClean="0"/>
              <a:t>R = 50 ms/task</a:t>
            </a:r>
          </a:p>
          <a:p>
            <a:pPr lvl="1">
              <a:buNone/>
            </a:pPr>
            <a:r>
              <a:rPr lang="en-US" dirty="0" smtClean="0"/>
              <a:t>S = 5 ms/task</a:t>
            </a:r>
          </a:p>
          <a:p>
            <a:pPr lvl="1">
              <a:buNone/>
            </a:pPr>
            <a:r>
              <a:rPr lang="en-US" dirty="0" smtClean="0"/>
              <a:t>W = 45 ms/task</a:t>
            </a:r>
          </a:p>
          <a:p>
            <a:pPr lvl="1">
              <a:buNone/>
            </a:pPr>
            <a:r>
              <a:rPr lang="en-US" dirty="0" smtClean="0"/>
              <a:t>Q = 4.5 tasks</a:t>
            </a:r>
          </a:p>
          <a:p>
            <a:pPr lvl="1"/>
            <a:endParaRPr lang="en-US" dirty="0" smtClean="0"/>
          </a:p>
          <a:p>
            <a:r>
              <a:rPr lang="en-US" dirty="0" smtClean="0"/>
              <a:t>Why is W = 45 ms and not 4.5 * 5 = 22.5 ms?</a:t>
            </a:r>
          </a:p>
          <a:p>
            <a:pPr lvl="1"/>
            <a:r>
              <a:rPr lang="en-US" dirty="0" smtClean="0"/>
              <a:t>Hint: what if S = 10ms?  S = 1ms?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Queueing</a:t>
            </a:r>
            <a:endParaRPr lang="en-US" dirty="0"/>
          </a:p>
        </p:txBody>
      </p:sp>
      <p:sp>
        <p:nvSpPr>
          <p:cNvPr id="3" name="Content Placeholder 2"/>
          <p:cNvSpPr>
            <a:spLocks noGrp="1"/>
          </p:cNvSpPr>
          <p:nvPr>
            <p:ph idx="1"/>
          </p:nvPr>
        </p:nvSpPr>
        <p:spPr/>
        <p:txBody>
          <a:bodyPr/>
          <a:lstStyle/>
          <a:p>
            <a:r>
              <a:rPr lang="en-US" dirty="0" smtClean="0"/>
              <a:t>What is the best case scenario for minimizing </a:t>
            </a:r>
            <a:r>
              <a:rPr lang="en-US" dirty="0" err="1" smtClean="0"/>
              <a:t>queueing</a:t>
            </a:r>
            <a:r>
              <a:rPr lang="en-US" dirty="0" smtClean="0"/>
              <a:t> delay?</a:t>
            </a:r>
          </a:p>
          <a:p>
            <a:pPr lvl="1"/>
            <a:r>
              <a:rPr lang="en-US" dirty="0" smtClean="0"/>
              <a:t>Keeping arrival rate, service time constant</a:t>
            </a:r>
          </a:p>
          <a:p>
            <a:endParaRPr lang="en-US" dirty="0" smtClean="0"/>
          </a:p>
          <a:p>
            <a:endParaRPr lang="en-US" dirty="0" smtClean="0"/>
          </a:p>
          <a:p>
            <a:r>
              <a:rPr lang="en-US" dirty="0" smtClean="0"/>
              <a:t>What is the worst case scenario?</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Queueing</a:t>
            </a:r>
            <a:r>
              <a:rPr lang="en-US" dirty="0" smtClean="0"/>
              <a:t>: Best Case</a:t>
            </a:r>
            <a:endParaRPr lang="en-US" dirty="0"/>
          </a:p>
        </p:txBody>
      </p:sp>
      <p:pic>
        <p:nvPicPr>
          <p:cNvPr id="6" name="Content Placeholder 5" descr="bestcase.pdf"/>
          <p:cNvPicPr>
            <a:picLocks noGrp="1" noChangeAspect="1"/>
          </p:cNvPicPr>
          <p:nvPr>
            <p:ph idx="1"/>
          </p:nvPr>
        </p:nvPicPr>
        <p:blipFill>
          <a:blip r:embed="rId2"/>
          <a:srcRect t="-17394" b="-17394"/>
          <a:stretch>
            <a:fillRect/>
          </a:stretch>
        </p:blipFill>
        <p:spPr>
          <a:xfrm>
            <a:off x="-263375" y="1203913"/>
            <a:ext cx="9333679" cy="5133164"/>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Response Time: Best vs. Worst Case</a:t>
            </a:r>
            <a:endParaRPr lang="en-US" dirty="0"/>
          </a:p>
        </p:txBody>
      </p:sp>
      <p:pic>
        <p:nvPicPr>
          <p:cNvPr id="6" name="Content Placeholder 5" descr="worstcase.pdf"/>
          <p:cNvPicPr>
            <a:picLocks noGrp="1" noChangeAspect="1"/>
          </p:cNvPicPr>
          <p:nvPr>
            <p:ph idx="1"/>
          </p:nvPr>
        </p:nvPicPr>
        <p:blipFill>
          <a:blip r:embed="rId2"/>
          <a:srcRect l="-19111" r="-19111"/>
          <a:stretch>
            <a:fillRect/>
          </a:stretch>
        </p:blipFill>
        <p:spPr>
          <a:xfrm>
            <a:off x="-32236" y="1600200"/>
            <a:ext cx="9214504" cy="5067622"/>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Queueing</a:t>
            </a:r>
            <a:r>
              <a:rPr lang="en-US" dirty="0" smtClean="0"/>
              <a:t>: Average Case?</a:t>
            </a:r>
            <a:endParaRPr lang="en-US" dirty="0"/>
          </a:p>
        </p:txBody>
      </p:sp>
      <p:sp>
        <p:nvSpPr>
          <p:cNvPr id="3" name="Content Placeholder 2"/>
          <p:cNvSpPr>
            <a:spLocks noGrp="1"/>
          </p:cNvSpPr>
          <p:nvPr>
            <p:ph idx="1"/>
          </p:nvPr>
        </p:nvSpPr>
        <p:spPr>
          <a:xfrm>
            <a:off x="457199" y="1600200"/>
            <a:ext cx="7339015" cy="4525963"/>
          </a:xfrm>
        </p:spPr>
        <p:txBody>
          <a:bodyPr>
            <a:normAutofit/>
          </a:bodyPr>
          <a:lstStyle/>
          <a:p>
            <a:r>
              <a:rPr lang="en-US" dirty="0" smtClean="0"/>
              <a:t>What is average?</a:t>
            </a:r>
          </a:p>
          <a:p>
            <a:pPr lvl="1"/>
            <a:r>
              <a:rPr lang="en-US" dirty="0" smtClean="0"/>
              <a:t>Gaussian: Arrivals are spread out, around a mean value</a:t>
            </a:r>
          </a:p>
          <a:p>
            <a:pPr lvl="1"/>
            <a:r>
              <a:rPr lang="en-US" dirty="0" smtClean="0"/>
              <a:t>Exponential: arrivals are </a:t>
            </a:r>
            <a:r>
              <a:rPr lang="en-US" dirty="0" err="1" smtClean="0"/>
              <a:t>memoryless</a:t>
            </a:r>
            <a:endParaRPr lang="en-US" dirty="0" smtClean="0"/>
          </a:p>
          <a:p>
            <a:pPr lvl="1"/>
            <a:r>
              <a:rPr lang="en-US" dirty="0" smtClean="0"/>
              <a:t>Heavy-tailed: arrivals are </a:t>
            </a:r>
            <a:r>
              <a:rPr lang="en-US" dirty="0" err="1" smtClean="0"/>
              <a:t>bursty</a:t>
            </a:r>
            <a:endParaRPr lang="en-US" dirty="0" smtClean="0"/>
          </a:p>
          <a:p>
            <a:pPr lvl="1"/>
            <a:endParaRPr lang="en-US" dirty="0" smtClean="0"/>
          </a:p>
          <a:p>
            <a:r>
              <a:rPr lang="en-US" dirty="0" smtClean="0"/>
              <a:t>Can have randomness in both arrivals and service times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 Distribution</a:t>
            </a:r>
            <a:endParaRPr lang="en-US" dirty="0"/>
          </a:p>
        </p:txBody>
      </p:sp>
      <p:pic>
        <p:nvPicPr>
          <p:cNvPr id="4" name="Content Placeholder 3" descr="exponential.pdf"/>
          <p:cNvPicPr>
            <a:picLocks noGrp="1" noChangeAspect="1"/>
          </p:cNvPicPr>
          <p:nvPr>
            <p:ph idx="1"/>
          </p:nvPr>
        </p:nvPicPr>
        <p:blipFill>
          <a:blip r:embed="rId2"/>
          <a:srcRect l="-7075" r="-7075"/>
          <a:stretch>
            <a:fillRect/>
          </a:stretch>
        </p:blip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 Distribution</a:t>
            </a:r>
            <a:endParaRPr lang="en-US" dirty="0"/>
          </a:p>
        </p:txBody>
      </p:sp>
      <p:pic>
        <p:nvPicPr>
          <p:cNvPr id="4" name="Content Placeholder 3" descr="mm1.pdf"/>
          <p:cNvPicPr>
            <a:picLocks noGrp="1" noChangeAspect="1"/>
          </p:cNvPicPr>
          <p:nvPr>
            <p:ph idx="1"/>
          </p:nvPr>
        </p:nvPicPr>
        <p:blipFill>
          <a:blip r:embed="rId2"/>
          <a:srcRect t="-38119" b="-38119"/>
          <a:stretch>
            <a:fillRect/>
          </a:stretch>
        </p:blipFill>
        <p:spPr>
          <a:xfrm>
            <a:off x="457200" y="619350"/>
            <a:ext cx="8229600" cy="4525963"/>
          </a:xfrm>
        </p:spPr>
      </p:pic>
      <p:sp>
        <p:nvSpPr>
          <p:cNvPr id="5" name="TextBox 4"/>
          <p:cNvSpPr txBox="1"/>
          <p:nvPr/>
        </p:nvSpPr>
        <p:spPr>
          <a:xfrm>
            <a:off x="1345353" y="4729814"/>
            <a:ext cx="6474098" cy="830997"/>
          </a:xfrm>
          <a:prstGeom prst="rect">
            <a:avLst/>
          </a:prstGeom>
          <a:noFill/>
        </p:spPr>
        <p:txBody>
          <a:bodyPr wrap="none" rtlCol="0">
            <a:spAutoFit/>
          </a:bodyPr>
          <a:lstStyle/>
          <a:p>
            <a:r>
              <a:rPr lang="en-US" sz="2400" dirty="0" smtClean="0"/>
              <a:t>Permits closed form solution to state probabilities, </a:t>
            </a:r>
          </a:p>
          <a:p>
            <a:r>
              <a:rPr lang="en-US" sz="2400" dirty="0" smtClean="0"/>
              <a:t>as function of arrival rate and service rate</a:t>
            </a:r>
            <a:endParaRPr 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Time vs. Utilization</a:t>
            </a:r>
            <a:endParaRPr lang="en-US" dirty="0"/>
          </a:p>
        </p:txBody>
      </p:sp>
      <p:pic>
        <p:nvPicPr>
          <p:cNvPr id="7" name="Content Placeholder 6" descr="ch7-21_openmodel.pdf"/>
          <p:cNvPicPr>
            <a:picLocks noGrp="1" noChangeAspect="1"/>
          </p:cNvPicPr>
          <p:nvPr>
            <p:ph idx="1"/>
          </p:nvPr>
        </p:nvPicPr>
        <p:blipFill>
          <a:blip r:embed="rId3"/>
          <a:srcRect l="-3258" r="-3258"/>
          <a:stretch>
            <a:fillRect/>
          </a:stretch>
        </p:blipFill>
        <p:spPr>
          <a:xfrm>
            <a:off x="0" y="1348758"/>
            <a:ext cx="9358976" cy="5147076"/>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Exponential arrivals: R = S/(1-U)</a:t>
            </a:r>
          </a:p>
          <a:p>
            <a:r>
              <a:rPr lang="en-US" dirty="0" smtClean="0"/>
              <a:t>If system is 20% utilized, and load increases by 5%, how much does response time increase?</a:t>
            </a:r>
          </a:p>
          <a:p>
            <a:pPr>
              <a:buNone/>
            </a:pPr>
            <a:endParaRPr lang="en-US" dirty="0" smtClean="0"/>
          </a:p>
          <a:p>
            <a:endParaRPr lang="en-US" dirty="0" smtClean="0"/>
          </a:p>
          <a:p>
            <a:r>
              <a:rPr lang="en-US" dirty="0" smtClean="0"/>
              <a:t>If system is 90% utilized, and load increases by 5%, how much does response time increase?</a:t>
            </a:r>
          </a:p>
          <a:p>
            <a:endParaRPr lang="en-US" dirty="0" smtClean="0"/>
          </a:p>
          <a:p>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Task/Job</a:t>
            </a:r>
          </a:p>
          <a:p>
            <a:pPr lvl="1"/>
            <a:r>
              <a:rPr lang="en-US" dirty="0" smtClean="0"/>
              <a:t>User request: e.g., mouse click, web request, shell command, …</a:t>
            </a:r>
          </a:p>
          <a:p>
            <a:r>
              <a:rPr lang="en-US" dirty="0" smtClean="0"/>
              <a:t>Latency/response time</a:t>
            </a:r>
          </a:p>
          <a:p>
            <a:pPr lvl="1"/>
            <a:r>
              <a:rPr lang="en-US" dirty="0" smtClean="0"/>
              <a:t>How long does a task take to complete?</a:t>
            </a:r>
          </a:p>
          <a:p>
            <a:r>
              <a:rPr lang="en-US" dirty="0" smtClean="0"/>
              <a:t>Throughput</a:t>
            </a:r>
          </a:p>
          <a:p>
            <a:pPr lvl="1"/>
            <a:r>
              <a:rPr lang="en-US" dirty="0" smtClean="0"/>
              <a:t>How many tasks can be done per unit of time?</a:t>
            </a:r>
          </a:p>
          <a:p>
            <a:r>
              <a:rPr lang="en-US" dirty="0" smtClean="0"/>
              <a:t>Overhead</a:t>
            </a:r>
          </a:p>
          <a:p>
            <a:pPr lvl="1"/>
            <a:r>
              <a:rPr lang="en-US" dirty="0" smtClean="0"/>
              <a:t>How much extra work is done by the scheduler?</a:t>
            </a:r>
          </a:p>
          <a:p>
            <a:r>
              <a:rPr lang="en-US" dirty="0" smtClean="0"/>
              <a:t>Fairness</a:t>
            </a:r>
          </a:p>
          <a:p>
            <a:pPr lvl="1"/>
            <a:r>
              <a:rPr lang="en-US" dirty="0" smtClean="0"/>
              <a:t>How equal is the performance received by different users?</a:t>
            </a:r>
          </a:p>
          <a:p>
            <a:r>
              <a:rPr lang="en-US" dirty="0" smtClean="0"/>
              <a:t>Predictability</a:t>
            </a:r>
          </a:p>
          <a:p>
            <a:pPr lvl="1"/>
            <a:r>
              <a:rPr lang="en-US" dirty="0" smtClean="0"/>
              <a:t>How consistent is the performance over time?</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in Response Time</a:t>
            </a:r>
            <a:endParaRPr lang="en-US" dirty="0"/>
          </a:p>
        </p:txBody>
      </p:sp>
      <p:sp>
        <p:nvSpPr>
          <p:cNvPr id="3" name="Content Placeholder 2"/>
          <p:cNvSpPr>
            <a:spLocks noGrp="1"/>
          </p:cNvSpPr>
          <p:nvPr>
            <p:ph idx="1"/>
          </p:nvPr>
        </p:nvSpPr>
        <p:spPr/>
        <p:txBody>
          <a:bodyPr/>
          <a:lstStyle/>
          <a:p>
            <a:r>
              <a:rPr lang="en-US" dirty="0" smtClean="0"/>
              <a:t>Exponential arrivals</a:t>
            </a:r>
          </a:p>
          <a:p>
            <a:pPr lvl="1"/>
            <a:r>
              <a:rPr lang="en-US" dirty="0" smtClean="0"/>
              <a:t>Variance in R = S/(1-U)^2</a:t>
            </a:r>
          </a:p>
          <a:p>
            <a:pPr lvl="1"/>
            <a:endParaRPr lang="en-US" dirty="0" smtClean="0"/>
          </a:p>
          <a:p>
            <a:r>
              <a:rPr lang="en-US" dirty="0" smtClean="0"/>
              <a:t>What if less </a:t>
            </a:r>
            <a:r>
              <a:rPr lang="en-US" dirty="0" err="1" smtClean="0"/>
              <a:t>bursty</a:t>
            </a:r>
            <a:r>
              <a:rPr lang="en-US" dirty="0" smtClean="0"/>
              <a:t> than exponential?</a:t>
            </a:r>
          </a:p>
          <a:p>
            <a:endParaRPr lang="en-US" dirty="0" smtClean="0"/>
          </a:p>
          <a:p>
            <a:r>
              <a:rPr lang="en-US" dirty="0" smtClean="0"/>
              <a:t>What if more </a:t>
            </a:r>
            <a:r>
              <a:rPr lang="en-US" dirty="0" err="1" smtClean="0"/>
              <a:t>bursty</a:t>
            </a:r>
            <a:r>
              <a:rPr lang="en-US" dirty="0" smtClean="0"/>
              <a:t> than exponential?</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Multiple Resources?</a:t>
            </a:r>
            <a:endParaRPr lang="en-US" dirty="0"/>
          </a:p>
        </p:txBody>
      </p:sp>
      <p:sp>
        <p:nvSpPr>
          <p:cNvPr id="3" name="Content Placeholder 2"/>
          <p:cNvSpPr>
            <a:spLocks noGrp="1"/>
          </p:cNvSpPr>
          <p:nvPr>
            <p:ph idx="1"/>
          </p:nvPr>
        </p:nvSpPr>
        <p:spPr/>
        <p:txBody>
          <a:bodyPr/>
          <a:lstStyle/>
          <a:p>
            <a:r>
              <a:rPr lang="en-US" dirty="0" smtClean="0"/>
              <a:t>Response time = </a:t>
            </a:r>
          </a:p>
          <a:p>
            <a:pPr lvl="1">
              <a:buNone/>
            </a:pPr>
            <a:r>
              <a:rPr lang="en-US" dirty="0" smtClean="0"/>
              <a:t>Sum over all </a:t>
            </a:r>
            <a:r>
              <a:rPr lang="en-US" dirty="0" err="1" smtClean="0"/>
              <a:t>i</a:t>
            </a:r>
            <a:endParaRPr lang="en-US" dirty="0" smtClean="0"/>
          </a:p>
          <a:p>
            <a:pPr lvl="1">
              <a:buNone/>
            </a:pPr>
            <a:r>
              <a:rPr lang="en-US" dirty="0" smtClean="0"/>
              <a:t>   Service time for resource </a:t>
            </a:r>
            <a:r>
              <a:rPr lang="en-US" dirty="0" err="1" smtClean="0"/>
              <a:t>i</a:t>
            </a:r>
            <a:r>
              <a:rPr lang="en-US" dirty="0" smtClean="0"/>
              <a:t> / </a:t>
            </a:r>
          </a:p>
          <a:p>
            <a:pPr lvl="1">
              <a:buNone/>
            </a:pPr>
            <a:r>
              <a:rPr lang="en-US" dirty="0" smtClean="0"/>
              <a:t>       (1 – Utilization of resource </a:t>
            </a:r>
            <a:r>
              <a:rPr lang="en-US" dirty="0" err="1" smtClean="0"/>
              <a:t>i</a:t>
            </a:r>
            <a:r>
              <a:rPr lang="en-US" dirty="0" smtClean="0"/>
              <a:t>)</a:t>
            </a:r>
          </a:p>
          <a:p>
            <a:r>
              <a:rPr lang="en-US" dirty="0" smtClean="0"/>
              <a:t>Implication</a:t>
            </a:r>
          </a:p>
          <a:p>
            <a:pPr lvl="1"/>
            <a:r>
              <a:rPr lang="en-US" dirty="0" smtClean="0"/>
              <a:t>If you fix one bottleneck, the next highest utilized resource will limit performance</a:t>
            </a:r>
          </a:p>
          <a:p>
            <a:pPr lvl="1">
              <a:buNone/>
            </a:pPr>
            <a:endParaRPr lang="en-US"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Overload Management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 if arrivals occur faster than service can handle them</a:t>
            </a:r>
          </a:p>
          <a:p>
            <a:pPr lvl="1"/>
            <a:r>
              <a:rPr lang="en-US" dirty="0" smtClean="0"/>
              <a:t>If do nothing, response time will become infinite</a:t>
            </a:r>
          </a:p>
          <a:p>
            <a:r>
              <a:rPr lang="en-US" dirty="0" smtClean="0"/>
              <a:t>Turn users away?</a:t>
            </a:r>
          </a:p>
          <a:p>
            <a:pPr lvl="1"/>
            <a:r>
              <a:rPr lang="en-US" dirty="0" smtClean="0"/>
              <a:t>Which ones?  Average response time is best if turn away users that have the highest service demand</a:t>
            </a:r>
          </a:p>
          <a:p>
            <a:pPr lvl="1"/>
            <a:r>
              <a:rPr lang="en-US" dirty="0" smtClean="0"/>
              <a:t>Example: Highway congestion</a:t>
            </a:r>
          </a:p>
          <a:p>
            <a:r>
              <a:rPr lang="en-US" dirty="0" smtClean="0"/>
              <a:t>Degrade service?</a:t>
            </a:r>
          </a:p>
          <a:p>
            <a:pPr lvl="1"/>
            <a:r>
              <a:rPr lang="en-US" dirty="0" smtClean="0"/>
              <a:t>Compute result with fewer resources</a:t>
            </a:r>
          </a:p>
          <a:p>
            <a:pPr lvl="1"/>
            <a:r>
              <a:rPr lang="en-US" dirty="0" smtClean="0"/>
              <a:t>Example: CNN static front page on 9/11</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Highway Congestion (measured)</a:t>
            </a:r>
            <a:endParaRPr lang="en-US" dirty="0"/>
          </a:p>
        </p:txBody>
      </p:sp>
      <p:pic>
        <p:nvPicPr>
          <p:cNvPr id="4" name="Content Placeholder 3" descr="traffic-embed-fonts.pdf"/>
          <p:cNvPicPr>
            <a:picLocks noGrp="1" noChangeAspect="1"/>
          </p:cNvPicPr>
          <p:nvPr>
            <p:ph idx="1"/>
          </p:nvPr>
        </p:nvPicPr>
        <p:blipFill>
          <a:blip r:embed="rId2"/>
          <a:srcRect l="-19765" r="-19765"/>
          <a:stretch>
            <a:fillRect/>
          </a:stretch>
        </p:blipFill>
        <p:spPr>
          <a:xfrm>
            <a:off x="0" y="1348758"/>
            <a:ext cx="9671704" cy="5319064"/>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Metro Buses Cluster?</a:t>
            </a:r>
            <a:endParaRPr lang="en-US" dirty="0"/>
          </a:p>
        </p:txBody>
      </p:sp>
      <p:sp>
        <p:nvSpPr>
          <p:cNvPr id="3" name="Content Placeholder 2"/>
          <p:cNvSpPr>
            <a:spLocks noGrp="1"/>
          </p:cNvSpPr>
          <p:nvPr>
            <p:ph idx="1"/>
          </p:nvPr>
        </p:nvSpPr>
        <p:spPr/>
        <p:txBody>
          <a:bodyPr/>
          <a:lstStyle/>
          <a:p>
            <a:r>
              <a:rPr lang="en-US" dirty="0" smtClean="0"/>
              <a:t>Suppose two Metro buses start 15 minutes apart</a:t>
            </a:r>
          </a:p>
          <a:p>
            <a:pPr lvl="1"/>
            <a:r>
              <a:rPr lang="en-US" dirty="0" smtClean="0"/>
              <a:t>Why might they arrive at the same time?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Definitions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Workload</a:t>
            </a:r>
          </a:p>
          <a:p>
            <a:pPr lvl="1"/>
            <a:r>
              <a:rPr lang="en-US" dirty="0" smtClean="0"/>
              <a:t>Set of tasks for system to perform</a:t>
            </a:r>
          </a:p>
          <a:p>
            <a:r>
              <a:rPr lang="en-US" dirty="0" smtClean="0"/>
              <a:t>Preemptive scheduler</a:t>
            </a:r>
          </a:p>
          <a:p>
            <a:pPr lvl="1"/>
            <a:r>
              <a:rPr lang="en-US" dirty="0" smtClean="0"/>
              <a:t>If we can take resources away from a running task</a:t>
            </a:r>
          </a:p>
          <a:p>
            <a:r>
              <a:rPr lang="en-US" dirty="0" smtClean="0"/>
              <a:t>Work-conserving</a:t>
            </a:r>
          </a:p>
          <a:p>
            <a:pPr lvl="1"/>
            <a:r>
              <a:rPr lang="en-US" dirty="0" smtClean="0"/>
              <a:t>Resource is used whenever there is a task to run</a:t>
            </a:r>
          </a:p>
          <a:p>
            <a:pPr lvl="1"/>
            <a:r>
              <a:rPr lang="en-US" dirty="0" smtClean="0"/>
              <a:t>For non-preemptive schedulers, work-conserving is not always better</a:t>
            </a:r>
          </a:p>
          <a:p>
            <a:r>
              <a:rPr lang="en-US" dirty="0" smtClean="0"/>
              <a:t>Scheduling algorithm </a:t>
            </a:r>
          </a:p>
          <a:p>
            <a:pPr lvl="1"/>
            <a:r>
              <a:rPr lang="en-US" dirty="0" smtClean="0"/>
              <a:t>takes a workload as input</a:t>
            </a:r>
          </a:p>
          <a:p>
            <a:pPr lvl="1"/>
            <a:r>
              <a:rPr lang="en-US" dirty="0" smtClean="0"/>
              <a:t>decides which tasks to do first</a:t>
            </a:r>
          </a:p>
          <a:p>
            <a:pPr lvl="1"/>
            <a:r>
              <a:rPr lang="en-US" dirty="0" smtClean="0"/>
              <a:t>Performance metric (throughput, latency) as output</a:t>
            </a:r>
          </a:p>
          <a:p>
            <a:pPr lvl="1"/>
            <a:r>
              <a:rPr lang="en-US" dirty="0" smtClean="0"/>
              <a:t>Only preemptive, work-conserving schedulers to be considered</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In First Out (FIFO)</a:t>
            </a:r>
            <a:endParaRPr lang="en-US" dirty="0"/>
          </a:p>
        </p:txBody>
      </p:sp>
      <p:sp>
        <p:nvSpPr>
          <p:cNvPr id="3" name="Content Placeholder 2"/>
          <p:cNvSpPr>
            <a:spLocks noGrp="1"/>
          </p:cNvSpPr>
          <p:nvPr>
            <p:ph idx="1"/>
          </p:nvPr>
        </p:nvSpPr>
        <p:spPr/>
        <p:txBody>
          <a:bodyPr/>
          <a:lstStyle/>
          <a:p>
            <a:r>
              <a:rPr lang="en-US" dirty="0" smtClean="0"/>
              <a:t>Schedule tasks in the order they arrive</a:t>
            </a:r>
          </a:p>
          <a:p>
            <a:pPr lvl="1"/>
            <a:r>
              <a:rPr lang="en-US" dirty="0" smtClean="0"/>
              <a:t>Continue running them until they complete or give up the processor</a:t>
            </a:r>
          </a:p>
          <a:p>
            <a:endParaRPr lang="en-US" dirty="0" smtClean="0"/>
          </a:p>
          <a:p>
            <a:r>
              <a:rPr lang="en-US" dirty="0" smtClean="0"/>
              <a:t>Benefit?</a:t>
            </a:r>
          </a:p>
          <a:p>
            <a:pPr lvl="1"/>
            <a:r>
              <a:rPr lang="en-US" dirty="0" smtClean="0"/>
              <a:t>Fairness</a:t>
            </a:r>
          </a:p>
          <a:p>
            <a:pPr lvl="1"/>
            <a:endParaRPr lang="en-US" dirty="0" smtClean="0"/>
          </a:p>
          <a:p>
            <a:r>
              <a:rPr lang="en-US" dirty="0" smtClean="0"/>
              <a:t>On what workloads is FIFO particularly bad?</a:t>
            </a:r>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Job First (SJF)</a:t>
            </a:r>
            <a:endParaRPr lang="en-US" dirty="0"/>
          </a:p>
        </p:txBody>
      </p:sp>
      <p:sp>
        <p:nvSpPr>
          <p:cNvPr id="3" name="Content Placeholder 2"/>
          <p:cNvSpPr>
            <a:spLocks noGrp="1"/>
          </p:cNvSpPr>
          <p:nvPr>
            <p:ph idx="1"/>
          </p:nvPr>
        </p:nvSpPr>
        <p:spPr/>
        <p:txBody>
          <a:bodyPr>
            <a:normAutofit lnSpcReduction="10000"/>
          </a:bodyPr>
          <a:lstStyle/>
          <a:p>
            <a:r>
              <a:rPr lang="en-US" dirty="0" smtClean="0"/>
              <a:t>Always do the task that has the shortest remaining amount of work to do</a:t>
            </a:r>
          </a:p>
          <a:p>
            <a:pPr lvl="1"/>
            <a:r>
              <a:rPr lang="en-US" dirty="0" smtClean="0"/>
              <a:t>Often called Shortest Remaining Time First (SRTF)</a:t>
            </a:r>
          </a:p>
          <a:p>
            <a:endParaRPr lang="en-US" dirty="0" smtClean="0"/>
          </a:p>
          <a:p>
            <a:r>
              <a:rPr lang="en-US" dirty="0" smtClean="0"/>
              <a:t>Suppose we have five tasks arrive one right after each other, but the first one is much longer than the others</a:t>
            </a:r>
          </a:p>
          <a:p>
            <a:pPr lvl="1"/>
            <a:r>
              <a:rPr lang="en-US" dirty="0" smtClean="0"/>
              <a:t>Which completes first in FIFO? Next?</a:t>
            </a:r>
          </a:p>
          <a:p>
            <a:pPr lvl="1"/>
            <a:r>
              <a:rPr lang="en-US" dirty="0" smtClean="0"/>
              <a:t>Which completes first in SJF? Next?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622"/>
            <a:ext cx="8229600" cy="1143000"/>
          </a:xfrm>
        </p:spPr>
        <p:txBody>
          <a:bodyPr/>
          <a:lstStyle/>
          <a:p>
            <a:r>
              <a:rPr lang="en-US" dirty="0" smtClean="0"/>
              <a:t>FIFO vs. SJF</a:t>
            </a:r>
            <a:endParaRPr lang="en-US" dirty="0"/>
          </a:p>
        </p:txBody>
      </p:sp>
      <p:pic>
        <p:nvPicPr>
          <p:cNvPr id="6" name="Content Placeholder 3" descr="ch7-01_badFIFO.pdf"/>
          <p:cNvPicPr>
            <a:picLocks noChangeAspect="1"/>
          </p:cNvPicPr>
          <p:nvPr/>
        </p:nvPicPr>
        <p:blipFill>
          <a:blip r:embed="rId3"/>
          <a:srcRect l="-12941" r="-12941"/>
          <a:stretch>
            <a:fillRect/>
          </a:stretch>
        </p:blipFill>
        <p:spPr>
          <a:xfrm>
            <a:off x="-813825" y="873168"/>
            <a:ext cx="10882275" cy="598483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Claim: SJF is optimal for average response time</a:t>
            </a:r>
          </a:p>
          <a:p>
            <a:pPr lvl="1"/>
            <a:r>
              <a:rPr lang="en-US" dirty="0" smtClean="0"/>
              <a:t>Why?</a:t>
            </a:r>
          </a:p>
          <a:p>
            <a:pPr lvl="1"/>
            <a:endParaRPr lang="en-US" dirty="0" smtClean="0"/>
          </a:p>
          <a:p>
            <a:pPr lvl="1">
              <a:buNone/>
            </a:pPr>
            <a:endParaRPr lang="en-US" dirty="0" smtClean="0"/>
          </a:p>
          <a:p>
            <a:pPr lvl="1">
              <a:buNone/>
            </a:pPr>
            <a:endParaRPr lang="en-US" dirty="0" smtClean="0"/>
          </a:p>
          <a:p>
            <a:r>
              <a:rPr lang="en-US" dirty="0" smtClean="0"/>
              <a:t>Does SJF have any downsides?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12331</TotalTime>
  <Words>2310</Words>
  <Application>Microsoft Macintosh PowerPoint</Application>
  <PresentationFormat>On-screen Show (4:3)</PresentationFormat>
  <Paragraphs>346</Paragraphs>
  <Slides>44</Slides>
  <Notes>19</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Scheduling</vt:lpstr>
      <vt:lpstr>Main Points</vt:lpstr>
      <vt:lpstr>Example</vt:lpstr>
      <vt:lpstr>Definitions</vt:lpstr>
      <vt:lpstr>More Definitions</vt:lpstr>
      <vt:lpstr>First In First Out (FIFO)</vt:lpstr>
      <vt:lpstr>Shortest Job First (SJF)</vt:lpstr>
      <vt:lpstr>FIFO vs. SJF</vt:lpstr>
      <vt:lpstr>Question</vt:lpstr>
      <vt:lpstr>Question</vt:lpstr>
      <vt:lpstr>Starvation and Sample Bias</vt:lpstr>
      <vt:lpstr>Sample Bias Solutions</vt:lpstr>
      <vt:lpstr>Round Robin</vt:lpstr>
      <vt:lpstr>Round Robin</vt:lpstr>
      <vt:lpstr>Round Robin vs. FIFO</vt:lpstr>
      <vt:lpstr>Round Robin vs. FIFO</vt:lpstr>
      <vt:lpstr>Round Robin = Fairness?</vt:lpstr>
      <vt:lpstr>Mixed Workload</vt:lpstr>
      <vt:lpstr>Max-Min Fairness</vt:lpstr>
      <vt:lpstr>Multi-level Feedback Queue (MFQ)</vt:lpstr>
      <vt:lpstr>MFQ</vt:lpstr>
      <vt:lpstr>MFQ</vt:lpstr>
      <vt:lpstr>Uniprocessor Summary (1)</vt:lpstr>
      <vt:lpstr>Uniprocessor Summary (2)</vt:lpstr>
      <vt:lpstr>Uniprocessor Summary (3)</vt:lpstr>
      <vt:lpstr>Queueing Theory</vt:lpstr>
      <vt:lpstr>Queueing Model</vt:lpstr>
      <vt:lpstr>Definitions</vt:lpstr>
      <vt:lpstr>Little’s Law</vt:lpstr>
      <vt:lpstr>Question</vt:lpstr>
      <vt:lpstr>Question</vt:lpstr>
      <vt:lpstr>Queueing</vt:lpstr>
      <vt:lpstr>Queueing: Best Case</vt:lpstr>
      <vt:lpstr>Response Time: Best vs. Worst Case</vt:lpstr>
      <vt:lpstr>Queueing: Average Case?</vt:lpstr>
      <vt:lpstr>Exponential Distribution</vt:lpstr>
      <vt:lpstr>Exponential Distribution</vt:lpstr>
      <vt:lpstr>Response Time vs. Utilization</vt:lpstr>
      <vt:lpstr>Question</vt:lpstr>
      <vt:lpstr>Variance in Response Time</vt:lpstr>
      <vt:lpstr>What if Multiple Resources?</vt:lpstr>
      <vt:lpstr>Overload Management</vt:lpstr>
      <vt:lpstr>Highway Congestion (measured)</vt:lpstr>
      <vt:lpstr>Why Do Metro Buses Cluster?</vt:lpstr>
    </vt:vector>
  </TitlesOfParts>
  <Manager/>
  <Company>University of Washington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OSPP: Scheduling</dc:title>
  <dc:subject/>
  <dc:creator>Thomas Anderson</dc:creator>
  <cp:keywords/>
  <dc:description>Copyright Thomas Anderson 2012</dc:description>
  <cp:lastModifiedBy>Ming Li</cp:lastModifiedBy>
  <cp:revision>73</cp:revision>
  <cp:lastPrinted>2012-10-17T18:08:57Z</cp:lastPrinted>
  <dcterms:created xsi:type="dcterms:W3CDTF">2014-10-29T17:38:54Z</dcterms:created>
  <dcterms:modified xsi:type="dcterms:W3CDTF">2015-10-21T08:43:51Z</dcterms:modified>
  <cp:category/>
</cp:coreProperties>
</file>