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0" r:id="rId3"/>
    <p:sldId id="445" r:id="rId4"/>
    <p:sldId id="446" r:id="rId5"/>
    <p:sldId id="447" r:id="rId6"/>
    <p:sldId id="433" r:id="rId7"/>
    <p:sldId id="358" r:id="rId8"/>
    <p:sldId id="425" r:id="rId9"/>
    <p:sldId id="403" r:id="rId10"/>
    <p:sldId id="404" r:id="rId11"/>
    <p:sldId id="392" r:id="rId12"/>
    <p:sldId id="393" r:id="rId13"/>
    <p:sldId id="394" r:id="rId14"/>
    <p:sldId id="395" r:id="rId15"/>
    <p:sldId id="396" r:id="rId16"/>
    <p:sldId id="397" r:id="rId17"/>
    <p:sldId id="411" r:id="rId18"/>
    <p:sldId id="412" r:id="rId19"/>
    <p:sldId id="443" r:id="rId20"/>
    <p:sldId id="444" r:id="rId21"/>
    <p:sldId id="429" r:id="rId22"/>
    <p:sldId id="435" r:id="rId23"/>
    <p:sldId id="370" r:id="rId24"/>
    <p:sldId id="436" r:id="rId25"/>
    <p:sldId id="437" r:id="rId26"/>
    <p:sldId id="438" r:id="rId27"/>
    <p:sldId id="439" r:id="rId28"/>
    <p:sldId id="440" r:id="rId29"/>
    <p:sldId id="441" r:id="rId30"/>
    <p:sldId id="44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49" autoAdjust="0"/>
  </p:normalViewPr>
  <p:slideViewPr>
    <p:cSldViewPr snapToGrid="0" snapToObjects="1">
      <p:cViewPr varScale="1">
        <p:scale>
          <a:sx n="87" d="100"/>
          <a:sy n="87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Anecdote:</a:t>
            </a:r>
            <a:r>
              <a:rPr lang="en-US" baseline="0" dirty="0" smtClean="0"/>
              <a:t> the system that I used for building my first OS, would fit in today’s 1</a:t>
            </a:r>
            <a:r>
              <a:rPr lang="en-US" baseline="30000" dirty="0" smtClean="0"/>
              <a:t>st</a:t>
            </a:r>
            <a:r>
              <a:rPr lang="en-US" baseline="0" dirty="0" smtClean="0"/>
              <a:t> level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didn’t we need to shoot down the TLB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reference pattern that</a:t>
            </a:r>
            <a:r>
              <a:rPr lang="en-US" baseline="0" dirty="0" smtClean="0"/>
              <a:t> exhibits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Caching and Demand-Paged 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 Page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525963"/>
          </a:xfrm>
        </p:spPr>
        <p:txBody>
          <a:bodyPr/>
          <a:lstStyle/>
          <a:p>
            <a:r>
              <a:rPr lang="en-US" dirty="0" smtClean="0"/>
              <a:t>Select old page to evict</a:t>
            </a:r>
          </a:p>
          <a:p>
            <a:r>
              <a:rPr lang="en-US" dirty="0" smtClean="0"/>
              <a:t>Find all page table entries that refer to old page</a:t>
            </a:r>
          </a:p>
          <a:p>
            <a:pPr lvl="1"/>
            <a:r>
              <a:rPr lang="en-US" dirty="0" smtClean="0"/>
              <a:t>If page frame is shared</a:t>
            </a:r>
          </a:p>
          <a:p>
            <a:r>
              <a:rPr lang="en-US" dirty="0" smtClean="0"/>
              <a:t>Set each page table entry to invalid</a:t>
            </a:r>
          </a:p>
          <a:p>
            <a:r>
              <a:rPr lang="en-US" dirty="0" smtClean="0"/>
              <a:t>Remove any TLB entries</a:t>
            </a:r>
          </a:p>
          <a:p>
            <a:pPr lvl="1"/>
            <a:r>
              <a:rPr lang="en-US" dirty="0" smtClean="0"/>
              <a:t>Copies of now invalid page table entry</a:t>
            </a:r>
          </a:p>
          <a:p>
            <a:r>
              <a:rPr lang="en-US" dirty="0" smtClean="0"/>
              <a:t>Write changes on page back to disk, if necessary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Replace a random entry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FIFO?</a:t>
            </a:r>
          </a:p>
          <a:p>
            <a:pPr lvl="1"/>
            <a:r>
              <a:rPr lang="en-US" dirty="0" smtClean="0"/>
              <a:t>Replace the entry that has been in the cache the longest time</a:t>
            </a:r>
          </a:p>
          <a:p>
            <a:pPr lvl="1"/>
            <a:r>
              <a:rPr lang="en-US" dirty="0" smtClean="0"/>
              <a:t>What could go wrong?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in Action</a:t>
            </a:r>
            <a:endParaRPr lang="en-US" dirty="0"/>
          </a:p>
        </p:txBody>
      </p:sp>
      <p:pic>
        <p:nvPicPr>
          <p:cNvPr id="4" name="Content Placeholder 3" descr="Screen Shot 2012-10-31 at 10.51.3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3572" b="-63572"/>
          <a:stretch>
            <a:fillRect/>
          </a:stretch>
        </p:blipFill>
        <p:spPr>
          <a:xfrm>
            <a:off x="-34709" y="274639"/>
            <a:ext cx="9195357" cy="5057092"/>
          </a:xfrm>
        </p:spPr>
      </p:pic>
      <p:sp>
        <p:nvSpPr>
          <p:cNvPr id="5" name="TextBox 4"/>
          <p:cNvSpPr txBox="1"/>
          <p:nvPr/>
        </p:nvSpPr>
        <p:spPr>
          <a:xfrm>
            <a:off x="457200" y="4640114"/>
            <a:ext cx="6269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for FIFO is if program strides through memory that is larger than the cache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MIN, LRU, LFU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6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Replace the cache entry that will not be used for the longest time into the future</a:t>
            </a:r>
          </a:p>
          <a:p>
            <a:pPr lvl="1"/>
            <a:r>
              <a:rPr lang="en-US" dirty="0" smtClean="0"/>
              <a:t>Optimality proof based on exchange: if evict an entry used sooner, that will trigger an earlier cache miss</a:t>
            </a:r>
          </a:p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Replace the cache entry that has not been used for the longest time in the past</a:t>
            </a:r>
          </a:p>
          <a:p>
            <a:pPr lvl="1"/>
            <a:r>
              <a:rPr lang="en-US" dirty="0" smtClean="0"/>
              <a:t>Approximation of MIN</a:t>
            </a:r>
          </a:p>
          <a:p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Replace the cache entry used the least often (in the recent past)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LRU/MIN for Sequential Scan</a:t>
            </a:r>
            <a:endParaRPr lang="en-US" dirty="0"/>
          </a:p>
        </p:txBody>
      </p:sp>
      <p:pic>
        <p:nvPicPr>
          <p:cNvPr id="4" name="Content Placeholder 3" descr="Screen Shot 2012-10-31 at 11.08.4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84" b="-6884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0-31 at 11.01.44 A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536" r="-13536"/>
          <a:stretch>
            <a:fillRect/>
          </a:stretch>
        </p:blipFill>
        <p:spPr>
          <a:xfrm>
            <a:off x="-1220130" y="226347"/>
            <a:ext cx="11699079" cy="643404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Belady’s</a:t>
            </a:r>
            <a:r>
              <a:rPr lang="en-US" dirty="0" smtClean="0"/>
              <a:t> Anomaly</a:t>
            </a:r>
            <a:endParaRPr lang="en-US" dirty="0"/>
          </a:p>
        </p:txBody>
      </p:sp>
      <p:pic>
        <p:nvPicPr>
          <p:cNvPr id="4" name="Content Placeholder 3" descr="Screen Shot 2012-10-31 at 11.14.50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92" b="-1792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Algorithm: Estimating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533" cy="4525963"/>
          </a:xfrm>
        </p:spPr>
        <p:txBody>
          <a:bodyPr/>
          <a:lstStyle/>
          <a:p>
            <a:r>
              <a:rPr lang="en-US" dirty="0" smtClean="0"/>
              <a:t>Periodically, sweep through all pages</a:t>
            </a:r>
          </a:p>
          <a:p>
            <a:r>
              <a:rPr lang="en-US" dirty="0" smtClean="0"/>
              <a:t>If page is unused, reclaim</a:t>
            </a:r>
          </a:p>
          <a:p>
            <a:r>
              <a:rPr lang="en-US" dirty="0" smtClean="0"/>
              <a:t>If page is used, mark as unused</a:t>
            </a:r>
            <a:endParaRPr lang="en-US" dirty="0"/>
          </a:p>
        </p:txBody>
      </p:sp>
      <p:pic>
        <p:nvPicPr>
          <p:cNvPr id="5" name="Content Placeholder 5" descr="ch9-16_clock.pdf"/>
          <p:cNvPicPr>
            <a:picLocks noChangeAspect="1"/>
          </p:cNvPicPr>
          <p:nvPr/>
        </p:nvPicPr>
        <p:blipFill>
          <a:blip r:embed="rId2"/>
          <a:srcRect l="-8100" r="-8100"/>
          <a:stretch>
            <a:fillRect/>
          </a:stretch>
        </p:blipFill>
        <p:spPr>
          <a:xfrm>
            <a:off x="1093901" y="1192133"/>
            <a:ext cx="10060790" cy="55330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Chance: Not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one bit per page, keep an integer</a:t>
            </a:r>
          </a:p>
          <a:p>
            <a:pPr lvl="1"/>
            <a:r>
              <a:rPr lang="en-US" dirty="0" err="1" smtClean="0"/>
              <a:t>notInUseSince</a:t>
            </a:r>
            <a:r>
              <a:rPr lang="en-US" dirty="0" smtClean="0"/>
              <a:t>: number of sweeps since last use</a:t>
            </a:r>
          </a:p>
          <a:p>
            <a:r>
              <a:rPr lang="en-US" dirty="0" smtClean="0"/>
              <a:t>Periodically sweep through all page frames</a:t>
            </a:r>
          </a:p>
          <a:p>
            <a:pPr>
              <a:buNone/>
            </a:pPr>
            <a:r>
              <a:rPr lang="en-US" dirty="0" smtClean="0"/>
              <a:t>if (page is used)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notInUseSince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} else if (</a:t>
            </a:r>
            <a:r>
              <a:rPr lang="en-US" dirty="0" err="1" smtClean="0"/>
              <a:t>notInUseSince</a:t>
            </a:r>
            <a:r>
              <a:rPr lang="en-US" dirty="0" smtClean="0"/>
              <a:t> &lt; N)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notInUseSince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 reclaim page;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(Before)</a:t>
            </a:r>
            <a:endParaRPr lang="en-US" dirty="0"/>
          </a:p>
        </p:txBody>
      </p:sp>
      <p:pic>
        <p:nvPicPr>
          <p:cNvPr id="4" name="Content Placeholder 3" descr="ch9-12_pageFaultBefor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79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/>
          </a:bodyPr>
          <a:lstStyle/>
          <a:p>
            <a:r>
              <a:rPr lang="en-US" dirty="0" smtClean="0"/>
              <a:t>Temporal </a:t>
            </a:r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Programs tend to reference the same memory locations multiple times</a:t>
            </a:r>
          </a:p>
          <a:p>
            <a:pPr lvl="1"/>
            <a:r>
              <a:rPr lang="en-US" dirty="0" smtClean="0"/>
              <a:t>Example: instructions in a loop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Programs tend to reference nearby locations</a:t>
            </a:r>
          </a:p>
          <a:p>
            <a:pPr lvl="1"/>
            <a:r>
              <a:rPr lang="en-US" dirty="0" smtClean="0"/>
              <a:t>Example: data in a loop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(After)</a:t>
            </a:r>
            <a:endParaRPr lang="en-US" dirty="0"/>
          </a:p>
        </p:txBody>
      </p:sp>
      <p:pic>
        <p:nvPicPr>
          <p:cNvPr id="4" name="Content Placeholder 3" descr="ch9-13_pageFaultAfte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9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Clock and Nth Chance can run synchronously</a:t>
            </a:r>
          </a:p>
          <a:p>
            <a:pPr lvl="1"/>
            <a:r>
              <a:rPr lang="en-US" dirty="0" smtClean="0"/>
              <a:t>In page fault handler, run algorithm to find next page to evict</a:t>
            </a:r>
          </a:p>
          <a:p>
            <a:pPr lvl="1"/>
            <a:r>
              <a:rPr lang="en-US" dirty="0" smtClean="0"/>
              <a:t>Might require writing changes back to disk first</a:t>
            </a:r>
          </a:p>
          <a:p>
            <a:r>
              <a:rPr lang="en-US" dirty="0" smtClean="0"/>
              <a:t>Or asynchronously</a:t>
            </a:r>
          </a:p>
          <a:p>
            <a:pPr lvl="1"/>
            <a:r>
              <a:rPr lang="en-US" dirty="0" smtClean="0"/>
              <a:t>Create a thread to maintain a pool of recently unused, clean pages</a:t>
            </a:r>
          </a:p>
          <a:p>
            <a:pPr lvl="1"/>
            <a:r>
              <a:rPr lang="en-US" dirty="0" smtClean="0"/>
              <a:t>Find recently unused dirty pages, write </a:t>
            </a:r>
            <a:r>
              <a:rPr lang="en-US" dirty="0" err="1" smtClean="0"/>
              <a:t>mods</a:t>
            </a:r>
            <a:r>
              <a:rPr lang="en-US" dirty="0" smtClean="0"/>
              <a:t> back to disk</a:t>
            </a:r>
          </a:p>
          <a:p>
            <a:pPr lvl="1"/>
            <a:r>
              <a:rPr lang="en-US" dirty="0" smtClean="0"/>
              <a:t>Find recently unused clean pages, mark as invalid and move to pool</a:t>
            </a:r>
          </a:p>
          <a:p>
            <a:pPr lvl="1"/>
            <a:r>
              <a:rPr lang="en-US" dirty="0" smtClean="0"/>
              <a:t>On page fault, check if requested page is in pool!</a:t>
            </a:r>
          </a:p>
          <a:p>
            <a:pPr lvl="1"/>
            <a:r>
              <a:rPr lang="en-US" dirty="0" smtClean="0"/>
              <a:t>If not, evict that page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is optimal</a:t>
            </a:r>
          </a:p>
          <a:p>
            <a:pPr lvl="1"/>
            <a:r>
              <a:rPr lang="en-US" dirty="0" smtClean="0"/>
              <a:t>replace the page or cache entry that will be used farthest into the future</a:t>
            </a:r>
          </a:p>
          <a:p>
            <a:r>
              <a:rPr lang="en-US" dirty="0" smtClean="0"/>
              <a:t>LRU is an approximation of MIN</a:t>
            </a:r>
          </a:p>
          <a:p>
            <a:pPr lvl="1"/>
            <a:r>
              <a:rPr lang="en-US" dirty="0" smtClean="0"/>
              <a:t>For programs that exhibit spatial and temporal locality</a:t>
            </a:r>
          </a:p>
          <a:p>
            <a:r>
              <a:rPr lang="en-US" dirty="0" smtClean="0"/>
              <a:t>Clock/Nth Chance is an approximation of LRU</a:t>
            </a:r>
          </a:p>
          <a:p>
            <a:pPr lvl="1"/>
            <a:r>
              <a:rPr lang="en-US" dirty="0" smtClean="0"/>
              <a:t>Bin pages into sets of “not recently used”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54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Set: set of memory locations that need to be cached for reasonable cache hit rate</a:t>
            </a:r>
          </a:p>
          <a:p>
            <a:r>
              <a:rPr lang="en-US" dirty="0" smtClean="0"/>
              <a:t>Thrashing: when system has too small a cache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page has been modified?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19615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Every page table entry has some bookkeeping </a:t>
            </a:r>
          </a:p>
          <a:p>
            <a:pPr lvl="1"/>
            <a:r>
              <a:rPr lang="en-US" dirty="0" smtClean="0"/>
              <a:t>Has page been modified?</a:t>
            </a:r>
          </a:p>
          <a:p>
            <a:pPr lvl="2"/>
            <a:r>
              <a:rPr lang="en-US" dirty="0" smtClean="0"/>
              <a:t>Set by hardware on store instruction</a:t>
            </a:r>
          </a:p>
          <a:p>
            <a:pPr lvl="2"/>
            <a:r>
              <a:rPr lang="en-US" dirty="0" smtClean="0"/>
              <a:t>In both TLB and page table entry</a:t>
            </a:r>
          </a:p>
          <a:p>
            <a:pPr lvl="1"/>
            <a:r>
              <a:rPr lang="en-US" dirty="0" smtClean="0"/>
              <a:t>Has page been recently used?</a:t>
            </a:r>
          </a:p>
          <a:p>
            <a:pPr lvl="2"/>
            <a:r>
              <a:rPr lang="en-US" dirty="0" smtClean="0"/>
              <a:t>Set by hardware on in page table entry on every TLB miss</a:t>
            </a:r>
          </a:p>
          <a:p>
            <a:r>
              <a:rPr lang="en-US" dirty="0" smtClean="0"/>
              <a:t>Bookkeeping bits can be reset by the OS kernel</a:t>
            </a:r>
          </a:p>
          <a:p>
            <a:pPr lvl="1"/>
            <a:r>
              <a:rPr lang="en-US" dirty="0" smtClean="0"/>
              <a:t>When changes to page are flushed to disk</a:t>
            </a:r>
          </a:p>
          <a:p>
            <a:pPr lvl="1"/>
            <a:r>
              <a:rPr lang="en-US" dirty="0" smtClean="0"/>
              <a:t>To track whether page is recently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(Before)</a:t>
            </a:r>
            <a:endParaRPr lang="en-US" dirty="0"/>
          </a:p>
        </p:txBody>
      </p:sp>
      <p:pic>
        <p:nvPicPr>
          <p:cNvPr id="4" name="Content Placeholder 3" descr="ch9-14_dirtyBefor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5384" b="-15384"/>
          <a:stretch>
            <a:fillRect/>
          </a:stretch>
        </p:blipFill>
        <p:spPr>
          <a:xfrm>
            <a:off x="-210581" y="1458685"/>
            <a:ext cx="9678342" cy="5322715"/>
          </a:xfrm>
        </p:spPr>
      </p:pic>
    </p:spTree>
    <p:extLst>
      <p:ext uri="{BB962C8B-B14F-4D97-AF65-F5344CB8AC3E}">
        <p14:creationId xmlns:p14="http://schemas.microsoft.com/office/powerpoint/2010/main" val="39984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(After)</a:t>
            </a:r>
            <a:endParaRPr lang="en-US" dirty="0"/>
          </a:p>
        </p:txBody>
      </p:sp>
      <p:pic>
        <p:nvPicPr>
          <p:cNvPr id="4" name="Content Placeholder 3" descr="ch9-15_dirtyAfte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5384" b="-15384"/>
          <a:stretch>
            <a:fillRect/>
          </a:stretch>
        </p:blipFill>
        <p:spPr>
          <a:xfrm>
            <a:off x="-257425" y="1207184"/>
            <a:ext cx="9626138" cy="5294005"/>
          </a:xfrm>
        </p:spPr>
      </p:pic>
    </p:spTree>
    <p:extLst>
      <p:ext uri="{BB962C8B-B14F-4D97-AF65-F5344CB8AC3E}">
        <p14:creationId xmlns:p14="http://schemas.microsoft.com/office/powerpoint/2010/main" val="330584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 Physical Dirty/Use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machines keep dirty/use bits in the page table entry</a:t>
            </a:r>
          </a:p>
          <a:p>
            <a:r>
              <a:rPr lang="en-US" dirty="0" smtClean="0"/>
              <a:t>Physical page is</a:t>
            </a:r>
          </a:p>
          <a:p>
            <a:pPr lvl="1"/>
            <a:r>
              <a:rPr lang="en-US" dirty="0" smtClean="0"/>
              <a:t>Modified if </a:t>
            </a:r>
            <a:r>
              <a:rPr lang="en-US" i="1" dirty="0" smtClean="0"/>
              <a:t>any</a:t>
            </a:r>
            <a:r>
              <a:rPr lang="en-US" dirty="0" smtClean="0"/>
              <a:t> page table entry that points to it is modified</a:t>
            </a:r>
          </a:p>
          <a:p>
            <a:pPr lvl="1"/>
            <a:r>
              <a:rPr lang="en-US" dirty="0" smtClean="0"/>
              <a:t>Recently used if </a:t>
            </a:r>
            <a:r>
              <a:rPr lang="en-US" i="1" dirty="0" smtClean="0"/>
              <a:t>any </a:t>
            </a:r>
            <a:r>
              <a:rPr lang="en-US" dirty="0" smtClean="0"/>
              <a:t>page table entry that points to it is recently </a:t>
            </a:r>
            <a:r>
              <a:rPr lang="en-US" dirty="0" smtClean="0"/>
              <a:t>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556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Application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Explicit read/write system calls</a:t>
            </a:r>
          </a:p>
          <a:p>
            <a:pPr marL="914400" lvl="1" indent="-514350"/>
            <a:r>
              <a:rPr lang="en-US" dirty="0" smtClean="0"/>
              <a:t>Data copied to user process using system call</a:t>
            </a:r>
          </a:p>
          <a:p>
            <a:pPr marL="914400" lvl="1" indent="-514350"/>
            <a:r>
              <a:rPr lang="en-US" dirty="0" smtClean="0"/>
              <a:t>Application operates on data</a:t>
            </a:r>
          </a:p>
          <a:p>
            <a:pPr marL="914400" lvl="1" indent="-514350"/>
            <a:r>
              <a:rPr lang="en-US" dirty="0" smtClean="0"/>
              <a:t>Data copied back to kernel using system call</a:t>
            </a:r>
          </a:p>
          <a:p>
            <a:pPr marL="514350" indent="-514350"/>
            <a:r>
              <a:rPr lang="en-US" dirty="0" smtClean="0"/>
              <a:t>Memory-mapped files</a:t>
            </a:r>
          </a:p>
          <a:p>
            <a:pPr marL="914400" lvl="1" indent="-514350"/>
            <a:r>
              <a:rPr lang="en-US" dirty="0" smtClean="0"/>
              <a:t>Open file as a memory segment</a:t>
            </a:r>
          </a:p>
          <a:p>
            <a:pPr marL="914400" lvl="1" indent="-514350"/>
            <a:r>
              <a:rPr lang="en-US" dirty="0" smtClean="0"/>
              <a:t>Program uses load/store instructions on segment memory, implicitly operating on the file</a:t>
            </a:r>
          </a:p>
          <a:p>
            <a:pPr marL="914400" lvl="1" indent="-514350"/>
            <a:r>
              <a:rPr lang="en-US" dirty="0" smtClean="0"/>
              <a:t>Page fault if portion of file is not yet in memory</a:t>
            </a:r>
          </a:p>
          <a:p>
            <a:pPr marL="914400" lvl="1" indent="-514350"/>
            <a:r>
              <a:rPr lang="en-US" dirty="0" smtClean="0"/>
              <a:t>Kernel brings missing blocks into memory, restarts process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4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Programming simplicity, </a:t>
            </a:r>
            <a:r>
              <a:rPr lang="en-US" dirty="0" err="1" smtClean="0"/>
              <a:t>esp</a:t>
            </a:r>
            <a:r>
              <a:rPr lang="en-US" dirty="0" smtClean="0"/>
              <a:t> for </a:t>
            </a:r>
            <a:r>
              <a:rPr lang="en-US" smtClean="0"/>
              <a:t>large files</a:t>
            </a:r>
          </a:p>
          <a:p>
            <a:pPr lvl="1"/>
            <a:r>
              <a:rPr lang="en-US" dirty="0" smtClean="0"/>
              <a:t>Operate directly on file, instead of copy in/copy out</a:t>
            </a:r>
          </a:p>
          <a:p>
            <a:r>
              <a:rPr lang="en-US" dirty="0" smtClean="0"/>
              <a:t>Zero-copy I/O</a:t>
            </a:r>
          </a:p>
          <a:p>
            <a:pPr lvl="1"/>
            <a:r>
              <a:rPr lang="en-US" dirty="0" smtClean="0"/>
              <a:t>Data brought from disk directly into page frame</a:t>
            </a:r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Process can start working before all the pages are populated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memory segment vs. temporary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Copy of data that is faster to access than the original</a:t>
            </a:r>
          </a:p>
          <a:p>
            <a:pPr lvl="1"/>
            <a:r>
              <a:rPr lang="en-US" dirty="0" smtClean="0"/>
              <a:t>Hit: if cache has copy</a:t>
            </a:r>
          </a:p>
          <a:p>
            <a:pPr lvl="1"/>
            <a:r>
              <a:rPr lang="en-US" dirty="0" smtClean="0"/>
              <a:t>Miss: if cache does not have copy</a:t>
            </a:r>
          </a:p>
          <a:p>
            <a:r>
              <a:rPr lang="en-US" dirty="0" smtClean="0"/>
              <a:t>Cache block</a:t>
            </a:r>
          </a:p>
          <a:p>
            <a:pPr lvl="1"/>
            <a:r>
              <a:rPr lang="en-US" dirty="0" smtClean="0"/>
              <a:t>Unit of cache storage (multiple memory locations)</a:t>
            </a:r>
          </a:p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Programs tend to reference the same memory locations multiple times</a:t>
            </a:r>
          </a:p>
          <a:p>
            <a:pPr lvl="1"/>
            <a:r>
              <a:rPr lang="en-US" dirty="0" smtClean="0"/>
              <a:t>Example: instructions in a loop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Programs tend to reference nearby locations</a:t>
            </a:r>
          </a:p>
          <a:p>
            <a:pPr lvl="1"/>
            <a:r>
              <a:rPr lang="en-US" dirty="0" smtClean="0"/>
              <a:t>Example: data in a loop</a:t>
            </a:r>
          </a:p>
        </p:txBody>
      </p:sp>
    </p:spTree>
    <p:extLst>
      <p:ext uri="{BB962C8B-B14F-4D97-AF65-F5344CB8AC3E}">
        <p14:creationId xmlns:p14="http://schemas.microsoft.com/office/powerpoint/2010/main" val="906784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Memory-Mapped Files to Demand-Paged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process segment backed by a file on disk</a:t>
            </a:r>
          </a:p>
          <a:p>
            <a:pPr lvl="1"/>
            <a:r>
              <a:rPr lang="en-US" dirty="0" smtClean="0"/>
              <a:t>Code segment -&gt; code portion of executable</a:t>
            </a:r>
          </a:p>
          <a:p>
            <a:pPr lvl="1"/>
            <a:r>
              <a:rPr lang="en-US" dirty="0" smtClean="0"/>
              <a:t>Data, heap, stack segments -&gt; temp files</a:t>
            </a:r>
          </a:p>
          <a:p>
            <a:pPr lvl="1"/>
            <a:r>
              <a:rPr lang="en-US" dirty="0" smtClean="0"/>
              <a:t>Shared libraries -&gt; code file and temp data file</a:t>
            </a:r>
          </a:p>
          <a:p>
            <a:pPr lvl="1"/>
            <a:r>
              <a:rPr lang="en-US" dirty="0" smtClean="0"/>
              <a:t>Memory-mapped files -&gt; memory-mapped files</a:t>
            </a:r>
          </a:p>
          <a:p>
            <a:pPr lvl="1"/>
            <a:r>
              <a:rPr lang="en-US" dirty="0" smtClean="0"/>
              <a:t>When process ends, delete temp files</a:t>
            </a:r>
          </a:p>
          <a:p>
            <a:r>
              <a:rPr lang="en-US" dirty="0" smtClean="0"/>
              <a:t>Unified memory management across file buffer and process memory</a:t>
            </a:r>
          </a:p>
        </p:txBody>
      </p:sp>
    </p:spTree>
    <p:extLst>
      <p:ext uri="{BB962C8B-B14F-4D97-AF65-F5344CB8AC3E}">
        <p14:creationId xmlns:p14="http://schemas.microsoft.com/office/powerpoint/2010/main" val="21377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(Read)</a:t>
            </a:r>
            <a:endParaRPr lang="en-US" dirty="0"/>
          </a:p>
        </p:txBody>
      </p:sp>
      <p:pic>
        <p:nvPicPr>
          <p:cNvPr id="6" name="Content Placeholder 3" descr="ch9-01_cache.pdf"/>
          <p:cNvPicPr>
            <a:picLocks noChangeAspect="1"/>
          </p:cNvPicPr>
          <p:nvPr/>
        </p:nvPicPr>
        <p:blipFill>
          <a:blip r:embed="rId2"/>
          <a:srcRect t="-1635" b="-1635"/>
          <a:stretch>
            <a:fillRect/>
          </a:stretch>
        </p:blipFill>
        <p:spPr>
          <a:xfrm>
            <a:off x="0" y="1417344"/>
            <a:ext cx="8839200" cy="4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(Write)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2450"/>
            <a:ext cx="380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through: changes sent</a:t>
            </a:r>
          </a:p>
          <a:p>
            <a:r>
              <a:rPr lang="en-US" sz="2400" dirty="0" smtClean="0"/>
              <a:t>immediately to next level of storage</a:t>
            </a:r>
          </a:p>
          <a:p>
            <a:endParaRPr lang="en-US" sz="2400" dirty="0" smtClean="0"/>
          </a:p>
          <a:p>
            <a:r>
              <a:rPr lang="en-US" sz="2400" dirty="0" smtClean="0"/>
              <a:t>Write back: changes stored in cache until cache block is replaced</a:t>
            </a:r>
            <a:endParaRPr lang="en-US" sz="2400" dirty="0"/>
          </a:p>
        </p:txBody>
      </p:sp>
      <p:pic>
        <p:nvPicPr>
          <p:cNvPr id="7" name="Content Placeholder 6" descr="ch9-02_cacheWrit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635" b="-1635"/>
          <a:stretch>
            <a:fillRect/>
          </a:stretch>
        </p:blipFill>
        <p:spPr>
          <a:xfrm>
            <a:off x="457199" y="1034330"/>
            <a:ext cx="8980113" cy="4938716"/>
          </a:xfrm>
        </p:spPr>
      </p:pic>
    </p:spTree>
    <p:extLst>
      <p:ext uri="{BB962C8B-B14F-4D97-AF65-F5344CB8AC3E}">
        <p14:creationId xmlns:p14="http://schemas.microsoft.com/office/powerpoint/2010/main" val="36033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provide the illusion of near infinite memory in limited physical memory?</a:t>
            </a:r>
          </a:p>
          <a:p>
            <a:pPr lvl="1"/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Memory-mapped files</a:t>
            </a:r>
          </a:p>
          <a:p>
            <a:r>
              <a:rPr lang="en-US" dirty="0" smtClean="0"/>
              <a:t>How do we choose which page to replace?</a:t>
            </a:r>
          </a:p>
          <a:p>
            <a:pPr lvl="1"/>
            <a:r>
              <a:rPr lang="en-US" dirty="0" smtClean="0"/>
              <a:t>FIFO, MIN, LRU, LFU, </a:t>
            </a:r>
            <a:r>
              <a:rPr lang="en-US" dirty="0" smtClean="0"/>
              <a:t>Clock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address translation</a:t>
            </a:r>
            <a:br>
              <a:rPr lang="en-US" dirty="0" smtClean="0"/>
            </a:br>
            <a:r>
              <a:rPr lang="en-US" dirty="0" smtClean="0"/>
              <a:t>is a power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Kernel trap on read/write to selected addresses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Fill on reference</a:t>
            </a:r>
          </a:p>
          <a:p>
            <a:pPr lvl="1"/>
            <a:r>
              <a:rPr lang="en-US" dirty="0" smtClean="0"/>
              <a:t>Zero on use</a:t>
            </a:r>
          </a:p>
          <a:p>
            <a:pPr lvl="1"/>
            <a:r>
              <a:rPr lang="en-US" dirty="0" smtClean="0"/>
              <a:t>Demand paged virtual memory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Modified bit emulation</a:t>
            </a:r>
          </a:p>
          <a:p>
            <a:pPr lvl="1"/>
            <a:r>
              <a:rPr lang="en-US" dirty="0" smtClean="0"/>
              <a:t>Use bit emulation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fault (page invalid in page 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Trap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virtual address to file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page frame</a:t>
            </a:r>
          </a:p>
          <a:p>
            <a:pPr marL="914400" lvl="1" indent="-514350"/>
            <a:r>
              <a:rPr lang="en-US" dirty="0" smtClean="0"/>
              <a:t>Evict page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disk block read into page frame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Mark page as valid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Resume process at faulting instruction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Page table walk to fetch translation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Execute instruction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 smtClean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1150</Words>
  <Application>Microsoft Macintosh PowerPoint</Application>
  <PresentationFormat>On-screen Show (4:3)</PresentationFormat>
  <Paragraphs>176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Caching and Demand-Paged Virtual Memory</vt:lpstr>
      <vt:lpstr>Definitions</vt:lpstr>
      <vt:lpstr>Definitions</vt:lpstr>
      <vt:lpstr>Cache Concept (Read)</vt:lpstr>
      <vt:lpstr>Cache Concept (Write)</vt:lpstr>
      <vt:lpstr>Memory Hierarchy</vt:lpstr>
      <vt:lpstr>Main Points</vt:lpstr>
      <vt:lpstr>Hardware address translation is a power tool</vt:lpstr>
      <vt:lpstr>Demand Paging</vt:lpstr>
      <vt:lpstr>Allocating a Page Frame</vt:lpstr>
      <vt:lpstr>A Simple Policy</vt:lpstr>
      <vt:lpstr>FIFO in Action</vt:lpstr>
      <vt:lpstr>MIN, LRU, LFU</vt:lpstr>
      <vt:lpstr>LRU/MIN for Sequential Scan</vt:lpstr>
      <vt:lpstr>PowerPoint Presentation</vt:lpstr>
      <vt:lpstr>Belady’s Anomaly</vt:lpstr>
      <vt:lpstr>Clock Algorithm: Estimating LRU</vt:lpstr>
      <vt:lpstr>Nth Chance: Not Recently Used</vt:lpstr>
      <vt:lpstr>Demand Paging (Before)</vt:lpstr>
      <vt:lpstr>Demand Paging (After)</vt:lpstr>
      <vt:lpstr>Implementation Note</vt:lpstr>
      <vt:lpstr>Recap</vt:lpstr>
      <vt:lpstr>Working Set Model</vt:lpstr>
      <vt:lpstr>How do we know if page has been modified?</vt:lpstr>
      <vt:lpstr>Keeping Track of Page Modifications (Before)</vt:lpstr>
      <vt:lpstr>Keeping Track of Page Modifications (After)</vt:lpstr>
      <vt:lpstr>Virtual or Physical Dirty/Use Bits</vt:lpstr>
      <vt:lpstr>Models for Application File I/O</vt:lpstr>
      <vt:lpstr>Advantages to Memory-mapped Files</vt:lpstr>
      <vt:lpstr>From Memory-Mapped Files to Demand-Paged Virtual Memory</vt:lpstr>
    </vt:vector>
  </TitlesOfParts>
  <Manager/>
  <Company>University of Washington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Caching and Virtual Memory</dc:title>
  <dc:subject/>
  <dc:creator>Thomas Anderson</dc:creator>
  <cp:keywords/>
  <dc:description>Copyright Thomas Anderson 2012</dc:description>
  <cp:lastModifiedBy>Ming Li</cp:lastModifiedBy>
  <cp:revision>91</cp:revision>
  <cp:lastPrinted>2014-05-12T18:11:12Z</cp:lastPrinted>
  <dcterms:created xsi:type="dcterms:W3CDTF">2014-11-11T23:58:41Z</dcterms:created>
  <dcterms:modified xsi:type="dcterms:W3CDTF">2015-11-23T23:13:59Z</dcterms:modified>
  <cp:category/>
</cp:coreProperties>
</file>