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71" r:id="rId3"/>
    <p:sldId id="393" r:id="rId4"/>
    <p:sldId id="394" r:id="rId5"/>
    <p:sldId id="395" r:id="rId6"/>
    <p:sldId id="321" r:id="rId7"/>
    <p:sldId id="318" r:id="rId8"/>
    <p:sldId id="319" r:id="rId9"/>
    <p:sldId id="322" r:id="rId10"/>
    <p:sldId id="323" r:id="rId11"/>
    <p:sldId id="324" r:id="rId12"/>
    <p:sldId id="325" r:id="rId13"/>
    <p:sldId id="373" r:id="rId14"/>
    <p:sldId id="331" r:id="rId15"/>
    <p:sldId id="326" r:id="rId16"/>
    <p:sldId id="327" r:id="rId17"/>
    <p:sldId id="332" r:id="rId18"/>
    <p:sldId id="333" r:id="rId19"/>
    <p:sldId id="334" r:id="rId20"/>
    <p:sldId id="335" r:id="rId21"/>
    <p:sldId id="376" r:id="rId22"/>
    <p:sldId id="336" r:id="rId23"/>
    <p:sldId id="370" r:id="rId24"/>
    <p:sldId id="386" r:id="rId25"/>
    <p:sldId id="337" r:id="rId26"/>
    <p:sldId id="338" r:id="rId27"/>
    <p:sldId id="340" r:id="rId28"/>
    <p:sldId id="383" r:id="rId29"/>
    <p:sldId id="341" r:id="rId30"/>
    <p:sldId id="361" r:id="rId31"/>
    <p:sldId id="362" r:id="rId32"/>
    <p:sldId id="344" r:id="rId33"/>
    <p:sldId id="349" r:id="rId34"/>
    <p:sldId id="351" r:id="rId35"/>
    <p:sldId id="352" r:id="rId36"/>
    <p:sldId id="353" r:id="rId37"/>
    <p:sldId id="354" r:id="rId38"/>
    <p:sldId id="364" r:id="rId39"/>
    <p:sldId id="384" r:id="rId40"/>
    <p:sldId id="365" r:id="rId41"/>
    <p:sldId id="366" r:id="rId42"/>
    <p:sldId id="367" r:id="rId43"/>
    <p:sldId id="36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86405" autoAdjust="0"/>
  </p:normalViewPr>
  <p:slideViewPr>
    <p:cSldViewPr snapToGrid="0" snapToObjects="1">
      <p:cViewPr varScale="1">
        <p:scale>
          <a:sx n="90" d="100"/>
          <a:sy n="90" d="100"/>
        </p:scale>
        <p:origin x="-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0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5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to instructors:</a:t>
            </a:r>
            <a:r>
              <a:rPr lang="en-US" baseline="0" dirty="0" smtClean="0"/>
              <a:t> it is helpful to walk through an example such as readers/writers locks for illustrating the use of condition variables.  I haven’t included it in these slides, as I usually take a class to do that example on the board – showing what happens as multiple threads stop at various points during the execution and other </a:t>
            </a:r>
            <a:r>
              <a:rPr lang="en-US" baseline="0" smtClean="0"/>
              <a:t>threads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Bounded waiting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No!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p</a:t>
            </a:r>
            <a:r>
              <a:rPr lang="en-US" baseline="0" dirty="0" smtClean="0"/>
              <a:t> can be written by hardware/compiler before initialization is 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simplicity, assume no wraparound on the integers front and last; I’ll assume you can fix that if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Front = total number of items that have ever been removed; tail is total # ever inserted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 at beginning of procedure; unlock at end; no access outside of locks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we don’t know when we once we release the lock whether the buffer is still empty – we only know the state of the buffer while holding the lock!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efficient way to wait for something</a:t>
            </a:r>
            <a:r>
              <a:rPr lang="en-US" baseline="0" dirty="0" smtClean="0"/>
              <a:t> to happen.  Code that uses CV looks like state is ok, but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simplicity, assume no wraparound on the integers front and last; I’ll assume you can fix that if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 at beginning of procedure; unlock at end; no access outside of procedure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efficient way to wait for something</a:t>
            </a:r>
            <a:r>
              <a:rPr lang="en-US" baseline="0" dirty="0" smtClean="0"/>
              <a:t> to happen.  Code that uses CV looks like state is ok, but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simplicity, assume no wraparound on the integers front and last; I’ll assume you can fix that if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 at beginning of procedure; unlock at end; no access outside of procedure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simplicity, assume no wraparound on the integers front and last; I’ll assume you can fix that if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 at beginning of procedure; unlock at end; no access outside of procedure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solve any of these, you need synchronization. 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You want program behavior to be a specific function of input – not of the sequence of who went first.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You want the behavior to be deterministic – not to vary from run to run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Even if you ignore those, the compiler will mess you up bad (compared to what you think will happen)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And even If you ignore that, the hardware will mess you up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I throw</a:t>
            </a:r>
            <a:r>
              <a:rPr lang="en-US" baseline="0" dirty="0" smtClean="0"/>
              <a:t> the lock value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Also: enable/disable interrupts is a memory barrier operation – so it forces all memory writes to complete first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Assumes that</a:t>
            </a:r>
            <a:r>
              <a:rPr lang="en-US" baseline="0" dirty="0" smtClean="0"/>
              <a:t> suspend releases the spinlock once its safe to do so.  Also, note the scheduler protected by a different spinlock.  </a:t>
            </a:r>
            <a:r>
              <a:rPr lang="en-US" baseline="0" dirty="0" err="1" smtClean="0"/>
              <a:t>MyTCB</a:t>
            </a:r>
            <a:r>
              <a:rPr lang="en-US" baseline="0" dirty="0" smtClean="0"/>
              <a:t> is the macro for the previous slide – whatever machine-dependent way to find the current TCB.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does producer P + V different semaphores than the consumer?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Producer creates full buffers; destroys empty buffers!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order of P's important?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Yes!  Deadlock.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order of V's important?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No, except it can affect scheduling efficiency.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we have 2 producers or 2 consumers?  Do we need to change anything?</a:t>
            </a:r>
          </a:p>
          <a:p>
            <a:endParaRPr lang="en-US" dirty="0" smtClean="0"/>
          </a:p>
          <a:p>
            <a:r>
              <a:rPr lang="en-US" dirty="0" smtClean="0"/>
              <a:t>Can we use semaphores</a:t>
            </a:r>
            <a:r>
              <a:rPr lang="en-US" baseline="0" dirty="0" smtClean="0"/>
              <a:t> for FIFO ordering?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 variables have no history, but semaphores do have history.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signals and no one is waiting?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No op.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later calls wait?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Thread waits.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V's and no one is waiting?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Increment.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later does P?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Decrement and continue.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P + V are commutative -- result is the same no matter what order they occur.  Condition variables are not commutative: wait doesn't return until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signal.  That's why they must be in a critical section -- need to access state variables to do their job.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monitors, if I signal 15000 times, when no one is waiting, next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will still go to sleep!  But with the above code, next 15000 threads that wait will return immediately!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</a:t>
            </a:r>
            <a:r>
              <a:rPr lang="en-US" baseline="0" dirty="0" smtClean="0"/>
              <a:t> this work?</a:t>
            </a:r>
          </a:p>
          <a:p>
            <a:endParaRPr lang="en-US" baseline="0" dirty="0" smtClean="0"/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one, not legal to look at contents of semaphore queue. But also: race condition --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slip in after lock is released, and before wait.  Then waiter never wakes up!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Or: suppose, put thread on separate Condition variable queue.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release lock, then P.  Won't work because a third thread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come in and try to wait, gobbling up the V, so that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waiter never wakes up!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release lock and go to sleep atomically.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</a:t>
            </a:r>
            <a:r>
              <a:rPr lang="en-US" baseline="0" dirty="0" smtClean="0"/>
              <a:t> this work?</a:t>
            </a:r>
          </a:p>
          <a:p>
            <a:endParaRPr lang="en-US" baseline="0" dirty="0" smtClean="0"/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one, not legal to look at contents of semaphore queue. But also: race condition --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slip in after lock is released, and before wait.  Then waiter never wakes up!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Or: suppose, put thread on separate Condition variable queue.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release lock, then P.  Won't work because a third thread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come in and try to wait, gobbling up the V, so that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waiter never wakes up!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release lock and go to sleep atomically.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solve any of these, you need synchronization. 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You want program behavior to be a specific function of input – not of the sequence of who went first.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You want the behavior to be deterministic – not to vary from run to run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Even if you ignore those, the compiler will mess you up bad (compared to what you think will happen)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And even If you ignore that, the hardware will mess you up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solve any of these, you need synchronization. 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You want program behavior to be a specific function of input – not of the sequence of who went first.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You want the behavior to be deterministic – not to vary from run to run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Even if you ignore those, the compiler will mess you up bad (compared to what you think will happen)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And even If you ignore that, the hardware will mess you up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solve any of these, you need synchronization. 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You want program behavior to be a specific function of input – not of the sequence of who went first.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You want the behavior to be deterministic – not to vary from run to run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Even if you ignore those, the compiler will mess you up bad (compared to what you think will happen)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And even If you ignore that, the hardware will mess you up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Yes.  </a:t>
            </a:r>
          </a:p>
          <a:p>
            <a:endParaRPr lang="en-US" dirty="0" smtClean="0"/>
          </a:p>
          <a:p>
            <a:r>
              <a:rPr lang="en-US" dirty="0" smtClean="0"/>
              <a:t>And how can you tell if your compiler might</a:t>
            </a:r>
            <a:r>
              <a:rPr lang="en-US" baseline="0" dirty="0" smtClean="0"/>
              <a:t> be doing this to you</a:t>
            </a:r>
            <a:r>
              <a:rPr lang="en-US" dirty="0" smtClean="0"/>
              <a:t>?  Or if you wrote the program and set up the </a:t>
            </a:r>
            <a:r>
              <a:rPr lang="en-US" dirty="0" err="1" smtClean="0"/>
              <a:t>Makefile</a:t>
            </a:r>
            <a:r>
              <a:rPr lang="en-US" dirty="0" smtClean="0"/>
              <a:t> to use the right compiler</a:t>
            </a:r>
            <a:r>
              <a:rPr lang="en-US" baseline="0" dirty="0" smtClean="0"/>
              <a:t> flags, what is to keep someone else from coming along and seeing the </a:t>
            </a:r>
            <a:r>
              <a:rPr lang="en-US" baseline="0" dirty="0" err="1" smtClean="0"/>
              <a:t>Makefile</a:t>
            </a:r>
            <a:r>
              <a:rPr lang="en-US" baseline="0" dirty="0" smtClean="0"/>
              <a:t>, and say – </a:t>
            </a:r>
            <a:r>
              <a:rPr lang="en-US" baseline="0" dirty="0" err="1" smtClean="0"/>
              <a:t>hm</a:t>
            </a:r>
            <a:r>
              <a:rPr lang="en-US" baseline="0" dirty="0" smtClean="0"/>
              <a:t>, I wonder why they haven’t turned on optimization?  I need it to go fast, so let’s try that.  And it works, so you move on.  Only a few months later when it gets out in the real world, it starts crashing!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just the compiler!</a:t>
            </a:r>
            <a:r>
              <a:rPr lang="en-US" baseline="0" dirty="0" smtClean="0"/>
              <a:t>  Also the hardware!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order for memory to do what you want – sequential, it almost guarantees that it can’t be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go wrong?  </a:t>
            </a:r>
          </a:p>
          <a:p>
            <a:endParaRPr lang="en-US" dirty="0" smtClean="0"/>
          </a:p>
          <a:p>
            <a:r>
              <a:rPr lang="en-US" dirty="0" smtClean="0"/>
              <a:t>Thread A, Thread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go wrong?  Starvation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Y: if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safe for B to buy (means A hasn't started yet)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note A, A is either buying, or waiting for B to quit,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so ok for B to quit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X: if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B, safe to buy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note B, don't know.  A hangs around.  Either: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B buys, done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B doesn't buy, A will.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Milk, Try #2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Thread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leave note A</a:t>
            </a:r>
          </a:p>
          <a:p>
            <a:pPr>
              <a:buNone/>
            </a:pPr>
            <a:r>
              <a:rPr lang="en-US" dirty="0" smtClean="0"/>
              <a:t>if (!note B) {</a:t>
            </a:r>
          </a:p>
          <a:p>
            <a:pPr>
              <a:buNone/>
            </a:pPr>
            <a:r>
              <a:rPr lang="en-US" dirty="0" smtClean="0"/>
              <a:t>    if (!milk)</a:t>
            </a:r>
          </a:p>
          <a:p>
            <a:pPr>
              <a:buNone/>
            </a:pPr>
            <a:r>
              <a:rPr lang="en-US" dirty="0" smtClean="0"/>
              <a:t>        buy milk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remove note 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Thread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leave note B</a:t>
            </a:r>
          </a:p>
          <a:p>
            <a:pPr>
              <a:buNone/>
            </a:pPr>
            <a:r>
              <a:rPr lang="en-US" dirty="0" smtClean="0"/>
              <a:t>if (!</a:t>
            </a:r>
            <a:r>
              <a:rPr lang="en-US" dirty="0" err="1" smtClean="0"/>
              <a:t>noteA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if (!milk)</a:t>
            </a:r>
          </a:p>
          <a:p>
            <a:pPr>
              <a:buNone/>
            </a:pPr>
            <a:r>
              <a:rPr lang="en-US" dirty="0" smtClean="0"/>
              <a:t>        buy milk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remove note B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3160889"/>
            <a:ext cx="6414911" cy="1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Milk, Try #3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984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Thread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leave note A</a:t>
            </a:r>
          </a:p>
          <a:p>
            <a:pPr>
              <a:buNone/>
            </a:pPr>
            <a:r>
              <a:rPr lang="en-US" dirty="0" smtClean="0"/>
              <a:t>while (note B) // X</a:t>
            </a:r>
          </a:p>
          <a:p>
            <a:pPr>
              <a:buNone/>
            </a:pPr>
            <a:r>
              <a:rPr lang="en-US" dirty="0" smtClean="0"/>
              <a:t>     do nothing; </a:t>
            </a:r>
          </a:p>
          <a:p>
            <a:pPr>
              <a:buNone/>
            </a:pPr>
            <a:r>
              <a:rPr lang="en-US" dirty="0" smtClean="0"/>
              <a:t>if (!milk)</a:t>
            </a:r>
          </a:p>
          <a:p>
            <a:pPr>
              <a:buNone/>
            </a:pPr>
            <a:r>
              <a:rPr lang="en-US" dirty="0" smtClean="0"/>
              <a:t>     buy milk;</a:t>
            </a:r>
          </a:p>
          <a:p>
            <a:pPr>
              <a:buNone/>
            </a:pPr>
            <a:r>
              <a:rPr lang="en-US" dirty="0" smtClean="0"/>
              <a:t>remove note 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984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Thread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leave note B</a:t>
            </a:r>
          </a:p>
          <a:p>
            <a:pPr>
              <a:buNone/>
            </a:pPr>
            <a:r>
              <a:rPr lang="en-US" dirty="0" smtClean="0"/>
              <a:t>if (!</a:t>
            </a:r>
            <a:r>
              <a:rPr lang="en-US" dirty="0" err="1" smtClean="0"/>
              <a:t>noteA</a:t>
            </a:r>
            <a:r>
              <a:rPr lang="en-US" dirty="0" smtClean="0"/>
              <a:t>) {   // Y</a:t>
            </a:r>
          </a:p>
          <a:p>
            <a:pPr>
              <a:buNone/>
            </a:pPr>
            <a:r>
              <a:rPr lang="en-US" dirty="0" smtClean="0"/>
              <a:t>    if (!milk)</a:t>
            </a:r>
          </a:p>
          <a:p>
            <a:pPr>
              <a:buNone/>
            </a:pPr>
            <a:r>
              <a:rPr lang="en-US" dirty="0" smtClean="0"/>
              <a:t>        buy milk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remove note B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0207" y="5507777"/>
            <a:ext cx="57711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guarantee at X and Y that either:</a:t>
            </a:r>
          </a:p>
          <a:p>
            <a:pPr marL="857250" lvl="1" indent="-400050">
              <a:buAutoNum type="romanLcParenBoth"/>
            </a:pPr>
            <a:r>
              <a:rPr lang="en-US" sz="2400" dirty="0" smtClean="0"/>
              <a:t>Safe for me to buy</a:t>
            </a:r>
          </a:p>
          <a:p>
            <a:pPr marL="857250" lvl="1" indent="-400050">
              <a:buAutoNum type="romanLcParenBoth"/>
            </a:pPr>
            <a:r>
              <a:rPr lang="en-US" sz="2400" dirty="0" smtClean="0"/>
              <a:t>Other will buy, ok to quit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648200" y="2794000"/>
            <a:ext cx="333022" cy="53622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is complicated</a:t>
            </a:r>
          </a:p>
          <a:p>
            <a:pPr lvl="1"/>
            <a:r>
              <a:rPr lang="en-US" dirty="0" smtClean="0"/>
              <a:t>“obvious” code often has bugs</a:t>
            </a:r>
          </a:p>
          <a:p>
            <a:r>
              <a:rPr lang="en-US" dirty="0" smtClean="0"/>
              <a:t>Modern compilers/architectures reorder instructions</a:t>
            </a:r>
          </a:p>
          <a:p>
            <a:pPr lvl="1"/>
            <a:r>
              <a:rPr lang="en-US" dirty="0" smtClean="0"/>
              <a:t>Making reasoning even more difficult</a:t>
            </a:r>
          </a:p>
          <a:p>
            <a:r>
              <a:rPr lang="en-US" dirty="0" smtClean="0"/>
              <a:t>Generalizing to many threads/processors</a:t>
            </a:r>
          </a:p>
          <a:p>
            <a:pPr lvl="1"/>
            <a:r>
              <a:rPr lang="en-US" dirty="0" smtClean="0"/>
              <a:t>Even more complex: see Peterson’s algorithm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438"/>
            <a:ext cx="8229600" cy="1143000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pic>
        <p:nvPicPr>
          <p:cNvPr id="5" name="Content Placeholder 4" descr="ch5-02_syncimpl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7783" r="-17783"/>
          <a:stretch>
            <a:fillRect/>
          </a:stretch>
        </p:blipFill>
        <p:spPr>
          <a:xfrm>
            <a:off x="-1114447" y="794166"/>
            <a:ext cx="11261542" cy="6193414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Lock::acquire</a:t>
            </a:r>
            <a:endParaRPr lang="en-US" dirty="0" smtClean="0"/>
          </a:p>
          <a:p>
            <a:pPr lvl="1"/>
            <a:r>
              <a:rPr lang="en-US" dirty="0" smtClean="0"/>
              <a:t>wait until lock is free, then take it</a:t>
            </a:r>
          </a:p>
          <a:p>
            <a:r>
              <a:rPr lang="en-US" dirty="0" err="1" smtClean="0"/>
              <a:t>Lock::release</a:t>
            </a:r>
            <a:endParaRPr lang="en-US" dirty="0" smtClean="0"/>
          </a:p>
          <a:p>
            <a:pPr lvl="1"/>
            <a:r>
              <a:rPr lang="en-US" dirty="0" smtClean="0"/>
              <a:t>release lock, waking up anyone waiting for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 most one lock holder at a time (safety)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no one holding, acquire gets lock (progress)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all lock holders finish and no higher priority waiters, waiter eventually gets lock (progress)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Milk,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505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Locks allow concurrent code to be much simpler:</a:t>
            </a:r>
          </a:p>
          <a:p>
            <a:pPr lvl="1">
              <a:buNone/>
            </a:pP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 lvl="1">
              <a:buNone/>
            </a:pPr>
            <a:r>
              <a:rPr lang="en-US" dirty="0" smtClean="0"/>
              <a:t>if (!milk) </a:t>
            </a:r>
          </a:p>
          <a:p>
            <a:pPr lvl="1">
              <a:buNone/>
            </a:pPr>
            <a:r>
              <a:rPr lang="en-US" dirty="0" smtClean="0"/>
              <a:t>    buy milk</a:t>
            </a:r>
          </a:p>
          <a:p>
            <a:pPr lvl="1">
              <a:buNone/>
            </a:pP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Example: </a:t>
            </a:r>
            <a:r>
              <a:rPr lang="en-US" dirty="0" err="1" smtClean="0"/>
              <a:t>Malloc</a:t>
            </a:r>
            <a:r>
              <a:rPr lang="en-US" dirty="0" smtClean="0"/>
              <a:t>/Free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char *</a:t>
            </a:r>
            <a:r>
              <a:rPr lang="en-US" dirty="0" err="1" smtClean="0"/>
              <a:t>malloc</a:t>
            </a:r>
            <a:r>
              <a:rPr lang="en-US" dirty="0" smtClean="0"/>
              <a:t> (</a:t>
            </a:r>
            <a:r>
              <a:rPr lang="en-US" dirty="0" err="1" smtClean="0"/>
              <a:t>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heaplock.acquire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</a:t>
            </a:r>
            <a:r>
              <a:rPr lang="en-US" dirty="0" smtClean="0"/>
              <a:t> = allocate memory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heaplock.release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return 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free(char</a:t>
            </a:r>
            <a:r>
              <a:rPr lang="en-US" dirty="0" smtClean="0"/>
              <a:t> *</a:t>
            </a:r>
            <a:r>
              <a:rPr lang="en-US" dirty="0" err="1" smtClean="0"/>
              <a:t>p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heaplock.acquire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put </a:t>
            </a:r>
            <a:r>
              <a:rPr lang="en-US" dirty="0" err="1" smtClean="0"/>
              <a:t>p</a:t>
            </a:r>
            <a:r>
              <a:rPr lang="en-US" dirty="0" smtClean="0"/>
              <a:t> back on free list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heaplock.release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Using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Lock is initially free</a:t>
            </a:r>
          </a:p>
          <a:p>
            <a:r>
              <a:rPr lang="en-US" dirty="0" smtClean="0"/>
              <a:t>Always acquire before accessing shared data structure</a:t>
            </a:r>
          </a:p>
          <a:p>
            <a:pPr lvl="1"/>
            <a:r>
              <a:rPr lang="en-US" dirty="0" smtClean="0"/>
              <a:t>Beginning of procedure!</a:t>
            </a:r>
          </a:p>
          <a:p>
            <a:r>
              <a:rPr lang="en-US" dirty="0" smtClean="0"/>
              <a:t>Always release after finishing with shared data</a:t>
            </a:r>
          </a:p>
          <a:p>
            <a:pPr lvl="1"/>
            <a:r>
              <a:rPr lang="en-US" dirty="0" smtClean="0"/>
              <a:t>End of procedure!</a:t>
            </a:r>
          </a:p>
          <a:p>
            <a:pPr lvl="1"/>
            <a:r>
              <a:rPr lang="en-US" dirty="0" smtClean="0"/>
              <a:t>Only the lock holder can release</a:t>
            </a:r>
          </a:p>
          <a:p>
            <a:pPr lvl="1"/>
            <a:r>
              <a:rPr lang="en-US" dirty="0" smtClean="0"/>
              <a:t>DO NOT throw lock for someone else to release</a:t>
            </a:r>
          </a:p>
          <a:p>
            <a:r>
              <a:rPr lang="en-US" dirty="0" smtClean="0"/>
              <a:t>Never access shared data without lock</a:t>
            </a:r>
          </a:p>
          <a:p>
            <a:pPr lvl="1"/>
            <a:r>
              <a:rPr lang="en-US" dirty="0" smtClean="0"/>
              <a:t>Danger!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205133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Mutual Exclusion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Progress</a:t>
            </a:r>
          </a:p>
          <a:p>
            <a:pPr marL="514350" indent="-514350">
              <a:buAutoNum type="arabicPeriod"/>
            </a:pPr>
            <a:r>
              <a:rPr lang="en-US" dirty="0" smtClean="0"/>
              <a:t>Bounded Waiting</a:t>
            </a:r>
          </a:p>
          <a:p>
            <a:pPr marL="914400" lvl="1" indent="-514350"/>
            <a:r>
              <a:rPr lang="en-US" dirty="0" smtClean="0"/>
              <a:t>No guarantee of ordering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Bounded Buffer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191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tryget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item = NULL;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(front &lt; tail) {</a:t>
            </a:r>
          </a:p>
          <a:p>
            <a:pPr>
              <a:buNone/>
            </a:pPr>
            <a:r>
              <a:rPr lang="en-US" dirty="0" smtClean="0"/>
              <a:t>    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    front++;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601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tryput(item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((tail – front) &lt; size)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buf[tail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    tail++;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871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0; lock = FREE; MAX is buffer capacity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800578" cy="2223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Thread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x=1;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57600" y="1526824"/>
            <a:ext cx="1800578" cy="22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Thread B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x=2;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111" y="4642556"/>
            <a:ext cx="62508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the possible final value of x?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2965"/>
          </a:xfrm>
        </p:spPr>
        <p:txBody>
          <a:bodyPr/>
          <a:lstStyle/>
          <a:p>
            <a:r>
              <a:rPr lang="en-US" dirty="0" smtClean="0"/>
              <a:t>Waiting inside a critical section</a:t>
            </a:r>
          </a:p>
          <a:p>
            <a:pPr lvl="1"/>
            <a:r>
              <a:rPr lang="en-US" dirty="0" smtClean="0"/>
              <a:t>Called only when holding a lock</a:t>
            </a:r>
          </a:p>
          <a:p>
            <a:endParaRPr lang="en-US" dirty="0" smtClean="0"/>
          </a:p>
          <a:p>
            <a:r>
              <a:rPr lang="en-US" dirty="0" smtClean="0"/>
              <a:t>Wait: atomically release lock and relinquish processor</a:t>
            </a:r>
          </a:p>
          <a:p>
            <a:pPr lvl="1"/>
            <a:r>
              <a:rPr lang="en-US" dirty="0" smtClean="0"/>
              <a:t>Reacquire the lock when wakened</a:t>
            </a:r>
          </a:p>
          <a:p>
            <a:r>
              <a:rPr lang="en-US" dirty="0" smtClean="0"/>
              <a:t>Signal: wake up a waiter, if any</a:t>
            </a:r>
          </a:p>
          <a:p>
            <a:r>
              <a:rPr lang="en-US" dirty="0" smtClean="0"/>
              <a:t>Broadcast: wake up all waiters, if any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methodThatWaits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while (!</a:t>
            </a:r>
            <a:r>
              <a:rPr lang="en-US" dirty="0" err="1" smtClean="0"/>
              <a:t>testSharedState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cv.wait(&amp;lock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methodThatSignals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// If </a:t>
            </a:r>
            <a:r>
              <a:rPr lang="en-US" dirty="0" err="1" smtClean="0"/>
              <a:t>testSharedState</a:t>
            </a:r>
            <a:r>
              <a:rPr lang="en-US" dirty="0" smtClean="0"/>
              <a:t> is now true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cv.signal(&amp;lock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Bounded Buffer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461875"/>
            <a:ext cx="395148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while (front == tail)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empty.wait(lock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full.signal(lock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461875"/>
            <a:ext cx="4495801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while ((tail – front) == MAX)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full.wait(lock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buf[tail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tail++;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empty.signal(lock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0; MAX is buffer capacity</a:t>
            </a:r>
          </a:p>
          <a:p>
            <a:r>
              <a:rPr lang="en-US" sz="2800" dirty="0" smtClean="0"/>
              <a:t>empty/full are condition variables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Pre/Post Conditions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state of the bounded buffer at lock acquire?</a:t>
            </a:r>
          </a:p>
          <a:p>
            <a:pPr lvl="1"/>
            <a:r>
              <a:rPr lang="en-US" dirty="0" smtClean="0"/>
              <a:t>front &lt;= tail</a:t>
            </a:r>
          </a:p>
          <a:p>
            <a:pPr lvl="1"/>
            <a:r>
              <a:rPr lang="en-US" dirty="0" smtClean="0"/>
              <a:t>front + MAX &gt;= tail </a:t>
            </a:r>
          </a:p>
          <a:p>
            <a:r>
              <a:rPr lang="en-US" dirty="0" smtClean="0"/>
              <a:t>These are also true on return from wait</a:t>
            </a:r>
          </a:p>
          <a:p>
            <a:r>
              <a:rPr lang="en-US" dirty="0" smtClean="0"/>
              <a:t>And at lock release</a:t>
            </a:r>
          </a:p>
          <a:p>
            <a:r>
              <a:rPr lang="en-US" dirty="0" smtClean="0"/>
              <a:t>Allows for proof of correctness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Pre/Post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7703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methodThatWaits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// Pre-condition: State is consistent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while (!</a:t>
            </a:r>
            <a:r>
              <a:rPr lang="en-US" dirty="0" err="1" smtClean="0"/>
              <a:t>testSharedState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cv.wait(&amp;lock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   // WARNING: shared state may</a:t>
            </a:r>
          </a:p>
          <a:p>
            <a:pPr>
              <a:buNone/>
            </a:pPr>
            <a:r>
              <a:rPr lang="en-US" dirty="0" smtClean="0"/>
              <a:t>    // have changed!  But</a:t>
            </a:r>
          </a:p>
          <a:p>
            <a:pPr>
              <a:buNone/>
            </a:pPr>
            <a:r>
              <a:rPr lang="en-US" dirty="0" smtClean="0"/>
              <a:t>   // </a:t>
            </a:r>
            <a:r>
              <a:rPr lang="en-US" dirty="0" err="1" smtClean="0"/>
              <a:t>testSharedState</a:t>
            </a:r>
            <a:r>
              <a:rPr lang="en-US" dirty="0" smtClean="0"/>
              <a:t> is TRUE </a:t>
            </a:r>
          </a:p>
          <a:p>
            <a:pPr>
              <a:buNone/>
            </a:pPr>
            <a:r>
              <a:rPr lang="en-US" dirty="0" smtClean="0"/>
              <a:t>   // and pre-condition is true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// Read/write shared state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methodThatSignals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// Pre-condition: State is consistent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// If </a:t>
            </a:r>
            <a:r>
              <a:rPr lang="en-US" dirty="0" err="1" smtClean="0"/>
              <a:t>testSharedState</a:t>
            </a:r>
            <a:r>
              <a:rPr lang="en-US" dirty="0" smtClean="0"/>
              <a:t> is now true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cv.signal(&amp;lock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NO WARNING: signal keeps lock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ALWAYS hold lock when calling wait, signal, broadcast</a:t>
            </a:r>
          </a:p>
          <a:p>
            <a:pPr lvl="1"/>
            <a:r>
              <a:rPr lang="en-US" dirty="0" smtClean="0"/>
              <a:t>Condition variable is sync FOR shared state</a:t>
            </a:r>
          </a:p>
          <a:p>
            <a:pPr lvl="1"/>
            <a:r>
              <a:rPr lang="en-US" dirty="0" smtClean="0"/>
              <a:t>ALWAYS hold lock when accessing shared state</a:t>
            </a:r>
          </a:p>
          <a:p>
            <a:r>
              <a:rPr lang="en-US" dirty="0" smtClean="0"/>
              <a:t>Condition variable is </a:t>
            </a:r>
            <a:r>
              <a:rPr lang="en-US" dirty="0" err="1" smtClean="0"/>
              <a:t>memoryless</a:t>
            </a:r>
            <a:endParaRPr lang="en-US" dirty="0" smtClean="0"/>
          </a:p>
          <a:p>
            <a:pPr lvl="1"/>
            <a:r>
              <a:rPr lang="en-US" dirty="0" smtClean="0"/>
              <a:t>If signal when no one is waiting, no op</a:t>
            </a:r>
          </a:p>
          <a:p>
            <a:pPr lvl="1"/>
            <a:r>
              <a:rPr lang="en-US" dirty="0" smtClean="0"/>
              <a:t>If wait before signal, waiter wakes up</a:t>
            </a:r>
          </a:p>
          <a:p>
            <a:r>
              <a:rPr lang="en-US" dirty="0" smtClean="0"/>
              <a:t>Wait atomically releases lock</a:t>
            </a:r>
          </a:p>
          <a:p>
            <a:pPr lvl="1"/>
            <a:r>
              <a:rPr lang="en-US" dirty="0" smtClean="0"/>
              <a:t>What if wait, then release?</a:t>
            </a:r>
          </a:p>
          <a:p>
            <a:pPr lvl="1"/>
            <a:r>
              <a:rPr lang="en-US" dirty="0" smtClean="0"/>
              <a:t>What if release, then wait?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667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a thread is woken up from wait, it may not run immediately</a:t>
            </a:r>
          </a:p>
          <a:p>
            <a:pPr lvl="1"/>
            <a:r>
              <a:rPr lang="en-US" dirty="0" smtClean="0"/>
              <a:t>Signal/broadcast put thread on ready list</a:t>
            </a:r>
          </a:p>
          <a:p>
            <a:pPr lvl="1"/>
            <a:r>
              <a:rPr lang="en-US" dirty="0" smtClean="0"/>
              <a:t>When lock is released, anyone might acquire it</a:t>
            </a:r>
          </a:p>
          <a:p>
            <a:r>
              <a:rPr lang="en-US" dirty="0" smtClean="0"/>
              <a:t>Wait MUST be in a loop</a:t>
            </a:r>
          </a:p>
          <a:p>
            <a:pPr lvl="1"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needToWait</a:t>
            </a:r>
            <a:r>
              <a:rPr lang="en-US" dirty="0" smtClean="0"/>
              <a:t>()) {</a:t>
            </a:r>
          </a:p>
          <a:p>
            <a:pPr lvl="1">
              <a:buNone/>
            </a:pPr>
            <a:r>
              <a:rPr lang="en-US" dirty="0" smtClean="0"/>
              <a:t>	  </a:t>
            </a:r>
            <a:r>
              <a:rPr lang="en-US" dirty="0" err="1" smtClean="0"/>
              <a:t>condition.Wait(lock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Simplifies implementation</a:t>
            </a:r>
          </a:p>
          <a:p>
            <a:pPr lvl="1"/>
            <a:r>
              <a:rPr lang="en-US" dirty="0" smtClean="0"/>
              <a:t>Of condition variables and locks</a:t>
            </a:r>
          </a:p>
          <a:p>
            <a:pPr lvl="1"/>
            <a:r>
              <a:rPr lang="en-US" dirty="0" smtClean="0"/>
              <a:t>Of code that uses condition variables and locks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Synchronization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Identify objects or data structures that can be accessed by multiple threads concurrently</a:t>
            </a:r>
          </a:p>
          <a:p>
            <a:pPr lvl="1"/>
            <a:r>
              <a:rPr lang="en-US" dirty="0" smtClean="0"/>
              <a:t>In OS/161 kernel, everything!</a:t>
            </a:r>
          </a:p>
          <a:p>
            <a:r>
              <a:rPr lang="en-US" dirty="0" smtClean="0"/>
              <a:t>Add locks to object/module</a:t>
            </a:r>
          </a:p>
          <a:p>
            <a:pPr lvl="1"/>
            <a:r>
              <a:rPr lang="en-US" dirty="0" smtClean="0"/>
              <a:t>Grab lock on start to every method/procedure</a:t>
            </a:r>
          </a:p>
          <a:p>
            <a:pPr lvl="1"/>
            <a:r>
              <a:rPr lang="en-US" dirty="0" smtClean="0"/>
              <a:t>Release lock on finish</a:t>
            </a:r>
          </a:p>
          <a:p>
            <a:r>
              <a:rPr lang="en-US" dirty="0" smtClean="0"/>
              <a:t>If need to wait</a:t>
            </a:r>
          </a:p>
          <a:p>
            <a:pPr lvl="1"/>
            <a:r>
              <a:rPr lang="en-US" dirty="0" err="1" smtClean="0"/>
              <a:t>while(needToWait</a:t>
            </a:r>
            <a:r>
              <a:rPr lang="en-US" dirty="0" smtClean="0"/>
              <a:t>()) { </a:t>
            </a:r>
            <a:r>
              <a:rPr lang="en-US" dirty="0" err="1" smtClean="0"/>
              <a:t>condition.Wait(lock</a:t>
            </a:r>
            <a:r>
              <a:rPr lang="en-US" dirty="0" smtClean="0"/>
              <a:t>); }</a:t>
            </a:r>
          </a:p>
          <a:p>
            <a:pPr lvl="1"/>
            <a:r>
              <a:rPr lang="en-US" dirty="0" smtClean="0"/>
              <a:t>Do not assume when you wake up, </a:t>
            </a:r>
            <a:r>
              <a:rPr lang="en-US" dirty="0" err="1" smtClean="0"/>
              <a:t>signaller</a:t>
            </a:r>
            <a:r>
              <a:rPr lang="en-US" dirty="0" smtClean="0"/>
              <a:t> just ran</a:t>
            </a:r>
          </a:p>
          <a:p>
            <a:r>
              <a:rPr lang="en-US" dirty="0" smtClean="0"/>
              <a:t>If do something that might wake someone up</a:t>
            </a:r>
          </a:p>
          <a:p>
            <a:pPr lvl="1"/>
            <a:r>
              <a:rPr lang="en-US" dirty="0" smtClean="0"/>
              <a:t>Signal or Broadcast</a:t>
            </a:r>
          </a:p>
          <a:p>
            <a:r>
              <a:rPr lang="en-US" dirty="0" smtClean="0"/>
              <a:t>Always leave shared state variables in a consistent state</a:t>
            </a:r>
          </a:p>
          <a:p>
            <a:pPr lvl="1"/>
            <a:r>
              <a:rPr lang="en-US" dirty="0" smtClean="0"/>
              <a:t>When lock is released, or when waiting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rules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consistent structure</a:t>
            </a:r>
          </a:p>
          <a:p>
            <a:r>
              <a:rPr lang="en-US" dirty="0" smtClean="0"/>
              <a:t>Always use locks and condition variables</a:t>
            </a:r>
          </a:p>
          <a:p>
            <a:r>
              <a:rPr lang="en-US" dirty="0" smtClean="0"/>
              <a:t>Always acquire lock at beginning of procedure, release at end</a:t>
            </a:r>
          </a:p>
          <a:p>
            <a:r>
              <a:rPr lang="en-US" dirty="0" smtClean="0"/>
              <a:t>Always hold lock when using a condition variable</a:t>
            </a:r>
          </a:p>
          <a:p>
            <a:r>
              <a:rPr lang="en-US" dirty="0" smtClean="0"/>
              <a:t>Always wait in while loop</a:t>
            </a:r>
          </a:p>
          <a:p>
            <a:r>
              <a:rPr lang="en-US" dirty="0" smtClean="0"/>
              <a:t>Never spin in sleep()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Mesa vs. Hoare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Mesa</a:t>
            </a:r>
          </a:p>
          <a:p>
            <a:pPr lvl="1"/>
            <a:r>
              <a:rPr lang="en-US" dirty="0" smtClean="0"/>
              <a:t>Signal puts waiter on ready list</a:t>
            </a:r>
          </a:p>
          <a:p>
            <a:pPr lvl="1"/>
            <a:r>
              <a:rPr lang="en-US" dirty="0" err="1" smtClean="0"/>
              <a:t>Signaller</a:t>
            </a:r>
            <a:r>
              <a:rPr lang="en-US" dirty="0" smtClean="0"/>
              <a:t> keeps lock and processor</a:t>
            </a:r>
          </a:p>
          <a:p>
            <a:r>
              <a:rPr lang="en-US" dirty="0" smtClean="0"/>
              <a:t>Hoare</a:t>
            </a:r>
          </a:p>
          <a:p>
            <a:pPr lvl="1"/>
            <a:r>
              <a:rPr lang="en-US" dirty="0" smtClean="0"/>
              <a:t>Signal gives processor and lock to waiter</a:t>
            </a:r>
          </a:p>
          <a:p>
            <a:pPr lvl="1"/>
            <a:r>
              <a:rPr lang="en-US" dirty="0" smtClean="0"/>
              <a:t>When waiter finishes, processor/lock given back to </a:t>
            </a:r>
            <a:r>
              <a:rPr lang="en-US" dirty="0" err="1" smtClean="0"/>
              <a:t>signaller</a:t>
            </a:r>
            <a:endParaRPr lang="en-US" dirty="0" smtClean="0"/>
          </a:p>
          <a:p>
            <a:pPr lvl="1"/>
            <a:r>
              <a:rPr lang="en-US" dirty="0" smtClean="0"/>
              <a:t>Nested signals possible!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800578" cy="2223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Thread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x=y+1;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57600" y="1526824"/>
            <a:ext cx="1800578" cy="22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Thread B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/>
              <a:t>y</a:t>
            </a:r>
            <a:r>
              <a:rPr lang="en-US" dirty="0" smtClean="0"/>
              <a:t>=y*2;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111" y="4642556"/>
            <a:ext cx="6250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y=12 initially</a:t>
            </a:r>
          </a:p>
          <a:p>
            <a:r>
              <a:rPr lang="en-US" sz="3200" dirty="0" smtClean="0"/>
              <a:t>What is the possible final value of x?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422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FIFO Bounded Buffer</a:t>
            </a:r>
            <a:br>
              <a:rPr lang="en-US" dirty="0" smtClean="0"/>
            </a:br>
            <a:r>
              <a:rPr lang="en-US" dirty="0" smtClean="0"/>
              <a:t>(Hoare semantics)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512175"/>
            <a:ext cx="395148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(front == tail)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empty.wait(lock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full.signal(lock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512175"/>
            <a:ext cx="4495801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((tail – front) == MAX)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full.wait(lock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buf[last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last++;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empty.signal(lock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// CAREFUL: someone else ran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0; MAX is buffer capacity</a:t>
            </a:r>
          </a:p>
          <a:p>
            <a:r>
              <a:rPr lang="en-US" sz="2800" dirty="0" smtClean="0"/>
              <a:t>empty/full are condition variables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FIFO Bounded Buffer</a:t>
            </a:r>
            <a:br>
              <a:rPr lang="en-US" dirty="0" smtClean="0"/>
            </a:br>
            <a:r>
              <a:rPr lang="en-US" dirty="0" smtClean="0"/>
              <a:t>(Mesa semantics)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condition variable for every waiter </a:t>
            </a:r>
          </a:p>
          <a:p>
            <a:r>
              <a:rPr lang="en-US" dirty="0" smtClean="0"/>
              <a:t>Queue condition variables (in FIFO order)</a:t>
            </a:r>
          </a:p>
          <a:p>
            <a:r>
              <a:rPr lang="en-US" dirty="0" smtClean="0"/>
              <a:t>Signal picks the front of the queue to wake up</a:t>
            </a:r>
          </a:p>
          <a:p>
            <a:r>
              <a:rPr lang="en-US" dirty="0" smtClean="0"/>
              <a:t>CAREFUL if spurious wakeups!</a:t>
            </a:r>
          </a:p>
          <a:p>
            <a:endParaRPr lang="en-US" dirty="0" smtClean="0"/>
          </a:p>
          <a:p>
            <a:r>
              <a:rPr lang="en-US" dirty="0" smtClean="0"/>
              <a:t>Easily extends to case where queue is LIFO, priority, priority donation, …</a:t>
            </a:r>
          </a:p>
          <a:p>
            <a:pPr lvl="1"/>
            <a:r>
              <a:rPr lang="en-US" dirty="0" smtClean="0"/>
              <a:t>With Hoare semantics, not as easy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FIFO Bounded Buffer</a:t>
            </a:r>
            <a:br>
              <a:rPr lang="en-US" dirty="0" smtClean="0"/>
            </a:br>
            <a:r>
              <a:rPr lang="en-US" dirty="0" smtClean="0"/>
              <a:t>(Mesa semantics, put() is similar)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8" y="1600200"/>
            <a:ext cx="4345837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myPosition</a:t>
            </a:r>
            <a:r>
              <a:rPr lang="en-US" dirty="0" smtClean="0"/>
              <a:t> = </a:t>
            </a:r>
            <a:r>
              <a:rPr lang="en-US" dirty="0" err="1" smtClean="0"/>
              <a:t>numGets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    self = new Condition;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nextGet.append(self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while (front &lt; </a:t>
            </a:r>
            <a:r>
              <a:rPr lang="en-US" dirty="0" err="1" smtClean="0"/>
              <a:t>myPosition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|| front == tail) 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self.wait(lock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delete self;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if (next = </a:t>
            </a:r>
            <a:r>
              <a:rPr lang="en-US" dirty="0" err="1" smtClean="0"/>
              <a:t>nextPut.remove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	    next-&gt;</a:t>
            </a:r>
            <a:r>
              <a:rPr lang="en-US" dirty="0" err="1" smtClean="0"/>
              <a:t>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8558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</a:t>
            </a:r>
            <a:r>
              <a:rPr lang="en-US" sz="2800" dirty="0" err="1" smtClean="0"/>
              <a:t>numGets</a:t>
            </a:r>
            <a:r>
              <a:rPr lang="en-US" sz="2800" dirty="0" smtClean="0"/>
              <a:t> = 0; MAX is buffer capacity</a:t>
            </a:r>
          </a:p>
          <a:p>
            <a:r>
              <a:rPr lang="en-US" sz="2800" dirty="0" err="1" smtClean="0"/>
              <a:t>nextGet</a:t>
            </a:r>
            <a:r>
              <a:rPr lang="en-US" sz="2800" dirty="0" smtClean="0"/>
              <a:t>, </a:t>
            </a:r>
            <a:r>
              <a:rPr lang="en-US" sz="2800" dirty="0" err="1" smtClean="0"/>
              <a:t>nextPut</a:t>
            </a:r>
            <a:r>
              <a:rPr lang="en-US" sz="2800" dirty="0" smtClean="0"/>
              <a:t> are queues of Condition Variables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Synchronization</a:t>
            </a:r>
            <a:endParaRPr lang="en-US" dirty="0"/>
          </a:p>
        </p:txBody>
      </p:sp>
      <p:pic>
        <p:nvPicPr>
          <p:cNvPr id="4" name="Content Placeholder 3" descr="syncimpl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1188" r="-11188"/>
          <a:stretch>
            <a:fillRect/>
          </a:stretch>
        </p:blipFill>
        <p:spPr>
          <a:xfrm>
            <a:off x="-558402" y="994304"/>
            <a:ext cx="10155967" cy="558539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Take 1: using memory load/store</a:t>
            </a:r>
          </a:p>
          <a:p>
            <a:pPr lvl="1"/>
            <a:r>
              <a:rPr lang="en-US" dirty="0" smtClean="0"/>
              <a:t>See too much milk solution/Peterson’s algorithm</a:t>
            </a:r>
          </a:p>
          <a:p>
            <a:pPr>
              <a:buNone/>
            </a:pPr>
            <a:r>
              <a:rPr lang="en-US" dirty="0" smtClean="0"/>
              <a:t>Take 2:</a:t>
            </a:r>
          </a:p>
          <a:p>
            <a:pPr lvl="1">
              <a:buNone/>
            </a:pPr>
            <a:r>
              <a:rPr lang="en-US" dirty="0" err="1" smtClean="0"/>
              <a:t>Lock::acquire</a:t>
            </a:r>
            <a:r>
              <a:rPr lang="en-US" dirty="0" smtClean="0"/>
              <a:t>() </a:t>
            </a:r>
          </a:p>
          <a:p>
            <a:pPr lvl="1">
              <a:buNone/>
            </a:pPr>
            <a:r>
              <a:rPr lang="en-US" dirty="0" smtClean="0"/>
              <a:t>    { disable interrupts }</a:t>
            </a:r>
          </a:p>
          <a:p>
            <a:pPr lvl="1">
              <a:buNone/>
            </a:pPr>
            <a:r>
              <a:rPr lang="en-US" dirty="0" err="1" smtClean="0"/>
              <a:t>Lock::release</a:t>
            </a:r>
            <a:r>
              <a:rPr lang="en-US" dirty="0" smtClean="0"/>
              <a:t>() </a:t>
            </a:r>
          </a:p>
          <a:p>
            <a:pPr lvl="1">
              <a:buNone/>
            </a:pPr>
            <a:r>
              <a:rPr lang="en-US" dirty="0" smtClean="0"/>
              <a:t>    { enable interrupts }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Lock Implementation, </a:t>
            </a:r>
            <a:r>
              <a:rPr lang="en-US" dirty="0" err="1" smtClean="0"/>
              <a:t>Uniprocessor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58409" cy="486326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Lock::acquire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if (value == BUSY)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waiting.add(myTCB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myTCB</a:t>
            </a:r>
            <a:r>
              <a:rPr lang="en-US" dirty="0" smtClean="0"/>
              <a:t>-&gt;state = WAITING;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readyList.remove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switch(myTCB</a:t>
            </a:r>
            <a:r>
              <a:rPr lang="en-US" dirty="0" smtClean="0"/>
              <a:t>, next);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myTCB</a:t>
            </a:r>
            <a:r>
              <a:rPr lang="en-US" dirty="0" smtClean="0"/>
              <a:t>-&gt;state = RUNNING;</a:t>
            </a:r>
          </a:p>
          <a:p>
            <a:pPr>
              <a:buNone/>
            </a:pPr>
            <a:r>
              <a:rPr lang="en-US" dirty="0" smtClean="0"/>
              <a:t>    } else { </a:t>
            </a:r>
          </a:p>
          <a:p>
            <a:pPr>
              <a:buNone/>
            </a:pPr>
            <a:r>
              <a:rPr lang="en-US" dirty="0" smtClean="0"/>
              <a:t>        value = BUSY;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Lock::release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waiting.Empty</a:t>
            </a:r>
            <a:r>
              <a:rPr lang="en-US" dirty="0" smtClean="0"/>
              <a:t>()) { 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waiting.remove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next-&gt;state = READY;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readyList.add(next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  } else {</a:t>
            </a:r>
            <a:br>
              <a:rPr lang="en-US" dirty="0" smtClean="0"/>
            </a:br>
            <a:r>
              <a:rPr lang="en-US" dirty="0" smtClean="0"/>
              <a:t>   value = FREE;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Read-modify-write instructions</a:t>
            </a:r>
          </a:p>
          <a:p>
            <a:pPr lvl="1"/>
            <a:r>
              <a:rPr lang="en-US" dirty="0" smtClean="0"/>
              <a:t>Atomically read a value from memory, operate on it, and then write it back to memory</a:t>
            </a:r>
          </a:p>
          <a:p>
            <a:pPr lvl="1"/>
            <a:r>
              <a:rPr lang="en-US" dirty="0" smtClean="0"/>
              <a:t>Intervening instructions prevented in hardware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Test and set</a:t>
            </a:r>
          </a:p>
          <a:p>
            <a:pPr lvl="1"/>
            <a:r>
              <a:rPr lang="en-US" dirty="0" smtClean="0"/>
              <a:t>Intel: </a:t>
            </a:r>
            <a:r>
              <a:rPr lang="en-US" dirty="0" err="1" smtClean="0"/>
              <a:t>xchgb</a:t>
            </a:r>
            <a:r>
              <a:rPr lang="en-US" dirty="0" smtClean="0"/>
              <a:t>, lock prefix</a:t>
            </a:r>
          </a:p>
          <a:p>
            <a:pPr lvl="1"/>
            <a:r>
              <a:rPr lang="en-US" dirty="0" smtClean="0"/>
              <a:t>Compare and swap</a:t>
            </a:r>
          </a:p>
          <a:p>
            <a:r>
              <a:rPr lang="en-US" dirty="0" smtClean="0"/>
              <a:t>Any of these can be used for implementing locks and condition variables!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39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 spinlock is a lock where the processor waits in a loop for the lock to become free</a:t>
            </a:r>
          </a:p>
          <a:p>
            <a:pPr lvl="1"/>
            <a:r>
              <a:rPr lang="en-US" dirty="0" smtClean="0"/>
              <a:t>Assumes lock will be held for a short time</a:t>
            </a:r>
          </a:p>
          <a:p>
            <a:pPr lvl="1"/>
            <a:r>
              <a:rPr lang="en-US" dirty="0" smtClean="0"/>
              <a:t>Used to protect the CPU scheduler and to implement locks</a:t>
            </a:r>
          </a:p>
          <a:p>
            <a:pPr>
              <a:buNone/>
            </a:pPr>
            <a:r>
              <a:rPr lang="en-US" dirty="0" err="1" smtClean="0"/>
              <a:t>Spinlock::acquire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while (</a:t>
            </a:r>
            <a:r>
              <a:rPr lang="en-US" dirty="0" err="1" smtClean="0"/>
              <a:t>testAndSet(&amp;lockValue</a:t>
            </a:r>
            <a:r>
              <a:rPr lang="en-US" dirty="0" smtClean="0"/>
              <a:t>) == BUSY)</a:t>
            </a:r>
          </a:p>
          <a:p>
            <a:pPr>
              <a:buNone/>
            </a:pPr>
            <a:r>
              <a:rPr lang="en-US" dirty="0" smtClean="0"/>
              <a:t>      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Spinlock::release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lockValue</a:t>
            </a:r>
            <a:r>
              <a:rPr lang="en-US" dirty="0" smtClean="0"/>
              <a:t> = FREE;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memorybarrier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Semaphore has a non-negative integer value</a:t>
            </a:r>
          </a:p>
          <a:p>
            <a:pPr lvl="1"/>
            <a:r>
              <a:rPr lang="en-US" dirty="0" smtClean="0"/>
              <a:t>P() atomically waits for value to become &gt; 0, then decrements</a:t>
            </a:r>
          </a:p>
          <a:p>
            <a:pPr lvl="1"/>
            <a:r>
              <a:rPr lang="en-US" dirty="0" smtClean="0"/>
              <a:t>V() atomically increments value (waking up waiter if needed)</a:t>
            </a:r>
          </a:p>
          <a:p>
            <a:r>
              <a:rPr lang="en-US" dirty="0" smtClean="0"/>
              <a:t>Semaphores are like integers except:</a:t>
            </a:r>
          </a:p>
          <a:p>
            <a:pPr lvl="1"/>
            <a:r>
              <a:rPr lang="en-US" dirty="0" smtClean="0"/>
              <a:t>Only operations are P and V</a:t>
            </a:r>
          </a:p>
          <a:p>
            <a:pPr lvl="1"/>
            <a:r>
              <a:rPr lang="en-US" dirty="0" smtClean="0"/>
              <a:t>Operations are atomic</a:t>
            </a:r>
          </a:p>
          <a:p>
            <a:pPr lvl="2"/>
            <a:r>
              <a:rPr lang="en-US" dirty="0" smtClean="0"/>
              <a:t>If value is 1, two P’s will result in value 0 and one waiter</a:t>
            </a:r>
          </a:p>
          <a:p>
            <a:r>
              <a:rPr lang="en-US" dirty="0" smtClean="0"/>
              <a:t>Semaphores are useful for</a:t>
            </a:r>
          </a:p>
          <a:p>
            <a:pPr lvl="1"/>
            <a:r>
              <a:rPr lang="en-US" dirty="0" smtClean="0"/>
              <a:t>Unlocked wait: interrupt handler, fork/join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Semaphore::P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(value == 0)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waiting.add(myTCB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suspend(&amp;spinlock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 </a:t>
            </a:r>
          </a:p>
          <a:p>
            <a:pPr>
              <a:buNone/>
            </a:pPr>
            <a:r>
              <a:rPr lang="en-US" dirty="0" smtClean="0"/>
              <a:t>        value--;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256753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Semaphore::V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waiting.Empty</a:t>
            </a:r>
            <a:r>
              <a:rPr lang="en-US" dirty="0" smtClean="0"/>
              <a:t>()) { 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waiting.remove</a:t>
            </a:r>
            <a:r>
              <a:rPr lang="en-US" dirty="0" smtClean="0"/>
              <a:t>();    </a:t>
            </a:r>
          </a:p>
          <a:p>
            <a:pPr>
              <a:buNone/>
            </a:pPr>
            <a:r>
              <a:rPr lang="en-US" dirty="0" smtClean="0"/>
              <a:t>        scheduler-&gt;</a:t>
            </a:r>
            <a:r>
              <a:rPr lang="en-US" dirty="0" err="1" smtClean="0"/>
              <a:t>makeReady(next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</a:t>
            </a:r>
            <a:br>
              <a:rPr lang="en-US" dirty="0" smtClean="0"/>
            </a:br>
            <a:r>
              <a:rPr lang="en-US" dirty="0" smtClean="0"/>
              <a:t>   value++;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800578" cy="2223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Thread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x=x+1;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57600" y="1526824"/>
            <a:ext cx="1800578" cy="22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Thread B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x=x+2;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9000" y="4642556"/>
            <a:ext cx="6250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  <a:r>
              <a:rPr lang="en-US" sz="3200" dirty="0" smtClean="0"/>
              <a:t>=0 initially</a:t>
            </a:r>
          </a:p>
          <a:p>
            <a:r>
              <a:rPr lang="en-US" sz="3200" dirty="0" smtClean="0"/>
              <a:t>What is the possible final value of x?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900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Bounded Buffer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fullSlots.P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emptySlots.V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emptySlots.P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buf[last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last++;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fullSlots.V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69557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last = 0; MAX is buffer capacity</a:t>
            </a:r>
          </a:p>
          <a:p>
            <a:r>
              <a:rPr lang="en-US" sz="2800" dirty="0" err="1" smtClean="0"/>
              <a:t>mutex</a:t>
            </a:r>
            <a:r>
              <a:rPr lang="en-US" sz="2800" dirty="0" smtClean="0"/>
              <a:t> = 1; </a:t>
            </a:r>
            <a:r>
              <a:rPr lang="en-US" sz="2800" dirty="0" err="1" smtClean="0"/>
              <a:t>emptySlots</a:t>
            </a:r>
            <a:r>
              <a:rPr lang="en-US" sz="2800" dirty="0" smtClean="0"/>
              <a:t> = MAX; </a:t>
            </a:r>
            <a:r>
              <a:rPr lang="en-US" sz="2800" dirty="0" err="1" smtClean="0"/>
              <a:t>fullSlots</a:t>
            </a:r>
            <a:r>
              <a:rPr lang="en-US" sz="2800" dirty="0" smtClean="0"/>
              <a:t> = 0;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Condition Variables using Semaphores (Take 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wait(lock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semaphore.P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signal()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Condition Variables</a:t>
            </a:r>
            <a:br>
              <a:rPr lang="en-US" dirty="0" smtClean="0"/>
            </a:br>
            <a:r>
              <a:rPr lang="en-US" dirty="0" smtClean="0"/>
              <a:t>using Semaphores (Take 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wait(lock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semaphore.P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signal() {</a:t>
            </a:r>
          </a:p>
          <a:p>
            <a:pPr>
              <a:buNone/>
            </a:pPr>
            <a:r>
              <a:rPr lang="en-US" dirty="0" smtClean="0"/>
              <a:t>    if (semaphore is not empty)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semaphore.V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Condition Variables</a:t>
            </a:r>
            <a:br>
              <a:rPr lang="en-US" dirty="0" smtClean="0"/>
            </a:br>
            <a:r>
              <a:rPr lang="en-US" dirty="0" smtClean="0"/>
              <a:t>using Semaphores (Take 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18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wait(lock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semaphore = new Semaphore;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queue.Append(semaphore</a:t>
            </a:r>
            <a:r>
              <a:rPr lang="en-US" dirty="0" smtClean="0"/>
              <a:t>);   // queue of waiting threads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semaphore.P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signal() {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queue.Empty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        semaphore = </a:t>
            </a:r>
            <a:r>
              <a:rPr lang="en-US" dirty="0" err="1" smtClean="0"/>
              <a:t>queue.Remove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semaphore.V</a:t>
            </a:r>
            <a:r>
              <a:rPr lang="en-US" dirty="0" smtClean="0"/>
              <a:t>();		// wake up waiter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525" y="1600200"/>
            <a:ext cx="3014133" cy="29294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Thread 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x=x+1;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Load r1,x</a:t>
            </a:r>
          </a:p>
          <a:p>
            <a:pPr marL="0" indent="0">
              <a:buNone/>
            </a:pPr>
            <a:r>
              <a:rPr lang="en-US" dirty="0" smtClean="0"/>
              <a:t>Add r2,r1,1</a:t>
            </a:r>
          </a:p>
          <a:p>
            <a:pPr marL="0" indent="0">
              <a:buNone/>
            </a:pPr>
            <a:r>
              <a:rPr lang="en-US" dirty="0" smtClean="0"/>
              <a:t>Store x,r2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8926" y="1526824"/>
            <a:ext cx="4442178" cy="3002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Thread B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x=x+2;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 smtClean="0"/>
              <a:t>Load r1,x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Add r2,r1,2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Store x,r2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9000" y="4642556"/>
            <a:ext cx="6250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  <a:r>
              <a:rPr lang="en-US" sz="3200" dirty="0" smtClean="0"/>
              <a:t>=0 initially</a:t>
            </a:r>
          </a:p>
          <a:p>
            <a:r>
              <a:rPr lang="en-US" sz="3200" dirty="0" smtClean="0"/>
              <a:t>What is the possible final value of x?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100667" y="3330222"/>
            <a:ext cx="5404555" cy="28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00667" y="3824111"/>
            <a:ext cx="5404555" cy="1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100667" y="4332111"/>
            <a:ext cx="5404555" cy="1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5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Can this panic?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Thread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someComputation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pInitialized</a:t>
            </a:r>
            <a:r>
              <a:rPr lang="en-US" dirty="0" smtClean="0"/>
              <a:t> = true;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Thread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(!</a:t>
            </a:r>
            <a:r>
              <a:rPr lang="en-US" dirty="0" err="1" smtClean="0"/>
              <a:t>pInitialized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 ; </a:t>
            </a:r>
          </a:p>
          <a:p>
            <a:pPr>
              <a:buNone/>
            </a:pPr>
            <a:r>
              <a:rPr lang="en-US" dirty="0" err="1" smtClean="0"/>
              <a:t>q</a:t>
            </a:r>
            <a:r>
              <a:rPr lang="en-US" dirty="0" smtClean="0"/>
              <a:t> = </a:t>
            </a:r>
            <a:r>
              <a:rPr lang="en-US" dirty="0" err="1" smtClean="0"/>
              <a:t>someFunction(p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q</a:t>
            </a:r>
            <a:r>
              <a:rPr lang="en-US" dirty="0" smtClean="0"/>
              <a:t> != </a:t>
            </a:r>
            <a:r>
              <a:rPr lang="en-US" dirty="0" err="1" smtClean="0"/>
              <a:t>someFunction(p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    panic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Milk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2699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67585"/>
                <a:gridCol w="3240819"/>
                <a:gridCol w="3621196"/>
              </a:tblGrid>
              <a:tr h="488199">
                <a:tc>
                  <a:txBody>
                    <a:bodyPr/>
                    <a:lstStyle/>
                    <a:p>
                      <a:pPr marL="0" marR="7493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65200" algn="l"/>
                        </a:tabLs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Person A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Person B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12:30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12:</a:t>
                      </a:r>
                      <a:r>
                        <a:rPr lang="en-US" sz="2000" dirty="0"/>
                        <a:t>35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12:40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at store.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12:45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home, put milk away.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at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</a:tr>
              <a:tr h="530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 1:00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home, put milk away.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Oh no!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576"/>
            <a:ext cx="8229600" cy="48758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Race condition:</a:t>
            </a:r>
            <a:r>
              <a:rPr lang="en-US" sz="2400" dirty="0" smtClean="0"/>
              <a:t> output of a concurrent program depends on the order of operations between threads</a:t>
            </a:r>
          </a:p>
          <a:p>
            <a:pPr>
              <a:buNone/>
            </a:pPr>
            <a:r>
              <a:rPr lang="en-US" sz="2400" dirty="0" smtClean="0"/>
              <a:t>Atomic operation: indivisible operations that cannot be interleaved with or split by other operations</a:t>
            </a:r>
          </a:p>
          <a:p>
            <a:pPr>
              <a:buNone/>
            </a:pPr>
            <a:r>
              <a:rPr lang="en-US" sz="2400" b="1" dirty="0" smtClean="0"/>
              <a:t>Mutual exclusion:</a:t>
            </a:r>
            <a:r>
              <a:rPr lang="en-US" sz="2400" dirty="0" smtClean="0"/>
              <a:t> only one thread does a particular thing at a time</a:t>
            </a:r>
          </a:p>
          <a:p>
            <a:pPr lvl="1"/>
            <a:r>
              <a:rPr lang="en-US" sz="2200" b="1" dirty="0" smtClean="0"/>
              <a:t>Critical section: </a:t>
            </a:r>
            <a:r>
              <a:rPr lang="en-US" sz="2200" dirty="0" smtClean="0"/>
              <a:t>piece of code that only one thread can execute at once  </a:t>
            </a:r>
          </a:p>
          <a:p>
            <a:pPr>
              <a:buNone/>
            </a:pPr>
            <a:r>
              <a:rPr lang="en-US" sz="2400" b="1" dirty="0" smtClean="0"/>
              <a:t>Lock:</a:t>
            </a:r>
            <a:r>
              <a:rPr lang="en-US" sz="2400" dirty="0" smtClean="0"/>
              <a:t> prevent someone from doing something</a:t>
            </a:r>
          </a:p>
          <a:p>
            <a:pPr lvl="1"/>
            <a:r>
              <a:rPr lang="en-US" sz="2200" dirty="0" smtClean="0"/>
              <a:t>Lock before entering critical section, before accessing shared data</a:t>
            </a:r>
          </a:p>
          <a:p>
            <a:pPr lvl="1"/>
            <a:r>
              <a:rPr lang="en-US" sz="2200" dirty="0" smtClean="0"/>
              <a:t>Unlock when leaving, after done accessing shared data</a:t>
            </a:r>
          </a:p>
          <a:p>
            <a:pPr lvl="1"/>
            <a:r>
              <a:rPr lang="en-US" sz="2200" dirty="0" smtClean="0"/>
              <a:t>Wait if locked (all synchronization involves waiting!)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Milk, Try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Correctness property</a:t>
            </a:r>
          </a:p>
          <a:p>
            <a:pPr lvl="1"/>
            <a:r>
              <a:rPr lang="en-US" dirty="0" smtClean="0"/>
              <a:t>Someone buys if needed (</a:t>
            </a:r>
            <a:r>
              <a:rPr lang="en-US" dirty="0" err="1" smtClean="0"/>
              <a:t>liveness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 most one person buys (safety)</a:t>
            </a:r>
          </a:p>
          <a:p>
            <a:r>
              <a:rPr lang="en-US" dirty="0" smtClean="0"/>
              <a:t>Try #1: leave a note</a:t>
            </a:r>
          </a:p>
          <a:p>
            <a:pPr lvl="1">
              <a:buNone/>
            </a:pPr>
            <a:r>
              <a:rPr lang="en-US" dirty="0" smtClean="0"/>
              <a:t>if (!note)</a:t>
            </a:r>
          </a:p>
          <a:p>
            <a:pPr lvl="1">
              <a:buNone/>
            </a:pPr>
            <a:r>
              <a:rPr lang="en-US" dirty="0" smtClean="0"/>
              <a:t>	  if (!milk) {</a:t>
            </a:r>
          </a:p>
          <a:p>
            <a:pPr lvl="1">
              <a:buNone/>
            </a:pPr>
            <a:r>
              <a:rPr lang="en-US" dirty="0" smtClean="0"/>
              <a:t>          leave note</a:t>
            </a:r>
          </a:p>
          <a:p>
            <a:pPr lvl="1">
              <a:buNone/>
            </a:pPr>
            <a:r>
              <a:rPr lang="en-US" dirty="0" smtClean="0"/>
              <a:t>          buy milk</a:t>
            </a:r>
          </a:p>
          <a:p>
            <a:pPr lvl="1">
              <a:buNone/>
            </a:pPr>
            <a:r>
              <a:rPr lang="en-US" dirty="0" smtClean="0"/>
              <a:t>          remove note</a:t>
            </a:r>
          </a:p>
          <a:p>
            <a:pPr lvl="1">
              <a:buNone/>
            </a:pPr>
            <a:r>
              <a:rPr lang="en-US" dirty="0" smtClean="0"/>
              <a:t>      }</a:t>
            </a:r>
          </a:p>
          <a:p>
            <a:pPr lvl="1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4572000"/>
            <a:ext cx="2342444" cy="1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66444" y="3694836"/>
            <a:ext cx="48203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2800" dirty="0"/>
              <a:t>if (</a:t>
            </a:r>
            <a:r>
              <a:rPr lang="en-US" sz="2800" dirty="0" smtClean="0"/>
              <a:t>!milk)</a:t>
            </a:r>
            <a:endParaRPr lang="en-US" sz="2800" dirty="0"/>
          </a:p>
          <a:p>
            <a:pPr lvl="1">
              <a:buNone/>
            </a:pPr>
            <a:r>
              <a:rPr lang="en-US" sz="2800" dirty="0"/>
              <a:t>	  if (</a:t>
            </a:r>
            <a:r>
              <a:rPr lang="en-US" sz="2800" dirty="0" smtClean="0"/>
              <a:t>!note) </a:t>
            </a:r>
            <a:r>
              <a:rPr lang="en-US" sz="2800" dirty="0"/>
              <a:t>{</a:t>
            </a:r>
          </a:p>
          <a:p>
            <a:pPr lvl="1">
              <a:buNone/>
            </a:pPr>
            <a:r>
              <a:rPr lang="en-US" sz="2800" dirty="0"/>
              <a:t>          leave note</a:t>
            </a:r>
          </a:p>
          <a:p>
            <a:pPr lvl="1">
              <a:buNone/>
            </a:pPr>
            <a:r>
              <a:rPr lang="en-US" sz="2800" dirty="0"/>
              <a:t>          buy milk</a:t>
            </a:r>
          </a:p>
          <a:p>
            <a:pPr lvl="1">
              <a:buNone/>
            </a:pPr>
            <a:r>
              <a:rPr lang="en-US" sz="2800" dirty="0"/>
              <a:t>          remove note</a:t>
            </a:r>
          </a:p>
          <a:p>
            <a:pPr lvl="1">
              <a:buNone/>
            </a:pPr>
            <a:r>
              <a:rPr lang="en-US" sz="2800" dirty="0"/>
              <a:t>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9052</TotalTime>
  <Words>3760</Words>
  <Application>Microsoft Macintosh PowerPoint</Application>
  <PresentationFormat>On-screen Show (4:3)</PresentationFormat>
  <Paragraphs>709</Paragraphs>
  <Slides>43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Synchronization</vt:lpstr>
      <vt:lpstr>Race Condition</vt:lpstr>
      <vt:lpstr>Race Condition</vt:lpstr>
      <vt:lpstr>Race Condition</vt:lpstr>
      <vt:lpstr>Race Condition</vt:lpstr>
      <vt:lpstr>Question: Can this panic?</vt:lpstr>
      <vt:lpstr>Too Much Milk Example</vt:lpstr>
      <vt:lpstr>Definitions</vt:lpstr>
      <vt:lpstr>Too Much Milk, Try #1</vt:lpstr>
      <vt:lpstr>Too Much Milk, Try #2</vt:lpstr>
      <vt:lpstr>Too Much Milk, Try #3</vt:lpstr>
      <vt:lpstr>Lessons</vt:lpstr>
      <vt:lpstr>Roadmap</vt:lpstr>
      <vt:lpstr>Locks</vt:lpstr>
      <vt:lpstr>Too Much Milk, #4</vt:lpstr>
      <vt:lpstr>Lock Example: Malloc/Free</vt:lpstr>
      <vt:lpstr>Rules for Using Locks</vt:lpstr>
      <vt:lpstr>Formal Properties</vt:lpstr>
      <vt:lpstr>Example: Bounded Buffer</vt:lpstr>
      <vt:lpstr>Condition Variables</vt:lpstr>
      <vt:lpstr>Condition Variable Design Pattern</vt:lpstr>
      <vt:lpstr>Example: Bounded Buffer</vt:lpstr>
      <vt:lpstr>Pre/Post Conditions</vt:lpstr>
      <vt:lpstr>Pre/Post Conditions</vt:lpstr>
      <vt:lpstr>Condition Variables</vt:lpstr>
      <vt:lpstr>Condition Variables, cont’d</vt:lpstr>
      <vt:lpstr>Structured Synchronization</vt:lpstr>
      <vt:lpstr>Remember the rules</vt:lpstr>
      <vt:lpstr>Mesa vs. Hoare semantics</vt:lpstr>
      <vt:lpstr>FIFO Bounded Buffer (Hoare semantics)</vt:lpstr>
      <vt:lpstr>FIFO Bounded Buffer (Mesa semantics)</vt:lpstr>
      <vt:lpstr>FIFO Bounded Buffer (Mesa semantics, put() is similar)</vt:lpstr>
      <vt:lpstr>Implementing Synchronization</vt:lpstr>
      <vt:lpstr>Implementing Synchronization</vt:lpstr>
      <vt:lpstr>Lock Implementation, Uniprocessor</vt:lpstr>
      <vt:lpstr>Multiprocessor</vt:lpstr>
      <vt:lpstr>Spinlocks</vt:lpstr>
      <vt:lpstr>Semaphores</vt:lpstr>
      <vt:lpstr>Compare Implementations</vt:lpstr>
      <vt:lpstr>Semaphore Bounded Buffer</vt:lpstr>
      <vt:lpstr>Implementing Condition Variables using Semaphores (Take 1)</vt:lpstr>
      <vt:lpstr>Implementing Condition Variables using Semaphores (Take 2)</vt:lpstr>
      <vt:lpstr>Implementing Condition Variables using Semaphores (Take 3)</vt:lpstr>
    </vt:vector>
  </TitlesOfParts>
  <Manager/>
  <Company>University of Washington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Synchronization</dc:title>
  <dc:subject/>
  <dc:creator>Thomas Anderson</dc:creator>
  <cp:keywords/>
  <dc:description>Copyright Thomas Anderson 2012</dc:description>
  <cp:lastModifiedBy>Ming Li</cp:lastModifiedBy>
  <cp:revision>71</cp:revision>
  <cp:lastPrinted>2014-04-11T02:46:23Z</cp:lastPrinted>
  <dcterms:created xsi:type="dcterms:W3CDTF">2014-10-17T18:24:38Z</dcterms:created>
  <dcterms:modified xsi:type="dcterms:W3CDTF">2015-09-30T23:23:05Z</dcterms:modified>
  <cp:category/>
</cp:coreProperties>
</file>